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92" r:id="rId3"/>
    <p:sldId id="318" r:id="rId4"/>
    <p:sldId id="324" r:id="rId5"/>
    <p:sldId id="330" r:id="rId6"/>
    <p:sldId id="331" r:id="rId7"/>
    <p:sldId id="332" r:id="rId8"/>
    <p:sldId id="358" r:id="rId9"/>
    <p:sldId id="325" r:id="rId10"/>
    <p:sldId id="328" r:id="rId11"/>
    <p:sldId id="333" r:id="rId12"/>
    <p:sldId id="320" r:id="rId13"/>
    <p:sldId id="335" r:id="rId14"/>
    <p:sldId id="334" r:id="rId15"/>
    <p:sldId id="337" r:id="rId16"/>
    <p:sldId id="338" r:id="rId17"/>
    <p:sldId id="340" r:id="rId18"/>
    <p:sldId id="339" r:id="rId19"/>
    <p:sldId id="341" r:id="rId20"/>
    <p:sldId id="342" r:id="rId21"/>
    <p:sldId id="343" r:id="rId22"/>
    <p:sldId id="344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</p:sldIdLst>
  <p:sldSz cx="13003213" cy="9756775"/>
  <p:notesSz cx="6858000" cy="9144000"/>
  <p:defaultTextStyle>
    <a:defPPr>
      <a:defRPr lang="en-US"/>
    </a:defPPr>
    <a:lvl1pPr marL="0" algn="l" defTabSz="65027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0276" algn="l" defTabSz="65027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0551" algn="l" defTabSz="65027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0827" algn="l" defTabSz="65027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1102" algn="l" defTabSz="65027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51378" algn="l" defTabSz="65027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01653" algn="l" defTabSz="65027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51929" algn="l" defTabSz="65027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02204" algn="l" defTabSz="65027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3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4" autoAdjust="0"/>
    <p:restoredTop sz="95304" autoAdjust="0"/>
  </p:normalViewPr>
  <p:slideViewPr>
    <p:cSldViewPr snapToGrid="0" snapToObjects="1">
      <p:cViewPr varScale="1">
        <p:scale>
          <a:sx n="84" d="100"/>
          <a:sy n="84" d="100"/>
        </p:scale>
        <p:origin x="992" y="200"/>
      </p:cViewPr>
      <p:guideLst>
        <p:guide orient="horz" pos="3073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767C8-8D86-FC45-8698-6FC64FA35F29}" type="datetimeFigureOut">
              <a:rPr lang="en-US" smtClean="0"/>
              <a:t>9/23/15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B1D07-A10D-E847-904F-AB9B2AFD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29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0276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0551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0827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1102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1378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653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929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2204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B1D07-A10D-E847-904F-AB9B2AFDD4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77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B1D07-A10D-E847-904F-AB9B2AFDD40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57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B1D07-A10D-E847-904F-AB9B2AFDD40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57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B1D07-A10D-E847-904F-AB9B2AFDD40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57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B1D07-A10D-E847-904F-AB9B2AFDD40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57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B1D07-A10D-E847-904F-AB9B2AFDD40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57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B1D07-A10D-E847-904F-AB9B2AFDD40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57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B1D07-A10D-E847-904F-AB9B2AFDD4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39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a system catalog?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B1D07-A10D-E847-904F-AB9B2AFDD4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18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 = number of records (there are more than N slots)</a:t>
            </a:r>
          </a:p>
          <a:p>
            <a:r>
              <a:rPr lang="en-US" dirty="0" smtClean="0"/>
              <a:t>M = number of slots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B1D07-A10D-E847-904F-AB9B2AFDD4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60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Delimiters aren’t that</a:t>
            </a:r>
            <a:r>
              <a:rPr lang="en-US" baseline="0" dirty="0" smtClean="0"/>
              <a:t> great!  Special char must not appear in fields, and need to scan through whole row </a:t>
            </a:r>
            <a:r>
              <a:rPr lang="en-US" baseline="0" smtClean="0"/>
              <a:t>for field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B1D07-A10D-E847-904F-AB9B2AFDD4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60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also use slotted page for fixed-length records! -&gt; Might</a:t>
            </a:r>
            <a:r>
              <a:rPr lang="en-US" baseline="0" dirty="0" smtClean="0"/>
              <a:t> want to sort records, so need to move them around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B1D07-A10D-E847-904F-AB9B2AFDD4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41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B1D07-A10D-E847-904F-AB9B2AFDD40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57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B1D07-A10D-E847-904F-AB9B2AFDD40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57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B1D07-A10D-E847-904F-AB9B2AFDD40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5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241" y="3389431"/>
            <a:ext cx="11052731" cy="2091383"/>
          </a:xfrm>
        </p:spPr>
        <p:txBody>
          <a:bodyPr>
            <a:noAutofit/>
          </a:bodyPr>
          <a:lstStyle>
            <a:lvl1pPr>
              <a:defRPr sz="7700" b="0" i="0"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482" y="5122307"/>
            <a:ext cx="9102249" cy="2493398"/>
          </a:xfrm>
        </p:spPr>
        <p:txBody>
          <a:bodyPr>
            <a:normAutofit/>
          </a:bodyPr>
          <a:lstStyle>
            <a:lvl1pPr marL="0" indent="0" algn="ctr">
              <a:buNone/>
              <a:defRPr sz="4600" b="0" i="0">
                <a:solidFill>
                  <a:schemeClr val="tx1">
                    <a:tint val="75000"/>
                  </a:schemeClr>
                </a:solidFill>
                <a:latin typeface="Helvetica Light"/>
                <a:cs typeface="Helvetica Light"/>
              </a:defRPr>
            </a:lvl1pPr>
            <a:lvl2pPr marL="650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1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2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6C9-5FE5-2741-B24F-07994D1B26EB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6C9-5FE5-2741-B24F-07994D1B26EB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6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7329" y="390724"/>
            <a:ext cx="2925723" cy="83248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160" y="390724"/>
            <a:ext cx="8560449" cy="83248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6C9-5FE5-2741-B24F-07994D1B26EB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6C9-5FE5-2741-B24F-07994D1B26EB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7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64" y="6269632"/>
            <a:ext cx="11052731" cy="1937804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64" y="4135338"/>
            <a:ext cx="11052731" cy="2134294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276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55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82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110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3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65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92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220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6C9-5FE5-2741-B24F-07994D1B26EB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161" y="2276581"/>
            <a:ext cx="5743086" cy="643902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9966" y="2276581"/>
            <a:ext cx="5743086" cy="643902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6C9-5FE5-2741-B24F-07994D1B26EB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4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161" y="2183982"/>
            <a:ext cx="5745344" cy="910180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76" indent="0">
              <a:buNone/>
              <a:defRPr sz="2800" b="1"/>
            </a:lvl2pPr>
            <a:lvl3pPr marL="1300551" indent="0">
              <a:buNone/>
              <a:defRPr sz="2600" b="1"/>
            </a:lvl3pPr>
            <a:lvl4pPr marL="1950827" indent="0">
              <a:buNone/>
              <a:defRPr sz="2300" b="1"/>
            </a:lvl4pPr>
            <a:lvl5pPr marL="2601102" indent="0">
              <a:buNone/>
              <a:defRPr sz="2300" b="1"/>
            </a:lvl5pPr>
            <a:lvl6pPr marL="3251378" indent="0">
              <a:buNone/>
              <a:defRPr sz="2300" b="1"/>
            </a:lvl6pPr>
            <a:lvl7pPr marL="3901653" indent="0">
              <a:buNone/>
              <a:defRPr sz="2300" b="1"/>
            </a:lvl7pPr>
            <a:lvl8pPr marL="4551929" indent="0">
              <a:buNone/>
              <a:defRPr sz="2300" b="1"/>
            </a:lvl8pPr>
            <a:lvl9pPr marL="5202204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161" y="3094162"/>
            <a:ext cx="5745344" cy="5621439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452" y="2183982"/>
            <a:ext cx="5747601" cy="910180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76" indent="0">
              <a:buNone/>
              <a:defRPr sz="2800" b="1"/>
            </a:lvl2pPr>
            <a:lvl3pPr marL="1300551" indent="0">
              <a:buNone/>
              <a:defRPr sz="2600" b="1"/>
            </a:lvl3pPr>
            <a:lvl4pPr marL="1950827" indent="0">
              <a:buNone/>
              <a:defRPr sz="2300" b="1"/>
            </a:lvl4pPr>
            <a:lvl5pPr marL="2601102" indent="0">
              <a:buNone/>
              <a:defRPr sz="2300" b="1"/>
            </a:lvl5pPr>
            <a:lvl6pPr marL="3251378" indent="0">
              <a:buNone/>
              <a:defRPr sz="2300" b="1"/>
            </a:lvl6pPr>
            <a:lvl7pPr marL="3901653" indent="0">
              <a:buNone/>
              <a:defRPr sz="2300" b="1"/>
            </a:lvl7pPr>
            <a:lvl8pPr marL="4551929" indent="0">
              <a:buNone/>
              <a:defRPr sz="2300" b="1"/>
            </a:lvl8pPr>
            <a:lvl9pPr marL="5202204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452" y="3094162"/>
            <a:ext cx="5747601" cy="5621439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6C9-5FE5-2741-B24F-07994D1B26EB}" type="datetimeFigureOut">
              <a:rPr lang="en-US" smtClean="0"/>
              <a:t>9/23/15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1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6C9-5FE5-2741-B24F-07994D1B26EB}" type="datetimeFigureOut">
              <a:rPr lang="en-US" smtClean="0"/>
              <a:t>9/23/15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8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6C9-5FE5-2741-B24F-07994D1B26EB}" type="datetimeFigureOut">
              <a:rPr lang="en-US" smtClean="0"/>
              <a:t>9/23/15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6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62" y="388464"/>
            <a:ext cx="4277967" cy="165323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3895" y="388465"/>
            <a:ext cx="7269157" cy="832713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162" y="2041696"/>
            <a:ext cx="4277967" cy="6673906"/>
          </a:xfrm>
        </p:spPr>
        <p:txBody>
          <a:bodyPr/>
          <a:lstStyle>
            <a:lvl1pPr marL="0" indent="0">
              <a:buNone/>
              <a:defRPr sz="2000"/>
            </a:lvl1pPr>
            <a:lvl2pPr marL="650276" indent="0">
              <a:buNone/>
              <a:defRPr sz="1700"/>
            </a:lvl2pPr>
            <a:lvl3pPr marL="1300551" indent="0">
              <a:buNone/>
              <a:defRPr sz="1400"/>
            </a:lvl3pPr>
            <a:lvl4pPr marL="1950827" indent="0">
              <a:buNone/>
              <a:defRPr sz="1300"/>
            </a:lvl4pPr>
            <a:lvl5pPr marL="2601102" indent="0">
              <a:buNone/>
              <a:defRPr sz="1300"/>
            </a:lvl5pPr>
            <a:lvl6pPr marL="3251378" indent="0">
              <a:buNone/>
              <a:defRPr sz="1300"/>
            </a:lvl6pPr>
            <a:lvl7pPr marL="3901653" indent="0">
              <a:buNone/>
              <a:defRPr sz="1300"/>
            </a:lvl7pPr>
            <a:lvl8pPr marL="4551929" indent="0">
              <a:buNone/>
              <a:defRPr sz="1300"/>
            </a:lvl8pPr>
            <a:lvl9pPr marL="5202204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6C9-5FE5-2741-B24F-07994D1B26EB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0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8721" y="6829742"/>
            <a:ext cx="7801928" cy="80629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8721" y="871786"/>
            <a:ext cx="7801928" cy="5854065"/>
          </a:xfrm>
        </p:spPr>
        <p:txBody>
          <a:bodyPr/>
          <a:lstStyle>
            <a:lvl1pPr marL="0" indent="0">
              <a:buNone/>
              <a:defRPr sz="4600"/>
            </a:lvl1pPr>
            <a:lvl2pPr marL="650276" indent="0">
              <a:buNone/>
              <a:defRPr sz="4000"/>
            </a:lvl2pPr>
            <a:lvl3pPr marL="1300551" indent="0">
              <a:buNone/>
              <a:defRPr sz="3400"/>
            </a:lvl3pPr>
            <a:lvl4pPr marL="1950827" indent="0">
              <a:buNone/>
              <a:defRPr sz="2800"/>
            </a:lvl4pPr>
            <a:lvl5pPr marL="2601102" indent="0">
              <a:buNone/>
              <a:defRPr sz="2800"/>
            </a:lvl5pPr>
            <a:lvl6pPr marL="3251378" indent="0">
              <a:buNone/>
              <a:defRPr sz="2800"/>
            </a:lvl6pPr>
            <a:lvl7pPr marL="3901653" indent="0">
              <a:buNone/>
              <a:defRPr sz="2800"/>
            </a:lvl7pPr>
            <a:lvl8pPr marL="4551929" indent="0">
              <a:buNone/>
              <a:defRPr sz="2800"/>
            </a:lvl8pPr>
            <a:lvl9pPr marL="5202204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8721" y="7636032"/>
            <a:ext cx="7801928" cy="1145065"/>
          </a:xfrm>
        </p:spPr>
        <p:txBody>
          <a:bodyPr/>
          <a:lstStyle>
            <a:lvl1pPr marL="0" indent="0">
              <a:buNone/>
              <a:defRPr sz="2000"/>
            </a:lvl1pPr>
            <a:lvl2pPr marL="650276" indent="0">
              <a:buNone/>
              <a:defRPr sz="1700"/>
            </a:lvl2pPr>
            <a:lvl3pPr marL="1300551" indent="0">
              <a:buNone/>
              <a:defRPr sz="1400"/>
            </a:lvl3pPr>
            <a:lvl4pPr marL="1950827" indent="0">
              <a:buNone/>
              <a:defRPr sz="1300"/>
            </a:lvl4pPr>
            <a:lvl5pPr marL="2601102" indent="0">
              <a:buNone/>
              <a:defRPr sz="1300"/>
            </a:lvl5pPr>
            <a:lvl6pPr marL="3251378" indent="0">
              <a:buNone/>
              <a:defRPr sz="1300"/>
            </a:lvl6pPr>
            <a:lvl7pPr marL="3901653" indent="0">
              <a:buNone/>
              <a:defRPr sz="1300"/>
            </a:lvl7pPr>
            <a:lvl8pPr marL="4551929" indent="0">
              <a:buNone/>
              <a:defRPr sz="1300"/>
            </a:lvl8pPr>
            <a:lvl9pPr marL="5202204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6C9-5FE5-2741-B24F-07994D1B26EB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161" y="390723"/>
            <a:ext cx="11702892" cy="1626129"/>
          </a:xfrm>
          <a:prstGeom prst="rect">
            <a:avLst/>
          </a:prstGeom>
        </p:spPr>
        <p:txBody>
          <a:bodyPr vert="horz" lIns="130055" tIns="65028" rIns="130055" bIns="6502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161" y="2276581"/>
            <a:ext cx="11702892" cy="6439021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161" y="9043086"/>
            <a:ext cx="3034083" cy="519458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626C9-5FE5-2741-B24F-07994D1B26EB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2765" y="9043086"/>
            <a:ext cx="4117684" cy="519458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8969" y="9043086"/>
            <a:ext cx="3034083" cy="519458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5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0276" rtl="0" eaLnBrk="1" latinLnBrk="0" hangingPunct="1">
        <a:spcBef>
          <a:spcPct val="0"/>
        </a:spcBef>
        <a:buNone/>
        <a:defRPr sz="6300" b="0" i="0" kern="1200">
          <a:solidFill>
            <a:schemeClr val="tx1"/>
          </a:solidFill>
          <a:latin typeface="Helvetica Light"/>
          <a:ea typeface="+mj-ea"/>
          <a:cs typeface="Helvetica Light"/>
        </a:defRPr>
      </a:lvl1pPr>
    </p:titleStyle>
    <p:bodyStyle>
      <a:lvl1pPr marL="487707" indent="-487707" algn="l" defTabSz="650276" rtl="0" eaLnBrk="1" latinLnBrk="0" hangingPunct="1">
        <a:spcBef>
          <a:spcPct val="20000"/>
        </a:spcBef>
        <a:buFont typeface="Arial"/>
        <a:buChar char="•"/>
        <a:defRPr sz="4600" b="0" i="0" kern="1200">
          <a:solidFill>
            <a:schemeClr val="tx1"/>
          </a:solidFill>
          <a:latin typeface="Helvetica Light"/>
          <a:ea typeface="+mn-ea"/>
          <a:cs typeface="Helvetica Light"/>
        </a:defRPr>
      </a:lvl1pPr>
      <a:lvl2pPr marL="1056698" indent="-406422" algn="l" defTabSz="650276" rtl="0" eaLnBrk="1" latinLnBrk="0" hangingPunct="1">
        <a:spcBef>
          <a:spcPct val="20000"/>
        </a:spcBef>
        <a:buFont typeface="Arial"/>
        <a:buChar char="–"/>
        <a:defRPr sz="4000" b="0" i="0" kern="1200">
          <a:solidFill>
            <a:schemeClr val="tx1"/>
          </a:solidFill>
          <a:latin typeface="Helvetica Light"/>
          <a:ea typeface="+mn-ea"/>
          <a:cs typeface="Helvetica Light"/>
        </a:defRPr>
      </a:lvl2pPr>
      <a:lvl3pPr marL="1625689" indent="-325138" algn="l" defTabSz="650276" rtl="0" eaLnBrk="1" latinLnBrk="0" hangingPunct="1">
        <a:spcBef>
          <a:spcPct val="20000"/>
        </a:spcBef>
        <a:buFont typeface="Arial"/>
        <a:buChar char="•"/>
        <a:defRPr sz="3400" b="0" i="0" kern="1200">
          <a:solidFill>
            <a:schemeClr val="tx1"/>
          </a:solidFill>
          <a:latin typeface="Helvetica Light"/>
          <a:ea typeface="+mn-ea"/>
          <a:cs typeface="Helvetica Light"/>
        </a:defRPr>
      </a:lvl3pPr>
      <a:lvl4pPr marL="2275964" indent="-325138" algn="l" defTabSz="650276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Helvetica Light"/>
          <a:ea typeface="+mn-ea"/>
          <a:cs typeface="Helvetica Light"/>
        </a:defRPr>
      </a:lvl4pPr>
      <a:lvl5pPr marL="2926240" indent="-325138" algn="l" defTabSz="650276" rtl="0" eaLnBrk="1" latinLnBrk="0" hangingPunct="1">
        <a:spcBef>
          <a:spcPct val="20000"/>
        </a:spcBef>
        <a:buFont typeface="Arial"/>
        <a:buChar char="»"/>
        <a:defRPr sz="2800" b="0" i="0" kern="1200">
          <a:solidFill>
            <a:schemeClr val="tx1"/>
          </a:solidFill>
          <a:latin typeface="Helvetica Light"/>
          <a:ea typeface="+mn-ea"/>
          <a:cs typeface="Helvetica Light"/>
        </a:defRPr>
      </a:lvl5pPr>
      <a:lvl6pPr marL="3576516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791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7067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7342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76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551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827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1102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378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653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929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2204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241" y="3278028"/>
            <a:ext cx="11052731" cy="2091383"/>
          </a:xfrm>
        </p:spPr>
        <p:txBody>
          <a:bodyPr>
            <a:normAutofit/>
          </a:bodyPr>
          <a:lstStyle/>
          <a:p>
            <a:r>
              <a:rPr lang="en-US" dirty="0"/>
              <a:t>CS 186 Discussion </a:t>
            </a:r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482" y="5091285"/>
            <a:ext cx="9102249" cy="2493398"/>
          </a:xfrm>
        </p:spPr>
        <p:txBody>
          <a:bodyPr/>
          <a:lstStyle/>
          <a:p>
            <a:r>
              <a:rPr lang="en-US" dirty="0" smtClean="0"/>
              <a:t>Heap Files and Buffers</a:t>
            </a:r>
            <a:endParaRPr lang="en-US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4665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700" dirty="0" smtClean="0"/>
              <a:t>Page Format w/</a:t>
            </a:r>
            <a:br>
              <a:rPr lang="en-US" sz="5700" dirty="0" smtClean="0"/>
            </a:br>
            <a:r>
              <a:rPr lang="en-US" sz="5700" dirty="0" smtClean="0"/>
              <a:t>Variable-Length Records</a:t>
            </a:r>
            <a:endParaRPr lang="en-US" sz="57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317126" y="2422268"/>
            <a:ext cx="10357755" cy="6222417"/>
            <a:chOff x="912334" y="3138041"/>
            <a:chExt cx="10357755" cy="6222417"/>
          </a:xfrm>
        </p:grpSpPr>
        <p:sp>
          <p:nvSpPr>
            <p:cNvPr id="4" name="Shape 3183"/>
            <p:cNvSpPr/>
            <p:nvPr/>
          </p:nvSpPr>
          <p:spPr>
            <a:xfrm>
              <a:off x="5136743" y="8703868"/>
              <a:ext cx="2843474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 algn="ctr">
                <a:defRPr sz="1800"/>
              </a:pPr>
              <a:r>
                <a:rPr sz="3600" dirty="0">
                  <a:latin typeface="Helvetica Light"/>
                  <a:cs typeface="Helvetica Light"/>
                </a:rPr>
                <a:t>Slotted Page</a:t>
              </a:r>
            </a:p>
          </p:txBody>
        </p:sp>
        <p:sp>
          <p:nvSpPr>
            <p:cNvPr id="5" name="Shape 3185"/>
            <p:cNvSpPr/>
            <p:nvPr/>
          </p:nvSpPr>
          <p:spPr>
            <a:xfrm>
              <a:off x="984250" y="3138041"/>
              <a:ext cx="7846418" cy="4825405"/>
            </a:xfrm>
            <a:prstGeom prst="rect">
              <a:avLst/>
            </a:prstGeom>
            <a:solidFill>
              <a:srgbClr val="EC5D57">
                <a:alpha val="25857"/>
              </a:srgbClr>
            </a:solidFill>
            <a:ln w="25400">
              <a:solidFill>
                <a:srgbClr val="000000">
                  <a:alpha val="25857"/>
                </a:srgbClr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2400">
                  <a:solidFill>
                    <a:srgbClr val="FFFFFF"/>
                  </a:solidFill>
                </a:defRPr>
              </a:pPr>
              <a:endParaRPr>
                <a:latin typeface="Helvetica Light"/>
                <a:cs typeface="Helvetica Light"/>
              </a:endParaRPr>
            </a:p>
          </p:txBody>
        </p:sp>
        <p:sp>
          <p:nvSpPr>
            <p:cNvPr id="6" name="Shape 3186"/>
            <p:cNvSpPr/>
            <p:nvPr/>
          </p:nvSpPr>
          <p:spPr>
            <a:xfrm>
              <a:off x="971550" y="6000750"/>
              <a:ext cx="7871818" cy="1975396"/>
            </a:xfrm>
            <a:prstGeom prst="rect">
              <a:avLst/>
            </a:prstGeom>
            <a:solidFill>
              <a:srgbClr val="A6AAA9">
                <a:alpha val="69408"/>
              </a:srgb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00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rgbClr val="FFFFFF"/>
                  </a:solidFill>
                  <a:latin typeface="Helvetica Light"/>
                  <a:cs typeface="Helvetica Light"/>
                </a:rPr>
                <a:t>Free space</a:t>
              </a:r>
            </a:p>
          </p:txBody>
        </p:sp>
        <p:sp>
          <p:nvSpPr>
            <p:cNvPr id="7" name="Shape 3187"/>
            <p:cNvSpPr/>
            <p:nvPr/>
          </p:nvSpPr>
          <p:spPr>
            <a:xfrm>
              <a:off x="7317206" y="3438000"/>
              <a:ext cx="1047507" cy="5027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600"/>
              </a:lvl1pPr>
            </a:lstStyle>
            <a:p>
              <a:pPr lvl="0" algn="ctr">
                <a:defRPr sz="1800"/>
              </a:pPr>
              <a:r>
                <a:rPr sz="2600">
                  <a:latin typeface="Helvetica Light"/>
                  <a:cs typeface="Helvetica Light"/>
                </a:rPr>
                <a:t>Page i</a:t>
              </a:r>
            </a:p>
          </p:txBody>
        </p:sp>
        <p:sp>
          <p:nvSpPr>
            <p:cNvPr id="8" name="Shape 3188"/>
            <p:cNvSpPr/>
            <p:nvPr/>
          </p:nvSpPr>
          <p:spPr>
            <a:xfrm>
              <a:off x="1276350" y="3590925"/>
              <a:ext cx="3206254" cy="495300"/>
            </a:xfrm>
            <a:prstGeom prst="rect">
              <a:avLst/>
            </a:prstGeom>
            <a:solidFill>
              <a:srgbClr val="EC5D57">
                <a:alpha val="67722"/>
              </a:srgbClr>
            </a:solidFill>
            <a:ln w="25400">
              <a:solidFill>
                <a:srgbClr val="000000">
                  <a:alpha val="67722"/>
                </a:srgbClr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2400">
                  <a:solidFill>
                    <a:srgbClr val="FFFFFF"/>
                  </a:solidFill>
                </a:defRPr>
              </a:pPr>
              <a:endParaRPr>
                <a:latin typeface="Helvetica Light"/>
                <a:cs typeface="Helvetica Light"/>
              </a:endParaRPr>
            </a:p>
          </p:txBody>
        </p:sp>
        <p:sp>
          <p:nvSpPr>
            <p:cNvPr id="9" name="Shape 3189"/>
            <p:cNvSpPr/>
            <p:nvPr/>
          </p:nvSpPr>
          <p:spPr>
            <a:xfrm>
              <a:off x="2140311" y="3176677"/>
              <a:ext cx="1479919" cy="4411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200"/>
              </a:lvl1pPr>
            </a:lstStyle>
            <a:p>
              <a:pPr lvl="0" algn="ctr">
                <a:defRPr sz="1800"/>
              </a:pPr>
              <a:r>
                <a:rPr sz="2200">
                  <a:latin typeface="Helvetica Light"/>
                  <a:cs typeface="Helvetica Light"/>
                </a:rPr>
                <a:t>Rid = (i, N)</a:t>
              </a:r>
            </a:p>
          </p:txBody>
        </p:sp>
        <p:sp>
          <p:nvSpPr>
            <p:cNvPr id="10" name="Shape 3190"/>
            <p:cNvSpPr/>
            <p:nvPr/>
          </p:nvSpPr>
          <p:spPr>
            <a:xfrm>
              <a:off x="3672631" y="4570809"/>
              <a:ext cx="1452932" cy="495301"/>
            </a:xfrm>
            <a:prstGeom prst="rect">
              <a:avLst/>
            </a:prstGeom>
            <a:solidFill>
              <a:srgbClr val="EC5D57">
                <a:alpha val="67722"/>
              </a:srgbClr>
            </a:solidFill>
            <a:ln w="25400">
              <a:solidFill>
                <a:srgbClr val="000000">
                  <a:alpha val="67722"/>
                </a:srgbClr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2400">
                  <a:solidFill>
                    <a:srgbClr val="FFFFFF"/>
                  </a:solidFill>
                </a:defRPr>
              </a:pPr>
              <a:endParaRPr>
                <a:latin typeface="Helvetica Light"/>
                <a:cs typeface="Helvetica Light"/>
              </a:endParaRPr>
            </a:p>
          </p:txBody>
        </p:sp>
        <p:sp>
          <p:nvSpPr>
            <p:cNvPr id="11" name="Shape 3191"/>
            <p:cNvSpPr/>
            <p:nvPr/>
          </p:nvSpPr>
          <p:spPr>
            <a:xfrm>
              <a:off x="3683121" y="4107945"/>
              <a:ext cx="1433090" cy="4411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200"/>
              </a:lvl1pPr>
            </a:lstStyle>
            <a:p>
              <a:pPr lvl="0" algn="ctr">
                <a:defRPr sz="1800"/>
              </a:pPr>
              <a:r>
                <a:rPr sz="2200">
                  <a:latin typeface="Helvetica Light"/>
                  <a:cs typeface="Helvetica Light"/>
                </a:rPr>
                <a:t>Rid = (i, 2)</a:t>
              </a:r>
            </a:p>
          </p:txBody>
        </p:sp>
        <p:sp>
          <p:nvSpPr>
            <p:cNvPr id="12" name="Shape 3192"/>
            <p:cNvSpPr/>
            <p:nvPr/>
          </p:nvSpPr>
          <p:spPr>
            <a:xfrm>
              <a:off x="3967063" y="5503143"/>
              <a:ext cx="4854448" cy="495301"/>
            </a:xfrm>
            <a:prstGeom prst="rect">
              <a:avLst/>
            </a:prstGeom>
            <a:solidFill>
              <a:srgbClr val="EC5D57">
                <a:alpha val="67722"/>
              </a:srgbClr>
            </a:solidFill>
            <a:ln w="25400">
              <a:solidFill>
                <a:srgbClr val="000000">
                  <a:alpha val="67722"/>
                </a:srgbClr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2400">
                  <a:solidFill>
                    <a:srgbClr val="FFFFFF"/>
                  </a:solidFill>
                </a:defRPr>
              </a:pPr>
              <a:endParaRPr>
                <a:latin typeface="Helvetica Light"/>
                <a:cs typeface="Helvetica Light"/>
              </a:endParaRPr>
            </a:p>
          </p:txBody>
        </p:sp>
        <p:sp>
          <p:nvSpPr>
            <p:cNvPr id="13" name="Shape 3193"/>
            <p:cNvSpPr/>
            <p:nvPr/>
          </p:nvSpPr>
          <p:spPr>
            <a:xfrm>
              <a:off x="5678311" y="5085845"/>
              <a:ext cx="1433090" cy="4411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200"/>
              </a:lvl1pPr>
            </a:lstStyle>
            <a:p>
              <a:pPr lvl="0" algn="ctr">
                <a:defRPr sz="1800"/>
              </a:pPr>
              <a:r>
                <a:rPr sz="2200">
                  <a:latin typeface="Helvetica Light"/>
                  <a:cs typeface="Helvetica Light"/>
                </a:rPr>
                <a:t>Rid = (i, 1)</a:t>
              </a:r>
            </a:p>
          </p:txBody>
        </p:sp>
        <p:sp>
          <p:nvSpPr>
            <p:cNvPr id="14" name="Shape 3194"/>
            <p:cNvSpPr/>
            <p:nvPr/>
          </p:nvSpPr>
          <p:spPr>
            <a:xfrm>
              <a:off x="8259762" y="7468145"/>
              <a:ext cx="561749" cy="495301"/>
            </a:xfrm>
            <a:prstGeom prst="rect">
              <a:avLst/>
            </a:prstGeom>
            <a:solidFill>
              <a:srgbClr val="EC5D57">
                <a:alpha val="67722"/>
              </a:srgbClr>
            </a:solidFill>
            <a:ln w="25400">
              <a:solidFill>
                <a:srgbClr val="000000">
                  <a:alpha val="67722"/>
                </a:srgbClr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2400">
                  <a:solidFill>
                    <a:srgbClr val="FFFFFF"/>
                  </a:solidFill>
                </a:defRPr>
              </a:pPr>
              <a:endParaRPr>
                <a:latin typeface="Helvetica Light"/>
                <a:cs typeface="Helvetica Light"/>
              </a:endParaRPr>
            </a:p>
          </p:txBody>
        </p:sp>
        <p:sp>
          <p:nvSpPr>
            <p:cNvPr id="15" name="Shape 3195"/>
            <p:cNvSpPr/>
            <p:nvPr/>
          </p:nvSpPr>
          <p:spPr>
            <a:xfrm>
              <a:off x="7688262" y="7468145"/>
              <a:ext cx="561749" cy="495301"/>
            </a:xfrm>
            <a:prstGeom prst="rect">
              <a:avLst/>
            </a:prstGeom>
            <a:solidFill>
              <a:srgbClr val="EC5D57">
                <a:alpha val="67722"/>
              </a:srgbClr>
            </a:solidFill>
            <a:ln w="25400">
              <a:solidFill>
                <a:srgbClr val="000000">
                  <a:alpha val="67722"/>
                </a:srgbClr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2400">
                  <a:solidFill>
                    <a:srgbClr val="FFFFFF"/>
                  </a:solidFill>
                </a:defRPr>
              </a:pPr>
              <a:endParaRPr>
                <a:latin typeface="Helvetica Light"/>
                <a:cs typeface="Helvetica Light"/>
              </a:endParaRPr>
            </a:p>
          </p:txBody>
        </p:sp>
        <p:sp>
          <p:nvSpPr>
            <p:cNvPr id="16" name="Shape 3196"/>
            <p:cNvSpPr/>
            <p:nvPr/>
          </p:nvSpPr>
          <p:spPr>
            <a:xfrm>
              <a:off x="7129462" y="7468145"/>
              <a:ext cx="561749" cy="495301"/>
            </a:xfrm>
            <a:prstGeom prst="rect">
              <a:avLst/>
            </a:prstGeom>
            <a:solidFill>
              <a:srgbClr val="EC5D57">
                <a:alpha val="67722"/>
              </a:srgbClr>
            </a:solidFill>
            <a:ln w="25400">
              <a:solidFill>
                <a:srgbClr val="000000">
                  <a:alpha val="67722"/>
                </a:srgbClr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  <a:latin typeface="Helvetica Light"/>
                  <a:cs typeface="Helvetica Light"/>
                </a:rPr>
                <a:t>24</a:t>
              </a:r>
            </a:p>
          </p:txBody>
        </p:sp>
        <p:sp>
          <p:nvSpPr>
            <p:cNvPr id="17" name="Shape 3197"/>
            <p:cNvSpPr/>
            <p:nvPr/>
          </p:nvSpPr>
          <p:spPr>
            <a:xfrm>
              <a:off x="4693294" y="7468145"/>
              <a:ext cx="1867617" cy="495301"/>
            </a:xfrm>
            <a:prstGeom prst="rect">
              <a:avLst/>
            </a:prstGeom>
            <a:solidFill>
              <a:srgbClr val="EC5D57">
                <a:alpha val="67722"/>
              </a:srgbClr>
            </a:solidFill>
            <a:ln w="25400">
              <a:solidFill>
                <a:srgbClr val="000000">
                  <a:alpha val="67722"/>
                </a:srgbClr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2400">
                  <a:solidFill>
                    <a:srgbClr val="FFFFFF"/>
                  </a:solidFill>
                </a:defRPr>
              </a:pPr>
              <a:endParaRPr>
                <a:latin typeface="Helvetica Light"/>
                <a:cs typeface="Helvetica Light"/>
              </a:endParaRPr>
            </a:p>
          </p:txBody>
        </p:sp>
        <p:sp>
          <p:nvSpPr>
            <p:cNvPr id="18" name="Shape 3198"/>
            <p:cNvSpPr/>
            <p:nvPr/>
          </p:nvSpPr>
          <p:spPr>
            <a:xfrm>
              <a:off x="4118223" y="7468145"/>
              <a:ext cx="561748" cy="495301"/>
            </a:xfrm>
            <a:prstGeom prst="rect">
              <a:avLst/>
            </a:prstGeom>
            <a:solidFill>
              <a:srgbClr val="EC5D57">
                <a:alpha val="67722"/>
              </a:srgbClr>
            </a:solidFill>
            <a:ln w="25400">
              <a:solidFill>
                <a:srgbClr val="000000">
                  <a:alpha val="67722"/>
                </a:srgbClr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400" smtClean="0">
                  <a:solidFill>
                    <a:srgbClr val="FFFFFF"/>
                  </a:solidFill>
                  <a:latin typeface="Helvetica Light"/>
                  <a:cs typeface="Helvetica Light"/>
                </a:rPr>
                <a:t>30</a:t>
              </a:r>
              <a:endParaRPr sz="2400" dirty="0">
                <a:solidFill>
                  <a:srgbClr val="FFFFFF"/>
                </a:solidFill>
                <a:latin typeface="Helvetica Light"/>
                <a:cs typeface="Helvetica Light"/>
              </a:endParaRPr>
            </a:p>
          </p:txBody>
        </p:sp>
        <p:sp>
          <p:nvSpPr>
            <p:cNvPr id="19" name="Shape 3199"/>
            <p:cNvSpPr/>
            <p:nvPr/>
          </p:nvSpPr>
          <p:spPr>
            <a:xfrm>
              <a:off x="7570420" y="7927112"/>
              <a:ext cx="792390" cy="779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 algn="ctr">
                <a:defRPr sz="1800"/>
              </a:pPr>
              <a:r>
                <a:rPr sz="2200" dirty="0">
                  <a:latin typeface="Helvetica Light"/>
                  <a:cs typeface="Helvetica Light"/>
                </a:rPr>
                <a:t>#  </a:t>
              </a:r>
            </a:p>
            <a:p>
              <a:pPr lvl="0" algn="ctr">
                <a:defRPr sz="1800"/>
              </a:pPr>
              <a:r>
                <a:rPr sz="2200" dirty="0">
                  <a:latin typeface="Helvetica Light"/>
                  <a:cs typeface="Helvetica Light"/>
                </a:rPr>
                <a:t> Slots</a:t>
              </a:r>
            </a:p>
          </p:txBody>
        </p:sp>
        <p:sp>
          <p:nvSpPr>
            <p:cNvPr id="20" name="Shape 3200"/>
            <p:cNvSpPr/>
            <p:nvPr/>
          </p:nvSpPr>
          <p:spPr>
            <a:xfrm>
              <a:off x="7275513" y="8000644"/>
              <a:ext cx="259456" cy="4411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200"/>
              </a:lvl1pPr>
            </a:lstStyle>
            <a:p>
              <a:pPr lvl="0" algn="ctr">
                <a:defRPr sz="1800"/>
              </a:pPr>
              <a:r>
                <a:rPr sz="2200">
                  <a:latin typeface="Helvetica Light"/>
                  <a:cs typeface="Helvetica Light"/>
                </a:rPr>
                <a:t>1</a:t>
              </a:r>
            </a:p>
          </p:txBody>
        </p:sp>
        <p:sp>
          <p:nvSpPr>
            <p:cNvPr id="21" name="Shape 3201"/>
            <p:cNvSpPr/>
            <p:nvPr/>
          </p:nvSpPr>
          <p:spPr>
            <a:xfrm>
              <a:off x="6557962" y="7468145"/>
              <a:ext cx="561749" cy="495301"/>
            </a:xfrm>
            <a:prstGeom prst="rect">
              <a:avLst/>
            </a:prstGeom>
            <a:solidFill>
              <a:srgbClr val="EC5D57">
                <a:alpha val="67722"/>
              </a:srgbClr>
            </a:solidFill>
            <a:ln w="25400">
              <a:solidFill>
                <a:srgbClr val="000000">
                  <a:alpha val="67722"/>
                </a:srgbClr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  <a:latin typeface="Helvetica Light"/>
                  <a:cs typeface="Helvetica Light"/>
                </a:rPr>
                <a:t>8</a:t>
              </a:r>
            </a:p>
          </p:txBody>
        </p:sp>
        <p:sp>
          <p:nvSpPr>
            <p:cNvPr id="22" name="Shape 3202"/>
            <p:cNvSpPr/>
            <p:nvPr/>
          </p:nvSpPr>
          <p:spPr>
            <a:xfrm>
              <a:off x="6703764" y="8004662"/>
              <a:ext cx="259456" cy="4411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200"/>
              </a:lvl1pPr>
            </a:lstStyle>
            <a:p>
              <a:pPr lvl="0" algn="ctr">
                <a:defRPr sz="1800"/>
              </a:pPr>
              <a:r>
                <a:rPr sz="2200">
                  <a:latin typeface="Helvetica Light"/>
                  <a:cs typeface="Helvetica Light"/>
                </a:rPr>
                <a:t>2</a:t>
              </a:r>
            </a:p>
          </p:txBody>
        </p:sp>
        <p:sp>
          <p:nvSpPr>
            <p:cNvPr id="23" name="Shape 3203"/>
            <p:cNvSpPr/>
            <p:nvPr/>
          </p:nvSpPr>
          <p:spPr>
            <a:xfrm>
              <a:off x="5430252" y="7993698"/>
              <a:ext cx="384721" cy="4411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200"/>
              </a:lvl1pPr>
            </a:lstStyle>
            <a:p>
              <a:pPr lvl="0" algn="ctr">
                <a:defRPr sz="1800"/>
              </a:pPr>
              <a:r>
                <a:rPr sz="2200">
                  <a:latin typeface="Helvetica Light"/>
                  <a:cs typeface="Helvetica Light"/>
                </a:rPr>
                <a:t>…</a:t>
              </a:r>
            </a:p>
          </p:txBody>
        </p:sp>
        <p:sp>
          <p:nvSpPr>
            <p:cNvPr id="24" name="Shape 3204"/>
            <p:cNvSpPr/>
            <p:nvPr/>
          </p:nvSpPr>
          <p:spPr>
            <a:xfrm>
              <a:off x="4241083" y="7939599"/>
              <a:ext cx="306285" cy="4411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200"/>
              </a:lvl1pPr>
            </a:lstStyle>
            <a:p>
              <a:pPr lvl="0" algn="ctr">
                <a:defRPr sz="1800"/>
              </a:pPr>
              <a:r>
                <a:rPr sz="2200">
                  <a:latin typeface="Helvetica Light"/>
                  <a:cs typeface="Helvetica Light"/>
                </a:rPr>
                <a:t>N</a:t>
              </a:r>
            </a:p>
          </p:txBody>
        </p:sp>
        <p:sp>
          <p:nvSpPr>
            <p:cNvPr id="25" name="Shape 3210"/>
            <p:cNvSpPr/>
            <p:nvPr/>
          </p:nvSpPr>
          <p:spPr>
            <a:xfrm>
              <a:off x="994710" y="6000544"/>
              <a:ext cx="7556260" cy="1731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2090" y="405"/>
                    <a:pt x="19290" y="7605"/>
                    <a:pt x="21600" y="21600"/>
                  </a:cubicBezTo>
                </a:path>
              </a:pathLst>
            </a:custGeom>
            <a:ln w="25400">
              <a:solidFill/>
              <a:miter lim="400000"/>
              <a:headEnd type="triangle"/>
            </a:ln>
          </p:spPr>
          <p:txBody>
            <a:bodyPr/>
            <a:lstStyle/>
            <a:p>
              <a:pPr lvl="0" algn="ctr"/>
              <a:endParaRPr>
                <a:latin typeface="Helvetica Light"/>
                <a:cs typeface="Helvetica Light"/>
              </a:endParaRPr>
            </a:p>
          </p:txBody>
        </p:sp>
        <p:sp>
          <p:nvSpPr>
            <p:cNvPr id="26" name="Shape 3206"/>
            <p:cNvSpPr/>
            <p:nvPr/>
          </p:nvSpPr>
          <p:spPr>
            <a:xfrm>
              <a:off x="8805862" y="7249001"/>
              <a:ext cx="2464227" cy="93358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700"/>
              </a:lvl1pPr>
            </a:lstStyle>
            <a:p>
              <a:pPr lvl="0" algn="ctr">
                <a:defRPr sz="1800"/>
              </a:pPr>
              <a:r>
                <a:rPr sz="2700">
                  <a:latin typeface="Helvetica Light"/>
                  <a:cs typeface="Helvetica Light"/>
                </a:rPr>
                <a:t>Pointer to start of free space</a:t>
              </a:r>
            </a:p>
          </p:txBody>
        </p:sp>
        <p:sp>
          <p:nvSpPr>
            <p:cNvPr id="27" name="Shape 3211"/>
            <p:cNvSpPr/>
            <p:nvPr/>
          </p:nvSpPr>
          <p:spPr>
            <a:xfrm>
              <a:off x="3899873" y="5654171"/>
              <a:ext cx="3554062" cy="1955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2" h="21600" extrusionOk="0">
                  <a:moveTo>
                    <a:pt x="19692" y="21600"/>
                  </a:moveTo>
                  <a:cubicBezTo>
                    <a:pt x="4493" y="14599"/>
                    <a:pt x="-1908" y="7399"/>
                    <a:pt x="490" y="0"/>
                  </a:cubicBezTo>
                </a:path>
              </a:pathLst>
            </a:custGeom>
            <a:ln w="25400">
              <a:solidFill/>
              <a:miter lim="400000"/>
              <a:tailEnd type="triangle"/>
            </a:ln>
          </p:spPr>
          <p:txBody>
            <a:bodyPr/>
            <a:lstStyle/>
            <a:p>
              <a:pPr lvl="0" algn="ctr"/>
              <a:endParaRPr>
                <a:latin typeface="Helvetica Light"/>
                <a:cs typeface="Helvetica Light"/>
              </a:endParaRPr>
            </a:p>
          </p:txBody>
        </p:sp>
        <p:sp>
          <p:nvSpPr>
            <p:cNvPr id="28" name="Shape 3212"/>
            <p:cNvSpPr/>
            <p:nvPr/>
          </p:nvSpPr>
          <p:spPr>
            <a:xfrm>
              <a:off x="2751191" y="4836902"/>
              <a:ext cx="4001743" cy="2769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358" h="21600" extrusionOk="0">
                  <a:moveTo>
                    <a:pt x="17358" y="21600"/>
                  </a:moveTo>
                  <a:cubicBezTo>
                    <a:pt x="192" y="13331"/>
                    <a:pt x="-4242" y="6131"/>
                    <a:pt x="4056" y="0"/>
                  </a:cubicBezTo>
                </a:path>
              </a:pathLst>
            </a:custGeom>
            <a:ln w="25400">
              <a:solidFill/>
              <a:miter lim="400000"/>
              <a:tailEnd type="triangle"/>
            </a:ln>
          </p:spPr>
          <p:txBody>
            <a:bodyPr/>
            <a:lstStyle/>
            <a:p>
              <a:pPr lvl="0" algn="ctr"/>
              <a:endParaRPr>
                <a:latin typeface="Helvetica Light"/>
                <a:cs typeface="Helvetica Light"/>
              </a:endParaRPr>
            </a:p>
          </p:txBody>
        </p:sp>
        <p:sp>
          <p:nvSpPr>
            <p:cNvPr id="29" name="Shape 3213"/>
            <p:cNvSpPr/>
            <p:nvPr/>
          </p:nvSpPr>
          <p:spPr>
            <a:xfrm>
              <a:off x="912334" y="3783409"/>
              <a:ext cx="3290401" cy="3822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34" h="21600" extrusionOk="0">
                  <a:moveTo>
                    <a:pt x="18334" y="21600"/>
                  </a:moveTo>
                  <a:cubicBezTo>
                    <a:pt x="2229" y="12314"/>
                    <a:pt x="-3266" y="5114"/>
                    <a:pt x="1850" y="0"/>
                  </a:cubicBezTo>
                </a:path>
              </a:pathLst>
            </a:custGeom>
            <a:ln w="25400">
              <a:solidFill/>
              <a:miter lim="400000"/>
              <a:tailEnd type="triangle"/>
            </a:ln>
          </p:spPr>
          <p:txBody>
            <a:bodyPr/>
            <a:lstStyle/>
            <a:p>
              <a:pPr lvl="0" algn="ctr"/>
              <a:endParaRPr>
                <a:latin typeface="Helvetica Light"/>
                <a:cs typeface="Helvetica Light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91961" y="9048888"/>
            <a:ext cx="38528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Helvetica Light"/>
                <a:cs typeface="Helvetica Light"/>
              </a:rPr>
              <a:t>Diagram by Michelle Nguyen</a:t>
            </a:r>
            <a:endParaRPr lang="en-US" sz="2200" dirty="0">
              <a:latin typeface="Helvetica Light"/>
              <a:cs typeface="Helvetica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846708" y="3833318"/>
            <a:ext cx="26815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Want to be able to move records around!</a:t>
            </a:r>
            <a:endParaRPr lang="en-US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6075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700" dirty="0" smtClean="0"/>
              <a:t>Slotted Page – Detailed View</a:t>
            </a:r>
            <a:endParaRPr lang="en-US" sz="5700" dirty="0"/>
          </a:p>
        </p:txBody>
      </p:sp>
      <p:sp>
        <p:nvSpPr>
          <p:cNvPr id="68" name="Content Placeholder 67"/>
          <p:cNvSpPr>
            <a:spLocks noGrp="1"/>
          </p:cNvSpPr>
          <p:nvPr>
            <p:ph idx="1"/>
          </p:nvPr>
        </p:nvSpPr>
        <p:spPr>
          <a:xfrm>
            <a:off x="627062" y="2685318"/>
            <a:ext cx="11702892" cy="6439021"/>
          </a:xfrm>
        </p:spPr>
        <p:txBody>
          <a:bodyPr/>
          <a:lstStyle/>
          <a:p>
            <a:r>
              <a:rPr lang="en-US" dirty="0" smtClean="0"/>
              <a:t>Slot directory entries:</a:t>
            </a:r>
          </a:p>
          <a:p>
            <a:pPr lvl="1"/>
            <a:r>
              <a:rPr lang="en-US" dirty="0" smtClean="0"/>
              <a:t>(start index, length of record)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296503" y="6204047"/>
            <a:ext cx="12372581" cy="1428638"/>
            <a:chOff x="296503" y="6204047"/>
            <a:chExt cx="12372581" cy="1428638"/>
          </a:xfrm>
        </p:grpSpPr>
        <p:sp>
          <p:nvSpPr>
            <p:cNvPr id="3" name="Rectangle 2"/>
            <p:cNvSpPr/>
            <p:nvPr/>
          </p:nvSpPr>
          <p:spPr>
            <a:xfrm>
              <a:off x="460386" y="6204047"/>
              <a:ext cx="678261" cy="84667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/>
                <a:cs typeface="Helvetica Light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138647" y="6204047"/>
              <a:ext cx="678261" cy="84667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/>
                <a:cs typeface="Helvetica Light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816908" y="6204047"/>
              <a:ext cx="678261" cy="84667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/>
                <a:cs typeface="Helvetica Ligh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495169" y="6204047"/>
              <a:ext cx="678261" cy="84667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/>
                <a:cs typeface="Helvetica Light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173430" y="6204047"/>
              <a:ext cx="678261" cy="8466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/>
                <a:cs typeface="Helvetica Light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851691" y="6204047"/>
              <a:ext cx="678261" cy="8466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/>
                <a:cs typeface="Helvetica Light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529952" y="6204047"/>
              <a:ext cx="678261" cy="8466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/>
                <a:cs typeface="Helvetica Light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208213" y="6204047"/>
              <a:ext cx="678261" cy="8466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/>
                <a:cs typeface="Helvetica Light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886474" y="6204047"/>
              <a:ext cx="678261" cy="8466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/>
                <a:cs typeface="Helvetica Light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564735" y="6204047"/>
              <a:ext cx="678261" cy="84667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/>
                <a:cs typeface="Helvetica Light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242996" y="6204047"/>
              <a:ext cx="678261" cy="84667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/>
                <a:cs typeface="Helvetica Light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921257" y="6204047"/>
              <a:ext cx="678261" cy="84667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/>
                <a:cs typeface="Helvetica Light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599518" y="6204047"/>
              <a:ext cx="678261" cy="84667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Helvetica Light"/>
                  <a:cs typeface="Helvetica Light"/>
                </a:rPr>
                <a:t>4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277779" y="6204047"/>
              <a:ext cx="678261" cy="84667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 Light"/>
                  <a:cs typeface="Helvetica Light"/>
                </a:rPr>
                <a:t>5</a:t>
              </a:r>
              <a:endParaRPr lang="en-US" dirty="0">
                <a:latin typeface="Helvetica Light"/>
                <a:cs typeface="Helvetica Ligh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956040" y="6204047"/>
              <a:ext cx="678261" cy="8466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 Light"/>
                  <a:cs typeface="Helvetica Light"/>
                </a:rPr>
                <a:t>0</a:t>
              </a:r>
              <a:endParaRPr lang="en-US" dirty="0">
                <a:latin typeface="Helvetica Light"/>
                <a:cs typeface="Helvetica Ligh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634301" y="6204047"/>
              <a:ext cx="678261" cy="8466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 Light"/>
                  <a:cs typeface="Helvetica Light"/>
                </a:rPr>
                <a:t>4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312562" y="6204047"/>
              <a:ext cx="678261" cy="84667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 Light"/>
                  <a:cs typeface="Helvetica Light"/>
                </a:rPr>
                <a:t>2</a:t>
              </a:r>
              <a:endParaRPr lang="en-US" dirty="0">
                <a:latin typeface="Helvetica Light"/>
                <a:cs typeface="Helvetica Ligh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1990823" y="6204047"/>
              <a:ext cx="678261" cy="846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Helvetica Light"/>
                  <a:cs typeface="Helvetica Light"/>
                </a:rPr>
                <a:t>9</a:t>
              </a:r>
              <a:endParaRPr lang="en-US" dirty="0" smtClean="0">
                <a:latin typeface="Helvetica Light"/>
                <a:cs typeface="Helvetica Ligh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6503" y="7140242"/>
              <a:ext cx="37005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Light"/>
                  <a:cs typeface="Helvetica Light"/>
                </a:rPr>
                <a:t>0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988405" y="7140242"/>
              <a:ext cx="37005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Light"/>
                  <a:cs typeface="Helvetica Light"/>
                </a:rPr>
                <a:t>4</a:t>
              </a:r>
              <a:endParaRPr lang="en-US" dirty="0">
                <a:latin typeface="Helvetica Light"/>
                <a:cs typeface="Helvetica Light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379710" y="7140242"/>
              <a:ext cx="37005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Light"/>
                  <a:cs typeface="Helvetica Light"/>
                </a:rPr>
                <a:t>9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8827768" y="5605538"/>
            <a:ext cx="22565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Slot Directory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05558" y="4371151"/>
            <a:ext cx="118526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# Slots</a:t>
            </a:r>
            <a:endParaRPr lang="en-US" dirty="0">
              <a:latin typeface="Helvetica Light"/>
              <a:cs typeface="Helvetica Light"/>
            </a:endParaRPr>
          </a:p>
        </p:txBody>
      </p:sp>
      <p:cxnSp>
        <p:nvCxnSpPr>
          <p:cNvPr id="62" name="Straight Arrow Connector 61"/>
          <p:cNvCxnSpPr>
            <a:endCxn id="53" idx="0"/>
          </p:cNvCxnSpPr>
          <p:nvPr/>
        </p:nvCxnSpPr>
        <p:spPr>
          <a:xfrm>
            <a:off x="11651693" y="4863594"/>
            <a:ext cx="0" cy="134045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741678" y="3114966"/>
            <a:ext cx="292740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Start of free space</a:t>
            </a:r>
            <a:endParaRPr lang="en-US" dirty="0">
              <a:latin typeface="Helvetica Light"/>
              <a:cs typeface="Helvetica Light"/>
            </a:endParaRPr>
          </a:p>
        </p:txBody>
      </p:sp>
      <p:cxnSp>
        <p:nvCxnSpPr>
          <p:cNvPr id="65" name="Straight Arrow Connector 64"/>
          <p:cNvCxnSpPr>
            <a:endCxn id="54" idx="0"/>
          </p:cNvCxnSpPr>
          <p:nvPr/>
        </p:nvCxnSpPr>
        <p:spPr>
          <a:xfrm flipH="1">
            <a:off x="12329954" y="3607409"/>
            <a:ext cx="23099" cy="259663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3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241" y="3833943"/>
            <a:ext cx="11052731" cy="2091383"/>
          </a:xfrm>
        </p:spPr>
        <p:txBody>
          <a:bodyPr/>
          <a:lstStyle/>
          <a:p>
            <a:r>
              <a:rPr lang="en-US" dirty="0" smtClean="0"/>
              <a:t>Buffers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5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information:</a:t>
            </a:r>
          </a:p>
          <a:p>
            <a:pPr marL="0" indent="0" algn="ctr">
              <a:buNone/>
            </a:pPr>
            <a:r>
              <a:rPr lang="en-US" i="1" dirty="0"/>
              <a:t>&lt;frame #, </a:t>
            </a:r>
            <a:r>
              <a:rPr lang="en-US" i="1" dirty="0" err="1"/>
              <a:t>page_id</a:t>
            </a:r>
            <a:r>
              <a:rPr lang="en-US" i="1" dirty="0"/>
              <a:t>, </a:t>
            </a:r>
            <a:r>
              <a:rPr lang="en-US" i="1" dirty="0" err="1"/>
              <a:t>pin_count</a:t>
            </a:r>
            <a:r>
              <a:rPr lang="en-US" i="1" dirty="0"/>
              <a:t>, dirty&gt;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Only replace frame if </a:t>
            </a:r>
            <a:r>
              <a:rPr lang="en-US" dirty="0" err="1" smtClean="0"/>
              <a:t>pin_count</a:t>
            </a:r>
            <a:r>
              <a:rPr lang="en-US" dirty="0" smtClean="0"/>
              <a:t> == 0</a:t>
            </a:r>
          </a:p>
          <a:p>
            <a:pPr lvl="1"/>
            <a:r>
              <a:rPr lang="en-US" dirty="0" smtClean="0"/>
              <a:t>Write to disk if dirty bit is on</a:t>
            </a:r>
            <a:endParaRPr lang="en-US" dirty="0"/>
          </a:p>
          <a:p>
            <a:pPr marL="0" indent="0" algn="ctr">
              <a:buNone/>
            </a:pPr>
            <a:endParaRPr lang="en-US" i="1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8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“Clock” Replacement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161" y="2265015"/>
            <a:ext cx="11702892" cy="6698750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Approximation</a:t>
            </a:r>
            <a:r>
              <a:rPr lang="en-US" dirty="0"/>
              <a:t> </a:t>
            </a:r>
            <a:r>
              <a:rPr lang="en-US" dirty="0" smtClean="0"/>
              <a:t>of LRU</a:t>
            </a:r>
          </a:p>
          <a:p>
            <a:r>
              <a:rPr lang="en-US" dirty="0" smtClean="0"/>
              <a:t>Store </a:t>
            </a:r>
            <a:r>
              <a:rPr lang="en-US" u="sng" dirty="0" smtClean="0"/>
              <a:t>reference bit</a:t>
            </a:r>
            <a:r>
              <a:rPr lang="en-US" dirty="0" smtClean="0"/>
              <a:t> instead of last access time for page frames</a:t>
            </a:r>
          </a:p>
          <a:p>
            <a:r>
              <a:rPr lang="en-US" dirty="0" smtClean="0"/>
              <a:t>When </a:t>
            </a:r>
            <a:r>
              <a:rPr lang="en-US" dirty="0" err="1" smtClean="0"/>
              <a:t>pin_count</a:t>
            </a:r>
            <a:r>
              <a:rPr lang="en-US" dirty="0"/>
              <a:t> </a:t>
            </a:r>
            <a:r>
              <a:rPr lang="en-US" dirty="0" smtClean="0"/>
              <a:t>drops to 0,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lip reference bit on</a:t>
            </a:r>
          </a:p>
          <a:p>
            <a:r>
              <a:rPr lang="en-US" dirty="0" smtClean="0"/>
              <a:t>If clock hand reaches an “on” ref.</a:t>
            </a:r>
          </a:p>
          <a:p>
            <a:pPr lvl="1"/>
            <a:r>
              <a:rPr lang="en-US" dirty="0" smtClean="0"/>
              <a:t>Flip reference bit off</a:t>
            </a:r>
          </a:p>
          <a:p>
            <a:r>
              <a:rPr lang="en-US" dirty="0" smtClean="0"/>
              <a:t>If clock hand reaches an “off” ref.</a:t>
            </a:r>
          </a:p>
          <a:p>
            <a:pPr lvl="1"/>
            <a:r>
              <a:rPr lang="en-US" dirty="0" smtClean="0"/>
              <a:t>Replace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1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Worksheet – Clock Policy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075915"/>
              </p:ext>
            </p:extLst>
          </p:nvPr>
        </p:nvGraphicFramePr>
        <p:xfrm>
          <a:off x="650159" y="3679430"/>
          <a:ext cx="11702894" cy="29479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</a:tblGrid>
              <a:tr h="736987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A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B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C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D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50159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89001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7843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66685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23191" y="2540010"/>
            <a:ext cx="4745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Helvetica Light"/>
                <a:cs typeface="Helvetica Light"/>
              </a:rPr>
              <a:t>Just read A, B, C, D</a:t>
            </a:r>
            <a:endParaRPr lang="en-US" sz="4000" dirty="0">
              <a:latin typeface="Helvetica Light"/>
              <a:cs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1018" y="7003417"/>
            <a:ext cx="35768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Helvetica Light"/>
                <a:cs typeface="Helvetica Light"/>
              </a:rPr>
              <a:t>Now request A </a:t>
            </a:r>
            <a:endParaRPr lang="en-US" sz="4000" dirty="0">
              <a:latin typeface="Helvetica Light"/>
              <a:cs typeface="Helvetica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05527" y="3679430"/>
            <a:ext cx="841025" cy="2947948"/>
          </a:xfrm>
          <a:prstGeom prst="rect">
            <a:avLst/>
          </a:prstGeom>
          <a:noFill/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0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220614"/>
              </p:ext>
            </p:extLst>
          </p:nvPr>
        </p:nvGraphicFramePr>
        <p:xfrm>
          <a:off x="650159" y="3679430"/>
          <a:ext cx="11702894" cy="29479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</a:tblGrid>
              <a:tr h="736987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A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*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B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C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D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Worksheet – Clock Policy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0159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89001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7843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66685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49784" y="2540010"/>
            <a:ext cx="4090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Helvetica Light"/>
                <a:cs typeface="Helvetica Light"/>
              </a:rPr>
              <a:t>Just requested A</a:t>
            </a:r>
            <a:endParaRPr lang="en-US" sz="4000" dirty="0">
              <a:latin typeface="Helvetica Light"/>
              <a:cs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05527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739486" y="7003417"/>
            <a:ext cx="3519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Helvetica Light"/>
                <a:cs typeface="Helvetica Light"/>
              </a:rPr>
              <a:t>Now request F </a:t>
            </a:r>
            <a:endParaRPr lang="en-US" sz="4000" dirty="0">
              <a:latin typeface="Helvetica Light"/>
              <a:cs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44369" y="3679430"/>
            <a:ext cx="841025" cy="2947948"/>
          </a:xfrm>
          <a:prstGeom prst="rect">
            <a:avLst/>
          </a:prstGeom>
          <a:noFill/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3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811794"/>
              </p:ext>
            </p:extLst>
          </p:nvPr>
        </p:nvGraphicFramePr>
        <p:xfrm>
          <a:off x="650159" y="3679430"/>
          <a:ext cx="11702894" cy="29479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</a:tblGrid>
              <a:tr h="736987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A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*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B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C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D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Worksheet – Clock Policy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0159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89001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7843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66685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49784" y="2540010"/>
            <a:ext cx="4090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Helvetica Light"/>
                <a:cs typeface="Helvetica Light"/>
              </a:rPr>
              <a:t>Just requested A</a:t>
            </a:r>
            <a:endParaRPr lang="en-US" sz="4000" dirty="0">
              <a:latin typeface="Helvetica Light"/>
              <a:cs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05527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739486" y="7003417"/>
            <a:ext cx="3519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Helvetica Light"/>
                <a:cs typeface="Helvetica Light"/>
              </a:rPr>
              <a:t>Now request F </a:t>
            </a:r>
            <a:endParaRPr lang="en-US" sz="4000" dirty="0">
              <a:latin typeface="Helvetica Light"/>
              <a:cs typeface="Helvetica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44369" y="3679430"/>
            <a:ext cx="841025" cy="2947948"/>
          </a:xfrm>
          <a:prstGeom prst="rect">
            <a:avLst/>
          </a:prstGeom>
          <a:noFill/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44369" y="3679430"/>
            <a:ext cx="838842" cy="743690"/>
          </a:xfrm>
          <a:prstGeom prst="rect">
            <a:avLst/>
          </a:prstGeom>
          <a:noFill/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2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860591"/>
              </p:ext>
            </p:extLst>
          </p:nvPr>
        </p:nvGraphicFramePr>
        <p:xfrm>
          <a:off x="650159" y="3679430"/>
          <a:ext cx="11702894" cy="29479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</a:tblGrid>
              <a:tr h="736987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A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*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B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C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D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Worksheet – Clock Policy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0159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89001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7843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66685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49784" y="2540010"/>
            <a:ext cx="4090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Helvetica Light"/>
                <a:cs typeface="Helvetica Light"/>
              </a:rPr>
              <a:t>Just requested A</a:t>
            </a:r>
            <a:endParaRPr lang="en-US" sz="4000" dirty="0">
              <a:latin typeface="Helvetica Light"/>
              <a:cs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05527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739486" y="7003417"/>
            <a:ext cx="3519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Helvetica Light"/>
                <a:cs typeface="Helvetica Light"/>
              </a:rPr>
              <a:t>Now request F </a:t>
            </a:r>
            <a:endParaRPr lang="en-US" sz="4000" dirty="0">
              <a:latin typeface="Helvetica Light"/>
              <a:cs typeface="Helvetica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44369" y="3679430"/>
            <a:ext cx="841025" cy="2947948"/>
          </a:xfrm>
          <a:prstGeom prst="rect">
            <a:avLst/>
          </a:prstGeom>
          <a:noFill/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489" y="4414945"/>
            <a:ext cx="838842" cy="743690"/>
          </a:xfrm>
          <a:prstGeom prst="rect">
            <a:avLst/>
          </a:prstGeom>
          <a:noFill/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9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287248"/>
              </p:ext>
            </p:extLst>
          </p:nvPr>
        </p:nvGraphicFramePr>
        <p:xfrm>
          <a:off x="650159" y="3679430"/>
          <a:ext cx="11702894" cy="29479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</a:tblGrid>
              <a:tr h="736987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A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*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B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C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D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Worksheet – Clock Policy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0159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89001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7843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66685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49784" y="2540010"/>
            <a:ext cx="4090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Helvetica Light"/>
                <a:cs typeface="Helvetica Light"/>
              </a:rPr>
              <a:t>Just requested A</a:t>
            </a:r>
            <a:endParaRPr lang="en-US" sz="4000" dirty="0">
              <a:latin typeface="Helvetica Light"/>
              <a:cs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05527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739486" y="7003417"/>
            <a:ext cx="3519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Helvetica Light"/>
                <a:cs typeface="Helvetica Light"/>
              </a:rPr>
              <a:t>Now request F </a:t>
            </a:r>
            <a:endParaRPr lang="en-US" sz="4000" dirty="0">
              <a:latin typeface="Helvetica Light"/>
              <a:cs typeface="Helvetica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44369" y="3679430"/>
            <a:ext cx="841025" cy="2947948"/>
          </a:xfrm>
          <a:prstGeom prst="rect">
            <a:avLst/>
          </a:prstGeom>
          <a:noFill/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489" y="5158635"/>
            <a:ext cx="838842" cy="743690"/>
          </a:xfrm>
          <a:prstGeom prst="rect">
            <a:avLst/>
          </a:prstGeom>
          <a:noFill/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2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161" y="2040392"/>
            <a:ext cx="11702892" cy="643902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Homework </a:t>
            </a:r>
            <a:r>
              <a:rPr lang="en-US" sz="4400" dirty="0" smtClean="0"/>
              <a:t>2</a:t>
            </a:r>
          </a:p>
          <a:p>
            <a:pPr lvl="1"/>
            <a:r>
              <a:rPr lang="en-US" sz="3800" dirty="0" smtClean="0"/>
              <a:t>Monday, Sept. 28</a:t>
            </a:r>
          </a:p>
          <a:p>
            <a:pPr lvl="1"/>
            <a:r>
              <a:rPr lang="en-US" sz="3800" dirty="0"/>
              <a:t>F</a:t>
            </a:r>
            <a:r>
              <a:rPr lang="en-US" sz="3800" dirty="0" smtClean="0"/>
              <a:t>inalize partners soon!</a:t>
            </a:r>
          </a:p>
          <a:p>
            <a:pPr marL="650276" lvl="1" indent="0">
              <a:buNone/>
            </a:pPr>
            <a:endParaRPr lang="en-US" sz="3800" dirty="0" smtClean="0"/>
          </a:p>
          <a:p>
            <a:r>
              <a:rPr lang="en-US" sz="4400" dirty="0" smtClean="0"/>
              <a:t>Midterm 1</a:t>
            </a:r>
          </a:p>
          <a:p>
            <a:pPr lvl="1"/>
            <a:r>
              <a:rPr lang="en-US" sz="3800" dirty="0" smtClean="0"/>
              <a:t>Monday, Oct. 5 (&lt; 2 weeks left!)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0838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745787"/>
              </p:ext>
            </p:extLst>
          </p:nvPr>
        </p:nvGraphicFramePr>
        <p:xfrm>
          <a:off x="650159" y="3679430"/>
          <a:ext cx="11702894" cy="29479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</a:tblGrid>
              <a:tr h="736987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A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*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B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C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D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Worksheet – Clock Policy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0159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89001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7843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66685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49784" y="2540010"/>
            <a:ext cx="4090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Helvetica Light"/>
                <a:cs typeface="Helvetica Light"/>
              </a:rPr>
              <a:t>Just requested A</a:t>
            </a:r>
            <a:endParaRPr lang="en-US" sz="4000" dirty="0">
              <a:latin typeface="Helvetica Light"/>
              <a:cs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05527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739486" y="7003417"/>
            <a:ext cx="3519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Helvetica Light"/>
                <a:cs typeface="Helvetica Light"/>
              </a:rPr>
              <a:t>Now request F </a:t>
            </a:r>
            <a:endParaRPr lang="en-US" sz="4000" dirty="0">
              <a:latin typeface="Helvetica Light"/>
              <a:cs typeface="Helvetica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44369" y="3679430"/>
            <a:ext cx="841025" cy="2947948"/>
          </a:xfrm>
          <a:prstGeom prst="rect">
            <a:avLst/>
          </a:prstGeom>
          <a:noFill/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489" y="5902325"/>
            <a:ext cx="838842" cy="743690"/>
          </a:xfrm>
          <a:prstGeom prst="rect">
            <a:avLst/>
          </a:prstGeom>
          <a:noFill/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9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550450"/>
              </p:ext>
            </p:extLst>
          </p:nvPr>
        </p:nvGraphicFramePr>
        <p:xfrm>
          <a:off x="650159" y="3679430"/>
          <a:ext cx="11702894" cy="29479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</a:tblGrid>
              <a:tr h="736987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A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*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B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C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D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Worksheet – Clock Policy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0159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89001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7843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66685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49784" y="2540010"/>
            <a:ext cx="4090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Helvetica Light"/>
                <a:cs typeface="Helvetica Light"/>
              </a:rPr>
              <a:t>Just requested A</a:t>
            </a:r>
            <a:endParaRPr lang="en-US" sz="4000" dirty="0">
              <a:latin typeface="Helvetica Light"/>
              <a:cs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05527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739486" y="7003417"/>
            <a:ext cx="3519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Helvetica Light"/>
                <a:cs typeface="Helvetica Light"/>
              </a:rPr>
              <a:t>Now request F </a:t>
            </a:r>
            <a:endParaRPr lang="en-US" sz="4000" dirty="0">
              <a:latin typeface="Helvetica Light"/>
              <a:cs typeface="Helvetica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44369" y="3679430"/>
            <a:ext cx="841025" cy="2947948"/>
          </a:xfrm>
          <a:prstGeom prst="rect">
            <a:avLst/>
          </a:prstGeom>
          <a:noFill/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46552" y="3684262"/>
            <a:ext cx="838842" cy="743690"/>
          </a:xfrm>
          <a:prstGeom prst="rect">
            <a:avLst/>
          </a:prstGeom>
          <a:noFill/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34048"/>
              </p:ext>
            </p:extLst>
          </p:nvPr>
        </p:nvGraphicFramePr>
        <p:xfrm>
          <a:off x="650159" y="3679430"/>
          <a:ext cx="11702894" cy="29479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</a:tblGrid>
              <a:tr h="736987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A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*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F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B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C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D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Worksheet – Clock Policy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0159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89001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7843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66685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49784" y="2540010"/>
            <a:ext cx="4090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Helvetica Light"/>
                <a:cs typeface="Helvetica Light"/>
              </a:rPr>
              <a:t>Just requested F</a:t>
            </a:r>
            <a:endParaRPr lang="en-US" sz="4000" dirty="0">
              <a:latin typeface="Helvetica Light"/>
              <a:cs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05527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711019" y="7003417"/>
            <a:ext cx="35768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Helvetica Light"/>
                <a:cs typeface="Helvetica Light"/>
              </a:rPr>
              <a:t>Now request A </a:t>
            </a:r>
            <a:endParaRPr lang="en-US" sz="4000" dirty="0">
              <a:latin typeface="Helvetica Light"/>
              <a:cs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1954" y="4427952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685394" y="3679430"/>
            <a:ext cx="841025" cy="2947948"/>
          </a:xfrm>
          <a:prstGeom prst="rect">
            <a:avLst/>
          </a:prstGeom>
          <a:noFill/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53619"/>
              </p:ext>
            </p:extLst>
          </p:nvPr>
        </p:nvGraphicFramePr>
        <p:xfrm>
          <a:off x="650159" y="3679430"/>
          <a:ext cx="11702894" cy="29479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</a:tblGrid>
              <a:tr h="736987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A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*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F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B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C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D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Worksheet – Clock Policy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0159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89001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7843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66685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49784" y="2540010"/>
            <a:ext cx="4090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Helvetica Light"/>
                <a:cs typeface="Helvetica Light"/>
              </a:rPr>
              <a:t>Just requested F</a:t>
            </a:r>
            <a:endParaRPr lang="en-US" sz="4000" dirty="0">
              <a:latin typeface="Helvetica Light"/>
              <a:cs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05527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711019" y="7003417"/>
            <a:ext cx="35768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Helvetica Light"/>
                <a:cs typeface="Helvetica Light"/>
              </a:rPr>
              <a:t>Now request A </a:t>
            </a:r>
            <a:endParaRPr lang="en-US" sz="4000" dirty="0">
              <a:latin typeface="Helvetica Light"/>
              <a:cs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1954" y="4427952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685394" y="3679430"/>
            <a:ext cx="841025" cy="2947948"/>
          </a:xfrm>
          <a:prstGeom prst="rect">
            <a:avLst/>
          </a:prstGeom>
          <a:noFill/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87577" y="4423120"/>
            <a:ext cx="838842" cy="743690"/>
          </a:xfrm>
          <a:prstGeom prst="rect">
            <a:avLst/>
          </a:prstGeom>
          <a:noFill/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9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364362"/>
              </p:ext>
            </p:extLst>
          </p:nvPr>
        </p:nvGraphicFramePr>
        <p:xfrm>
          <a:off x="650159" y="3679430"/>
          <a:ext cx="11702894" cy="29479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</a:tblGrid>
              <a:tr h="736987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A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*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F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B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A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C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D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Worksheet – Clock Policy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0159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89001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7843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66685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49784" y="2540010"/>
            <a:ext cx="4090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Helvetica Light"/>
                <a:cs typeface="Helvetica Light"/>
              </a:rPr>
              <a:t>Just requested A</a:t>
            </a:r>
            <a:endParaRPr lang="en-US" sz="4000" dirty="0">
              <a:latin typeface="Helvetica Light"/>
              <a:cs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05527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711019" y="7003417"/>
            <a:ext cx="35768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Helvetica Light"/>
                <a:cs typeface="Helvetica Light"/>
              </a:rPr>
              <a:t>Now request D </a:t>
            </a:r>
            <a:endParaRPr lang="en-US" sz="4000" dirty="0">
              <a:latin typeface="Helvetica Light"/>
              <a:cs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1954" y="4427952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72979" y="5157044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527510" y="3679430"/>
            <a:ext cx="841025" cy="2947948"/>
          </a:xfrm>
          <a:prstGeom prst="rect">
            <a:avLst/>
          </a:prstGeom>
          <a:noFill/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3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865533"/>
              </p:ext>
            </p:extLst>
          </p:nvPr>
        </p:nvGraphicFramePr>
        <p:xfrm>
          <a:off x="650159" y="3679430"/>
          <a:ext cx="11702894" cy="29479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</a:tblGrid>
              <a:tr h="736987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A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*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F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B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A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C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D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*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Worksheet – Clock Policy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0159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89001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7843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66685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49784" y="2540010"/>
            <a:ext cx="4090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Helvetica Light"/>
                <a:cs typeface="Helvetica Light"/>
              </a:rPr>
              <a:t>Just requested A</a:t>
            </a:r>
            <a:endParaRPr lang="en-US" sz="4000" dirty="0">
              <a:latin typeface="Helvetica Light"/>
              <a:cs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05527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711019" y="7003417"/>
            <a:ext cx="35768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Helvetica Light"/>
                <a:cs typeface="Helvetica Light"/>
              </a:rPr>
              <a:t>Now request D </a:t>
            </a:r>
            <a:endParaRPr lang="en-US" sz="4000" dirty="0">
              <a:latin typeface="Helvetica Light"/>
              <a:cs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1954" y="4427952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72979" y="5152007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29693" y="5152905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527510" y="3679430"/>
            <a:ext cx="841025" cy="2947948"/>
          </a:xfrm>
          <a:prstGeom prst="rect">
            <a:avLst/>
          </a:prstGeom>
          <a:noFill/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0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405513"/>
              </p:ext>
            </p:extLst>
          </p:nvPr>
        </p:nvGraphicFramePr>
        <p:xfrm>
          <a:off x="650159" y="3679430"/>
          <a:ext cx="11702894" cy="29479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</a:tblGrid>
              <a:tr h="736987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A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*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F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B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A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C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D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*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Worksheet – Clock Policy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0159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89001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7843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66685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35680" y="2540010"/>
            <a:ext cx="4118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Helvetica Light"/>
                <a:cs typeface="Helvetica Light"/>
              </a:rPr>
              <a:t>Just requested D</a:t>
            </a:r>
            <a:endParaRPr lang="en-US" sz="4000" dirty="0">
              <a:latin typeface="Helvetica Light"/>
              <a:cs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05527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82548" y="7003417"/>
            <a:ext cx="3633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Helvetica Light"/>
                <a:cs typeface="Helvetica Light"/>
              </a:rPr>
              <a:t>Now request G </a:t>
            </a:r>
            <a:endParaRPr lang="en-US" sz="4000" dirty="0">
              <a:latin typeface="Helvetica Light"/>
              <a:cs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46552" y="4427952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72979" y="5152905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353937" y="3679430"/>
            <a:ext cx="841025" cy="2947948"/>
          </a:xfrm>
          <a:prstGeom prst="rect">
            <a:avLst/>
          </a:prstGeom>
          <a:noFill/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15095" y="5152905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3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884383"/>
              </p:ext>
            </p:extLst>
          </p:nvPr>
        </p:nvGraphicFramePr>
        <p:xfrm>
          <a:off x="650159" y="3679430"/>
          <a:ext cx="11702894" cy="29479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</a:tblGrid>
              <a:tr h="736987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A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*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F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B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A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C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D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*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Worksheet – Clock Policy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0159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89001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7843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66685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35680" y="2540010"/>
            <a:ext cx="4118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Helvetica Light"/>
                <a:cs typeface="Helvetica Light"/>
              </a:rPr>
              <a:t>Just requested D</a:t>
            </a:r>
            <a:endParaRPr lang="en-US" sz="4000" dirty="0">
              <a:latin typeface="Helvetica Light"/>
              <a:cs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05527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82548" y="7003417"/>
            <a:ext cx="3633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Helvetica Light"/>
                <a:cs typeface="Helvetica Light"/>
              </a:rPr>
              <a:t>Now request G </a:t>
            </a:r>
            <a:endParaRPr lang="en-US" sz="4000" dirty="0">
              <a:latin typeface="Helvetica Light"/>
              <a:cs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46552" y="4427952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72979" y="5152905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353937" y="3679430"/>
            <a:ext cx="841025" cy="2947948"/>
          </a:xfrm>
          <a:prstGeom prst="rect">
            <a:avLst/>
          </a:prstGeom>
          <a:noFill/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15095" y="5152905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53937" y="5152905"/>
            <a:ext cx="838842" cy="743690"/>
          </a:xfrm>
          <a:prstGeom prst="rect">
            <a:avLst/>
          </a:prstGeom>
          <a:noFill/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0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809806"/>
              </p:ext>
            </p:extLst>
          </p:nvPr>
        </p:nvGraphicFramePr>
        <p:xfrm>
          <a:off x="650159" y="3679430"/>
          <a:ext cx="11702894" cy="29479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</a:tblGrid>
              <a:tr h="736987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A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*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F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B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A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C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G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D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*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Worksheet – Clock Policy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0159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89001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7843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66685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35680" y="2540010"/>
            <a:ext cx="4118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Helvetica Light"/>
                <a:cs typeface="Helvetica Light"/>
              </a:rPr>
              <a:t>Just requested G</a:t>
            </a:r>
            <a:endParaRPr lang="en-US" sz="4000" dirty="0">
              <a:latin typeface="Helvetica Light"/>
              <a:cs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05527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82548" y="7003417"/>
            <a:ext cx="3633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Helvetica Light"/>
                <a:cs typeface="Helvetica Light"/>
              </a:rPr>
              <a:t>Now request D </a:t>
            </a:r>
            <a:endParaRPr lang="en-US" sz="4000" dirty="0">
              <a:latin typeface="Helvetica Light"/>
              <a:cs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46552" y="4427952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72979" y="5152905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15095" y="5152905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59393" y="5897787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98235" y="3678931"/>
            <a:ext cx="841025" cy="2947948"/>
          </a:xfrm>
          <a:prstGeom prst="rect">
            <a:avLst/>
          </a:prstGeom>
          <a:noFill/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4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325885"/>
              </p:ext>
            </p:extLst>
          </p:nvPr>
        </p:nvGraphicFramePr>
        <p:xfrm>
          <a:off x="650159" y="3679430"/>
          <a:ext cx="11702894" cy="29479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</a:tblGrid>
              <a:tr h="736987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A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*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F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B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A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C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G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D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*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*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Worksheet – Clock Policy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0159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89001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7843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66685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35680" y="2540010"/>
            <a:ext cx="4118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Helvetica Light"/>
                <a:cs typeface="Helvetica Light"/>
              </a:rPr>
              <a:t>Just requested D</a:t>
            </a:r>
            <a:endParaRPr lang="en-US" sz="4000" dirty="0">
              <a:latin typeface="Helvetica Light"/>
              <a:cs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05527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82548" y="7003417"/>
            <a:ext cx="3633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Helvetica Light"/>
                <a:cs typeface="Helvetica Light"/>
              </a:rPr>
              <a:t>Now request G </a:t>
            </a:r>
            <a:endParaRPr lang="en-US" sz="4000" dirty="0">
              <a:latin typeface="Helvetica Light"/>
              <a:cs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46552" y="4427952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72979" y="5152905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15095" y="5152905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59393" y="5897787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188887" y="5897787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027729" y="3678931"/>
            <a:ext cx="841025" cy="2947948"/>
          </a:xfrm>
          <a:prstGeom prst="rect">
            <a:avLst/>
          </a:prstGeom>
          <a:noFill/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2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61" y="242047"/>
            <a:ext cx="11702892" cy="1626129"/>
          </a:xfrm>
        </p:spPr>
        <p:txBody>
          <a:bodyPr>
            <a:normAutofit/>
          </a:bodyPr>
          <a:lstStyle/>
          <a:p>
            <a:r>
              <a:rPr lang="en-US" dirty="0" smtClean="0"/>
              <a:t>Sort-Merge vs. Hash Joins…</a:t>
            </a:r>
            <a:endParaRPr lang="en-US" dirty="0"/>
          </a:p>
        </p:txBody>
      </p:sp>
      <p:pic>
        <p:nvPicPr>
          <p:cNvPr id="4" name="Picture 3" descr="Screen Shot 2015-09-21 at 3.02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1" y="1929384"/>
            <a:ext cx="11700756" cy="3271496"/>
          </a:xfrm>
          <a:prstGeom prst="rect">
            <a:avLst/>
          </a:prstGeom>
        </p:spPr>
      </p:pic>
      <p:pic>
        <p:nvPicPr>
          <p:cNvPr id="7" name="Picture 6" descr="Screen Shot 2015-09-21 at 3.06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966" y="4016658"/>
            <a:ext cx="6515951" cy="15724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077" y="7073173"/>
            <a:ext cx="3848100" cy="1206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1" y="6279423"/>
            <a:ext cx="60579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9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897528"/>
              </p:ext>
            </p:extLst>
          </p:nvPr>
        </p:nvGraphicFramePr>
        <p:xfrm>
          <a:off x="650159" y="3679430"/>
          <a:ext cx="11702894" cy="29479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</a:tblGrid>
              <a:tr h="736987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A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*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F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B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A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C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G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*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D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*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*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Worksheet – Clock Policy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0159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89001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7843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66685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21313" y="2540010"/>
            <a:ext cx="4147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Helvetica Light"/>
                <a:cs typeface="Helvetica Light"/>
              </a:rPr>
              <a:t>Just requested G</a:t>
            </a:r>
            <a:endParaRPr lang="en-US" sz="4000" dirty="0">
              <a:latin typeface="Helvetica Light"/>
              <a:cs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05527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82548" y="7003417"/>
            <a:ext cx="3633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Helvetica Light"/>
                <a:cs typeface="Helvetica Light"/>
              </a:rPr>
              <a:t>Now request E </a:t>
            </a:r>
            <a:endParaRPr lang="en-US" sz="4000" dirty="0">
              <a:latin typeface="Helvetica Light"/>
              <a:cs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46552" y="4427952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72979" y="5152905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15095" y="5152905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59393" y="5897787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188887" y="5897787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868754" y="3678931"/>
            <a:ext cx="841025" cy="2947948"/>
          </a:xfrm>
          <a:prstGeom prst="rect">
            <a:avLst/>
          </a:prstGeom>
          <a:noFill/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027729" y="5897787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6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144027"/>
              </p:ext>
            </p:extLst>
          </p:nvPr>
        </p:nvGraphicFramePr>
        <p:xfrm>
          <a:off x="650159" y="3679430"/>
          <a:ext cx="11702894" cy="29479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</a:tblGrid>
              <a:tr h="736987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A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*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F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B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A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C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G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*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D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*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*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Worksheet – Clock Policy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0159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89001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7843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66685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21313" y="2540010"/>
            <a:ext cx="4147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Helvetica Light"/>
                <a:cs typeface="Helvetica Light"/>
              </a:rPr>
              <a:t>Just requested G</a:t>
            </a:r>
            <a:endParaRPr lang="en-US" sz="4000" dirty="0">
              <a:latin typeface="Helvetica Light"/>
              <a:cs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05527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82548" y="7003417"/>
            <a:ext cx="3633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Helvetica Light"/>
                <a:cs typeface="Helvetica Light"/>
              </a:rPr>
              <a:t>Now request E </a:t>
            </a:r>
            <a:endParaRPr lang="en-US" sz="4000" dirty="0">
              <a:latin typeface="Helvetica Light"/>
              <a:cs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46552" y="4427952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72979" y="5152905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15095" y="5152905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59393" y="5897787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188887" y="5897787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868754" y="3678931"/>
            <a:ext cx="841025" cy="2947948"/>
          </a:xfrm>
          <a:prstGeom prst="rect">
            <a:avLst/>
          </a:prstGeom>
          <a:noFill/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027729" y="5897787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866571" y="5897787"/>
            <a:ext cx="838842" cy="743690"/>
          </a:xfrm>
          <a:prstGeom prst="rect">
            <a:avLst/>
          </a:prstGeom>
          <a:noFill/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5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94435"/>
              </p:ext>
            </p:extLst>
          </p:nvPr>
        </p:nvGraphicFramePr>
        <p:xfrm>
          <a:off x="650159" y="3679430"/>
          <a:ext cx="11702894" cy="29479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</a:tblGrid>
              <a:tr h="736987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A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*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F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B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A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C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G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*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D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*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*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E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Worksheet – Clock Policy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0159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89001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7843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66685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21313" y="2540010"/>
            <a:ext cx="4147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Helvetica Light"/>
                <a:cs typeface="Helvetica Light"/>
              </a:rPr>
              <a:t>Just requested E</a:t>
            </a:r>
            <a:endParaRPr lang="en-US" sz="4000" dirty="0">
              <a:latin typeface="Helvetica Light"/>
              <a:cs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05527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82548" y="7003417"/>
            <a:ext cx="3633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Helvetica Light"/>
                <a:cs typeface="Helvetica Light"/>
              </a:rPr>
              <a:t>Now request D </a:t>
            </a:r>
            <a:endParaRPr lang="en-US" sz="4000" dirty="0">
              <a:latin typeface="Helvetica Light"/>
              <a:cs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46552" y="4427952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72979" y="5152905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15095" y="5152905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59393" y="5897787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188887" y="5897787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027729" y="5897787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851973" y="3669958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705413" y="3678931"/>
            <a:ext cx="841025" cy="2947948"/>
          </a:xfrm>
          <a:prstGeom prst="rect">
            <a:avLst/>
          </a:prstGeom>
          <a:noFill/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8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11963"/>
              </p:ext>
            </p:extLst>
          </p:nvPr>
        </p:nvGraphicFramePr>
        <p:xfrm>
          <a:off x="650159" y="3679430"/>
          <a:ext cx="11702894" cy="29479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</a:tblGrid>
              <a:tr h="736987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A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*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F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D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B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A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C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G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*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D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*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*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E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Worksheet – Clock Policy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0159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89001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7843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66685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21313" y="2540010"/>
            <a:ext cx="4147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Helvetica Light"/>
                <a:cs typeface="Helvetica Light"/>
              </a:rPr>
              <a:t>Just requested D</a:t>
            </a:r>
            <a:endParaRPr lang="en-US" sz="4000" dirty="0">
              <a:latin typeface="Helvetica Light"/>
              <a:cs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05527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82548" y="7003417"/>
            <a:ext cx="3633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Helvetica Light"/>
                <a:cs typeface="Helvetica Light"/>
              </a:rPr>
              <a:t>Now request F </a:t>
            </a:r>
            <a:endParaRPr lang="en-US" sz="4000" dirty="0">
              <a:latin typeface="Helvetica Light"/>
              <a:cs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46552" y="4427952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72979" y="5152905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15095" y="5152905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59393" y="5897787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188887" y="5897787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027729" y="5897787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851973" y="3669958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690815" y="4409215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526626" y="3678931"/>
            <a:ext cx="841025" cy="2947948"/>
          </a:xfrm>
          <a:prstGeom prst="rect">
            <a:avLst/>
          </a:prstGeom>
          <a:noFill/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4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26667"/>
              </p:ext>
            </p:extLst>
          </p:nvPr>
        </p:nvGraphicFramePr>
        <p:xfrm>
          <a:off x="650159" y="3679430"/>
          <a:ext cx="11702894" cy="29479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  <a:gridCol w="835921"/>
              </a:tblGrid>
              <a:tr h="736987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A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*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F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D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B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A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F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C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G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*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36987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D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*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*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Light"/>
                          <a:cs typeface="Helvetica Light"/>
                        </a:rPr>
                        <a:t>E</a:t>
                      </a:r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Worksheet – Clock Policy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0159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89001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7843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66685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21313" y="2540010"/>
            <a:ext cx="4147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Helvetica Light"/>
                <a:cs typeface="Helvetica Light"/>
              </a:rPr>
              <a:t>Just requested F</a:t>
            </a:r>
            <a:endParaRPr lang="en-US" sz="4000" dirty="0">
              <a:latin typeface="Helvetica Light"/>
              <a:cs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05527" y="3679430"/>
            <a:ext cx="838842" cy="7436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46552" y="4427952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72979" y="5152905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15095" y="5152905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59393" y="5897787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188887" y="5897787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027729" y="5897787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851973" y="3669958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690815" y="4409215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528809" y="5157044"/>
            <a:ext cx="838842" cy="743690"/>
          </a:xfrm>
          <a:prstGeom prst="rect">
            <a:avLst/>
          </a:prstGeom>
          <a:noFill/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7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 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Unordered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23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 a heap file, keep track of </a:t>
            </a:r>
            <a:r>
              <a:rPr lang="en-US" u="sng" dirty="0" smtClean="0"/>
              <a:t>pages</a:t>
            </a:r>
          </a:p>
          <a:p>
            <a:r>
              <a:rPr lang="en-US" dirty="0" smtClean="0"/>
              <a:t>Within a page, keep track of </a:t>
            </a:r>
            <a:r>
              <a:rPr lang="en-US" u="sng" dirty="0" smtClean="0"/>
              <a:t>records</a:t>
            </a:r>
          </a:p>
          <a:p>
            <a:pPr lvl="1"/>
            <a:r>
              <a:rPr lang="en-US" dirty="0" smtClean="0"/>
              <a:t>Also keep track of </a:t>
            </a:r>
            <a:r>
              <a:rPr lang="en-US" u="sng" dirty="0" smtClean="0"/>
              <a:t>free space</a:t>
            </a:r>
          </a:p>
          <a:p>
            <a:pPr lvl="1"/>
            <a:endParaRPr lang="en-US" dirty="0" smtClean="0"/>
          </a:p>
          <a:p>
            <a:r>
              <a:rPr lang="en-US" i="1" dirty="0" smtClean="0"/>
              <a:t>RID (Record ID) = &lt;page id, slot #&gt;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5050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61" y="142561"/>
            <a:ext cx="11702892" cy="1626129"/>
          </a:xfrm>
        </p:spPr>
        <p:txBody>
          <a:bodyPr/>
          <a:lstStyle/>
          <a:p>
            <a:r>
              <a:rPr lang="en-US" dirty="0" smtClean="0"/>
              <a:t>Page Directory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56139" y="2116675"/>
            <a:ext cx="2890413" cy="19415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Helvetica Light"/>
                <a:cs typeface="Helvetica Light"/>
              </a:rPr>
              <a:t>Header Page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56139" y="4517130"/>
            <a:ext cx="2890413" cy="19415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Light"/>
                <a:cs typeface="Helvetica Light"/>
              </a:rPr>
              <a:t>Header Page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56139" y="6917585"/>
            <a:ext cx="2890413" cy="19415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Light"/>
                <a:cs typeface="Helvetica Light"/>
              </a:rPr>
              <a:t>Header Page</a:t>
            </a:r>
            <a:endParaRPr lang="en-US" dirty="0">
              <a:latin typeface="Helvetica Light"/>
              <a:cs typeface="Helvetica Light"/>
            </a:endParaRPr>
          </a:p>
        </p:txBody>
      </p:sp>
      <p:cxnSp>
        <p:nvCxnSpPr>
          <p:cNvPr id="13" name="Curved Connector 12"/>
          <p:cNvCxnSpPr>
            <a:stCxn id="5" idx="1"/>
            <a:endCxn id="10" idx="1"/>
          </p:cNvCxnSpPr>
          <p:nvPr/>
        </p:nvCxnSpPr>
        <p:spPr>
          <a:xfrm rot="10800000" flipV="1">
            <a:off x="1956139" y="3087425"/>
            <a:ext cx="12700" cy="2400455"/>
          </a:xfrm>
          <a:prstGeom prst="curvedConnector3">
            <a:avLst>
              <a:gd name="adj1" fmla="val 4558685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0" idx="1"/>
            <a:endCxn id="11" idx="1"/>
          </p:cNvCxnSpPr>
          <p:nvPr/>
        </p:nvCxnSpPr>
        <p:spPr>
          <a:xfrm rot="10800000" flipV="1">
            <a:off x="1956139" y="5487880"/>
            <a:ext cx="12700" cy="2400455"/>
          </a:xfrm>
          <a:prstGeom prst="curvedConnector3">
            <a:avLst>
              <a:gd name="adj1" fmla="val 444374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0"/>
            <a:endCxn id="5" idx="2"/>
          </p:cNvCxnSpPr>
          <p:nvPr/>
        </p:nvCxnSpPr>
        <p:spPr>
          <a:xfrm>
            <a:off x="3401346" y="2116675"/>
            <a:ext cx="0" cy="194150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108472" y="2116674"/>
            <a:ext cx="0" cy="194150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669685" y="2116673"/>
            <a:ext cx="0" cy="194150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1"/>
            <a:endCxn id="5" idx="3"/>
          </p:cNvCxnSpPr>
          <p:nvPr/>
        </p:nvCxnSpPr>
        <p:spPr>
          <a:xfrm>
            <a:off x="1956139" y="3087426"/>
            <a:ext cx="2890413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956139" y="2613002"/>
            <a:ext cx="2890413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956138" y="3569158"/>
            <a:ext cx="2890413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035347" y="1768690"/>
            <a:ext cx="2890413" cy="19415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Data Page 1</a:t>
            </a:r>
            <a:endParaRPr lang="en-US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035347" y="4096155"/>
            <a:ext cx="2890413" cy="19415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Data Page 2</a:t>
            </a:r>
            <a:endParaRPr lang="en-US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035347" y="6423620"/>
            <a:ext cx="2890413" cy="19415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Data Page </a:t>
            </a:r>
            <a:r>
              <a:rPr lang="en-US" dirty="0">
                <a:solidFill>
                  <a:schemeClr val="bg1"/>
                </a:solidFill>
                <a:latin typeface="Helvetica Light"/>
                <a:cs typeface="Helvetica Light"/>
              </a:rPr>
              <a:t>3</a:t>
            </a:r>
          </a:p>
        </p:txBody>
      </p:sp>
      <p:sp>
        <p:nvSpPr>
          <p:cNvPr id="89" name="Freeform 88"/>
          <p:cNvSpPr/>
          <p:nvPr/>
        </p:nvSpPr>
        <p:spPr>
          <a:xfrm>
            <a:off x="2291894" y="1657816"/>
            <a:ext cx="5722435" cy="1086562"/>
          </a:xfrm>
          <a:custGeom>
            <a:avLst/>
            <a:gdLst>
              <a:gd name="connsiteX0" fmla="*/ 0 w 5722435"/>
              <a:gd name="connsiteY0" fmla="*/ 721618 h 1086562"/>
              <a:gd name="connsiteX1" fmla="*/ 2992600 w 5722435"/>
              <a:gd name="connsiteY1" fmla="*/ 6328 h 1086562"/>
              <a:gd name="connsiteX2" fmla="*/ 5722435 w 5722435"/>
              <a:gd name="connsiteY2" fmla="*/ 1086562 h 1086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2435" h="1086562">
                <a:moveTo>
                  <a:pt x="0" y="721618"/>
                </a:moveTo>
                <a:cubicBezTo>
                  <a:pt x="1019430" y="333561"/>
                  <a:pt x="2038861" y="-54496"/>
                  <a:pt x="2992600" y="6328"/>
                </a:cubicBezTo>
                <a:cubicBezTo>
                  <a:pt x="3946339" y="67152"/>
                  <a:pt x="4834387" y="576857"/>
                  <a:pt x="5722435" y="1086562"/>
                </a:cubicBezTo>
              </a:path>
            </a:pathLst>
          </a:custGeom>
          <a:ln w="28575" cmpd="sng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007198" y="2169206"/>
            <a:ext cx="5021729" cy="2910813"/>
          </a:xfrm>
          <a:custGeom>
            <a:avLst/>
            <a:gdLst>
              <a:gd name="connsiteX0" fmla="*/ 0 w 5021729"/>
              <a:gd name="connsiteY0" fmla="*/ 195630 h 2910813"/>
              <a:gd name="connsiteX1" fmla="*/ 2554659 w 5021729"/>
              <a:gd name="connsiteY1" fmla="*/ 283217 h 2910813"/>
              <a:gd name="connsiteX2" fmla="*/ 5021729 w 5021729"/>
              <a:gd name="connsiteY2" fmla="*/ 2910813 h 291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1729" h="2910813">
                <a:moveTo>
                  <a:pt x="0" y="195630"/>
                </a:moveTo>
                <a:cubicBezTo>
                  <a:pt x="858852" y="13158"/>
                  <a:pt x="1717704" y="-169314"/>
                  <a:pt x="2554659" y="283217"/>
                </a:cubicBezTo>
                <a:cubicBezTo>
                  <a:pt x="3391614" y="735748"/>
                  <a:pt x="5021729" y="2910813"/>
                  <a:pt x="5021729" y="2910813"/>
                </a:cubicBezTo>
              </a:path>
            </a:pathLst>
          </a:cu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3737101" y="2350239"/>
            <a:ext cx="4291826" cy="5065421"/>
          </a:xfrm>
          <a:custGeom>
            <a:avLst/>
            <a:gdLst>
              <a:gd name="connsiteX0" fmla="*/ 0 w 4291826"/>
              <a:gd name="connsiteY0" fmla="*/ 0 h 5065421"/>
              <a:gd name="connsiteX1" fmla="*/ 2686041 w 4291826"/>
              <a:gd name="connsiteY1" fmla="*/ 2262652 h 5065421"/>
              <a:gd name="connsiteX2" fmla="*/ 4291826 w 4291826"/>
              <a:gd name="connsiteY2" fmla="*/ 5065421 h 506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1826" h="5065421">
                <a:moveTo>
                  <a:pt x="0" y="0"/>
                </a:moveTo>
                <a:cubicBezTo>
                  <a:pt x="985368" y="709207"/>
                  <a:pt x="1970737" y="1418415"/>
                  <a:pt x="2686041" y="2262652"/>
                </a:cubicBezTo>
                <a:cubicBezTo>
                  <a:pt x="3401345" y="3106889"/>
                  <a:pt x="3846585" y="4086155"/>
                  <a:pt x="4291826" y="5065421"/>
                </a:cubicBezTo>
              </a:path>
            </a:pathLst>
          </a:cu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61857" y="8857334"/>
            <a:ext cx="70224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Keep # free bytes on page in directory entries</a:t>
            </a:r>
            <a:endParaRPr lang="en-US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1536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Length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record length</a:t>
            </a:r>
          </a:p>
          <a:p>
            <a:r>
              <a:rPr lang="en-US" dirty="0" smtClean="0"/>
              <a:t>Consistent field length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50161" y="7933876"/>
            <a:ext cx="8977800" cy="1211614"/>
            <a:chOff x="2116718" y="4488807"/>
            <a:chExt cx="8977800" cy="1211614"/>
          </a:xfrm>
        </p:grpSpPr>
        <p:sp>
          <p:nvSpPr>
            <p:cNvPr id="17" name="Rectangle 16"/>
            <p:cNvSpPr/>
            <p:nvPr/>
          </p:nvSpPr>
          <p:spPr>
            <a:xfrm>
              <a:off x="3678709" y="4488807"/>
              <a:ext cx="2634069" cy="121161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 Light"/>
                  <a:cs typeface="Helvetica Light"/>
                </a:rPr>
                <a:t>Field 2</a:t>
              </a:r>
              <a:endParaRPr lang="en-US" dirty="0">
                <a:latin typeface="Helvetica Light"/>
                <a:cs typeface="Helvetica Ligh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16718" y="4488807"/>
              <a:ext cx="1561991" cy="121161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 Light"/>
                  <a:cs typeface="Helvetica Light"/>
                </a:rPr>
                <a:t>Field 1</a:t>
              </a:r>
              <a:endParaRPr lang="en-US" dirty="0">
                <a:latin typeface="Helvetica Light"/>
                <a:cs typeface="Helvetica Ligh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312778" y="4488807"/>
              <a:ext cx="1801980" cy="121161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 Light"/>
                  <a:cs typeface="Helvetica Light"/>
                </a:rPr>
                <a:t>Field 3</a:t>
              </a:r>
              <a:endParaRPr lang="en-US" dirty="0">
                <a:latin typeface="Helvetica Light"/>
                <a:cs typeface="Helvetica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114758" y="4488807"/>
              <a:ext cx="2979760" cy="121161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 Light"/>
                  <a:cs typeface="Helvetica Light"/>
                </a:rPr>
                <a:t>Field 4</a:t>
              </a:r>
              <a:endParaRPr lang="en-US" dirty="0">
                <a:latin typeface="Helvetica Light"/>
                <a:cs typeface="Helvetica Light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002436" y="2276581"/>
            <a:ext cx="3917354" cy="5075907"/>
            <a:chOff x="2415558" y="2529400"/>
            <a:chExt cx="3917354" cy="5075907"/>
          </a:xfrm>
        </p:grpSpPr>
        <p:sp>
          <p:nvSpPr>
            <p:cNvPr id="34" name="Shape 3137"/>
            <p:cNvSpPr/>
            <p:nvPr/>
          </p:nvSpPr>
          <p:spPr>
            <a:xfrm>
              <a:off x="2418243" y="2529400"/>
              <a:ext cx="3911984" cy="5071009"/>
            </a:xfrm>
            <a:prstGeom prst="rect">
              <a:avLst/>
            </a:prstGeom>
            <a:solidFill>
              <a:srgbClr val="70BF41">
                <a:alpha val="33659"/>
              </a:srgbClr>
            </a:solidFill>
            <a:ln w="25400">
              <a:solidFill>
                <a:srgbClr val="000000">
                  <a:alpha val="33659"/>
                </a:srgbClr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 sz="3400">
                <a:latin typeface="Helvetica Light"/>
                <a:cs typeface="Helvetica Light"/>
              </a:endParaRPr>
            </a:p>
          </p:txBody>
        </p:sp>
        <p:sp>
          <p:nvSpPr>
            <p:cNvPr id="35" name="Shape 3138"/>
            <p:cNvSpPr/>
            <p:nvPr/>
          </p:nvSpPr>
          <p:spPr>
            <a:xfrm>
              <a:off x="2425894" y="2540497"/>
              <a:ext cx="3896682" cy="693823"/>
            </a:xfrm>
            <a:prstGeom prst="rect">
              <a:avLst/>
            </a:prstGeom>
            <a:solidFill>
              <a:srgbClr val="70BF41">
                <a:alpha val="41428"/>
              </a:srgbClr>
            </a:solidFill>
            <a:ln w="25400">
              <a:solidFill>
                <a:srgbClr val="000000">
                  <a:alpha val="41428"/>
                </a:srgbClr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 sz="3400">
                <a:ln w="28575" cmpd="sng">
                  <a:solidFill>
                    <a:schemeClr val="tx1"/>
                  </a:solidFill>
                </a:ln>
                <a:latin typeface="Helvetica Light"/>
                <a:cs typeface="Helvetica Light"/>
              </a:endParaRPr>
            </a:p>
          </p:txBody>
        </p:sp>
        <p:sp>
          <p:nvSpPr>
            <p:cNvPr id="36" name="Shape 3139"/>
            <p:cNvSpPr/>
            <p:nvPr/>
          </p:nvSpPr>
          <p:spPr>
            <a:xfrm>
              <a:off x="2425894" y="3228468"/>
              <a:ext cx="3896682" cy="693823"/>
            </a:xfrm>
            <a:prstGeom prst="rect">
              <a:avLst/>
            </a:prstGeom>
            <a:solidFill>
              <a:srgbClr val="70BF41">
                <a:alpha val="41428"/>
              </a:srgbClr>
            </a:solidFill>
            <a:ln w="25400">
              <a:solidFill>
                <a:srgbClr val="000000">
                  <a:alpha val="41428"/>
                </a:srgbClr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 sz="3400">
                <a:latin typeface="Helvetica Light"/>
                <a:cs typeface="Helvetica Light"/>
              </a:endParaRPr>
            </a:p>
          </p:txBody>
        </p:sp>
        <p:sp>
          <p:nvSpPr>
            <p:cNvPr id="37" name="Shape 3140"/>
            <p:cNvSpPr/>
            <p:nvPr/>
          </p:nvSpPr>
          <p:spPr>
            <a:xfrm>
              <a:off x="2425894" y="3927534"/>
              <a:ext cx="3896682" cy="978122"/>
            </a:xfrm>
            <a:prstGeom prst="rect">
              <a:avLst/>
            </a:prstGeom>
            <a:solidFill>
              <a:srgbClr val="70BF41">
                <a:alpha val="41428"/>
              </a:srgbClr>
            </a:solidFill>
            <a:ln w="25400">
              <a:solidFill>
                <a:srgbClr val="000000">
                  <a:alpha val="41428"/>
                </a:srgbClr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2900"/>
              </a:pPr>
              <a:endParaRPr sz="3400">
                <a:latin typeface="Helvetica Light"/>
                <a:cs typeface="Helvetica Light"/>
              </a:endParaRPr>
            </a:p>
          </p:txBody>
        </p:sp>
        <p:sp>
          <p:nvSpPr>
            <p:cNvPr id="38" name="Shape 3141"/>
            <p:cNvSpPr/>
            <p:nvPr/>
          </p:nvSpPr>
          <p:spPr>
            <a:xfrm rot="16200000">
              <a:off x="3918244" y="4103689"/>
              <a:ext cx="538609" cy="6258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4600"/>
              </a:lvl1pPr>
            </a:lstStyle>
            <a:p>
              <a:pPr lvl="0" algn="ctr">
                <a:defRPr sz="1800"/>
              </a:pPr>
              <a:r>
                <a:rPr sz="3400" dirty="0">
                  <a:latin typeface="Helvetica Light"/>
                  <a:cs typeface="Helvetica Light"/>
                </a:rPr>
                <a:t>…</a:t>
              </a:r>
            </a:p>
          </p:txBody>
        </p:sp>
        <p:sp>
          <p:nvSpPr>
            <p:cNvPr id="39" name="Shape 3142"/>
            <p:cNvSpPr/>
            <p:nvPr/>
          </p:nvSpPr>
          <p:spPr>
            <a:xfrm>
              <a:off x="2425894" y="4910900"/>
              <a:ext cx="3896682" cy="693824"/>
            </a:xfrm>
            <a:prstGeom prst="rect">
              <a:avLst/>
            </a:prstGeom>
            <a:solidFill>
              <a:srgbClr val="70BF41">
                <a:alpha val="41428"/>
              </a:srgbClr>
            </a:solidFill>
            <a:ln w="25400">
              <a:solidFill>
                <a:srgbClr val="000000">
                  <a:alpha val="41428"/>
                </a:srgbClr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 sz="3400">
                <a:latin typeface="Helvetica Light"/>
                <a:cs typeface="Helvetica Light"/>
              </a:endParaRPr>
            </a:p>
          </p:txBody>
        </p:sp>
        <p:sp>
          <p:nvSpPr>
            <p:cNvPr id="40" name="Shape 3146"/>
            <p:cNvSpPr/>
            <p:nvPr/>
          </p:nvSpPr>
          <p:spPr>
            <a:xfrm>
              <a:off x="2415558" y="5587774"/>
              <a:ext cx="3917354" cy="1364499"/>
            </a:xfrm>
            <a:prstGeom prst="rect">
              <a:avLst/>
            </a:prstGeom>
            <a:solidFill>
              <a:srgbClr val="53585F">
                <a:alpha val="49948"/>
              </a:srgb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600" dirty="0">
                  <a:solidFill>
                    <a:srgbClr val="FFFFFF"/>
                  </a:solidFill>
                  <a:latin typeface="Helvetica Light"/>
                  <a:cs typeface="Helvetica Light"/>
                </a:rPr>
                <a:t>Free Space</a:t>
              </a:r>
            </a:p>
          </p:txBody>
        </p:sp>
        <p:sp>
          <p:nvSpPr>
            <p:cNvPr id="41" name="Shape 3147"/>
            <p:cNvSpPr/>
            <p:nvPr/>
          </p:nvSpPr>
          <p:spPr>
            <a:xfrm>
              <a:off x="5603737" y="6957733"/>
              <a:ext cx="727924" cy="647574"/>
            </a:xfrm>
            <a:prstGeom prst="rect">
              <a:avLst/>
            </a:prstGeom>
            <a:solidFill>
              <a:srgbClr val="70BF41">
                <a:alpha val="41428"/>
              </a:srgbClr>
            </a:solidFill>
            <a:ln w="25400">
              <a:solidFill>
                <a:srgbClr val="000000">
                  <a:alpha val="41428"/>
                </a:srgbClr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2400"/>
              </a:lvl1pPr>
            </a:lstStyle>
            <a:p>
              <a:pPr lvl="0" algn="ctr">
                <a:defRPr sz="1800"/>
              </a:pPr>
              <a:r>
                <a:rPr sz="2600" dirty="0" smtClean="0">
                  <a:latin typeface="Helvetica Light"/>
                  <a:cs typeface="Helvetica Light"/>
                </a:rPr>
                <a:t>N</a:t>
              </a:r>
              <a:endParaRPr sz="2600" dirty="0">
                <a:latin typeface="Helvetica Light"/>
                <a:cs typeface="Helvetica Light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012772" y="2276581"/>
            <a:ext cx="3907018" cy="699068"/>
            <a:chOff x="2116718" y="4488807"/>
            <a:chExt cx="8977800" cy="1211614"/>
          </a:xfrm>
        </p:grpSpPr>
        <p:sp>
          <p:nvSpPr>
            <p:cNvPr id="43" name="Rectangle 42"/>
            <p:cNvSpPr/>
            <p:nvPr/>
          </p:nvSpPr>
          <p:spPr>
            <a:xfrm>
              <a:off x="3678709" y="4488807"/>
              <a:ext cx="2634069" cy="121161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 Light"/>
                  <a:cs typeface="Helvetica Light"/>
                </a:rPr>
                <a:t>F2</a:t>
              </a:r>
              <a:endParaRPr lang="en-US" dirty="0">
                <a:latin typeface="Helvetica Light"/>
                <a:cs typeface="Helvetica Light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116718" y="4488807"/>
              <a:ext cx="1561991" cy="121161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 Light"/>
                  <a:cs typeface="Helvetica Light"/>
                </a:rPr>
                <a:t>F1</a:t>
              </a:r>
              <a:endParaRPr lang="en-US" dirty="0">
                <a:latin typeface="Helvetica Light"/>
                <a:cs typeface="Helvetica Light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312778" y="4488807"/>
              <a:ext cx="1801980" cy="121161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 Light"/>
                  <a:cs typeface="Helvetica Light"/>
                </a:rPr>
                <a:t>F3</a:t>
              </a:r>
              <a:endParaRPr lang="en-US" dirty="0">
                <a:latin typeface="Helvetica Light"/>
                <a:cs typeface="Helvetica Light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114758" y="4488807"/>
              <a:ext cx="2979760" cy="121161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 Light"/>
                  <a:cs typeface="Helvetica Light"/>
                </a:rPr>
                <a:t>F4</a:t>
              </a:r>
              <a:endParaRPr lang="en-US" dirty="0">
                <a:latin typeface="Helvetica Light"/>
                <a:cs typeface="Helvetica Ligh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838841" y="8249672"/>
            <a:ext cx="17017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&lt;- Record</a:t>
            </a:r>
            <a:endParaRPr lang="en-US" dirty="0">
              <a:latin typeface="Helvetica Light"/>
              <a:cs typeface="Helvetica Light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8017378" y="2981501"/>
            <a:ext cx="3907018" cy="699068"/>
            <a:chOff x="2116718" y="4488807"/>
            <a:chExt cx="8977800" cy="1211614"/>
          </a:xfrm>
        </p:grpSpPr>
        <p:sp>
          <p:nvSpPr>
            <p:cNvPr id="29" name="Rectangle 28"/>
            <p:cNvSpPr/>
            <p:nvPr/>
          </p:nvSpPr>
          <p:spPr>
            <a:xfrm>
              <a:off x="3678709" y="4488807"/>
              <a:ext cx="2634069" cy="121161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 Light"/>
                  <a:cs typeface="Helvetica Light"/>
                </a:rPr>
                <a:t>F2</a:t>
              </a:r>
              <a:endParaRPr lang="en-US" dirty="0">
                <a:latin typeface="Helvetica Light"/>
                <a:cs typeface="Helvetica Light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16718" y="4488807"/>
              <a:ext cx="1561991" cy="121161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 Light"/>
                  <a:cs typeface="Helvetica Light"/>
                </a:rPr>
                <a:t>F1</a:t>
              </a:r>
              <a:endParaRPr lang="en-US" dirty="0">
                <a:latin typeface="Helvetica Light"/>
                <a:cs typeface="Helvetica Ligh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312778" y="4488807"/>
              <a:ext cx="1801980" cy="121161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 Light"/>
                  <a:cs typeface="Helvetica Light"/>
                </a:rPr>
                <a:t>F3</a:t>
              </a:r>
              <a:endParaRPr lang="en-US" dirty="0">
                <a:latin typeface="Helvetica Light"/>
                <a:cs typeface="Helvetica Light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114758" y="4488807"/>
              <a:ext cx="2979760" cy="121161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 Light"/>
                  <a:cs typeface="Helvetica Light"/>
                </a:rPr>
                <a:t>F4</a:t>
              </a:r>
              <a:endParaRPr lang="en-US" dirty="0">
                <a:latin typeface="Helvetica Light"/>
                <a:cs typeface="Helvetica Ligh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852800" y="5170599"/>
            <a:ext cx="53193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 smtClean="0">
                <a:latin typeface="Helvetica Light"/>
                <a:cs typeface="Helvetica Light"/>
              </a:rPr>
              <a:t>Keep field type info in </a:t>
            </a:r>
            <a:r>
              <a:rPr lang="en-US" sz="4400" b="1" i="1" u="sng" dirty="0" smtClean="0">
                <a:latin typeface="Helvetica Light"/>
                <a:cs typeface="Helvetica Light"/>
              </a:rPr>
              <a:t>system catalog</a:t>
            </a:r>
            <a:endParaRPr lang="en-US" sz="4400" b="1" i="1" u="sng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9992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61" y="288539"/>
            <a:ext cx="11702892" cy="16261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Page Format w/</a:t>
            </a:r>
            <a:br>
              <a:rPr lang="en-US" dirty="0" smtClean="0"/>
            </a:br>
            <a:r>
              <a:rPr lang="en-US" dirty="0" smtClean="0"/>
              <a:t>Fixed</a:t>
            </a:r>
            <a:r>
              <a:rPr lang="en-US" dirty="0"/>
              <a:t>-Length Records</a:t>
            </a:r>
          </a:p>
        </p:txBody>
      </p:sp>
      <p:sp>
        <p:nvSpPr>
          <p:cNvPr id="12" name="Shape 3143"/>
          <p:cNvSpPr/>
          <p:nvPr/>
        </p:nvSpPr>
        <p:spPr>
          <a:xfrm>
            <a:off x="849829" y="2551442"/>
            <a:ext cx="1193060" cy="62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400" dirty="0">
                <a:latin typeface="Helvetica Light"/>
                <a:cs typeface="Helvetica Light"/>
              </a:rPr>
              <a:t>Slot 1</a:t>
            </a:r>
          </a:p>
        </p:txBody>
      </p:sp>
      <p:sp>
        <p:nvSpPr>
          <p:cNvPr id="13" name="Shape 3144"/>
          <p:cNvSpPr/>
          <p:nvPr/>
        </p:nvSpPr>
        <p:spPr>
          <a:xfrm>
            <a:off x="849829" y="3266425"/>
            <a:ext cx="1193060" cy="62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400">
                <a:latin typeface="Helvetica Light"/>
                <a:cs typeface="Helvetica Light"/>
              </a:rPr>
              <a:t>Slot 2</a:t>
            </a:r>
          </a:p>
        </p:txBody>
      </p:sp>
      <p:sp>
        <p:nvSpPr>
          <p:cNvPr id="14" name="Shape 3145"/>
          <p:cNvSpPr/>
          <p:nvPr/>
        </p:nvSpPr>
        <p:spPr>
          <a:xfrm>
            <a:off x="773933" y="4916601"/>
            <a:ext cx="1265432" cy="62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400" dirty="0">
                <a:latin typeface="Helvetica Light"/>
                <a:cs typeface="Helvetica Light"/>
              </a:rPr>
              <a:t>Slot 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15558" y="2529400"/>
            <a:ext cx="3917354" cy="5075907"/>
            <a:chOff x="2415558" y="2529400"/>
            <a:chExt cx="3917354" cy="5075907"/>
          </a:xfrm>
        </p:grpSpPr>
        <p:sp>
          <p:nvSpPr>
            <p:cNvPr id="6" name="Shape 3137"/>
            <p:cNvSpPr/>
            <p:nvPr/>
          </p:nvSpPr>
          <p:spPr>
            <a:xfrm>
              <a:off x="2418243" y="2529400"/>
              <a:ext cx="3911984" cy="5071009"/>
            </a:xfrm>
            <a:prstGeom prst="rect">
              <a:avLst/>
            </a:prstGeom>
            <a:solidFill>
              <a:srgbClr val="70BF41">
                <a:alpha val="33659"/>
              </a:srgbClr>
            </a:solidFill>
            <a:ln w="25400">
              <a:solidFill>
                <a:srgbClr val="000000">
                  <a:alpha val="33659"/>
                </a:srgbClr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 sz="3400">
                <a:latin typeface="Helvetica Light"/>
                <a:cs typeface="Helvetica Light"/>
              </a:endParaRPr>
            </a:p>
          </p:txBody>
        </p:sp>
        <p:sp>
          <p:nvSpPr>
            <p:cNvPr id="7" name="Shape 3138"/>
            <p:cNvSpPr/>
            <p:nvPr/>
          </p:nvSpPr>
          <p:spPr>
            <a:xfrm>
              <a:off x="2425894" y="2540497"/>
              <a:ext cx="3896682" cy="693823"/>
            </a:xfrm>
            <a:prstGeom prst="rect">
              <a:avLst/>
            </a:prstGeom>
            <a:solidFill>
              <a:srgbClr val="70BF41">
                <a:alpha val="41428"/>
              </a:srgbClr>
            </a:solidFill>
            <a:ln w="25400">
              <a:solidFill>
                <a:srgbClr val="000000">
                  <a:alpha val="41428"/>
                </a:srgbClr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 sz="3400">
                <a:ln w="28575" cmpd="sng">
                  <a:solidFill>
                    <a:schemeClr val="tx1"/>
                  </a:solidFill>
                </a:ln>
                <a:latin typeface="Helvetica Light"/>
                <a:cs typeface="Helvetica Light"/>
              </a:endParaRPr>
            </a:p>
          </p:txBody>
        </p:sp>
        <p:sp>
          <p:nvSpPr>
            <p:cNvPr id="8" name="Shape 3139"/>
            <p:cNvSpPr/>
            <p:nvPr/>
          </p:nvSpPr>
          <p:spPr>
            <a:xfrm>
              <a:off x="2425894" y="3228468"/>
              <a:ext cx="3896682" cy="693823"/>
            </a:xfrm>
            <a:prstGeom prst="rect">
              <a:avLst/>
            </a:prstGeom>
            <a:solidFill>
              <a:srgbClr val="70BF41">
                <a:alpha val="41428"/>
              </a:srgbClr>
            </a:solidFill>
            <a:ln w="25400">
              <a:solidFill>
                <a:srgbClr val="000000">
                  <a:alpha val="41428"/>
                </a:srgbClr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 sz="3400">
                <a:latin typeface="Helvetica Light"/>
                <a:cs typeface="Helvetica Light"/>
              </a:endParaRPr>
            </a:p>
          </p:txBody>
        </p:sp>
        <p:sp>
          <p:nvSpPr>
            <p:cNvPr id="9" name="Shape 3140"/>
            <p:cNvSpPr/>
            <p:nvPr/>
          </p:nvSpPr>
          <p:spPr>
            <a:xfrm>
              <a:off x="2425894" y="3927534"/>
              <a:ext cx="3896682" cy="978122"/>
            </a:xfrm>
            <a:prstGeom prst="rect">
              <a:avLst/>
            </a:prstGeom>
            <a:solidFill>
              <a:srgbClr val="70BF41">
                <a:alpha val="41428"/>
              </a:srgbClr>
            </a:solidFill>
            <a:ln w="25400">
              <a:solidFill>
                <a:srgbClr val="000000">
                  <a:alpha val="41428"/>
                </a:srgbClr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2900"/>
              </a:pPr>
              <a:endParaRPr sz="3400">
                <a:latin typeface="Helvetica Light"/>
                <a:cs typeface="Helvetica Light"/>
              </a:endParaRPr>
            </a:p>
          </p:txBody>
        </p:sp>
        <p:sp>
          <p:nvSpPr>
            <p:cNvPr id="10" name="Shape 3141"/>
            <p:cNvSpPr/>
            <p:nvPr/>
          </p:nvSpPr>
          <p:spPr>
            <a:xfrm rot="16200000">
              <a:off x="3918244" y="4103689"/>
              <a:ext cx="538609" cy="6258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4600"/>
              </a:lvl1pPr>
            </a:lstStyle>
            <a:p>
              <a:pPr lvl="0" algn="ctr">
                <a:defRPr sz="1800"/>
              </a:pPr>
              <a:r>
                <a:rPr sz="3400" dirty="0">
                  <a:latin typeface="Helvetica Light"/>
                  <a:cs typeface="Helvetica Light"/>
                </a:rPr>
                <a:t>…</a:t>
              </a:r>
            </a:p>
          </p:txBody>
        </p:sp>
        <p:sp>
          <p:nvSpPr>
            <p:cNvPr id="11" name="Shape 3142"/>
            <p:cNvSpPr/>
            <p:nvPr/>
          </p:nvSpPr>
          <p:spPr>
            <a:xfrm>
              <a:off x="2425894" y="4910900"/>
              <a:ext cx="3896682" cy="693824"/>
            </a:xfrm>
            <a:prstGeom prst="rect">
              <a:avLst/>
            </a:prstGeom>
            <a:solidFill>
              <a:srgbClr val="70BF41">
                <a:alpha val="41428"/>
              </a:srgbClr>
            </a:solidFill>
            <a:ln w="25400">
              <a:solidFill>
                <a:srgbClr val="000000">
                  <a:alpha val="41428"/>
                </a:srgbClr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 sz="3400">
                <a:latin typeface="Helvetica Light"/>
                <a:cs typeface="Helvetica Light"/>
              </a:endParaRPr>
            </a:p>
          </p:txBody>
        </p:sp>
        <p:sp>
          <p:nvSpPr>
            <p:cNvPr id="15" name="Shape 3146"/>
            <p:cNvSpPr/>
            <p:nvPr/>
          </p:nvSpPr>
          <p:spPr>
            <a:xfrm>
              <a:off x="2415558" y="5587774"/>
              <a:ext cx="3917354" cy="1364499"/>
            </a:xfrm>
            <a:prstGeom prst="rect">
              <a:avLst/>
            </a:prstGeom>
            <a:solidFill>
              <a:srgbClr val="53585F">
                <a:alpha val="49948"/>
              </a:srgb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600" dirty="0">
                  <a:solidFill>
                    <a:srgbClr val="FFFFFF"/>
                  </a:solidFill>
                  <a:latin typeface="Helvetica Light"/>
                  <a:cs typeface="Helvetica Light"/>
                </a:rPr>
                <a:t>Free Space</a:t>
              </a:r>
            </a:p>
          </p:txBody>
        </p:sp>
        <p:sp>
          <p:nvSpPr>
            <p:cNvPr id="16" name="Shape 3147"/>
            <p:cNvSpPr/>
            <p:nvPr/>
          </p:nvSpPr>
          <p:spPr>
            <a:xfrm>
              <a:off x="5603737" y="6957733"/>
              <a:ext cx="727924" cy="647574"/>
            </a:xfrm>
            <a:prstGeom prst="rect">
              <a:avLst/>
            </a:prstGeom>
            <a:solidFill>
              <a:srgbClr val="70BF41">
                <a:alpha val="41428"/>
              </a:srgbClr>
            </a:solidFill>
            <a:ln w="25400">
              <a:solidFill>
                <a:srgbClr val="000000">
                  <a:alpha val="41428"/>
                </a:srgbClr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2400"/>
              </a:lvl1pPr>
            </a:lstStyle>
            <a:p>
              <a:pPr lvl="0" algn="ctr">
                <a:defRPr sz="1800"/>
              </a:pPr>
              <a:r>
                <a:rPr sz="2600" dirty="0" smtClean="0">
                  <a:latin typeface="Helvetica Light"/>
                  <a:cs typeface="Helvetica Light"/>
                </a:rPr>
                <a:t>N</a:t>
              </a:r>
              <a:endParaRPr sz="2600" dirty="0">
                <a:latin typeface="Helvetica Light"/>
                <a:cs typeface="Helvetica Light"/>
              </a:endParaRPr>
            </a:p>
          </p:txBody>
        </p:sp>
      </p:grpSp>
      <p:sp>
        <p:nvSpPr>
          <p:cNvPr id="17" name="Shape 3149"/>
          <p:cNvSpPr/>
          <p:nvPr/>
        </p:nvSpPr>
        <p:spPr>
          <a:xfrm>
            <a:off x="3549087" y="7798712"/>
            <a:ext cx="1580682" cy="62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400" dirty="0">
                <a:latin typeface="Helvetica Light"/>
                <a:cs typeface="Helvetica Light"/>
              </a:rPr>
              <a:t>Packed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1961" y="9048888"/>
            <a:ext cx="39939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Helvetica Light"/>
                <a:cs typeface="Helvetica Light"/>
              </a:rPr>
              <a:t>Diagrams by Michelle Nguyen</a:t>
            </a:r>
            <a:endParaRPr lang="en-US" sz="2200" dirty="0">
              <a:latin typeface="Helvetica Light"/>
              <a:cs typeface="Helvetica Light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6849115" y="2514012"/>
            <a:ext cx="5460144" cy="6165026"/>
            <a:chOff x="6849115" y="2514012"/>
            <a:chExt cx="5460144" cy="6165026"/>
          </a:xfrm>
        </p:grpSpPr>
        <p:sp>
          <p:nvSpPr>
            <p:cNvPr id="27" name="Shape 3159"/>
            <p:cNvSpPr/>
            <p:nvPr/>
          </p:nvSpPr>
          <p:spPr>
            <a:xfrm>
              <a:off x="11116199" y="2514499"/>
              <a:ext cx="1193060" cy="6258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 algn="ctr">
                <a:defRPr sz="1800"/>
              </a:pPr>
              <a:r>
                <a:rPr sz="3400">
                  <a:latin typeface="Helvetica Light"/>
                  <a:cs typeface="Helvetica Light"/>
                </a:rPr>
                <a:t>Slot 1</a:t>
              </a:r>
            </a:p>
          </p:txBody>
        </p:sp>
        <p:sp>
          <p:nvSpPr>
            <p:cNvPr id="28" name="Shape 3160"/>
            <p:cNvSpPr/>
            <p:nvPr/>
          </p:nvSpPr>
          <p:spPr>
            <a:xfrm>
              <a:off x="11116199" y="3251036"/>
              <a:ext cx="1193060" cy="6258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 algn="ctr">
                <a:defRPr sz="1800"/>
              </a:pPr>
              <a:r>
                <a:rPr sz="3400" dirty="0">
                  <a:latin typeface="Helvetica Light"/>
                  <a:cs typeface="Helvetica Light"/>
                </a:rPr>
                <a:t>Slot 2</a:t>
              </a:r>
            </a:p>
          </p:txBody>
        </p:sp>
        <p:sp>
          <p:nvSpPr>
            <p:cNvPr id="31" name="Shape 3164"/>
            <p:cNvSpPr/>
            <p:nvPr/>
          </p:nvSpPr>
          <p:spPr>
            <a:xfrm>
              <a:off x="6901327" y="8053226"/>
              <a:ext cx="3930347" cy="6258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 algn="ctr">
                <a:defRPr sz="1800"/>
              </a:pPr>
              <a:r>
                <a:rPr sz="3400" dirty="0">
                  <a:latin typeface="Helvetica Light"/>
                  <a:cs typeface="Helvetica Light"/>
                </a:rPr>
                <a:t>Unpacked (Bitmap)</a:t>
              </a:r>
            </a:p>
          </p:txBody>
        </p:sp>
        <p:sp>
          <p:nvSpPr>
            <p:cNvPr id="34" name="Shape 3168"/>
            <p:cNvSpPr/>
            <p:nvPr/>
          </p:nvSpPr>
          <p:spPr>
            <a:xfrm>
              <a:off x="10985426" y="6331921"/>
              <a:ext cx="1313833" cy="6258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 algn="ctr">
                <a:defRPr sz="1800"/>
              </a:pPr>
              <a:r>
                <a:rPr sz="3400" dirty="0">
                  <a:latin typeface="Helvetica Light"/>
                  <a:cs typeface="Helvetica Light"/>
                </a:rPr>
                <a:t>Slot M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849115" y="2514012"/>
              <a:ext cx="3907018" cy="5497544"/>
              <a:chOff x="8361478" y="1993921"/>
              <a:chExt cx="4810226" cy="6211914"/>
            </a:xfrm>
          </p:grpSpPr>
          <p:sp>
            <p:nvSpPr>
              <p:cNvPr id="21" name="Shape 3153"/>
              <p:cNvSpPr/>
              <p:nvPr/>
            </p:nvSpPr>
            <p:spPr>
              <a:xfrm>
                <a:off x="8363240" y="1993921"/>
                <a:ext cx="4806702" cy="5803901"/>
              </a:xfrm>
              <a:prstGeom prst="rect">
                <a:avLst/>
              </a:prstGeom>
              <a:solidFill>
                <a:srgbClr val="51A7F9">
                  <a:alpha val="33659"/>
                </a:srgbClr>
              </a:solidFill>
              <a:ln w="25400">
                <a:solidFill>
                  <a:srgbClr val="000000">
                    <a:alpha val="33659"/>
                  </a:srgbClr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lvl="0" algn="ctr">
                  <a:defRPr sz="2400">
                    <a:solidFill>
                      <a:srgbClr val="FFFFFF"/>
                    </a:solidFill>
                  </a:defRPr>
                </a:pPr>
                <a:endParaRPr>
                  <a:latin typeface="Helvetica Light"/>
                  <a:cs typeface="Helvetica Light"/>
                </a:endParaRPr>
              </a:p>
            </p:txBody>
          </p:sp>
          <p:sp>
            <p:nvSpPr>
              <p:cNvPr id="22" name="Shape 3154"/>
              <p:cNvSpPr/>
              <p:nvPr/>
            </p:nvSpPr>
            <p:spPr>
              <a:xfrm>
                <a:off x="8372640" y="2006623"/>
                <a:ext cx="4787899" cy="794099"/>
              </a:xfrm>
              <a:prstGeom prst="rect">
                <a:avLst/>
              </a:prstGeom>
              <a:solidFill>
                <a:srgbClr val="51A7F9">
                  <a:alpha val="41428"/>
                </a:srgbClr>
              </a:solidFill>
              <a:ln w="25400">
                <a:solidFill>
                  <a:srgbClr val="000000">
                    <a:alpha val="41428"/>
                  </a:srgbClr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lvl="0" algn="ctr">
                  <a:defRPr sz="2400">
                    <a:solidFill>
                      <a:srgbClr val="FFFFFF"/>
                    </a:solidFill>
                  </a:defRPr>
                </a:pPr>
                <a:endParaRPr>
                  <a:latin typeface="Helvetica Light"/>
                  <a:cs typeface="Helvetica Light"/>
                </a:endParaRPr>
              </a:p>
            </p:txBody>
          </p:sp>
          <p:sp>
            <p:nvSpPr>
              <p:cNvPr id="23" name="Shape 3155"/>
              <p:cNvSpPr/>
              <p:nvPr/>
            </p:nvSpPr>
            <p:spPr>
              <a:xfrm>
                <a:off x="8372641" y="2794022"/>
                <a:ext cx="4787900" cy="794098"/>
              </a:xfrm>
              <a:prstGeom prst="rect">
                <a:avLst/>
              </a:prstGeom>
              <a:solidFill>
                <a:srgbClr val="51A7F9">
                  <a:alpha val="41428"/>
                </a:srgbClr>
              </a:solidFill>
              <a:ln w="25400">
                <a:solidFill>
                  <a:srgbClr val="000000">
                    <a:alpha val="41428"/>
                  </a:srgbClr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lvl="0" algn="ctr">
                  <a:defRPr sz="2400">
                    <a:solidFill>
                      <a:srgbClr val="FFFFFF"/>
                    </a:solidFill>
                  </a:defRPr>
                </a:pPr>
                <a:endParaRPr>
                  <a:latin typeface="Helvetica Light"/>
                  <a:cs typeface="Helvetica Light"/>
                </a:endParaRPr>
              </a:p>
            </p:txBody>
          </p:sp>
          <p:sp>
            <p:nvSpPr>
              <p:cNvPr id="24" name="Shape 3156"/>
              <p:cNvSpPr/>
              <p:nvPr/>
            </p:nvSpPr>
            <p:spPr>
              <a:xfrm>
                <a:off x="8372641" y="4381522"/>
                <a:ext cx="4787900" cy="1119486"/>
              </a:xfrm>
              <a:prstGeom prst="rect">
                <a:avLst/>
              </a:prstGeom>
              <a:solidFill>
                <a:srgbClr val="51A7F9">
                  <a:alpha val="41428"/>
                </a:srgbClr>
              </a:solidFill>
              <a:ln w="25400">
                <a:solidFill>
                  <a:srgbClr val="000000">
                    <a:alpha val="41428"/>
                  </a:srgbClr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lvl="0" algn="ctr">
                  <a:defRPr sz="2900"/>
                </a:pPr>
                <a:endParaRPr>
                  <a:latin typeface="Helvetica Light"/>
                  <a:cs typeface="Helvetica Light"/>
                </a:endParaRPr>
              </a:p>
            </p:txBody>
          </p:sp>
          <p:sp>
            <p:nvSpPr>
              <p:cNvPr id="25" name="Shape 3157"/>
              <p:cNvSpPr/>
              <p:nvPr/>
            </p:nvSpPr>
            <p:spPr>
              <a:xfrm rot="16200000">
                <a:off x="10267943" y="4539970"/>
                <a:ext cx="692497" cy="81047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>
                  <a:defRPr sz="4600"/>
                </a:lvl1pPr>
              </a:lstStyle>
              <a:p>
                <a:pPr lvl="0" algn="ctr">
                  <a:defRPr sz="1800"/>
                </a:pPr>
                <a:r>
                  <a:rPr sz="4600">
                    <a:latin typeface="Helvetica Light"/>
                    <a:cs typeface="Helvetica Light"/>
                  </a:rPr>
                  <a:t>…</a:t>
                </a:r>
              </a:p>
            </p:txBody>
          </p:sp>
          <p:sp>
            <p:nvSpPr>
              <p:cNvPr id="26" name="Shape 3158"/>
              <p:cNvSpPr/>
              <p:nvPr/>
            </p:nvSpPr>
            <p:spPr>
              <a:xfrm>
                <a:off x="8372641" y="6289597"/>
                <a:ext cx="4787900" cy="794099"/>
              </a:xfrm>
              <a:prstGeom prst="rect">
                <a:avLst/>
              </a:prstGeom>
              <a:solidFill>
                <a:srgbClr val="51A7F9">
                  <a:alpha val="41428"/>
                </a:srgbClr>
              </a:solidFill>
              <a:ln w="25400">
                <a:solidFill>
                  <a:srgbClr val="000000">
                    <a:alpha val="41428"/>
                  </a:srgbClr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lvl="0" algn="ctr">
                  <a:defRPr sz="2400">
                    <a:solidFill>
                      <a:srgbClr val="FFFFFF"/>
                    </a:solidFill>
                  </a:defRPr>
                </a:pPr>
                <a:endParaRPr>
                  <a:latin typeface="Helvetica Light"/>
                  <a:cs typeface="Helvetica Light"/>
                </a:endParaRPr>
              </a:p>
            </p:txBody>
          </p:sp>
          <p:sp>
            <p:nvSpPr>
              <p:cNvPr id="30" name="Shape 3162"/>
              <p:cNvSpPr/>
              <p:nvPr/>
            </p:nvSpPr>
            <p:spPr>
              <a:xfrm>
                <a:off x="12489757" y="7092401"/>
                <a:ext cx="681947" cy="700808"/>
              </a:xfrm>
              <a:prstGeom prst="rect">
                <a:avLst/>
              </a:prstGeom>
              <a:solidFill>
                <a:srgbClr val="51A7F9">
                  <a:alpha val="41428"/>
                </a:srgbClr>
              </a:solidFill>
              <a:ln w="25400">
                <a:solidFill>
                  <a:srgbClr val="000000">
                    <a:alpha val="41428"/>
                  </a:srgbClr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0" tIns="0" rIns="0" bIns="0" anchor="ctr"/>
              <a:lstStyle>
                <a:lvl1pPr>
                  <a:defRPr sz="2400"/>
                </a:lvl1pPr>
              </a:lstStyle>
              <a:p>
                <a:pPr lvl="0" algn="ctr">
                  <a:defRPr sz="1800"/>
                </a:pPr>
                <a:r>
                  <a:rPr sz="2400">
                    <a:latin typeface="Helvetica Light"/>
                    <a:cs typeface="Helvetica Light"/>
                  </a:rPr>
                  <a:t>M</a:t>
                </a:r>
              </a:p>
            </p:txBody>
          </p:sp>
          <p:sp>
            <p:nvSpPr>
              <p:cNvPr id="32" name="Shape 3166"/>
              <p:cNvSpPr/>
              <p:nvPr/>
            </p:nvSpPr>
            <p:spPr>
              <a:xfrm>
                <a:off x="8372641" y="3589309"/>
                <a:ext cx="4787900" cy="794099"/>
              </a:xfrm>
              <a:prstGeom prst="rect">
                <a:avLst/>
              </a:prstGeom>
              <a:solidFill>
                <a:srgbClr val="53585F">
                  <a:alpha val="50000"/>
                </a:srgbClr>
              </a:solidFill>
              <a:ln w="25400">
                <a:solidFill>
                  <a:srgbClr val="000000">
                    <a:alpha val="50000"/>
                  </a:srgbClr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0" tIns="0" rIns="0" bIns="0" anchor="ctr"/>
              <a:lstStyle>
                <a:lvl1pPr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sz="2400">
                    <a:solidFill>
                      <a:srgbClr val="FFFFFF"/>
                    </a:solidFill>
                    <a:latin typeface="Helvetica Light"/>
                    <a:cs typeface="Helvetica Light"/>
                  </a:rPr>
                  <a:t>Free Space</a:t>
                </a:r>
              </a:p>
            </p:txBody>
          </p:sp>
          <p:sp>
            <p:nvSpPr>
              <p:cNvPr id="33" name="Shape 3167"/>
              <p:cNvSpPr/>
              <p:nvPr/>
            </p:nvSpPr>
            <p:spPr>
              <a:xfrm>
                <a:off x="8372641" y="5507009"/>
                <a:ext cx="4787900" cy="794099"/>
              </a:xfrm>
              <a:prstGeom prst="rect">
                <a:avLst/>
              </a:prstGeom>
              <a:solidFill>
                <a:srgbClr val="53585F">
                  <a:alpha val="50000"/>
                </a:srgbClr>
              </a:solidFill>
              <a:ln w="25400">
                <a:solidFill>
                  <a:srgbClr val="000000">
                    <a:alpha val="50000"/>
                  </a:srgbClr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0" tIns="0" rIns="0" bIns="0" anchor="ctr"/>
              <a:lstStyle>
                <a:lvl1pPr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sz="2400">
                    <a:solidFill>
                      <a:srgbClr val="FFFFFF"/>
                    </a:solidFill>
                    <a:latin typeface="Helvetica Light"/>
                    <a:cs typeface="Helvetica Light"/>
                  </a:rPr>
                  <a:t>Free Space</a:t>
                </a:r>
              </a:p>
            </p:txBody>
          </p:sp>
          <p:sp>
            <p:nvSpPr>
              <p:cNvPr id="35" name="Shape 3169"/>
              <p:cNvSpPr/>
              <p:nvPr/>
            </p:nvSpPr>
            <p:spPr>
              <a:xfrm>
                <a:off x="11791257" y="7092401"/>
                <a:ext cx="681947" cy="700808"/>
              </a:xfrm>
              <a:prstGeom prst="rect">
                <a:avLst/>
              </a:prstGeom>
              <a:solidFill>
                <a:srgbClr val="51A7F9">
                  <a:alpha val="41428"/>
                </a:srgbClr>
              </a:solidFill>
              <a:ln w="25400">
                <a:solidFill>
                  <a:srgbClr val="000000">
                    <a:alpha val="41428"/>
                  </a:srgbClr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0" tIns="0" rIns="0" bIns="0" anchor="ctr"/>
              <a:lstStyle>
                <a:lvl1pPr>
                  <a:defRPr sz="2400"/>
                </a:lvl1pPr>
              </a:lstStyle>
              <a:p>
                <a:pPr lvl="0" algn="ctr">
                  <a:defRPr sz="1800"/>
                </a:pPr>
                <a:r>
                  <a:rPr sz="2400" dirty="0">
                    <a:latin typeface="Helvetica Light"/>
                    <a:cs typeface="Helvetica Light"/>
                  </a:rPr>
                  <a:t>1</a:t>
                </a:r>
              </a:p>
            </p:txBody>
          </p:sp>
          <p:sp>
            <p:nvSpPr>
              <p:cNvPr id="36" name="Shape 3170"/>
              <p:cNvSpPr/>
              <p:nvPr/>
            </p:nvSpPr>
            <p:spPr>
              <a:xfrm>
                <a:off x="11118157" y="7092401"/>
                <a:ext cx="681947" cy="700808"/>
              </a:xfrm>
              <a:prstGeom prst="rect">
                <a:avLst/>
              </a:prstGeom>
              <a:solidFill>
                <a:srgbClr val="51A7F9">
                  <a:alpha val="41428"/>
                </a:srgbClr>
              </a:solidFill>
              <a:ln w="25400">
                <a:solidFill>
                  <a:srgbClr val="000000">
                    <a:alpha val="41428"/>
                  </a:srgbClr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0" tIns="0" rIns="0" bIns="0" anchor="ctr"/>
              <a:lstStyle>
                <a:lvl1pPr>
                  <a:defRPr sz="2400"/>
                </a:lvl1pPr>
              </a:lstStyle>
              <a:p>
                <a:pPr lvl="0" algn="ctr">
                  <a:defRPr sz="1800"/>
                </a:pPr>
                <a:r>
                  <a:rPr sz="2400">
                    <a:latin typeface="Helvetica Light"/>
                    <a:cs typeface="Helvetica Light"/>
                  </a:rPr>
                  <a:t>1</a:t>
                </a:r>
              </a:p>
            </p:txBody>
          </p:sp>
          <p:sp>
            <p:nvSpPr>
              <p:cNvPr id="37" name="Shape 3171"/>
              <p:cNvSpPr/>
              <p:nvPr/>
            </p:nvSpPr>
            <p:spPr>
              <a:xfrm>
                <a:off x="10425618" y="7092401"/>
                <a:ext cx="681946" cy="700808"/>
              </a:xfrm>
              <a:prstGeom prst="rect">
                <a:avLst/>
              </a:prstGeom>
              <a:solidFill>
                <a:srgbClr val="51A7F9">
                  <a:alpha val="41428"/>
                </a:srgbClr>
              </a:solidFill>
              <a:ln w="25400">
                <a:solidFill>
                  <a:srgbClr val="000000">
                    <a:alpha val="41428"/>
                  </a:srgbClr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0" tIns="0" rIns="0" bIns="0" anchor="ctr"/>
              <a:lstStyle>
                <a:lvl1pPr>
                  <a:defRPr sz="2400"/>
                </a:lvl1pPr>
              </a:lstStyle>
              <a:p>
                <a:pPr lvl="0" algn="ctr">
                  <a:defRPr sz="1800"/>
                </a:pPr>
                <a:r>
                  <a:rPr sz="2400">
                    <a:latin typeface="Helvetica Light"/>
                    <a:cs typeface="Helvetica Light"/>
                  </a:rPr>
                  <a:t>0</a:t>
                </a:r>
              </a:p>
            </p:txBody>
          </p:sp>
          <p:sp>
            <p:nvSpPr>
              <p:cNvPr id="38" name="Shape 3172"/>
              <p:cNvSpPr/>
              <p:nvPr/>
            </p:nvSpPr>
            <p:spPr>
              <a:xfrm>
                <a:off x="9746557" y="7094509"/>
                <a:ext cx="681947" cy="700808"/>
              </a:xfrm>
              <a:prstGeom prst="rect">
                <a:avLst/>
              </a:prstGeom>
              <a:solidFill>
                <a:srgbClr val="51A7F9">
                  <a:alpha val="41428"/>
                </a:srgbClr>
              </a:solidFill>
              <a:ln w="25400">
                <a:solidFill>
                  <a:srgbClr val="000000">
                    <a:alpha val="41428"/>
                  </a:srgbClr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0" tIns="0" rIns="0" bIns="0" anchor="ctr"/>
              <a:lstStyle>
                <a:lvl1pPr>
                  <a:defRPr sz="2400"/>
                </a:lvl1pPr>
              </a:lstStyle>
              <a:p>
                <a:pPr lvl="0" algn="ctr">
                  <a:defRPr sz="1800"/>
                </a:pPr>
                <a:r>
                  <a:rPr sz="2400">
                    <a:latin typeface="Helvetica Light"/>
                    <a:cs typeface="Helvetica Light"/>
                  </a:rPr>
                  <a:t>…</a:t>
                </a:r>
              </a:p>
            </p:txBody>
          </p:sp>
          <p:sp>
            <p:nvSpPr>
              <p:cNvPr id="39" name="Shape 3173"/>
              <p:cNvSpPr/>
              <p:nvPr/>
            </p:nvSpPr>
            <p:spPr>
              <a:xfrm>
                <a:off x="9054018" y="7092401"/>
                <a:ext cx="681946" cy="700808"/>
              </a:xfrm>
              <a:prstGeom prst="rect">
                <a:avLst/>
              </a:prstGeom>
              <a:solidFill>
                <a:srgbClr val="51A7F9">
                  <a:alpha val="41428"/>
                </a:srgbClr>
              </a:solidFill>
              <a:ln w="25400">
                <a:solidFill>
                  <a:srgbClr val="000000">
                    <a:alpha val="41428"/>
                  </a:srgbClr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0" tIns="0" rIns="0" bIns="0" anchor="ctr"/>
              <a:lstStyle>
                <a:lvl1pPr>
                  <a:defRPr sz="2400"/>
                </a:lvl1pPr>
              </a:lstStyle>
              <a:p>
                <a:pPr lvl="0" algn="ctr">
                  <a:defRPr sz="1800"/>
                </a:pPr>
                <a:r>
                  <a:rPr sz="2400">
                    <a:latin typeface="Helvetica Light"/>
                    <a:cs typeface="Helvetica Light"/>
                  </a:rPr>
                  <a:t>1</a:t>
                </a:r>
              </a:p>
            </p:txBody>
          </p:sp>
          <p:sp>
            <p:nvSpPr>
              <p:cNvPr id="40" name="Shape 3174"/>
              <p:cNvSpPr/>
              <p:nvPr/>
            </p:nvSpPr>
            <p:spPr>
              <a:xfrm>
                <a:off x="8361478" y="7092401"/>
                <a:ext cx="681947" cy="700808"/>
              </a:xfrm>
              <a:prstGeom prst="rect">
                <a:avLst/>
              </a:prstGeom>
              <a:solidFill>
                <a:srgbClr val="51A7F9">
                  <a:alpha val="41428"/>
                </a:srgbClr>
              </a:solidFill>
              <a:ln w="25400">
                <a:solidFill>
                  <a:srgbClr val="000000">
                    <a:alpha val="41428"/>
                  </a:srgbClr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lvl="0" algn="ctr">
                  <a:defRPr sz="2400"/>
                </a:pPr>
                <a:endParaRPr>
                  <a:latin typeface="Helvetica Light"/>
                  <a:cs typeface="Helvetica Light"/>
                </a:endParaRPr>
              </a:p>
            </p:txBody>
          </p:sp>
          <p:sp>
            <p:nvSpPr>
              <p:cNvPr id="41" name="Shape 3175"/>
              <p:cNvSpPr/>
              <p:nvPr/>
            </p:nvSpPr>
            <p:spPr>
              <a:xfrm>
                <a:off x="12027459" y="7860677"/>
                <a:ext cx="209544" cy="3334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>
                  <a:defRPr sz="1500"/>
                </a:lvl1pPr>
              </a:lstStyle>
              <a:p>
                <a:pPr lvl="0" algn="ctr">
                  <a:defRPr sz="1800"/>
                </a:pPr>
                <a:r>
                  <a:rPr sz="1500" dirty="0">
                    <a:latin typeface="Helvetica Light"/>
                    <a:cs typeface="Helvetica Light"/>
                  </a:rPr>
                  <a:t>1</a:t>
                </a:r>
              </a:p>
            </p:txBody>
          </p:sp>
          <p:sp>
            <p:nvSpPr>
              <p:cNvPr id="42" name="Shape 3176"/>
              <p:cNvSpPr/>
              <p:nvPr/>
            </p:nvSpPr>
            <p:spPr>
              <a:xfrm>
                <a:off x="11354359" y="7860677"/>
                <a:ext cx="209544" cy="3334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>
                  <a:defRPr sz="1500"/>
                </a:lvl1pPr>
              </a:lstStyle>
              <a:p>
                <a:pPr lvl="0" algn="ctr">
                  <a:defRPr sz="1800"/>
                </a:pPr>
                <a:r>
                  <a:rPr sz="1500">
                    <a:latin typeface="Helvetica Light"/>
                    <a:cs typeface="Helvetica Light"/>
                  </a:rPr>
                  <a:t>2</a:t>
                </a:r>
              </a:p>
            </p:txBody>
          </p:sp>
          <p:sp>
            <p:nvSpPr>
              <p:cNvPr id="43" name="Shape 3177"/>
              <p:cNvSpPr/>
              <p:nvPr/>
            </p:nvSpPr>
            <p:spPr>
              <a:xfrm>
                <a:off x="10681259" y="7867597"/>
                <a:ext cx="209544" cy="3334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>
                  <a:defRPr sz="1500"/>
                </a:lvl1pPr>
              </a:lstStyle>
              <a:p>
                <a:pPr lvl="0" algn="ctr">
                  <a:defRPr sz="1800"/>
                </a:pPr>
                <a:r>
                  <a:rPr sz="1500">
                    <a:latin typeface="Helvetica Light"/>
                    <a:cs typeface="Helvetica Light"/>
                  </a:rPr>
                  <a:t>3</a:t>
                </a:r>
              </a:p>
            </p:txBody>
          </p:sp>
          <p:sp>
            <p:nvSpPr>
              <p:cNvPr id="44" name="Shape 3178"/>
              <p:cNvSpPr/>
              <p:nvPr/>
            </p:nvSpPr>
            <p:spPr>
              <a:xfrm>
                <a:off x="9263578" y="7860677"/>
                <a:ext cx="262827" cy="3334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>
                  <a:defRPr sz="1500"/>
                </a:lvl1pPr>
              </a:lstStyle>
              <a:p>
                <a:pPr lvl="0" algn="ctr">
                  <a:defRPr sz="1800"/>
                </a:pPr>
                <a:r>
                  <a:rPr sz="1500">
                    <a:latin typeface="Helvetica Light"/>
                    <a:cs typeface="Helvetica Light"/>
                  </a:rPr>
                  <a:t>M</a:t>
                </a:r>
              </a:p>
            </p:txBody>
          </p:sp>
          <p:sp>
            <p:nvSpPr>
              <p:cNvPr id="45" name="Shape 3179"/>
              <p:cNvSpPr/>
              <p:nvPr/>
            </p:nvSpPr>
            <p:spPr>
              <a:xfrm>
                <a:off x="9956226" y="7872410"/>
                <a:ext cx="294953" cy="3334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>
                  <a:defRPr sz="1500"/>
                </a:lvl1pPr>
              </a:lstStyle>
              <a:p>
                <a:pPr lvl="0" algn="ctr">
                  <a:defRPr sz="1800"/>
                </a:pPr>
                <a:r>
                  <a:rPr sz="1500">
                    <a:latin typeface="Helvetica Light"/>
                    <a:cs typeface="Helvetica Light"/>
                  </a:rPr>
                  <a:t>…</a:t>
                </a:r>
              </a:p>
            </p:txBody>
          </p:sp>
        </p:grpSp>
        <p:sp>
          <p:nvSpPr>
            <p:cNvPr id="46" name="Shape 3180"/>
            <p:cNvSpPr/>
            <p:nvPr/>
          </p:nvSpPr>
          <p:spPr>
            <a:xfrm>
              <a:off x="11106199" y="3931756"/>
              <a:ext cx="1193060" cy="6258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 algn="ctr">
                <a:defRPr sz="1800"/>
              </a:pPr>
              <a:r>
                <a:rPr sz="3400">
                  <a:latin typeface="Helvetica Light"/>
                  <a:cs typeface="Helvetica Light"/>
                </a:rPr>
                <a:t>Slot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20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61" y="186355"/>
            <a:ext cx="11702892" cy="1626129"/>
          </a:xfrm>
        </p:spPr>
        <p:txBody>
          <a:bodyPr/>
          <a:lstStyle/>
          <a:p>
            <a:r>
              <a:rPr lang="en-US" dirty="0" smtClean="0"/>
              <a:t>Variable-Length Records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50161" y="1844041"/>
            <a:ext cx="11702892" cy="7539197"/>
          </a:xfrm>
        </p:spPr>
        <p:txBody>
          <a:bodyPr/>
          <a:lstStyle/>
          <a:p>
            <a:r>
              <a:rPr lang="en-US" dirty="0" smtClean="0"/>
              <a:t>Delimit fields with special characters</a:t>
            </a:r>
            <a:endParaRPr lang="en-US" sz="3400" dirty="0" smtClean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r>
              <a:rPr lang="en-US" sz="4000" dirty="0" smtClean="0"/>
              <a:t>Array of field offsets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pPr lvl="1"/>
            <a:r>
              <a:rPr lang="en-US" sz="3400" dirty="0" smtClean="0"/>
              <a:t>Typically preferred choice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532794" y="3047466"/>
            <a:ext cx="9912076" cy="1357591"/>
            <a:chOff x="1532794" y="3749716"/>
            <a:chExt cx="9912076" cy="1357591"/>
          </a:xfrm>
        </p:grpSpPr>
        <p:sp>
          <p:nvSpPr>
            <p:cNvPr id="3" name="Rectangle 2"/>
            <p:cNvSpPr/>
            <p:nvPr/>
          </p:nvSpPr>
          <p:spPr>
            <a:xfrm>
              <a:off x="1532794" y="3749716"/>
              <a:ext cx="2291895" cy="1357591"/>
            </a:xfrm>
            <a:prstGeom prst="rect">
              <a:avLst/>
            </a:prstGeom>
            <a:solidFill>
              <a:schemeClr val="accent2">
                <a:alpha val="86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latin typeface="Helvetica Light"/>
                  <a:cs typeface="Helvetica Light"/>
                </a:rPr>
                <a:t>F1</a:t>
              </a:r>
              <a:endParaRPr lang="en-US" sz="4000" dirty="0">
                <a:latin typeface="Helvetica Light"/>
                <a:cs typeface="Helvetica Light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824689" y="3749716"/>
              <a:ext cx="948873" cy="1357591"/>
            </a:xfrm>
            <a:prstGeom prst="rect">
              <a:avLst/>
            </a:prstGeom>
            <a:solidFill>
              <a:schemeClr val="accent2">
                <a:alpha val="86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latin typeface="Helvetica Light"/>
                  <a:cs typeface="Helvetica Light"/>
                </a:rPr>
                <a:t>$</a:t>
              </a:r>
              <a:endParaRPr lang="en-US" sz="4000" dirty="0">
                <a:latin typeface="Helvetica Light"/>
                <a:cs typeface="Helvetica Light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773563" y="3749716"/>
              <a:ext cx="3072010" cy="1357591"/>
            </a:xfrm>
            <a:prstGeom prst="rect">
              <a:avLst/>
            </a:prstGeom>
            <a:solidFill>
              <a:schemeClr val="accent2">
                <a:alpha val="86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latin typeface="Helvetica Light"/>
                  <a:cs typeface="Helvetica Light"/>
                </a:rPr>
                <a:t>F2</a:t>
              </a:r>
              <a:endParaRPr lang="en-US" sz="4000" dirty="0">
                <a:latin typeface="Helvetica Light"/>
                <a:cs typeface="Helvetica Light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845572" y="3749716"/>
              <a:ext cx="948873" cy="1357591"/>
            </a:xfrm>
            <a:prstGeom prst="rect">
              <a:avLst/>
            </a:prstGeom>
            <a:solidFill>
              <a:schemeClr val="accent2">
                <a:alpha val="86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latin typeface="Helvetica Light"/>
                  <a:cs typeface="Helvetica Light"/>
                </a:rPr>
                <a:t>$</a:t>
              </a:r>
              <a:endParaRPr lang="en-US" sz="4000" dirty="0">
                <a:latin typeface="Helvetica Light"/>
                <a:cs typeface="Helvetica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794445" y="3749716"/>
              <a:ext cx="1701552" cy="1357591"/>
            </a:xfrm>
            <a:prstGeom prst="rect">
              <a:avLst/>
            </a:prstGeom>
            <a:solidFill>
              <a:schemeClr val="accent2">
                <a:alpha val="86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latin typeface="Helvetica Light"/>
                  <a:cs typeface="Helvetica Light"/>
                </a:rPr>
                <a:t>F3</a:t>
              </a:r>
              <a:endParaRPr lang="en-US" sz="4000" dirty="0">
                <a:latin typeface="Helvetica Light"/>
                <a:cs typeface="Helvetica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495997" y="3749716"/>
              <a:ext cx="948873" cy="1357591"/>
            </a:xfrm>
            <a:prstGeom prst="rect">
              <a:avLst/>
            </a:prstGeom>
            <a:solidFill>
              <a:schemeClr val="accent2">
                <a:alpha val="86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latin typeface="Helvetica Light"/>
                  <a:cs typeface="Helvetica Light"/>
                </a:rPr>
                <a:t>$</a:t>
              </a:r>
              <a:endParaRPr lang="en-US" sz="4000" dirty="0">
                <a:latin typeface="Helvetica Light"/>
                <a:cs typeface="Helvetica Light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532794" y="6070514"/>
            <a:ext cx="9912076" cy="1357592"/>
            <a:chOff x="1532794" y="6631894"/>
            <a:chExt cx="9912076" cy="1357592"/>
          </a:xfrm>
        </p:grpSpPr>
        <p:sp>
          <p:nvSpPr>
            <p:cNvPr id="12" name="Rectangle 11"/>
            <p:cNvSpPr/>
            <p:nvPr/>
          </p:nvSpPr>
          <p:spPr>
            <a:xfrm>
              <a:off x="4379413" y="6631894"/>
              <a:ext cx="2291895" cy="1357591"/>
            </a:xfrm>
            <a:prstGeom prst="rect">
              <a:avLst/>
            </a:prstGeom>
            <a:solidFill>
              <a:schemeClr val="accent4">
                <a:alpha val="8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latin typeface="Helvetica Light"/>
                  <a:cs typeface="Helvetica Light"/>
                </a:rPr>
                <a:t>F1</a:t>
              </a:r>
              <a:endParaRPr lang="en-US" sz="4000" dirty="0">
                <a:latin typeface="Helvetica Light"/>
                <a:cs typeface="Helvetica Ligh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32794" y="6631894"/>
              <a:ext cx="948873" cy="1357591"/>
            </a:xfrm>
            <a:prstGeom prst="rect">
              <a:avLst/>
            </a:prstGeom>
            <a:solidFill>
              <a:schemeClr val="accent4">
                <a:alpha val="8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latin typeface="Helvetica Light"/>
                <a:cs typeface="Helvetica Ligh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671308" y="6631895"/>
              <a:ext cx="3072010" cy="1357591"/>
            </a:xfrm>
            <a:prstGeom prst="rect">
              <a:avLst/>
            </a:prstGeom>
            <a:solidFill>
              <a:schemeClr val="accent4">
                <a:alpha val="8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latin typeface="Helvetica Light"/>
                  <a:cs typeface="Helvetica Light"/>
                </a:rPr>
                <a:t>F2</a:t>
              </a:r>
              <a:endParaRPr lang="en-US" sz="4000" dirty="0">
                <a:latin typeface="Helvetica Light"/>
                <a:cs typeface="Helvetica Ligh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81667" y="6631894"/>
              <a:ext cx="948873" cy="1357591"/>
            </a:xfrm>
            <a:prstGeom prst="rect">
              <a:avLst/>
            </a:prstGeom>
            <a:solidFill>
              <a:schemeClr val="accent4">
                <a:alpha val="8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latin typeface="Helvetica Light"/>
                <a:cs typeface="Helvetica Ligh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743318" y="6631895"/>
              <a:ext cx="1701552" cy="1357591"/>
            </a:xfrm>
            <a:prstGeom prst="rect">
              <a:avLst/>
            </a:prstGeom>
            <a:solidFill>
              <a:schemeClr val="accent4">
                <a:alpha val="8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latin typeface="Helvetica Light"/>
                  <a:cs typeface="Helvetica Light"/>
                </a:rPr>
                <a:t>F3</a:t>
              </a:r>
              <a:endParaRPr lang="en-US" sz="4000" dirty="0">
                <a:latin typeface="Helvetica Light"/>
                <a:cs typeface="Helvetica Light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30540" y="6631895"/>
              <a:ext cx="948873" cy="1357591"/>
            </a:xfrm>
            <a:prstGeom prst="rect">
              <a:avLst/>
            </a:prstGeom>
            <a:solidFill>
              <a:schemeClr val="accent4">
                <a:alpha val="8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latin typeface="Helvetica Light"/>
                <a:cs typeface="Helvetica Light"/>
              </a:endParaRPr>
            </a:p>
          </p:txBody>
        </p:sp>
        <p:cxnSp>
          <p:nvCxnSpPr>
            <p:cNvPr id="21" name="Curved Connector 20"/>
            <p:cNvCxnSpPr>
              <a:stCxn id="56" idx="3"/>
              <a:endCxn id="17" idx="3"/>
            </p:cNvCxnSpPr>
            <p:nvPr/>
          </p:nvCxnSpPr>
          <p:spPr>
            <a:xfrm rot="5400000" flipH="1" flipV="1">
              <a:off x="3129531" y="6120199"/>
              <a:ext cx="59389" cy="2440373"/>
            </a:xfrm>
            <a:prstGeom prst="curvedConnector4">
              <a:avLst>
                <a:gd name="adj1" fmla="val -2383911"/>
                <a:gd name="adj2" fmla="val 72018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>
              <a:stCxn id="57" idx="6"/>
              <a:endCxn id="12" idx="3"/>
            </p:cNvCxnSpPr>
            <p:nvPr/>
          </p:nvCxnSpPr>
          <p:spPr>
            <a:xfrm flipV="1">
              <a:off x="2999020" y="7310690"/>
              <a:ext cx="3672288" cy="12701"/>
            </a:xfrm>
            <a:prstGeom prst="curvedConnector5">
              <a:avLst>
                <a:gd name="adj1" fmla="val 18795"/>
                <a:gd name="adj2" fmla="val 9190048"/>
                <a:gd name="adj3" fmla="val 8344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urved Connector 50"/>
            <p:cNvCxnSpPr>
              <a:stCxn id="64" idx="4"/>
              <a:endCxn id="14" idx="3"/>
            </p:cNvCxnSpPr>
            <p:nvPr/>
          </p:nvCxnSpPr>
          <p:spPr>
            <a:xfrm rot="5400000" flipH="1" flipV="1">
              <a:off x="6788197" y="4420566"/>
              <a:ext cx="64995" cy="5845246"/>
            </a:xfrm>
            <a:prstGeom prst="curvedConnector4">
              <a:avLst>
                <a:gd name="adj1" fmla="val -2606454"/>
                <a:gd name="adj2" fmla="val 8755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1925911" y="7280807"/>
              <a:ext cx="89651" cy="10459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909369" y="7271096"/>
              <a:ext cx="89651" cy="10459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3853246" y="7271096"/>
              <a:ext cx="89651" cy="10459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294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834</Words>
  <Application>Microsoft Macintosh PowerPoint</Application>
  <PresentationFormat>Custom</PresentationFormat>
  <Paragraphs>380</Paragraphs>
  <Slides>34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Calibri</vt:lpstr>
      <vt:lpstr>Helvetica Light</vt:lpstr>
      <vt:lpstr>Arial</vt:lpstr>
      <vt:lpstr>Office Theme</vt:lpstr>
      <vt:lpstr>CS 186 Discussion #4</vt:lpstr>
      <vt:lpstr>Logistics</vt:lpstr>
      <vt:lpstr>Sort-Merge vs. Hash Joins…</vt:lpstr>
      <vt:lpstr>Heap Files</vt:lpstr>
      <vt:lpstr>Heap Files</vt:lpstr>
      <vt:lpstr>Page Directory</vt:lpstr>
      <vt:lpstr>Fixed Length Records</vt:lpstr>
      <vt:lpstr>Page Format w/ Fixed-Length Records</vt:lpstr>
      <vt:lpstr>Variable-Length Records</vt:lpstr>
      <vt:lpstr>Page Format w/ Variable-Length Records</vt:lpstr>
      <vt:lpstr>Slotted Page – Detailed View</vt:lpstr>
      <vt:lpstr>Buffers</vt:lpstr>
      <vt:lpstr>Buffers</vt:lpstr>
      <vt:lpstr>“Clock” Replacement Policy</vt:lpstr>
      <vt:lpstr>Worksheet – Clock Policy</vt:lpstr>
      <vt:lpstr>Worksheet – Clock Policy</vt:lpstr>
      <vt:lpstr>Worksheet – Clock Policy</vt:lpstr>
      <vt:lpstr>Worksheet – Clock Policy</vt:lpstr>
      <vt:lpstr>Worksheet – Clock Policy</vt:lpstr>
      <vt:lpstr>Worksheet – Clock Policy</vt:lpstr>
      <vt:lpstr>Worksheet – Clock Policy</vt:lpstr>
      <vt:lpstr>Worksheet – Clock Policy</vt:lpstr>
      <vt:lpstr>Worksheet – Clock Policy</vt:lpstr>
      <vt:lpstr>Worksheet – Clock Policy</vt:lpstr>
      <vt:lpstr>Worksheet – Clock Policy</vt:lpstr>
      <vt:lpstr>Worksheet – Clock Policy</vt:lpstr>
      <vt:lpstr>Worksheet – Clock Policy</vt:lpstr>
      <vt:lpstr>Worksheet – Clock Policy</vt:lpstr>
      <vt:lpstr>Worksheet – Clock Policy</vt:lpstr>
      <vt:lpstr>Worksheet – Clock Policy</vt:lpstr>
      <vt:lpstr>Worksheet – Clock Policy</vt:lpstr>
      <vt:lpstr>Worksheet – Clock Policy</vt:lpstr>
      <vt:lpstr>Worksheet – Clock Policy</vt:lpstr>
      <vt:lpstr>Worksheet – Clock Policy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186 Discussion #2</dc:title>
  <dc:creator>P Y</dc:creator>
  <cp:lastModifiedBy>Pete Yeh</cp:lastModifiedBy>
  <cp:revision>139</cp:revision>
  <dcterms:created xsi:type="dcterms:W3CDTF">2015-08-31T18:31:27Z</dcterms:created>
  <dcterms:modified xsi:type="dcterms:W3CDTF">2015-09-23T19:06:13Z</dcterms:modified>
</cp:coreProperties>
</file>