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7804725" cy="43926125"/>
  <p:notesSz cx="6858000" cy="9144000"/>
  <p:defaultTextStyle>
    <a:defPPr>
      <a:defRPr lang="ko-KR"/>
    </a:defPPr>
    <a:lvl1pPr marL="0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1pPr>
    <a:lvl2pPr marL="2335149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2pPr>
    <a:lvl3pPr marL="4670298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3pPr>
    <a:lvl4pPr marL="7005447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4pPr>
    <a:lvl5pPr marL="9340596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5pPr>
    <a:lvl6pPr marL="11675745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6pPr>
    <a:lvl7pPr marL="14010894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7pPr>
    <a:lvl8pPr marL="16346043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8pPr>
    <a:lvl9pPr marL="18681192" algn="l" defTabSz="4670298" rtl="0" eaLnBrk="1" latinLnBrk="1" hangingPunct="1">
      <a:defRPr sz="9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82" userDrawn="1">
          <p15:clr>
            <a:srgbClr val="A4A3A4"/>
          </p15:clr>
        </p15:guide>
        <p15:guide id="2" pos="119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894C"/>
    <a:srgbClr val="3EB06C"/>
    <a:srgbClr val="FFFFFF"/>
    <a:srgbClr val="2C2D5E"/>
    <a:srgbClr val="B54817"/>
    <a:srgbClr val="CC0000"/>
    <a:srgbClr val="FDB603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2178" y="-2208"/>
      </p:cViewPr>
      <p:guideLst>
        <p:guide orient="horz" pos="4582"/>
        <p:guide pos="119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35355" y="13645573"/>
            <a:ext cx="32134016" cy="941564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670709" y="24891471"/>
            <a:ext cx="26463308" cy="112255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35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70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05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340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675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010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346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681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63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60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3315729" y="11266238"/>
            <a:ext cx="35166270" cy="24005831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816919" y="11266238"/>
            <a:ext cx="104868732" cy="24005831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27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77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86313" y="28226606"/>
            <a:ext cx="32134016" cy="8724216"/>
          </a:xfrm>
        </p:spPr>
        <p:txBody>
          <a:bodyPr anchor="t"/>
          <a:lstStyle>
            <a:lvl1pPr algn="l">
              <a:defRPr sz="204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986313" y="18617769"/>
            <a:ext cx="32134016" cy="9608837"/>
          </a:xfrm>
        </p:spPr>
        <p:txBody>
          <a:bodyPr anchor="b"/>
          <a:lstStyle>
            <a:lvl1pPr marL="0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1pPr>
            <a:lvl2pPr marL="2335149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2pPr>
            <a:lvl3pPr marL="467029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3pPr>
            <a:lvl4pPr marL="700544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34059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675745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010894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34604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681192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73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816917" y="65645154"/>
            <a:ext cx="70017501" cy="185679394"/>
          </a:xfrm>
        </p:spPr>
        <p:txBody>
          <a:bodyPr/>
          <a:lstStyle>
            <a:lvl1pPr>
              <a:defRPr sz="14300"/>
            </a:lvl1pPr>
            <a:lvl2pPr>
              <a:defRPr sz="12300"/>
            </a:lvl2pPr>
            <a:lvl3pPr>
              <a:defRPr sz="102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8464496" y="65645154"/>
            <a:ext cx="70017501" cy="185679394"/>
          </a:xfrm>
        </p:spPr>
        <p:txBody>
          <a:bodyPr/>
          <a:lstStyle>
            <a:lvl1pPr>
              <a:defRPr sz="14300"/>
            </a:lvl1pPr>
            <a:lvl2pPr>
              <a:defRPr sz="12300"/>
            </a:lvl2pPr>
            <a:lvl3pPr>
              <a:defRPr sz="102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3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236" y="1759082"/>
            <a:ext cx="34024253" cy="732102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90236" y="9832541"/>
            <a:ext cx="16703652" cy="4097735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35149" indent="0">
              <a:buNone/>
              <a:defRPr sz="10200" b="1"/>
            </a:lvl2pPr>
            <a:lvl3pPr marL="4670298" indent="0">
              <a:buNone/>
              <a:defRPr sz="9200" b="1"/>
            </a:lvl3pPr>
            <a:lvl4pPr marL="7005447" indent="0">
              <a:buNone/>
              <a:defRPr sz="8200" b="1"/>
            </a:lvl4pPr>
            <a:lvl5pPr marL="9340596" indent="0">
              <a:buNone/>
              <a:defRPr sz="8200" b="1"/>
            </a:lvl5pPr>
            <a:lvl6pPr marL="11675745" indent="0">
              <a:buNone/>
              <a:defRPr sz="8200" b="1"/>
            </a:lvl6pPr>
            <a:lvl7pPr marL="14010894" indent="0">
              <a:buNone/>
              <a:defRPr sz="8200" b="1"/>
            </a:lvl7pPr>
            <a:lvl8pPr marL="16346043" indent="0">
              <a:buNone/>
              <a:defRPr sz="8200" b="1"/>
            </a:lvl8pPr>
            <a:lvl9pPr marL="18681192" indent="0">
              <a:buNone/>
              <a:defRPr sz="8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890236" y="13930276"/>
            <a:ext cx="16703652" cy="25308366"/>
          </a:xfrm>
        </p:spPr>
        <p:txBody>
          <a:bodyPr/>
          <a:lstStyle>
            <a:lvl1pPr>
              <a:defRPr sz="12300"/>
            </a:lvl1pPr>
            <a:lvl2pPr>
              <a:defRPr sz="102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9204277" y="9832541"/>
            <a:ext cx="16710214" cy="4097735"/>
          </a:xfrm>
        </p:spPr>
        <p:txBody>
          <a:bodyPr anchor="b"/>
          <a:lstStyle>
            <a:lvl1pPr marL="0" indent="0">
              <a:buNone/>
              <a:defRPr sz="12300" b="1"/>
            </a:lvl1pPr>
            <a:lvl2pPr marL="2335149" indent="0">
              <a:buNone/>
              <a:defRPr sz="10200" b="1"/>
            </a:lvl2pPr>
            <a:lvl3pPr marL="4670298" indent="0">
              <a:buNone/>
              <a:defRPr sz="9200" b="1"/>
            </a:lvl3pPr>
            <a:lvl4pPr marL="7005447" indent="0">
              <a:buNone/>
              <a:defRPr sz="8200" b="1"/>
            </a:lvl4pPr>
            <a:lvl5pPr marL="9340596" indent="0">
              <a:buNone/>
              <a:defRPr sz="8200" b="1"/>
            </a:lvl5pPr>
            <a:lvl6pPr marL="11675745" indent="0">
              <a:buNone/>
              <a:defRPr sz="8200" b="1"/>
            </a:lvl6pPr>
            <a:lvl7pPr marL="14010894" indent="0">
              <a:buNone/>
              <a:defRPr sz="8200" b="1"/>
            </a:lvl7pPr>
            <a:lvl8pPr marL="16346043" indent="0">
              <a:buNone/>
              <a:defRPr sz="8200" b="1"/>
            </a:lvl8pPr>
            <a:lvl9pPr marL="18681192" indent="0">
              <a:buNone/>
              <a:defRPr sz="8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9204277" y="13930276"/>
            <a:ext cx="16710214" cy="25308366"/>
          </a:xfrm>
        </p:spPr>
        <p:txBody>
          <a:bodyPr/>
          <a:lstStyle>
            <a:lvl1pPr>
              <a:defRPr sz="12300"/>
            </a:lvl1pPr>
            <a:lvl2pPr>
              <a:defRPr sz="10200"/>
            </a:lvl2pPr>
            <a:lvl3pPr>
              <a:defRPr sz="92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1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5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9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90238" y="1748910"/>
            <a:ext cx="12437494" cy="7443038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80598" y="1748914"/>
            <a:ext cx="21133891" cy="37489731"/>
          </a:xfrm>
        </p:spPr>
        <p:txBody>
          <a:bodyPr/>
          <a:lstStyle>
            <a:lvl1pPr>
              <a:defRPr sz="16300"/>
            </a:lvl1pPr>
            <a:lvl2pPr>
              <a:defRPr sz="14300"/>
            </a:lvl2pPr>
            <a:lvl3pPr>
              <a:defRPr sz="123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90238" y="9191952"/>
            <a:ext cx="12437494" cy="30046693"/>
          </a:xfrm>
        </p:spPr>
        <p:txBody>
          <a:bodyPr/>
          <a:lstStyle>
            <a:lvl1pPr marL="0" indent="0">
              <a:buNone/>
              <a:defRPr sz="7200"/>
            </a:lvl1pPr>
            <a:lvl2pPr marL="2335149" indent="0">
              <a:buNone/>
              <a:defRPr sz="6100"/>
            </a:lvl2pPr>
            <a:lvl3pPr marL="4670298" indent="0">
              <a:buNone/>
              <a:defRPr sz="5100"/>
            </a:lvl3pPr>
            <a:lvl4pPr marL="7005447" indent="0">
              <a:buNone/>
              <a:defRPr sz="4600"/>
            </a:lvl4pPr>
            <a:lvl5pPr marL="9340596" indent="0">
              <a:buNone/>
              <a:defRPr sz="4600"/>
            </a:lvl5pPr>
            <a:lvl6pPr marL="11675745" indent="0">
              <a:buNone/>
              <a:defRPr sz="4600"/>
            </a:lvl6pPr>
            <a:lvl7pPr marL="14010894" indent="0">
              <a:buNone/>
              <a:defRPr sz="4600"/>
            </a:lvl7pPr>
            <a:lvl8pPr marL="16346043" indent="0">
              <a:buNone/>
              <a:defRPr sz="4600"/>
            </a:lvl8pPr>
            <a:lvl9pPr marL="18681192" indent="0">
              <a:buNone/>
              <a:defRPr sz="4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09991" y="30748288"/>
            <a:ext cx="22682835" cy="3630009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409991" y="3924881"/>
            <a:ext cx="22682835" cy="26355675"/>
          </a:xfrm>
        </p:spPr>
        <p:txBody>
          <a:bodyPr/>
          <a:lstStyle>
            <a:lvl1pPr marL="0" indent="0">
              <a:buNone/>
              <a:defRPr sz="16300"/>
            </a:lvl1pPr>
            <a:lvl2pPr marL="2335149" indent="0">
              <a:buNone/>
              <a:defRPr sz="14300"/>
            </a:lvl2pPr>
            <a:lvl3pPr marL="4670298" indent="0">
              <a:buNone/>
              <a:defRPr sz="12300"/>
            </a:lvl3pPr>
            <a:lvl4pPr marL="7005447" indent="0">
              <a:buNone/>
              <a:defRPr sz="10200"/>
            </a:lvl4pPr>
            <a:lvl5pPr marL="9340596" indent="0">
              <a:buNone/>
              <a:defRPr sz="10200"/>
            </a:lvl5pPr>
            <a:lvl6pPr marL="11675745" indent="0">
              <a:buNone/>
              <a:defRPr sz="10200"/>
            </a:lvl6pPr>
            <a:lvl7pPr marL="14010894" indent="0">
              <a:buNone/>
              <a:defRPr sz="10200"/>
            </a:lvl7pPr>
            <a:lvl8pPr marL="16346043" indent="0">
              <a:buNone/>
              <a:defRPr sz="10200"/>
            </a:lvl8pPr>
            <a:lvl9pPr marL="18681192" indent="0">
              <a:buNone/>
              <a:defRPr sz="102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409991" y="34378297"/>
            <a:ext cx="22682835" cy="5155216"/>
          </a:xfrm>
        </p:spPr>
        <p:txBody>
          <a:bodyPr/>
          <a:lstStyle>
            <a:lvl1pPr marL="0" indent="0">
              <a:buNone/>
              <a:defRPr sz="7200"/>
            </a:lvl1pPr>
            <a:lvl2pPr marL="2335149" indent="0">
              <a:buNone/>
              <a:defRPr sz="6100"/>
            </a:lvl2pPr>
            <a:lvl3pPr marL="4670298" indent="0">
              <a:buNone/>
              <a:defRPr sz="5100"/>
            </a:lvl3pPr>
            <a:lvl4pPr marL="7005447" indent="0">
              <a:buNone/>
              <a:defRPr sz="4600"/>
            </a:lvl4pPr>
            <a:lvl5pPr marL="9340596" indent="0">
              <a:buNone/>
              <a:defRPr sz="4600"/>
            </a:lvl5pPr>
            <a:lvl6pPr marL="11675745" indent="0">
              <a:buNone/>
              <a:defRPr sz="4600"/>
            </a:lvl6pPr>
            <a:lvl7pPr marL="14010894" indent="0">
              <a:buNone/>
              <a:defRPr sz="4600"/>
            </a:lvl7pPr>
            <a:lvl8pPr marL="16346043" indent="0">
              <a:buNone/>
              <a:defRPr sz="4600"/>
            </a:lvl8pPr>
            <a:lvl9pPr marL="18681192" indent="0">
              <a:buNone/>
              <a:defRPr sz="4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19EB-9C8B-4F80-806D-8F1C0DD2AAD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4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890236" y="1759082"/>
            <a:ext cx="34024253" cy="7321021"/>
          </a:xfrm>
          <a:prstGeom prst="rect">
            <a:avLst/>
          </a:prstGeom>
        </p:spPr>
        <p:txBody>
          <a:bodyPr vert="horz" lIns="467030" tIns="233515" rIns="467030" bIns="23351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90236" y="10249432"/>
            <a:ext cx="34024253" cy="28989212"/>
          </a:xfrm>
          <a:prstGeom prst="rect">
            <a:avLst/>
          </a:prstGeom>
        </p:spPr>
        <p:txBody>
          <a:bodyPr vert="horz" lIns="467030" tIns="233515" rIns="467030" bIns="23351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890236" y="40713014"/>
            <a:ext cx="8821103" cy="2338659"/>
          </a:xfrm>
          <a:prstGeom prst="rect">
            <a:avLst/>
          </a:prstGeom>
        </p:spPr>
        <p:txBody>
          <a:bodyPr vert="horz" lIns="467030" tIns="233515" rIns="467030" bIns="233515" rtlCol="0" anchor="ctr"/>
          <a:lstStyle>
            <a:lvl1pPr algn="l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19EB-9C8B-4F80-806D-8F1C0DD2AAD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916615" y="40713014"/>
            <a:ext cx="11971496" cy="2338659"/>
          </a:xfrm>
          <a:prstGeom prst="rect">
            <a:avLst/>
          </a:prstGeom>
        </p:spPr>
        <p:txBody>
          <a:bodyPr vert="horz" lIns="467030" tIns="233515" rIns="467030" bIns="233515" rtlCol="0" anchor="ctr"/>
          <a:lstStyle>
            <a:lvl1pPr algn="ctr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7093386" y="40713014"/>
            <a:ext cx="8821103" cy="2338659"/>
          </a:xfrm>
          <a:prstGeom prst="rect">
            <a:avLst/>
          </a:prstGeom>
        </p:spPr>
        <p:txBody>
          <a:bodyPr vert="horz" lIns="467030" tIns="233515" rIns="467030" bIns="233515" rtlCol="0" anchor="ctr"/>
          <a:lstStyle>
            <a:lvl1pPr algn="r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7502E-8790-4983-8567-250EA1715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70298" rtl="0" eaLnBrk="1" latinLnBrk="1" hangingPunct="1">
        <a:spcBef>
          <a:spcPct val="0"/>
        </a:spcBef>
        <a:buNone/>
        <a:defRPr sz="2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1362" indent="-1751362" algn="l" defTabSz="4670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16300" kern="1200">
          <a:solidFill>
            <a:schemeClr val="tx1"/>
          </a:solidFill>
          <a:latin typeface="+mn-lt"/>
          <a:ea typeface="+mn-ea"/>
          <a:cs typeface="+mn-cs"/>
        </a:defRPr>
      </a:lvl1pPr>
      <a:lvl2pPr marL="3794617" indent="-1459468" algn="l" defTabSz="4670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14300" kern="1200">
          <a:solidFill>
            <a:schemeClr val="tx1"/>
          </a:solidFill>
          <a:latin typeface="+mn-lt"/>
          <a:ea typeface="+mn-ea"/>
          <a:cs typeface="+mn-cs"/>
        </a:defRPr>
      </a:lvl2pPr>
      <a:lvl3pPr marL="5837873" indent="-1167575" algn="l" defTabSz="4670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3pPr>
      <a:lvl4pPr marL="8173022" indent="-1167575" algn="l" defTabSz="4670298" rtl="0" eaLnBrk="1" latinLnBrk="1" hangingPunct="1">
        <a:spcBef>
          <a:spcPct val="20000"/>
        </a:spcBef>
        <a:buFont typeface="Arial" panose="020B0604020202020204" pitchFamily="34" charset="0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4pPr>
      <a:lvl5pPr marL="10508171" indent="-1167575" algn="l" defTabSz="4670298" rtl="0" eaLnBrk="1" latinLnBrk="1" hangingPunct="1">
        <a:spcBef>
          <a:spcPct val="20000"/>
        </a:spcBef>
        <a:buFont typeface="Arial" panose="020B0604020202020204" pitchFamily="34" charset="0"/>
        <a:buChar char="»"/>
        <a:defRPr sz="102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3320" indent="-1167575" algn="l" defTabSz="4670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6pPr>
      <a:lvl7pPr marL="15178469" indent="-1167575" algn="l" defTabSz="4670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7pPr>
      <a:lvl8pPr marL="17513618" indent="-1167575" algn="l" defTabSz="4670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8pPr>
      <a:lvl9pPr marL="19848767" indent="-1167575" algn="l" defTabSz="4670298" rtl="0" eaLnBrk="1" latinLnBrk="1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1pPr>
      <a:lvl2pPr marL="2335149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2pPr>
      <a:lvl3pPr marL="4670298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7005447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40596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75745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10894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6346043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8681192" algn="l" defTabSz="4670298" rtl="0" eaLnBrk="1" latinLnBrk="1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02363" y="363063"/>
            <a:ext cx="32400000" cy="432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6856" y="1476789"/>
            <a:ext cx="6197766" cy="23402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786767" y="690985"/>
            <a:ext cx="7677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+mn-ea"/>
              </a:rPr>
              <a:t>2019</a:t>
            </a:r>
            <a:r>
              <a:rPr lang="ko-KR" altLang="en-US" sz="4800" b="1" dirty="0">
                <a:latin typeface="+mn-ea"/>
              </a:rPr>
              <a:t>년 대학혁신지원사업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72570" y="648694"/>
            <a:ext cx="240762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8000" b="1" dirty="0">
                <a:solidFill>
                  <a:srgbClr val="5B9BD5">
                    <a:lumMod val="75000"/>
                  </a:srgbClr>
                </a:solidFill>
              </a:rPr>
              <a:t>2019</a:t>
            </a:r>
            <a:r>
              <a:rPr lang="ko-KR" altLang="en-US" sz="8000" b="1" dirty="0">
                <a:solidFill>
                  <a:srgbClr val="5B9BD5">
                    <a:lumMod val="75000"/>
                  </a:srgbClr>
                </a:solidFill>
              </a:rPr>
              <a:t>학년도 참빛설계학기</a:t>
            </a:r>
            <a:r>
              <a:rPr lang="en-US" altLang="ko-KR" sz="8000" b="1" dirty="0">
                <a:solidFill>
                  <a:srgbClr val="5B9BD5">
                    <a:lumMod val="50000"/>
                  </a:srgbClr>
                </a:solidFill>
              </a:rPr>
              <a:t>(</a:t>
            </a:r>
            <a:r>
              <a:rPr lang="ko-KR" altLang="en-US" sz="8000" b="1" dirty="0" err="1">
                <a:solidFill>
                  <a:srgbClr val="5B9BD5">
                    <a:lumMod val="50000"/>
                  </a:srgbClr>
                </a:solidFill>
              </a:rPr>
              <a:t>학생주도형</a:t>
            </a:r>
            <a:r>
              <a:rPr lang="en-US" altLang="ko-KR" sz="8000" b="1" dirty="0">
                <a:solidFill>
                  <a:srgbClr val="5B9BD5">
                    <a:lumMod val="50000"/>
                  </a:srgbClr>
                </a:solidFill>
              </a:rPr>
              <a:t>) </a:t>
            </a:r>
            <a:r>
              <a:rPr lang="ko-KR" altLang="en-US" sz="8000" b="1" dirty="0" err="1">
                <a:solidFill>
                  <a:srgbClr val="5B9BD5">
                    <a:lumMod val="75000"/>
                  </a:srgbClr>
                </a:solidFill>
              </a:rPr>
              <a:t>성과발표회</a:t>
            </a:r>
            <a:endParaRPr lang="ko-KR" altLang="en-US" sz="8000" b="1" dirty="0"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8664" y="2694443"/>
            <a:ext cx="144736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0" b="1" dirty="0">
                <a:latin typeface="+mj-ea"/>
                <a:ea typeface="+mj-ea"/>
              </a:rPr>
              <a:t>편</a:t>
            </a:r>
            <a:r>
              <a:rPr lang="en-US" altLang="ko-KR" sz="15000" b="1" dirty="0">
                <a:latin typeface="+mj-ea"/>
                <a:ea typeface="+mj-ea"/>
              </a:rPr>
              <a:t>--</a:t>
            </a:r>
            <a:r>
              <a:rPr lang="ko-KR" altLang="en-US" sz="15000" b="1" dirty="0">
                <a:latin typeface="+mj-ea"/>
                <a:ea typeface="+mj-ea"/>
              </a:rPr>
              <a:t>안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715420" y="7273430"/>
            <a:ext cx="32329793" cy="0"/>
          </a:xfrm>
          <a:prstGeom prst="line">
            <a:avLst/>
          </a:prstGeom>
          <a:ln w="190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772570" y="9865718"/>
            <a:ext cx="32329793" cy="0"/>
          </a:xfrm>
          <a:prstGeom prst="lin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51724" y="7670052"/>
            <a:ext cx="122985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/>
              <a:t>지도교수 </a:t>
            </a:r>
            <a:r>
              <a:rPr lang="en-US" altLang="ko-KR" sz="6600" b="1" dirty="0"/>
              <a:t>/ </a:t>
            </a:r>
            <a:r>
              <a:rPr lang="ko-KR" altLang="en-US" sz="6600" b="1" dirty="0" err="1"/>
              <a:t>신영주</a:t>
            </a:r>
            <a:r>
              <a:rPr lang="en-US" altLang="ko-KR" sz="6600" b="1" dirty="0"/>
              <a:t>(</a:t>
            </a:r>
            <a:r>
              <a:rPr lang="ko-KR" altLang="en-US" sz="6600" b="1" dirty="0"/>
              <a:t>컴퓨터정보공학부</a:t>
            </a:r>
            <a:r>
              <a:rPr lang="en-US" altLang="ko-KR" sz="6600" b="1" dirty="0"/>
              <a:t>)</a:t>
            </a:r>
            <a:endParaRPr lang="ko-KR" altLang="en-US" sz="6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867113" y="7678387"/>
            <a:ext cx="156921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팀원 </a:t>
            </a:r>
            <a:r>
              <a:rPr lang="en-US" altLang="ko-KR" sz="6000" b="1" dirty="0"/>
              <a:t>/ </a:t>
            </a:r>
            <a:r>
              <a:rPr lang="ko-KR" altLang="en-US" sz="6000" b="1" dirty="0" err="1"/>
              <a:t>남윤창</a:t>
            </a:r>
            <a:r>
              <a:rPr lang="en-US" altLang="ko-KR" sz="6000" b="1" dirty="0"/>
              <a:t>, </a:t>
            </a:r>
            <a:r>
              <a:rPr lang="ko-KR" altLang="en-US" sz="6000" b="1" dirty="0"/>
              <a:t>김민철</a:t>
            </a:r>
            <a:r>
              <a:rPr lang="en-US" altLang="ko-KR" sz="6000" b="1" dirty="0"/>
              <a:t>, </a:t>
            </a:r>
            <a:r>
              <a:rPr lang="ko-KR" altLang="en-US" sz="6000" b="1" dirty="0"/>
              <a:t>홍진혁</a:t>
            </a:r>
            <a:r>
              <a:rPr lang="en-US" altLang="ko-KR" sz="6000" b="1" dirty="0"/>
              <a:t>, </a:t>
            </a:r>
            <a:r>
              <a:rPr lang="ko-KR" altLang="en-US" sz="6000" b="1" dirty="0"/>
              <a:t>정용훈</a:t>
            </a:r>
            <a:r>
              <a:rPr lang="en-US" altLang="ko-KR" sz="6000" b="1" dirty="0"/>
              <a:t>, </a:t>
            </a:r>
            <a:r>
              <a:rPr lang="ko-KR" altLang="en-US" sz="6000" b="1" dirty="0"/>
              <a:t>오윤제</a:t>
            </a:r>
            <a:r>
              <a:rPr lang="en-US" altLang="ko-KR" sz="6000" b="1" dirty="0"/>
              <a:t>(</a:t>
            </a:r>
            <a:r>
              <a:rPr lang="ko-KR" altLang="en-US" sz="6000" b="1" dirty="0"/>
              <a:t>컴퓨터정보공학부</a:t>
            </a:r>
            <a:r>
              <a:rPr lang="en-US" altLang="ko-KR" sz="6000" b="1" dirty="0"/>
              <a:t>) </a:t>
            </a:r>
            <a:endParaRPr lang="ko-KR" altLang="en-US" sz="6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844578" y="5045245"/>
            <a:ext cx="32329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0" b="1" dirty="0">
                <a:latin typeface="+mj-ea"/>
                <a:ea typeface="+mj-ea"/>
              </a:rPr>
              <a:t>No-SQL Based PC Café Integrated Management System</a:t>
            </a:r>
            <a:endParaRPr lang="ko-KR" altLang="en-US" sz="9000" b="1" dirty="0"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 rot="10800000" flipV="1">
            <a:off x="-14941398" y="15946935"/>
            <a:ext cx="5227254" cy="1516751"/>
          </a:xfrm>
          <a:prstGeom prst="rect">
            <a:avLst/>
          </a:prstGeom>
          <a:solidFill>
            <a:srgbClr val="B5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 err="1">
                <a:solidFill>
                  <a:schemeClr val="bg1"/>
                </a:solidFill>
              </a:rPr>
              <a:t>전공심화형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 rot="10800000" flipV="1">
            <a:off x="-14932387" y="25133984"/>
            <a:ext cx="5570223" cy="1515600"/>
          </a:xfrm>
          <a:prstGeom prst="rect">
            <a:avLst/>
          </a:prstGeom>
          <a:solidFill>
            <a:srgbClr val="498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/>
              <a:t>사회문제해결형</a:t>
            </a:r>
          </a:p>
        </p:txBody>
      </p:sp>
      <p:sp>
        <p:nvSpPr>
          <p:cNvPr id="27" name="직사각형 26"/>
          <p:cNvSpPr/>
          <p:nvPr/>
        </p:nvSpPr>
        <p:spPr>
          <a:xfrm rot="10800000" flipV="1">
            <a:off x="-14875236" y="18227898"/>
            <a:ext cx="5161037" cy="151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 err="1"/>
              <a:t>창의융합형</a:t>
            </a:r>
            <a:endParaRPr lang="ko-KR" altLang="en-US" sz="6000" b="1" dirty="0"/>
          </a:p>
        </p:txBody>
      </p:sp>
      <p:sp>
        <p:nvSpPr>
          <p:cNvPr id="28" name="직사각형 27"/>
          <p:cNvSpPr/>
          <p:nvPr/>
        </p:nvSpPr>
        <p:spPr>
          <a:xfrm>
            <a:off x="-14941399" y="22898305"/>
            <a:ext cx="5227200" cy="1515600"/>
          </a:xfrm>
          <a:prstGeom prst="rect">
            <a:avLst/>
          </a:prstGeom>
          <a:solidFill>
            <a:srgbClr val="2C2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 err="1"/>
              <a:t>창업연계형</a:t>
            </a:r>
            <a:endParaRPr lang="ko-KR" altLang="en-US" sz="6000" b="1" dirty="0"/>
          </a:p>
        </p:txBody>
      </p:sp>
      <p:sp>
        <p:nvSpPr>
          <p:cNvPr id="29" name="직사각형 28"/>
          <p:cNvSpPr/>
          <p:nvPr/>
        </p:nvSpPr>
        <p:spPr>
          <a:xfrm>
            <a:off x="-14941399" y="20507711"/>
            <a:ext cx="5227200" cy="1515600"/>
          </a:xfrm>
          <a:prstGeom prst="rect">
            <a:avLst/>
          </a:prstGeom>
          <a:solidFill>
            <a:srgbClr val="FDB6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 err="1"/>
              <a:t>인문예술형</a:t>
            </a:r>
            <a:endParaRPr lang="ko-KR" altLang="en-US" sz="60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48C7C0-A434-4BA2-BF2F-8F84D0B72FCB}"/>
              </a:ext>
            </a:extLst>
          </p:cNvPr>
          <p:cNvSpPr/>
          <p:nvPr/>
        </p:nvSpPr>
        <p:spPr>
          <a:xfrm>
            <a:off x="2700562" y="2245803"/>
            <a:ext cx="5227200" cy="1515600"/>
          </a:xfrm>
          <a:prstGeom prst="rect">
            <a:avLst/>
          </a:prstGeom>
          <a:solidFill>
            <a:srgbClr val="2C2D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 err="1"/>
              <a:t>창업연계형</a:t>
            </a:r>
            <a:endParaRPr lang="ko-KR" altLang="en-US" sz="60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79970E2-A716-4E21-B9D7-396988E1AB64}"/>
              </a:ext>
            </a:extLst>
          </p:cNvPr>
          <p:cNvSpPr/>
          <p:nvPr/>
        </p:nvSpPr>
        <p:spPr>
          <a:xfrm>
            <a:off x="3924698" y="10585798"/>
            <a:ext cx="29811312" cy="44561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1. </a:t>
            </a:r>
            <a:r>
              <a:rPr lang="ko-KR" altLang="en-US" sz="4800" b="1" dirty="0">
                <a:solidFill>
                  <a:schemeClr val="tx1"/>
                </a:solidFill>
              </a:rPr>
              <a:t>개발 동기</a:t>
            </a:r>
            <a:endParaRPr lang="en-US" altLang="ko-KR" sz="4800" b="1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r>
              <a:rPr lang="en-US" altLang="ko-KR" sz="4800" dirty="0">
                <a:solidFill>
                  <a:schemeClr val="tx1"/>
                </a:solidFill>
              </a:rPr>
              <a:t>PC </a:t>
            </a:r>
            <a:r>
              <a:rPr lang="ko-KR" altLang="en-US" sz="4800" dirty="0">
                <a:solidFill>
                  <a:schemeClr val="tx1"/>
                </a:solidFill>
              </a:rPr>
              <a:t>카페마다 해야 하는 번거로운 회원가입</a:t>
            </a: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r>
              <a:rPr lang="ko-KR" altLang="en-US" sz="4800" dirty="0">
                <a:solidFill>
                  <a:schemeClr val="tx1"/>
                </a:solidFill>
              </a:rPr>
              <a:t>충전을 하기 위해 무인 결제 기기까지 직접 가야 하는 불편함</a:t>
            </a: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r>
              <a:rPr lang="en-US" altLang="ko-KR" sz="4800" dirty="0">
                <a:solidFill>
                  <a:schemeClr val="tx1"/>
                </a:solidFill>
              </a:rPr>
              <a:t>PC</a:t>
            </a:r>
            <a:r>
              <a:rPr lang="ko-KR" altLang="en-US" sz="4800" dirty="0">
                <a:solidFill>
                  <a:schemeClr val="tx1"/>
                </a:solidFill>
              </a:rPr>
              <a:t> 카페 좌석을 미리 확인 없이 방문 하였다가 돌아 나가야하는 경우</a:t>
            </a: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r>
              <a:rPr lang="ko-KR" altLang="en-US" sz="4800" dirty="0">
                <a:solidFill>
                  <a:schemeClr val="tx1"/>
                </a:solidFill>
              </a:rPr>
              <a:t>프로그램의 </a:t>
            </a:r>
            <a:r>
              <a:rPr lang="en-US" altLang="ko-KR" sz="4800" dirty="0">
                <a:solidFill>
                  <a:schemeClr val="tx1"/>
                </a:solidFill>
              </a:rPr>
              <a:t> </a:t>
            </a:r>
            <a:r>
              <a:rPr lang="ko-KR" altLang="en-US" sz="4800" dirty="0">
                <a:solidFill>
                  <a:schemeClr val="tx1"/>
                </a:solidFill>
              </a:rPr>
              <a:t>키워드 </a:t>
            </a:r>
            <a:r>
              <a:rPr lang="en-US" altLang="ko-KR" sz="4800" dirty="0">
                <a:solidFill>
                  <a:schemeClr val="tx1"/>
                </a:solidFill>
              </a:rPr>
              <a:t>‘</a:t>
            </a:r>
            <a:r>
              <a:rPr lang="ko-KR" altLang="en-US" sz="4800" dirty="0">
                <a:solidFill>
                  <a:schemeClr val="tx1"/>
                </a:solidFill>
              </a:rPr>
              <a:t>간편 충전‘</a:t>
            </a:r>
            <a:r>
              <a:rPr lang="en-US" altLang="ko-KR" sz="4800" dirty="0">
                <a:solidFill>
                  <a:schemeClr val="tx1"/>
                </a:solidFill>
              </a:rPr>
              <a:t>, ‘</a:t>
            </a:r>
            <a:r>
              <a:rPr lang="ko-KR" altLang="en-US" sz="4800" dirty="0">
                <a:solidFill>
                  <a:schemeClr val="tx1"/>
                </a:solidFill>
              </a:rPr>
              <a:t>회원가입‘</a:t>
            </a:r>
            <a:r>
              <a:rPr lang="en-US" altLang="ko-KR" sz="4800" dirty="0">
                <a:solidFill>
                  <a:schemeClr val="tx1"/>
                </a:solidFill>
              </a:rPr>
              <a:t>, ‘</a:t>
            </a:r>
            <a:r>
              <a:rPr lang="ko-KR" altLang="en-US" sz="4800" dirty="0">
                <a:solidFill>
                  <a:schemeClr val="tx1"/>
                </a:solidFill>
              </a:rPr>
              <a:t>좌석 확인‘</a:t>
            </a: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r>
              <a:rPr lang="en-US" altLang="ko-KR" sz="4800" dirty="0">
                <a:solidFill>
                  <a:schemeClr val="tx1"/>
                </a:solidFill>
              </a:rPr>
              <a:t>PC </a:t>
            </a:r>
            <a:r>
              <a:rPr lang="ko-KR" altLang="en-US" sz="4800" dirty="0">
                <a:solidFill>
                  <a:schemeClr val="tx1"/>
                </a:solidFill>
              </a:rPr>
              <a:t>카페 이용을 통합 관리 하는 시스템을 통한 사용자와 관리자의 편리함 고려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06C8D88-9CC6-4D2F-A5B9-A2BAC6011001}"/>
              </a:ext>
            </a:extLst>
          </p:cNvPr>
          <p:cNvSpPr/>
          <p:nvPr/>
        </p:nvSpPr>
        <p:spPr>
          <a:xfrm>
            <a:off x="3497520" y="15410333"/>
            <a:ext cx="15120000" cy="206662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2. </a:t>
            </a:r>
            <a:r>
              <a:rPr lang="ko-KR" altLang="en-US" sz="4800" b="1" dirty="0">
                <a:solidFill>
                  <a:schemeClr val="tx1"/>
                </a:solidFill>
              </a:rPr>
              <a:t>개발 과정</a:t>
            </a:r>
            <a:endParaRPr lang="en-US" altLang="ko-KR" sz="4800" b="1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r>
              <a:rPr lang="ko-KR" altLang="en-US" sz="4800" dirty="0">
                <a:solidFill>
                  <a:schemeClr val="tx1"/>
                </a:solidFill>
              </a:rPr>
              <a:t>개발 플랫폼 선정</a:t>
            </a: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endParaRPr lang="en-US" altLang="ko-KR" sz="4800" dirty="0">
              <a:solidFill>
                <a:schemeClr val="tx1"/>
              </a:solidFill>
            </a:endParaRPr>
          </a:p>
          <a:p>
            <a:endParaRPr lang="en-US" altLang="ko-KR" sz="4800" dirty="0">
              <a:solidFill>
                <a:schemeClr val="tx1"/>
              </a:solidFill>
            </a:endParaRPr>
          </a:p>
          <a:p>
            <a:r>
              <a:rPr lang="en-US" altLang="ko-KR" sz="4800" dirty="0">
                <a:solidFill>
                  <a:schemeClr val="tx1"/>
                </a:solidFill>
              </a:rPr>
              <a:t>               </a:t>
            </a:r>
          </a:p>
          <a:p>
            <a:r>
              <a:rPr lang="en-US" altLang="ko-KR" sz="4800" dirty="0">
                <a:solidFill>
                  <a:schemeClr val="tx1"/>
                </a:solidFill>
              </a:rPr>
              <a:t>                  </a:t>
            </a:r>
            <a:r>
              <a:rPr lang="en-US" altLang="ko-KR" sz="4000" dirty="0">
                <a:solidFill>
                  <a:schemeClr val="tx1"/>
                </a:solidFill>
              </a:rPr>
              <a:t>&lt;</a:t>
            </a:r>
            <a:r>
              <a:rPr lang="ko-KR" altLang="en-US" sz="4000" dirty="0">
                <a:solidFill>
                  <a:schemeClr val="tx1"/>
                </a:solidFill>
              </a:rPr>
              <a:t>그림 </a:t>
            </a:r>
            <a:r>
              <a:rPr lang="en-US" altLang="ko-KR" sz="4000" dirty="0">
                <a:solidFill>
                  <a:schemeClr val="tx1"/>
                </a:solidFill>
              </a:rPr>
              <a:t>1. Dev. Platform&gt;</a:t>
            </a: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r>
              <a:rPr lang="ko-KR" altLang="en-US" sz="4800" dirty="0">
                <a:solidFill>
                  <a:schemeClr val="tx1"/>
                </a:solidFill>
              </a:rPr>
              <a:t>프로그램 구조</a:t>
            </a:r>
            <a:endParaRPr lang="en-US" altLang="ko-KR" sz="4800" dirty="0">
              <a:solidFill>
                <a:schemeClr val="tx1"/>
              </a:solidFill>
            </a:endParaRPr>
          </a:p>
          <a:p>
            <a:endParaRPr lang="en-US" altLang="ko-KR" sz="5400" dirty="0">
              <a:solidFill>
                <a:schemeClr val="tx1"/>
              </a:solidFill>
            </a:endParaRPr>
          </a:p>
          <a:p>
            <a:endParaRPr lang="en-US" altLang="ko-KR" sz="5400" dirty="0">
              <a:solidFill>
                <a:schemeClr val="tx1"/>
              </a:solidFill>
            </a:endParaRPr>
          </a:p>
          <a:p>
            <a:endParaRPr lang="en-US" altLang="ko-KR" sz="5400" dirty="0">
              <a:solidFill>
                <a:schemeClr val="tx1"/>
              </a:solidFill>
            </a:endParaRPr>
          </a:p>
          <a:p>
            <a:endParaRPr lang="en-US" altLang="ko-KR" sz="5400" dirty="0">
              <a:solidFill>
                <a:schemeClr val="tx1"/>
              </a:solidFill>
            </a:endParaRPr>
          </a:p>
          <a:p>
            <a:endParaRPr lang="en-US" altLang="ko-KR" sz="5400" dirty="0">
              <a:solidFill>
                <a:schemeClr val="tx1"/>
              </a:solidFill>
            </a:endParaRPr>
          </a:p>
          <a:p>
            <a:endParaRPr lang="en-US" altLang="ko-KR" sz="5400" dirty="0">
              <a:solidFill>
                <a:schemeClr val="tx1"/>
              </a:solidFill>
            </a:endParaRPr>
          </a:p>
          <a:p>
            <a:endParaRPr lang="en-US" altLang="ko-KR" sz="5400" dirty="0">
              <a:solidFill>
                <a:schemeClr val="tx1"/>
              </a:solidFill>
            </a:endParaRPr>
          </a:p>
          <a:p>
            <a:endParaRPr lang="en-US" altLang="ko-KR" sz="5400" dirty="0">
              <a:solidFill>
                <a:schemeClr val="tx1"/>
              </a:solidFill>
            </a:endParaRPr>
          </a:p>
          <a:p>
            <a:endParaRPr lang="en-US" altLang="ko-KR" sz="5400" dirty="0">
              <a:solidFill>
                <a:schemeClr val="tx1"/>
              </a:solidFill>
            </a:endParaRPr>
          </a:p>
          <a:p>
            <a:endParaRPr lang="en-US" altLang="ko-KR" sz="5400" dirty="0">
              <a:solidFill>
                <a:schemeClr val="tx1"/>
              </a:solidFill>
            </a:endParaRPr>
          </a:p>
          <a:p>
            <a:endParaRPr lang="en-US" altLang="ko-KR" sz="5400" dirty="0">
              <a:solidFill>
                <a:schemeClr val="tx1"/>
              </a:solidFill>
            </a:endParaRPr>
          </a:p>
          <a:p>
            <a:endParaRPr lang="en-US" altLang="ko-KR" sz="5400" dirty="0">
              <a:solidFill>
                <a:schemeClr val="tx1"/>
              </a:solidFill>
            </a:endParaRPr>
          </a:p>
          <a:p>
            <a:endParaRPr lang="en-US" altLang="ko-KR" sz="5400" dirty="0">
              <a:solidFill>
                <a:schemeClr val="tx1"/>
              </a:solidFill>
            </a:endParaRPr>
          </a:p>
          <a:p>
            <a:r>
              <a:rPr lang="en-US" altLang="ko-KR" sz="4000" dirty="0">
                <a:solidFill>
                  <a:schemeClr val="tx1"/>
                </a:solidFill>
              </a:rPr>
              <a:t>                    &lt;</a:t>
            </a:r>
            <a:r>
              <a:rPr lang="ko-KR" altLang="en-US" sz="4000" dirty="0">
                <a:solidFill>
                  <a:schemeClr val="tx1"/>
                </a:solidFill>
              </a:rPr>
              <a:t>그림</a:t>
            </a:r>
            <a:r>
              <a:rPr lang="en-US" altLang="ko-KR" sz="4000" dirty="0">
                <a:solidFill>
                  <a:schemeClr val="tx1"/>
                </a:solidFill>
              </a:rPr>
              <a:t> 2. Basic Structure&gt;</a:t>
            </a:r>
          </a:p>
          <a:p>
            <a:endParaRPr lang="en-US" altLang="ko-KR" sz="5400" dirty="0">
              <a:solidFill>
                <a:schemeClr val="tx1"/>
              </a:solidFill>
            </a:endParaRPr>
          </a:p>
          <a:p>
            <a:endParaRPr lang="en-US" altLang="ko-KR" sz="5400" dirty="0">
              <a:solidFill>
                <a:schemeClr val="tx1"/>
              </a:solidFill>
            </a:endParaRPr>
          </a:p>
          <a:p>
            <a:endParaRPr lang="en-US" altLang="ko-KR" sz="5400" dirty="0">
              <a:solidFill>
                <a:schemeClr val="tx1"/>
              </a:solidFill>
            </a:endParaRPr>
          </a:p>
          <a:p>
            <a:endParaRPr lang="en-US" altLang="ko-KR" sz="5400" dirty="0">
              <a:solidFill>
                <a:schemeClr val="tx1"/>
              </a:solidFill>
            </a:endParaRPr>
          </a:p>
        </p:txBody>
      </p:sp>
      <p:pic>
        <p:nvPicPr>
          <p:cNvPr id="1034" name="Picture 10" descr="Firebase에 대한 이미지 검색결과">
            <a:extLst>
              <a:ext uri="{FF2B5EF4-FFF2-40B4-BE49-F238E27FC236}">
                <a16:creationId xmlns:a16="http://schemas.microsoft.com/office/drawing/2014/main" id="{31C3F0BC-D503-4B70-8E1F-B138BB8E7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400" y="17463686"/>
            <a:ext cx="4452758" cy="22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관련 이미지">
            <a:extLst>
              <a:ext uri="{FF2B5EF4-FFF2-40B4-BE49-F238E27FC236}">
                <a16:creationId xmlns:a16="http://schemas.microsoft.com/office/drawing/2014/main" id="{7D7BC644-D075-4ADC-978C-6C563FE54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135" y="17620855"/>
            <a:ext cx="3042038" cy="22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관련 이미지">
            <a:extLst>
              <a:ext uri="{FF2B5EF4-FFF2-40B4-BE49-F238E27FC236}">
                <a16:creationId xmlns:a16="http://schemas.microsoft.com/office/drawing/2014/main" id="{FFC434F7-3B0F-4ED6-AAC6-6D55829D7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459" y="19846283"/>
            <a:ext cx="2478415" cy="247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kotlin에 대한 이미지 검색결과">
            <a:extLst>
              <a:ext uri="{FF2B5EF4-FFF2-40B4-BE49-F238E27FC236}">
                <a16:creationId xmlns:a16="http://schemas.microsoft.com/office/drawing/2014/main" id="{752FE6E6-971A-406D-9A41-66AC5F261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687" y="19902086"/>
            <a:ext cx="3852040" cy="192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1061355-BD4B-43BB-85F9-EBB089343DA2}"/>
              </a:ext>
            </a:extLst>
          </p:cNvPr>
          <p:cNvSpPr/>
          <p:nvPr/>
        </p:nvSpPr>
        <p:spPr>
          <a:xfrm>
            <a:off x="19009474" y="15410334"/>
            <a:ext cx="15120000" cy="208374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User Mobile App </a:t>
            </a:r>
            <a:r>
              <a:rPr lang="en-US" altLang="ko-KR" sz="4800" dirty="0">
                <a:solidFill>
                  <a:schemeClr val="tx1"/>
                </a:solidFill>
              </a:rPr>
              <a:t>: </a:t>
            </a:r>
            <a:r>
              <a:rPr lang="ko-KR" altLang="en-US" sz="4800" dirty="0">
                <a:solidFill>
                  <a:schemeClr val="tx1"/>
                </a:solidFill>
              </a:rPr>
              <a:t>모든 </a:t>
            </a:r>
            <a:r>
              <a:rPr lang="en-US" altLang="ko-KR" sz="4800" dirty="0">
                <a:solidFill>
                  <a:schemeClr val="tx1"/>
                </a:solidFill>
              </a:rPr>
              <a:t>PC </a:t>
            </a:r>
            <a:r>
              <a:rPr lang="ko-KR" altLang="en-US" sz="4800" dirty="0">
                <a:solidFill>
                  <a:schemeClr val="tx1"/>
                </a:solidFill>
              </a:rPr>
              <a:t>카페 적용 가능한 회원가입</a:t>
            </a:r>
            <a:r>
              <a:rPr lang="en-US" altLang="ko-KR" sz="4800" dirty="0">
                <a:solidFill>
                  <a:schemeClr val="tx1"/>
                </a:solidFill>
              </a:rPr>
              <a:t>, PC </a:t>
            </a:r>
            <a:r>
              <a:rPr lang="ko-KR" altLang="en-US" sz="4800" dirty="0">
                <a:solidFill>
                  <a:schemeClr val="tx1"/>
                </a:solidFill>
              </a:rPr>
              <a:t>카페 좌석 확인 및 예약</a:t>
            </a:r>
            <a:r>
              <a:rPr lang="en-US" altLang="ko-KR" sz="4800" dirty="0">
                <a:solidFill>
                  <a:schemeClr val="tx1"/>
                </a:solidFill>
              </a:rPr>
              <a:t>, Mobile</a:t>
            </a:r>
            <a:r>
              <a:rPr lang="ko-KR" altLang="en-US" sz="4800" dirty="0">
                <a:solidFill>
                  <a:schemeClr val="tx1"/>
                </a:solidFill>
              </a:rPr>
              <a:t>을 통한 간편 </a:t>
            </a:r>
            <a:r>
              <a:rPr lang="en-US" altLang="ko-KR" sz="4800" dirty="0">
                <a:solidFill>
                  <a:schemeClr val="tx1"/>
                </a:solidFill>
              </a:rPr>
              <a:t>Point </a:t>
            </a:r>
            <a:r>
              <a:rPr lang="ko-KR" altLang="en-US" sz="4800" dirty="0">
                <a:solidFill>
                  <a:schemeClr val="tx1"/>
                </a:solidFill>
              </a:rPr>
              <a:t>충전</a:t>
            </a:r>
            <a:endParaRPr lang="en-US" altLang="ko-KR" sz="4800" dirty="0">
              <a:solidFill>
                <a:schemeClr val="tx1"/>
              </a:solidFill>
            </a:endParaRPr>
          </a:p>
          <a:p>
            <a:r>
              <a:rPr lang="en-US" altLang="ko-KR" sz="4800" b="1" dirty="0">
                <a:solidFill>
                  <a:schemeClr val="tx1"/>
                </a:solidFill>
              </a:rPr>
              <a:t>User Computer </a:t>
            </a:r>
            <a:r>
              <a:rPr lang="en-US" altLang="ko-KR" sz="4800" dirty="0">
                <a:solidFill>
                  <a:schemeClr val="tx1"/>
                </a:solidFill>
              </a:rPr>
              <a:t>: </a:t>
            </a:r>
            <a:r>
              <a:rPr lang="ko-KR" altLang="en-US" sz="4800" dirty="0">
                <a:solidFill>
                  <a:schemeClr val="tx1"/>
                </a:solidFill>
              </a:rPr>
              <a:t>예약 이후 간편 비밀번호 입력 후 접속 가능</a:t>
            </a:r>
            <a:endParaRPr lang="en-US" altLang="ko-KR" sz="4800" dirty="0">
              <a:solidFill>
                <a:schemeClr val="tx1"/>
              </a:solidFill>
            </a:endParaRPr>
          </a:p>
          <a:p>
            <a:r>
              <a:rPr lang="en-US" altLang="ko-KR" sz="4800" b="1" dirty="0">
                <a:solidFill>
                  <a:schemeClr val="tx1"/>
                </a:solidFill>
              </a:rPr>
              <a:t>Admin Computer </a:t>
            </a:r>
            <a:r>
              <a:rPr lang="en-US" altLang="ko-KR" sz="4800" dirty="0">
                <a:solidFill>
                  <a:schemeClr val="tx1"/>
                </a:solidFill>
              </a:rPr>
              <a:t>: </a:t>
            </a:r>
            <a:r>
              <a:rPr lang="ko-KR" altLang="en-US" sz="4800" dirty="0">
                <a:solidFill>
                  <a:schemeClr val="tx1"/>
                </a:solidFill>
              </a:rPr>
              <a:t>해당 </a:t>
            </a:r>
            <a:r>
              <a:rPr lang="en-US" altLang="ko-KR" sz="4800" dirty="0">
                <a:solidFill>
                  <a:schemeClr val="tx1"/>
                </a:solidFill>
              </a:rPr>
              <a:t>PC </a:t>
            </a:r>
            <a:r>
              <a:rPr lang="ko-KR" altLang="en-US" sz="4800" dirty="0">
                <a:solidFill>
                  <a:schemeClr val="tx1"/>
                </a:solidFill>
              </a:rPr>
              <a:t>카페의 이용자 간편 관리 가능</a:t>
            </a:r>
            <a:endParaRPr lang="en-US" altLang="ko-KR" sz="4800" dirty="0">
              <a:solidFill>
                <a:schemeClr val="tx1"/>
              </a:solidFill>
            </a:endParaRPr>
          </a:p>
          <a:p>
            <a:r>
              <a:rPr lang="en-US" altLang="ko-KR" sz="4800" b="1" dirty="0">
                <a:solidFill>
                  <a:schemeClr val="tx1"/>
                </a:solidFill>
              </a:rPr>
              <a:t>Firebase</a:t>
            </a:r>
            <a:r>
              <a:rPr lang="ko-KR" altLang="en-US" sz="4800" dirty="0">
                <a:solidFill>
                  <a:schemeClr val="tx1"/>
                </a:solidFill>
              </a:rPr>
              <a:t> </a:t>
            </a:r>
            <a:r>
              <a:rPr lang="en-US" altLang="ko-KR" sz="4800" dirty="0">
                <a:solidFill>
                  <a:schemeClr val="tx1"/>
                </a:solidFill>
              </a:rPr>
              <a:t>: Realtime</a:t>
            </a:r>
            <a:r>
              <a:rPr lang="ko-KR" altLang="en-US" sz="4800" dirty="0">
                <a:solidFill>
                  <a:schemeClr val="tx1"/>
                </a:solidFill>
              </a:rPr>
              <a:t> </a:t>
            </a:r>
            <a:r>
              <a:rPr lang="en-US" altLang="ko-KR" sz="4800" dirty="0">
                <a:solidFill>
                  <a:schemeClr val="tx1"/>
                </a:solidFill>
              </a:rPr>
              <a:t>Database</a:t>
            </a:r>
            <a:r>
              <a:rPr lang="ko-KR" altLang="en-US" sz="4800" dirty="0">
                <a:solidFill>
                  <a:schemeClr val="tx1"/>
                </a:solidFill>
              </a:rPr>
              <a:t>를 통한 통합 데이터베이스 관리 및 서버 유지</a:t>
            </a:r>
            <a:endParaRPr lang="en-US" altLang="ko-KR" sz="4800" dirty="0">
              <a:solidFill>
                <a:schemeClr val="tx1"/>
              </a:solidFill>
            </a:endParaRPr>
          </a:p>
          <a:p>
            <a:endParaRPr lang="en-US" altLang="ko-KR" sz="4800" dirty="0">
              <a:solidFill>
                <a:schemeClr val="tx1"/>
              </a:solidFill>
            </a:endParaRPr>
          </a:p>
          <a:p>
            <a:r>
              <a:rPr lang="en-US" altLang="ko-KR" sz="4800" b="1" dirty="0">
                <a:solidFill>
                  <a:schemeClr val="tx1"/>
                </a:solidFill>
              </a:rPr>
              <a:t>3. </a:t>
            </a:r>
            <a:r>
              <a:rPr lang="ko-KR" altLang="en-US" sz="4800" b="1" dirty="0">
                <a:solidFill>
                  <a:schemeClr val="tx1"/>
                </a:solidFill>
              </a:rPr>
              <a:t>기대 효과</a:t>
            </a:r>
            <a:endParaRPr lang="en-US" altLang="ko-KR" sz="4800" b="1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r>
              <a:rPr lang="ko-KR" altLang="en-US" sz="4800" dirty="0">
                <a:solidFill>
                  <a:schemeClr val="tx1"/>
                </a:solidFill>
              </a:rPr>
              <a:t>간편한 </a:t>
            </a:r>
            <a:r>
              <a:rPr lang="en-US" altLang="ko-KR" sz="4800" dirty="0">
                <a:solidFill>
                  <a:schemeClr val="tx1"/>
                </a:solidFill>
              </a:rPr>
              <a:t>PC </a:t>
            </a:r>
            <a:r>
              <a:rPr lang="ko-KR" altLang="en-US" sz="4800" dirty="0">
                <a:solidFill>
                  <a:schemeClr val="tx1"/>
                </a:solidFill>
              </a:rPr>
              <a:t>카페 가입 시스템을 이용한 예약으로 사용자의 편리함</a:t>
            </a: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r>
              <a:rPr lang="ko-KR" altLang="en-US" sz="4800" dirty="0">
                <a:solidFill>
                  <a:schemeClr val="tx1"/>
                </a:solidFill>
              </a:rPr>
              <a:t>무인 결제 기기의 불필요</a:t>
            </a:r>
            <a:r>
              <a:rPr lang="en-US" altLang="ko-KR" sz="4800" dirty="0">
                <a:solidFill>
                  <a:schemeClr val="tx1"/>
                </a:solidFill>
              </a:rPr>
              <a:t>/</a:t>
            </a:r>
            <a:r>
              <a:rPr lang="ko-KR" altLang="en-US" sz="4800" dirty="0">
                <a:solidFill>
                  <a:schemeClr val="tx1"/>
                </a:solidFill>
              </a:rPr>
              <a:t>무인 결제 기기 임대료 절약</a:t>
            </a: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r>
              <a:rPr lang="ko-KR" altLang="en-US" sz="4800" dirty="0">
                <a:solidFill>
                  <a:schemeClr val="tx1"/>
                </a:solidFill>
              </a:rPr>
              <a:t>좌석 확인 시스템을 이용해 간편하고 빠르게 사용 가능한 </a:t>
            </a:r>
            <a:r>
              <a:rPr lang="en-US" altLang="ko-KR" sz="4800" dirty="0">
                <a:solidFill>
                  <a:schemeClr val="tx1"/>
                </a:solidFill>
              </a:rPr>
              <a:t>PC </a:t>
            </a:r>
            <a:r>
              <a:rPr lang="ko-KR" altLang="en-US" sz="4800" dirty="0">
                <a:solidFill>
                  <a:schemeClr val="tx1"/>
                </a:solidFill>
              </a:rPr>
              <a:t>카페 확인 가능</a:t>
            </a: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endParaRPr lang="en-US" altLang="ko-KR" sz="4800" dirty="0">
              <a:solidFill>
                <a:schemeClr val="tx1"/>
              </a:solidFill>
            </a:endParaRPr>
          </a:p>
          <a:p>
            <a:pPr lvl="2"/>
            <a:endParaRPr lang="en-US" altLang="ko-KR" sz="4800" dirty="0">
              <a:solidFill>
                <a:schemeClr val="tx1"/>
              </a:solidFill>
            </a:endParaRPr>
          </a:p>
          <a:p>
            <a:pPr lvl="2"/>
            <a:endParaRPr lang="en-US" altLang="ko-KR" sz="4800" dirty="0">
              <a:solidFill>
                <a:schemeClr val="tx1"/>
              </a:solidFill>
            </a:endParaRPr>
          </a:p>
          <a:p>
            <a:r>
              <a:rPr lang="en-US" altLang="ko-KR" sz="4800" dirty="0">
                <a:solidFill>
                  <a:schemeClr val="tx1"/>
                </a:solidFill>
              </a:rPr>
              <a:t>              </a:t>
            </a:r>
            <a:r>
              <a:rPr lang="en-US" altLang="ko-KR" sz="4000" dirty="0">
                <a:solidFill>
                  <a:schemeClr val="tx1"/>
                </a:solidFill>
              </a:rPr>
              <a:t>&lt;</a:t>
            </a:r>
            <a:r>
              <a:rPr lang="ko-KR" altLang="en-US" sz="4000" dirty="0">
                <a:solidFill>
                  <a:schemeClr val="tx1"/>
                </a:solidFill>
              </a:rPr>
              <a:t>그림 </a:t>
            </a:r>
            <a:r>
              <a:rPr lang="en-US" altLang="ko-KR" sz="4000" dirty="0">
                <a:solidFill>
                  <a:schemeClr val="tx1"/>
                </a:solidFill>
              </a:rPr>
              <a:t>3. </a:t>
            </a:r>
            <a:r>
              <a:rPr lang="en-US" altLang="ko-KR" sz="4000" dirty="0" err="1">
                <a:solidFill>
                  <a:schemeClr val="tx1"/>
                </a:solidFill>
              </a:rPr>
              <a:t>pyeonan</a:t>
            </a:r>
            <a:r>
              <a:rPr lang="en-US" altLang="ko-KR" sz="4000" dirty="0">
                <a:solidFill>
                  <a:schemeClr val="tx1"/>
                </a:solidFill>
              </a:rPr>
              <a:t> Application&gt;</a:t>
            </a:r>
            <a:endParaRPr lang="en-US" altLang="ko-KR" sz="48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D19052F-382C-46DB-BB76-641707C42C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8356" y="24178466"/>
            <a:ext cx="14120963" cy="10385774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CEFFDE6-D8E9-465F-852A-19D02E040A1B}"/>
              </a:ext>
            </a:extLst>
          </p:cNvPr>
          <p:cNvSpPr/>
          <p:nvPr/>
        </p:nvSpPr>
        <p:spPr>
          <a:xfrm>
            <a:off x="3919488" y="36733098"/>
            <a:ext cx="29811312" cy="5716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4800" b="1" dirty="0">
                <a:solidFill>
                  <a:schemeClr val="tx1"/>
                </a:solidFill>
              </a:rPr>
              <a:t>4. </a:t>
            </a:r>
            <a:r>
              <a:rPr lang="ko-KR" altLang="en-US" sz="4800" b="1" dirty="0">
                <a:solidFill>
                  <a:schemeClr val="tx1"/>
                </a:solidFill>
              </a:rPr>
              <a:t>창업 연계형과의 관련성</a:t>
            </a:r>
            <a:endParaRPr lang="en-US" altLang="ko-KR" sz="4800" b="1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r>
              <a:rPr lang="en-US" altLang="ko-KR" sz="4800" dirty="0">
                <a:solidFill>
                  <a:schemeClr val="tx1"/>
                </a:solidFill>
              </a:rPr>
              <a:t>Application </a:t>
            </a:r>
            <a:r>
              <a:rPr lang="ko-KR" altLang="en-US" sz="4800" dirty="0">
                <a:solidFill>
                  <a:schemeClr val="tx1"/>
                </a:solidFill>
              </a:rPr>
              <a:t>출시 후 </a:t>
            </a:r>
            <a:r>
              <a:rPr lang="en-US" altLang="ko-KR" sz="4800" dirty="0">
                <a:solidFill>
                  <a:schemeClr val="tx1"/>
                </a:solidFill>
              </a:rPr>
              <a:t>Google Ad. </a:t>
            </a:r>
            <a:r>
              <a:rPr lang="ko-KR" altLang="en-US" sz="4800" dirty="0">
                <a:solidFill>
                  <a:schemeClr val="tx1"/>
                </a:solidFill>
              </a:rPr>
              <a:t>광고를 이용해 </a:t>
            </a:r>
            <a:r>
              <a:rPr lang="en-US" altLang="ko-KR" sz="4800" dirty="0">
                <a:solidFill>
                  <a:schemeClr val="tx1"/>
                </a:solidFill>
              </a:rPr>
              <a:t>Application</a:t>
            </a:r>
            <a:r>
              <a:rPr lang="ko-KR" altLang="en-US" sz="4800" dirty="0">
                <a:solidFill>
                  <a:schemeClr val="tx1"/>
                </a:solidFill>
              </a:rPr>
              <a:t>을 이용하는 동안 수익 창출 가능</a:t>
            </a: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r>
              <a:rPr lang="ko-KR" altLang="en-US" sz="4800" dirty="0">
                <a:solidFill>
                  <a:schemeClr val="tx1"/>
                </a:solidFill>
              </a:rPr>
              <a:t>메인 페이지에 게임관련</a:t>
            </a:r>
            <a:r>
              <a:rPr lang="en-US" altLang="ko-KR" sz="4800" dirty="0">
                <a:solidFill>
                  <a:schemeClr val="tx1"/>
                </a:solidFill>
              </a:rPr>
              <a:t>, PC </a:t>
            </a:r>
            <a:r>
              <a:rPr lang="ko-KR" altLang="en-US" sz="4800" dirty="0">
                <a:solidFill>
                  <a:schemeClr val="tx1"/>
                </a:solidFill>
              </a:rPr>
              <a:t>관련 기사 및 게임 관련 마케팅을 통해 수익 창출 가능</a:t>
            </a: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r>
              <a:rPr lang="ko-KR" altLang="en-US" sz="4800" dirty="0">
                <a:solidFill>
                  <a:schemeClr val="tx1"/>
                </a:solidFill>
              </a:rPr>
              <a:t>메인 페이지에 각 </a:t>
            </a:r>
            <a:r>
              <a:rPr lang="en-US" altLang="ko-KR" sz="4800" dirty="0">
                <a:solidFill>
                  <a:schemeClr val="tx1"/>
                </a:solidFill>
              </a:rPr>
              <a:t>PC </a:t>
            </a:r>
            <a:r>
              <a:rPr lang="ko-KR" altLang="en-US" sz="4800" dirty="0">
                <a:solidFill>
                  <a:schemeClr val="tx1"/>
                </a:solidFill>
              </a:rPr>
              <a:t>카페에서 이용 가능한 음식</a:t>
            </a:r>
            <a:r>
              <a:rPr lang="en-US" altLang="ko-KR" sz="4800" dirty="0">
                <a:solidFill>
                  <a:schemeClr val="tx1"/>
                </a:solidFill>
              </a:rPr>
              <a:t>/</a:t>
            </a:r>
            <a:r>
              <a:rPr lang="ko-KR" altLang="en-US" sz="4800" dirty="0">
                <a:solidFill>
                  <a:schemeClr val="tx1"/>
                </a:solidFill>
              </a:rPr>
              <a:t>음료 서비스 추가적 구현 가능</a:t>
            </a: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r>
              <a:rPr lang="en-US" altLang="ko-KR" sz="4800" dirty="0">
                <a:solidFill>
                  <a:schemeClr val="tx1"/>
                </a:solidFill>
              </a:rPr>
              <a:t>Point</a:t>
            </a:r>
            <a:r>
              <a:rPr lang="ko-KR" altLang="en-US" sz="4800" dirty="0">
                <a:solidFill>
                  <a:schemeClr val="tx1"/>
                </a:solidFill>
              </a:rPr>
              <a:t>를 </a:t>
            </a:r>
            <a:r>
              <a:rPr lang="en-US" altLang="ko-KR" sz="4800" dirty="0">
                <a:solidFill>
                  <a:schemeClr val="tx1"/>
                </a:solidFill>
              </a:rPr>
              <a:t>PC </a:t>
            </a:r>
            <a:r>
              <a:rPr lang="ko-KR" altLang="en-US" sz="4800" dirty="0">
                <a:solidFill>
                  <a:schemeClr val="tx1"/>
                </a:solidFill>
              </a:rPr>
              <a:t>카페에서 환전하여 줄 때 일정의 수수료 회수</a:t>
            </a:r>
            <a:endParaRPr lang="en-US" altLang="ko-KR" sz="4800" dirty="0">
              <a:solidFill>
                <a:schemeClr val="tx1"/>
              </a:solidFill>
            </a:endParaRPr>
          </a:p>
          <a:p>
            <a:pPr marL="685800" indent="-685800">
              <a:buFontTx/>
              <a:buChar char="-"/>
            </a:pPr>
            <a:r>
              <a:rPr lang="en-US" altLang="ko-KR" sz="4800" dirty="0">
                <a:solidFill>
                  <a:schemeClr val="tx1"/>
                </a:solidFill>
              </a:rPr>
              <a:t>PC </a:t>
            </a:r>
            <a:r>
              <a:rPr lang="ko-KR" altLang="en-US" sz="4800" dirty="0">
                <a:solidFill>
                  <a:schemeClr val="tx1"/>
                </a:solidFill>
              </a:rPr>
              <a:t>카페에만 적용하는 것이 아닌 코인 노래연습장과 같은 시스템에도 편</a:t>
            </a:r>
            <a:r>
              <a:rPr lang="en-US" altLang="ko-KR" sz="4800" dirty="0">
                <a:solidFill>
                  <a:schemeClr val="tx1"/>
                </a:solidFill>
              </a:rPr>
              <a:t>—</a:t>
            </a:r>
            <a:r>
              <a:rPr lang="ko-KR" altLang="en-US" sz="4800" dirty="0">
                <a:solidFill>
                  <a:schemeClr val="tx1"/>
                </a:solidFill>
              </a:rPr>
              <a:t>안 </a:t>
            </a:r>
            <a:r>
              <a:rPr lang="en-US" altLang="ko-KR" sz="4800" dirty="0">
                <a:solidFill>
                  <a:schemeClr val="tx1"/>
                </a:solidFill>
              </a:rPr>
              <a:t>Point </a:t>
            </a:r>
            <a:r>
              <a:rPr lang="ko-KR" altLang="en-US" sz="4800" dirty="0">
                <a:solidFill>
                  <a:schemeClr val="tx1"/>
                </a:solidFill>
              </a:rPr>
              <a:t>이용 서비스 제공 가능 </a:t>
            </a:r>
            <a:endParaRPr lang="en-US" altLang="ko-KR" sz="480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D21D932-DB5C-4B5B-9DE0-2A44AE715B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24410" y="28668857"/>
            <a:ext cx="3678246" cy="610368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72A37F4-A642-4BD8-841E-F3F3911A62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43547" y="29289888"/>
            <a:ext cx="3307198" cy="4534062"/>
          </a:xfrm>
          <a:prstGeom prst="rect">
            <a:avLst/>
          </a:prstGeom>
        </p:spPr>
      </p:pic>
      <p:pic>
        <p:nvPicPr>
          <p:cNvPr id="1042" name="Picture 18" descr="github icon에 대한 이미지 검색결과">
            <a:extLst>
              <a:ext uri="{FF2B5EF4-FFF2-40B4-BE49-F238E27FC236}">
                <a16:creationId xmlns:a16="http://schemas.microsoft.com/office/drawing/2014/main" id="{389B2806-9522-41D9-87A1-37CE5E21E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0150" y="19688132"/>
            <a:ext cx="4385831" cy="328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lack icon에 대한 이미지 검색결과">
            <a:extLst>
              <a:ext uri="{FF2B5EF4-FFF2-40B4-BE49-F238E27FC236}">
                <a16:creationId xmlns:a16="http://schemas.microsoft.com/office/drawing/2014/main" id="{C1A11D48-32F4-40B6-9B36-70D38A0A4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402" y="18201824"/>
            <a:ext cx="4385832" cy="111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CD888EA-B301-41B3-82F7-B193F59DA7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051895" y="28587799"/>
            <a:ext cx="3742413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4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307</Words>
  <Application>Microsoft Office PowerPoint</Application>
  <PresentationFormat>사용자 지정</PresentationFormat>
  <Paragraphs>70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soulfood</dc:creator>
  <cp:lastModifiedBy>YJ Bryan</cp:lastModifiedBy>
  <cp:revision>66</cp:revision>
  <dcterms:created xsi:type="dcterms:W3CDTF">2019-01-06T14:31:12Z</dcterms:created>
  <dcterms:modified xsi:type="dcterms:W3CDTF">2019-12-05T12:37:42Z</dcterms:modified>
</cp:coreProperties>
</file>