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99"/>
    <p:restoredTop sz="94702"/>
  </p:normalViewPr>
  <p:slideViewPr>
    <p:cSldViewPr snapToGrid="0">
      <p:cViewPr varScale="1">
        <p:scale>
          <a:sx n="108" d="100"/>
          <a:sy n="108" d="100"/>
        </p:scale>
        <p:origin x="20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3A4BB4-5509-9941-A38E-4E105A84D5F5}"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ru-RU"/>
        </a:p>
      </dgm:t>
    </dgm:pt>
    <dgm:pt modelId="{7442CE3D-CEF1-0D44-88F0-BBBFAEEEE4AD}">
      <dgm:prSet phldrT="[Текст]"/>
      <dgm:spPr/>
      <dgm:t>
        <a:bodyPr/>
        <a:lstStyle/>
        <a:p>
          <a:pPr>
            <a:buSzPts val="1000"/>
            <a:buFont typeface="Symbol" pitchFamily="2" charset="2"/>
            <a:buChar char=""/>
          </a:pPr>
          <a:r>
            <a:rPr lang="ru-RU" b="1" dirty="0">
              <a:latin typeface="Arial" panose="020B0604020202020204" pitchFamily="34" charset="0"/>
              <a:cs typeface="Arial" panose="020B0604020202020204" pitchFamily="34" charset="0"/>
            </a:rPr>
            <a:t>Инкапсуляция. </a:t>
          </a:r>
          <a:endParaRPr lang="ru-RU" dirty="0">
            <a:latin typeface="Arial" panose="020B0604020202020204" pitchFamily="34" charset="0"/>
            <a:cs typeface="Arial" panose="020B0604020202020204" pitchFamily="34" charset="0"/>
          </a:endParaRPr>
        </a:p>
      </dgm:t>
    </dgm:pt>
    <dgm:pt modelId="{096C37CE-692F-4E4D-AC50-A0EF807DF56C}" type="parTrans" cxnId="{FD4E8AD1-A60D-C14B-8D70-549FEAB97ECD}">
      <dgm:prSet/>
      <dgm:spPr/>
      <dgm:t>
        <a:bodyPr/>
        <a:lstStyle/>
        <a:p>
          <a:endParaRPr lang="ru-RU">
            <a:latin typeface="Arial" panose="020B0604020202020204" pitchFamily="34" charset="0"/>
            <a:cs typeface="Arial" panose="020B0604020202020204" pitchFamily="34" charset="0"/>
          </a:endParaRPr>
        </a:p>
      </dgm:t>
    </dgm:pt>
    <dgm:pt modelId="{E822F74B-381A-424C-AFD1-E3AA7A79D2FC}" type="sibTrans" cxnId="{FD4E8AD1-A60D-C14B-8D70-549FEAB97ECD}">
      <dgm:prSet/>
      <dgm:spPr/>
      <dgm:t>
        <a:bodyPr/>
        <a:lstStyle/>
        <a:p>
          <a:endParaRPr lang="ru-RU">
            <a:latin typeface="Arial" panose="020B0604020202020204" pitchFamily="34" charset="0"/>
            <a:cs typeface="Arial" panose="020B0604020202020204" pitchFamily="34" charset="0"/>
          </a:endParaRPr>
        </a:p>
      </dgm:t>
    </dgm:pt>
    <dgm:pt modelId="{62A3B72D-1D6C-5A46-9FFB-63396767A35C}">
      <dgm:prSet/>
      <dgm:spPr/>
      <dgm:t>
        <a:bodyPr/>
        <a:lstStyle/>
        <a:p>
          <a:pPr>
            <a:buSzPts val="1000"/>
            <a:buFont typeface="Symbol" pitchFamily="2" charset="2"/>
            <a:buChar char=""/>
          </a:pPr>
          <a:r>
            <a:rPr lang="ru-RU" b="1" dirty="0">
              <a:latin typeface="Arial" panose="020B0604020202020204" pitchFamily="34" charset="0"/>
              <a:cs typeface="Arial" panose="020B0604020202020204" pitchFamily="34" charset="0"/>
            </a:rPr>
            <a:t>Абстракция. </a:t>
          </a:r>
          <a:endParaRPr lang="ru-RU" dirty="0">
            <a:latin typeface="Arial" panose="020B0604020202020204" pitchFamily="34" charset="0"/>
            <a:cs typeface="Arial" panose="020B0604020202020204" pitchFamily="34" charset="0"/>
          </a:endParaRPr>
        </a:p>
      </dgm:t>
    </dgm:pt>
    <dgm:pt modelId="{9C8C2FA5-0A2D-AE4F-A71D-9B61E702CC6D}" type="parTrans" cxnId="{04BB7CF0-90AA-E543-9132-BCA1C1F49F87}">
      <dgm:prSet/>
      <dgm:spPr/>
      <dgm:t>
        <a:bodyPr/>
        <a:lstStyle/>
        <a:p>
          <a:endParaRPr lang="ru-RU">
            <a:latin typeface="Arial" panose="020B0604020202020204" pitchFamily="34" charset="0"/>
            <a:cs typeface="Arial" panose="020B0604020202020204" pitchFamily="34" charset="0"/>
          </a:endParaRPr>
        </a:p>
      </dgm:t>
    </dgm:pt>
    <dgm:pt modelId="{E5433A0B-1040-594D-B64F-41F765B524A1}" type="sibTrans" cxnId="{04BB7CF0-90AA-E543-9132-BCA1C1F49F87}">
      <dgm:prSet/>
      <dgm:spPr/>
      <dgm:t>
        <a:bodyPr/>
        <a:lstStyle/>
        <a:p>
          <a:endParaRPr lang="ru-RU">
            <a:latin typeface="Arial" panose="020B0604020202020204" pitchFamily="34" charset="0"/>
            <a:cs typeface="Arial" panose="020B0604020202020204" pitchFamily="34" charset="0"/>
          </a:endParaRPr>
        </a:p>
      </dgm:t>
    </dgm:pt>
    <dgm:pt modelId="{C1EDE570-EC6B-244D-BE9A-BBD366E70CB6}">
      <dgm:prSet/>
      <dgm:spPr/>
      <dgm:t>
        <a:bodyPr/>
        <a:lstStyle/>
        <a:p>
          <a:pPr>
            <a:buSzPts val="1000"/>
            <a:buFont typeface="Symbol" pitchFamily="2" charset="2"/>
            <a:buChar char=""/>
          </a:pPr>
          <a:r>
            <a:rPr lang="ru-RU" b="1" dirty="0">
              <a:latin typeface="Arial" panose="020B0604020202020204" pitchFamily="34" charset="0"/>
              <a:cs typeface="Arial" panose="020B0604020202020204" pitchFamily="34" charset="0"/>
            </a:rPr>
            <a:t>Наследование. </a:t>
          </a:r>
          <a:endParaRPr lang="ru-RU" dirty="0">
            <a:latin typeface="Arial" panose="020B0604020202020204" pitchFamily="34" charset="0"/>
            <a:cs typeface="Arial" panose="020B0604020202020204" pitchFamily="34" charset="0"/>
          </a:endParaRPr>
        </a:p>
      </dgm:t>
    </dgm:pt>
    <dgm:pt modelId="{5D2F2FFB-839C-024C-B4D5-46CC87953230}" type="parTrans" cxnId="{6E43F9F7-54AF-2141-91E5-24D31718AB70}">
      <dgm:prSet/>
      <dgm:spPr/>
      <dgm:t>
        <a:bodyPr/>
        <a:lstStyle/>
        <a:p>
          <a:endParaRPr lang="ru-RU">
            <a:latin typeface="Arial" panose="020B0604020202020204" pitchFamily="34" charset="0"/>
            <a:cs typeface="Arial" panose="020B0604020202020204" pitchFamily="34" charset="0"/>
          </a:endParaRPr>
        </a:p>
      </dgm:t>
    </dgm:pt>
    <dgm:pt modelId="{190B5D2C-1994-4D47-8899-65D73B03DC43}" type="sibTrans" cxnId="{6E43F9F7-54AF-2141-91E5-24D31718AB70}">
      <dgm:prSet/>
      <dgm:spPr/>
      <dgm:t>
        <a:bodyPr/>
        <a:lstStyle/>
        <a:p>
          <a:endParaRPr lang="ru-RU">
            <a:latin typeface="Arial" panose="020B0604020202020204" pitchFamily="34" charset="0"/>
            <a:cs typeface="Arial" panose="020B0604020202020204" pitchFamily="34" charset="0"/>
          </a:endParaRPr>
        </a:p>
      </dgm:t>
    </dgm:pt>
    <dgm:pt modelId="{3DB633DC-8D24-8C4C-9194-C58C042B04BE}">
      <dgm:prSet/>
      <dgm:spPr/>
      <dgm:t>
        <a:bodyPr/>
        <a:lstStyle/>
        <a:p>
          <a:pPr>
            <a:buSzPts val="1000"/>
            <a:buFont typeface="Symbol" pitchFamily="2" charset="2"/>
            <a:buChar char=""/>
          </a:pPr>
          <a:r>
            <a:rPr lang="ru-RU" b="1" dirty="0">
              <a:latin typeface="Arial" panose="020B0604020202020204" pitchFamily="34" charset="0"/>
              <a:cs typeface="Arial" panose="020B0604020202020204" pitchFamily="34" charset="0"/>
            </a:rPr>
            <a:t>Полиморфизм. </a:t>
          </a:r>
          <a:endParaRPr lang="ru-RU" dirty="0">
            <a:latin typeface="Arial" panose="020B0604020202020204" pitchFamily="34" charset="0"/>
            <a:cs typeface="Arial" panose="020B0604020202020204" pitchFamily="34" charset="0"/>
          </a:endParaRPr>
        </a:p>
      </dgm:t>
    </dgm:pt>
    <dgm:pt modelId="{666545F0-4F77-4647-9BB6-45BFF529FDDC}" type="parTrans" cxnId="{F2AE49FD-CAC5-5241-8205-330A615927D2}">
      <dgm:prSet/>
      <dgm:spPr/>
      <dgm:t>
        <a:bodyPr/>
        <a:lstStyle/>
        <a:p>
          <a:endParaRPr lang="ru-RU">
            <a:latin typeface="Arial" panose="020B0604020202020204" pitchFamily="34" charset="0"/>
            <a:cs typeface="Arial" panose="020B0604020202020204" pitchFamily="34" charset="0"/>
          </a:endParaRPr>
        </a:p>
      </dgm:t>
    </dgm:pt>
    <dgm:pt modelId="{A920D4A1-DD79-D44D-8794-6E1DED99FA3D}" type="sibTrans" cxnId="{F2AE49FD-CAC5-5241-8205-330A615927D2}">
      <dgm:prSet/>
      <dgm:spPr/>
      <dgm:t>
        <a:bodyPr/>
        <a:lstStyle/>
        <a:p>
          <a:endParaRPr lang="ru-RU">
            <a:latin typeface="Arial" panose="020B0604020202020204" pitchFamily="34" charset="0"/>
            <a:cs typeface="Arial" panose="020B0604020202020204" pitchFamily="34" charset="0"/>
          </a:endParaRPr>
        </a:p>
      </dgm:t>
    </dgm:pt>
    <dgm:pt modelId="{FB1D6774-8615-B04B-94D7-FE7C3AC537FF}">
      <dgm:prSet phldrT="[Текст]"/>
      <dgm:spPr/>
      <dgm:t>
        <a:bodyPr/>
        <a:lstStyle/>
        <a:p>
          <a:pPr>
            <a:buSzPts val="1000"/>
            <a:buFont typeface="Symbol" pitchFamily="2" charset="2"/>
            <a:buChar char=""/>
          </a:pPr>
          <a:r>
            <a:rPr lang="ru-RU" dirty="0">
              <a:latin typeface="Arial" panose="020B0604020202020204" pitchFamily="34" charset="0"/>
              <a:cs typeface="Arial" panose="020B0604020202020204" pitchFamily="34" charset="0"/>
            </a:rPr>
            <a:t>Обертывает связанные свойства и методы, которые выполняют действия над этими свойствами в классе. </a:t>
          </a:r>
        </a:p>
      </dgm:t>
    </dgm:pt>
    <dgm:pt modelId="{F01BA19A-2C85-CB42-AD42-E3858E0A8C8B}" type="parTrans" cxnId="{0B89D3AA-3443-E74A-BE44-8DF5DC0111AD}">
      <dgm:prSet/>
      <dgm:spPr/>
      <dgm:t>
        <a:bodyPr/>
        <a:lstStyle/>
        <a:p>
          <a:endParaRPr lang="ru-RU">
            <a:latin typeface="Arial" panose="020B0604020202020204" pitchFamily="34" charset="0"/>
            <a:cs typeface="Arial" panose="020B0604020202020204" pitchFamily="34" charset="0"/>
          </a:endParaRPr>
        </a:p>
      </dgm:t>
    </dgm:pt>
    <dgm:pt modelId="{E652F029-C790-8943-8308-6549A8BA3C47}" type="sibTrans" cxnId="{0B89D3AA-3443-E74A-BE44-8DF5DC0111AD}">
      <dgm:prSet/>
      <dgm:spPr/>
      <dgm:t>
        <a:bodyPr/>
        <a:lstStyle/>
        <a:p>
          <a:endParaRPr lang="ru-RU">
            <a:latin typeface="Arial" panose="020B0604020202020204" pitchFamily="34" charset="0"/>
            <a:cs typeface="Arial" panose="020B0604020202020204" pitchFamily="34" charset="0"/>
          </a:endParaRPr>
        </a:p>
      </dgm:t>
    </dgm:pt>
    <dgm:pt modelId="{5A01CBC9-38D5-4B45-9571-639331370DAC}">
      <dgm:prSet/>
      <dgm:spPr/>
      <dgm:t>
        <a:bodyPr/>
        <a:lstStyle/>
        <a:p>
          <a:pPr>
            <a:buSzPts val="1000"/>
            <a:buFont typeface="Symbol" pitchFamily="2" charset="2"/>
            <a:buChar char=""/>
          </a:pPr>
          <a:r>
            <a:rPr lang="ru-RU" dirty="0">
              <a:latin typeface="Arial" panose="020B0604020202020204" pitchFamily="34" charset="0"/>
              <a:cs typeface="Arial" panose="020B0604020202020204" pitchFamily="34" charset="0"/>
            </a:rPr>
            <a:t>Расширение инкапсуляции. Идея состоит в том, чтобы максимально скрыть внутреннюю логику реализации. </a:t>
          </a:r>
        </a:p>
      </dgm:t>
    </dgm:pt>
    <dgm:pt modelId="{093904B6-1CE1-C849-8AFE-1BB677611A97}" type="parTrans" cxnId="{AEE835E0-EB91-5740-81AF-62DA778595BB}">
      <dgm:prSet/>
      <dgm:spPr/>
      <dgm:t>
        <a:bodyPr/>
        <a:lstStyle/>
        <a:p>
          <a:endParaRPr lang="ru-RU">
            <a:latin typeface="Arial" panose="020B0604020202020204" pitchFamily="34" charset="0"/>
            <a:cs typeface="Arial" panose="020B0604020202020204" pitchFamily="34" charset="0"/>
          </a:endParaRPr>
        </a:p>
      </dgm:t>
    </dgm:pt>
    <dgm:pt modelId="{E27555D6-DA85-D948-B21F-25489269079F}" type="sibTrans" cxnId="{AEE835E0-EB91-5740-81AF-62DA778595BB}">
      <dgm:prSet/>
      <dgm:spPr/>
      <dgm:t>
        <a:bodyPr/>
        <a:lstStyle/>
        <a:p>
          <a:endParaRPr lang="ru-RU">
            <a:latin typeface="Arial" panose="020B0604020202020204" pitchFamily="34" charset="0"/>
            <a:cs typeface="Arial" panose="020B0604020202020204" pitchFamily="34" charset="0"/>
          </a:endParaRPr>
        </a:p>
      </dgm:t>
    </dgm:pt>
    <dgm:pt modelId="{F6F411D6-69C2-5046-972F-BC06EA8771BF}">
      <dgm:prSet/>
      <dgm:spPr/>
      <dgm:t>
        <a:bodyPr/>
        <a:lstStyle/>
        <a:p>
          <a:pPr>
            <a:buSzPts val="1000"/>
            <a:buFont typeface="Symbol" pitchFamily="2" charset="2"/>
            <a:buChar char=""/>
          </a:pPr>
          <a:r>
            <a:rPr lang="ru-RU" dirty="0">
              <a:latin typeface="Arial" panose="020B0604020202020204" pitchFamily="34" charset="0"/>
              <a:cs typeface="Arial" panose="020B0604020202020204" pitchFamily="34" charset="0"/>
            </a:rPr>
            <a:t>Позволяет построить класс на основе характеристик и поведения других классов путем установления отношений родитель-потомок. </a:t>
          </a:r>
        </a:p>
      </dgm:t>
    </dgm:pt>
    <dgm:pt modelId="{3036F7E9-4C65-2445-B849-FF2A7DDEF094}" type="parTrans" cxnId="{50691D66-1C58-674F-96FC-7E22CB14760C}">
      <dgm:prSet/>
      <dgm:spPr/>
      <dgm:t>
        <a:bodyPr/>
        <a:lstStyle/>
        <a:p>
          <a:endParaRPr lang="ru-RU">
            <a:latin typeface="Arial" panose="020B0604020202020204" pitchFamily="34" charset="0"/>
            <a:cs typeface="Arial" panose="020B0604020202020204" pitchFamily="34" charset="0"/>
          </a:endParaRPr>
        </a:p>
      </dgm:t>
    </dgm:pt>
    <dgm:pt modelId="{F0E77A0D-EF80-6F45-91F7-B01FCD462FE7}" type="sibTrans" cxnId="{50691D66-1C58-674F-96FC-7E22CB14760C}">
      <dgm:prSet/>
      <dgm:spPr/>
      <dgm:t>
        <a:bodyPr/>
        <a:lstStyle/>
        <a:p>
          <a:endParaRPr lang="ru-RU">
            <a:latin typeface="Arial" panose="020B0604020202020204" pitchFamily="34" charset="0"/>
            <a:cs typeface="Arial" panose="020B0604020202020204" pitchFamily="34" charset="0"/>
          </a:endParaRPr>
        </a:p>
      </dgm:t>
    </dgm:pt>
    <dgm:pt modelId="{7BDA1205-F0A3-3D48-8AF6-58BB1BCE2469}">
      <dgm:prSet/>
      <dgm:spPr/>
      <dgm:t>
        <a:bodyPr/>
        <a:lstStyle/>
        <a:p>
          <a:pPr>
            <a:buSzPts val="1000"/>
            <a:buFont typeface="Symbol" pitchFamily="2" charset="2"/>
            <a:buChar char=""/>
          </a:pPr>
          <a:r>
            <a:rPr lang="ru-RU" dirty="0">
              <a:latin typeface="Arial" panose="020B0604020202020204" pitchFamily="34" charset="0"/>
              <a:cs typeface="Arial" panose="020B0604020202020204" pitchFamily="34" charset="0"/>
            </a:rPr>
            <a:t>Полиморфизм — это способность использовать разные объекты одним и тем же способом. </a:t>
          </a:r>
        </a:p>
      </dgm:t>
    </dgm:pt>
    <dgm:pt modelId="{0CF1C816-5D34-BB4E-9228-5A1493BEEEF0}" type="parTrans" cxnId="{F3C785CC-CBD5-FE4F-BB35-F83EAC674BEE}">
      <dgm:prSet/>
      <dgm:spPr/>
      <dgm:t>
        <a:bodyPr/>
        <a:lstStyle/>
        <a:p>
          <a:endParaRPr lang="ru-RU">
            <a:latin typeface="Arial" panose="020B0604020202020204" pitchFamily="34" charset="0"/>
            <a:cs typeface="Arial" panose="020B0604020202020204" pitchFamily="34" charset="0"/>
          </a:endParaRPr>
        </a:p>
      </dgm:t>
    </dgm:pt>
    <dgm:pt modelId="{2610FDAC-E5A9-BA4F-BDCD-9829C3CD15D1}" type="sibTrans" cxnId="{F3C785CC-CBD5-FE4F-BB35-F83EAC674BEE}">
      <dgm:prSet/>
      <dgm:spPr/>
      <dgm:t>
        <a:bodyPr/>
        <a:lstStyle/>
        <a:p>
          <a:endParaRPr lang="ru-RU">
            <a:latin typeface="Arial" panose="020B0604020202020204" pitchFamily="34" charset="0"/>
            <a:cs typeface="Arial" panose="020B0604020202020204" pitchFamily="34" charset="0"/>
          </a:endParaRPr>
        </a:p>
      </dgm:t>
    </dgm:pt>
    <dgm:pt modelId="{630689C9-00BA-5F4D-937D-1FA66456714A}">
      <dgm:prSet phldrT="[Текст]"/>
      <dgm:spPr/>
      <dgm:t>
        <a:bodyPr/>
        <a:lstStyle/>
        <a:p>
          <a:pPr>
            <a:buSzPts val="1000"/>
            <a:buFont typeface="Symbol" pitchFamily="2" charset="2"/>
            <a:buChar char=""/>
          </a:pPr>
          <a:r>
            <a:rPr lang="ru-RU" dirty="0">
              <a:latin typeface="Arial" panose="020B0604020202020204" pitchFamily="34" charset="0"/>
              <a:cs typeface="Arial" panose="020B0604020202020204" pitchFamily="34" charset="0"/>
            </a:rPr>
            <a:t>Например, рассмотрим ваш мобильный телефон. Он включает в себя камеру, дисплей, карты памяти и ряд других аппаратных и программных компонентов. Вам не нужно беспокоиться о том, как компоненты подключены внутри.</a:t>
          </a:r>
        </a:p>
      </dgm:t>
    </dgm:pt>
    <dgm:pt modelId="{358A7937-05C3-AA48-A650-7B37C842A53E}" type="parTrans" cxnId="{DF0A1F46-0E07-E14A-B6AD-3D56922C6B28}">
      <dgm:prSet/>
      <dgm:spPr/>
      <dgm:t>
        <a:bodyPr/>
        <a:lstStyle/>
        <a:p>
          <a:endParaRPr lang="ru-RU">
            <a:latin typeface="Arial" panose="020B0604020202020204" pitchFamily="34" charset="0"/>
            <a:cs typeface="Arial" panose="020B0604020202020204" pitchFamily="34" charset="0"/>
          </a:endParaRPr>
        </a:p>
      </dgm:t>
    </dgm:pt>
    <dgm:pt modelId="{818A5408-E4D4-6143-8556-3B163A608569}" type="sibTrans" cxnId="{DF0A1F46-0E07-E14A-B6AD-3D56922C6B28}">
      <dgm:prSet/>
      <dgm:spPr/>
      <dgm:t>
        <a:bodyPr/>
        <a:lstStyle/>
        <a:p>
          <a:endParaRPr lang="ru-RU">
            <a:latin typeface="Arial" panose="020B0604020202020204" pitchFamily="34" charset="0"/>
            <a:cs typeface="Arial" panose="020B0604020202020204" pitchFamily="34" charset="0"/>
          </a:endParaRPr>
        </a:p>
      </dgm:t>
    </dgm:pt>
    <dgm:pt modelId="{BE5D222E-983F-074C-A005-C9535D98573D}">
      <dgm:prSet/>
      <dgm:spPr/>
      <dgm:t>
        <a:bodyPr/>
        <a:lstStyle/>
        <a:p>
          <a:pPr>
            <a:buSzPts val="1000"/>
            <a:buFont typeface="Symbol" pitchFamily="2" charset="2"/>
            <a:buChar char=""/>
          </a:pPr>
          <a:r>
            <a:rPr lang="ru-RU" dirty="0">
              <a:latin typeface="Arial" panose="020B0604020202020204" pitchFamily="34" charset="0"/>
              <a:cs typeface="Arial" panose="020B0604020202020204" pitchFamily="34" charset="0"/>
            </a:rPr>
            <a:t>Например, чтобы сделать снимок на мобильный телефон, все, что вам нужно сделать, это открыть приложение камеры, навести телефон на сцену, которую вы хотите запечатлеть, и нажать кнопку, чтобы сделать снимок. Вам не нужно знать, как устроено приложение камеры или как на самом деле работает оборудование камеры на вашем мобильном телефоне. Короче говоря, внутренняя механика приложения камеры и то, как мобильная камера снимает фотографии, абстрагированы, чтобы вы могли выполнять важные задачи.</a:t>
          </a:r>
        </a:p>
      </dgm:t>
    </dgm:pt>
    <dgm:pt modelId="{BCAD8C5D-E66B-3E47-9A6D-4C9F8B183A0C}" type="parTrans" cxnId="{C1EB0546-5123-FB43-A0D0-ECCF4B824147}">
      <dgm:prSet/>
      <dgm:spPr/>
      <dgm:t>
        <a:bodyPr/>
        <a:lstStyle/>
        <a:p>
          <a:endParaRPr lang="ru-RU">
            <a:latin typeface="Arial" panose="020B0604020202020204" pitchFamily="34" charset="0"/>
            <a:cs typeface="Arial" panose="020B0604020202020204" pitchFamily="34" charset="0"/>
          </a:endParaRPr>
        </a:p>
      </dgm:t>
    </dgm:pt>
    <dgm:pt modelId="{E9D37325-932E-6645-B342-1EA9F6EED61D}" type="sibTrans" cxnId="{C1EB0546-5123-FB43-A0D0-ECCF4B824147}">
      <dgm:prSet/>
      <dgm:spPr/>
      <dgm:t>
        <a:bodyPr/>
        <a:lstStyle/>
        <a:p>
          <a:endParaRPr lang="ru-RU">
            <a:latin typeface="Arial" panose="020B0604020202020204" pitchFamily="34" charset="0"/>
            <a:cs typeface="Arial" panose="020B0604020202020204" pitchFamily="34" charset="0"/>
          </a:endParaRPr>
        </a:p>
      </dgm:t>
    </dgm:pt>
    <dgm:pt modelId="{BD5324B0-A8F8-3941-86FB-68F1556C5BC5}">
      <dgm:prSet/>
      <dgm:spPr/>
      <dgm:t>
        <a:bodyPr/>
        <a:lstStyle/>
        <a:p>
          <a:pPr>
            <a:buSzPts val="1000"/>
            <a:buFont typeface="Symbol" pitchFamily="2" charset="2"/>
            <a:buChar char=""/>
          </a:pPr>
          <a:r>
            <a:rPr lang="ru-RU" dirty="0">
              <a:latin typeface="Arial" panose="020B0604020202020204" pitchFamily="34" charset="0"/>
              <a:cs typeface="Arial" panose="020B0604020202020204" pitchFamily="34" charset="0"/>
            </a:rPr>
            <a:t>Например, есть разные производители, которые выпускают различные мобильные устройства под управлением ОС </a:t>
          </a:r>
          <a:r>
            <a:rPr lang="ru-RU" dirty="0" err="1">
              <a:latin typeface="Arial" panose="020B0604020202020204" pitchFamily="34" charset="0"/>
              <a:cs typeface="Arial" panose="020B0604020202020204" pitchFamily="34" charset="0"/>
            </a:rPr>
            <a:t>Android</a:t>
          </a:r>
          <a:r>
            <a:rPr lang="ru-RU" dirty="0">
              <a:latin typeface="Arial" panose="020B0604020202020204" pitchFamily="34" charset="0"/>
              <a:cs typeface="Arial" panose="020B0604020202020204" pitchFamily="34" charset="0"/>
            </a:rPr>
            <a:t>, но пользовательский интерфейс у каждого из устройств разный. Другими словами, производители наследуют функции ОС </a:t>
          </a:r>
          <a:r>
            <a:rPr lang="ru-RU" dirty="0" err="1">
              <a:latin typeface="Arial" panose="020B0604020202020204" pitchFamily="34" charset="0"/>
              <a:cs typeface="Arial" panose="020B0604020202020204" pitchFamily="34" charset="0"/>
            </a:rPr>
            <a:t>Android</a:t>
          </a:r>
          <a:r>
            <a:rPr lang="ru-RU" dirty="0">
              <a:latin typeface="Arial" panose="020B0604020202020204" pitchFamily="34" charset="0"/>
              <a:cs typeface="Arial" panose="020B0604020202020204" pitchFamily="34" charset="0"/>
            </a:rPr>
            <a:t> и создают на их основе свои настройки.</a:t>
          </a:r>
        </a:p>
      </dgm:t>
    </dgm:pt>
    <dgm:pt modelId="{38CC7E0F-44AB-454E-B680-A8A547187EB5}" type="parTrans" cxnId="{5453EF01-7D14-244E-B099-7D68AB468627}">
      <dgm:prSet/>
      <dgm:spPr/>
      <dgm:t>
        <a:bodyPr/>
        <a:lstStyle/>
        <a:p>
          <a:endParaRPr lang="ru-RU">
            <a:latin typeface="Arial" panose="020B0604020202020204" pitchFamily="34" charset="0"/>
            <a:cs typeface="Arial" panose="020B0604020202020204" pitchFamily="34" charset="0"/>
          </a:endParaRPr>
        </a:p>
      </dgm:t>
    </dgm:pt>
    <dgm:pt modelId="{872A14BF-D00F-4C4B-B788-A25EA98B3FFD}" type="sibTrans" cxnId="{5453EF01-7D14-244E-B099-7D68AB468627}">
      <dgm:prSet/>
      <dgm:spPr/>
      <dgm:t>
        <a:bodyPr/>
        <a:lstStyle/>
        <a:p>
          <a:endParaRPr lang="ru-RU">
            <a:latin typeface="Arial" panose="020B0604020202020204" pitchFamily="34" charset="0"/>
            <a:cs typeface="Arial" panose="020B0604020202020204" pitchFamily="34" charset="0"/>
          </a:endParaRPr>
        </a:p>
      </dgm:t>
    </dgm:pt>
    <dgm:pt modelId="{99487FD8-9541-BB47-B49A-EB7E9352F083}">
      <dgm:prSet/>
      <dgm:spPr/>
      <dgm:t>
        <a:bodyPr/>
        <a:lstStyle/>
        <a:p>
          <a:pPr>
            <a:buSzPts val="1000"/>
            <a:buFont typeface="Symbol" pitchFamily="2" charset="2"/>
            <a:buChar char=""/>
          </a:pPr>
          <a:r>
            <a:rPr lang="ru-RU" dirty="0">
              <a:latin typeface="Arial" panose="020B0604020202020204" pitchFamily="34" charset="0"/>
              <a:cs typeface="Arial" panose="020B0604020202020204" pitchFamily="34" charset="0"/>
            </a:rPr>
            <a:t>Например, когда вы подключаете динамик Bluetooth к мобильному телефону, телефону достаточно знать, что существует устройство, которое может воспроизводить звук через Bluetooth. Однако вы можете выбирать из множества динамиков Bluetooth, и вашему телефону не обязательно знать, как работать с каждым из них конкретно.</a:t>
          </a:r>
        </a:p>
      </dgm:t>
    </dgm:pt>
    <dgm:pt modelId="{D1149325-A52C-894F-B622-319031ED704E}" type="parTrans" cxnId="{1D3AB7B0-77A1-824E-8A51-A0908E9695F9}">
      <dgm:prSet/>
      <dgm:spPr/>
      <dgm:t>
        <a:bodyPr/>
        <a:lstStyle/>
        <a:p>
          <a:endParaRPr lang="ru-RU">
            <a:latin typeface="Arial" panose="020B0604020202020204" pitchFamily="34" charset="0"/>
            <a:cs typeface="Arial" panose="020B0604020202020204" pitchFamily="34" charset="0"/>
          </a:endParaRPr>
        </a:p>
      </dgm:t>
    </dgm:pt>
    <dgm:pt modelId="{771FDB8B-A2D0-1A4F-B8CB-427B31B0FC86}" type="sibTrans" cxnId="{1D3AB7B0-77A1-824E-8A51-A0908E9695F9}">
      <dgm:prSet/>
      <dgm:spPr/>
      <dgm:t>
        <a:bodyPr/>
        <a:lstStyle/>
        <a:p>
          <a:endParaRPr lang="ru-RU">
            <a:latin typeface="Arial" panose="020B0604020202020204" pitchFamily="34" charset="0"/>
            <a:cs typeface="Arial" panose="020B0604020202020204" pitchFamily="34" charset="0"/>
          </a:endParaRPr>
        </a:p>
      </dgm:t>
    </dgm:pt>
    <dgm:pt modelId="{D7E0CC90-F194-8247-8A07-DF2F47A7D7B0}" type="pres">
      <dgm:prSet presAssocID="{963A4BB4-5509-9941-A38E-4E105A84D5F5}" presName="Name0" presStyleCnt="0">
        <dgm:presLayoutVars>
          <dgm:dir/>
          <dgm:animLvl val="lvl"/>
          <dgm:resizeHandles val="exact"/>
        </dgm:presLayoutVars>
      </dgm:prSet>
      <dgm:spPr/>
    </dgm:pt>
    <dgm:pt modelId="{AD528682-5EC3-9647-96E2-9518AC91C7A0}" type="pres">
      <dgm:prSet presAssocID="{7442CE3D-CEF1-0D44-88F0-BBBFAEEEE4AD}" presName="composite" presStyleCnt="0"/>
      <dgm:spPr/>
    </dgm:pt>
    <dgm:pt modelId="{1ADEA2FF-83E0-2E41-80DD-EAC6F8C5DD91}" type="pres">
      <dgm:prSet presAssocID="{7442CE3D-CEF1-0D44-88F0-BBBFAEEEE4AD}" presName="parTx" presStyleLbl="alignNode1" presStyleIdx="0" presStyleCnt="4" custLinFactNeighborX="-166" custLinFactNeighborY="-443">
        <dgm:presLayoutVars>
          <dgm:chMax val="0"/>
          <dgm:chPref val="0"/>
          <dgm:bulletEnabled val="1"/>
        </dgm:presLayoutVars>
      </dgm:prSet>
      <dgm:spPr/>
    </dgm:pt>
    <dgm:pt modelId="{0550B845-E433-E648-A198-574F3D4DAE29}" type="pres">
      <dgm:prSet presAssocID="{7442CE3D-CEF1-0D44-88F0-BBBFAEEEE4AD}" presName="desTx" presStyleLbl="alignAccFollowNode1" presStyleIdx="0" presStyleCnt="4">
        <dgm:presLayoutVars>
          <dgm:bulletEnabled val="1"/>
        </dgm:presLayoutVars>
      </dgm:prSet>
      <dgm:spPr/>
    </dgm:pt>
    <dgm:pt modelId="{A72A181C-D4A7-0447-9390-B447441A4C4D}" type="pres">
      <dgm:prSet presAssocID="{E822F74B-381A-424C-AFD1-E3AA7A79D2FC}" presName="space" presStyleCnt="0"/>
      <dgm:spPr/>
    </dgm:pt>
    <dgm:pt modelId="{8982A29A-9442-1D4C-8BFF-E03EADA0271C}" type="pres">
      <dgm:prSet presAssocID="{62A3B72D-1D6C-5A46-9FFB-63396767A35C}" presName="composite" presStyleCnt="0"/>
      <dgm:spPr/>
    </dgm:pt>
    <dgm:pt modelId="{8F788BBF-D5B5-FB45-A045-515AD459B35A}" type="pres">
      <dgm:prSet presAssocID="{62A3B72D-1D6C-5A46-9FFB-63396767A35C}" presName="parTx" presStyleLbl="alignNode1" presStyleIdx="1" presStyleCnt="4">
        <dgm:presLayoutVars>
          <dgm:chMax val="0"/>
          <dgm:chPref val="0"/>
          <dgm:bulletEnabled val="1"/>
        </dgm:presLayoutVars>
      </dgm:prSet>
      <dgm:spPr/>
    </dgm:pt>
    <dgm:pt modelId="{2B73F3F7-69D8-CF4E-9254-137282184E90}" type="pres">
      <dgm:prSet presAssocID="{62A3B72D-1D6C-5A46-9FFB-63396767A35C}" presName="desTx" presStyleLbl="alignAccFollowNode1" presStyleIdx="1" presStyleCnt="4">
        <dgm:presLayoutVars>
          <dgm:bulletEnabled val="1"/>
        </dgm:presLayoutVars>
      </dgm:prSet>
      <dgm:spPr/>
    </dgm:pt>
    <dgm:pt modelId="{DBE3873D-8C45-C642-AF25-2BC3BF0D468A}" type="pres">
      <dgm:prSet presAssocID="{E5433A0B-1040-594D-B64F-41F765B524A1}" presName="space" presStyleCnt="0"/>
      <dgm:spPr/>
    </dgm:pt>
    <dgm:pt modelId="{390F4B4B-2944-8A41-B260-306E541086B3}" type="pres">
      <dgm:prSet presAssocID="{C1EDE570-EC6B-244D-BE9A-BBD366E70CB6}" presName="composite" presStyleCnt="0"/>
      <dgm:spPr/>
    </dgm:pt>
    <dgm:pt modelId="{AA78EE9C-7E5A-DB47-A5AA-3DCE586A5066}" type="pres">
      <dgm:prSet presAssocID="{C1EDE570-EC6B-244D-BE9A-BBD366E70CB6}" presName="parTx" presStyleLbl="alignNode1" presStyleIdx="2" presStyleCnt="4">
        <dgm:presLayoutVars>
          <dgm:chMax val="0"/>
          <dgm:chPref val="0"/>
          <dgm:bulletEnabled val="1"/>
        </dgm:presLayoutVars>
      </dgm:prSet>
      <dgm:spPr/>
    </dgm:pt>
    <dgm:pt modelId="{17511CBB-E07C-864B-BFAB-D6ACE9F06E03}" type="pres">
      <dgm:prSet presAssocID="{C1EDE570-EC6B-244D-BE9A-BBD366E70CB6}" presName="desTx" presStyleLbl="alignAccFollowNode1" presStyleIdx="2" presStyleCnt="4">
        <dgm:presLayoutVars>
          <dgm:bulletEnabled val="1"/>
        </dgm:presLayoutVars>
      </dgm:prSet>
      <dgm:spPr/>
    </dgm:pt>
    <dgm:pt modelId="{FBD2232E-79F4-374E-BAA4-EA938FB48431}" type="pres">
      <dgm:prSet presAssocID="{190B5D2C-1994-4D47-8899-65D73B03DC43}" presName="space" presStyleCnt="0"/>
      <dgm:spPr/>
    </dgm:pt>
    <dgm:pt modelId="{1C2E697C-345C-9A46-97AB-33547B93C333}" type="pres">
      <dgm:prSet presAssocID="{3DB633DC-8D24-8C4C-9194-C58C042B04BE}" presName="composite" presStyleCnt="0"/>
      <dgm:spPr/>
    </dgm:pt>
    <dgm:pt modelId="{8C6FE8E8-BDBD-9649-823F-68E5B882D4FD}" type="pres">
      <dgm:prSet presAssocID="{3DB633DC-8D24-8C4C-9194-C58C042B04BE}" presName="parTx" presStyleLbl="alignNode1" presStyleIdx="3" presStyleCnt="4">
        <dgm:presLayoutVars>
          <dgm:chMax val="0"/>
          <dgm:chPref val="0"/>
          <dgm:bulletEnabled val="1"/>
        </dgm:presLayoutVars>
      </dgm:prSet>
      <dgm:spPr/>
    </dgm:pt>
    <dgm:pt modelId="{7ABB0517-3B3C-7C42-86B6-9C261370625C}" type="pres">
      <dgm:prSet presAssocID="{3DB633DC-8D24-8C4C-9194-C58C042B04BE}" presName="desTx" presStyleLbl="alignAccFollowNode1" presStyleIdx="3" presStyleCnt="4">
        <dgm:presLayoutVars>
          <dgm:bulletEnabled val="1"/>
        </dgm:presLayoutVars>
      </dgm:prSet>
      <dgm:spPr/>
    </dgm:pt>
  </dgm:ptLst>
  <dgm:cxnLst>
    <dgm:cxn modelId="{5453EF01-7D14-244E-B099-7D68AB468627}" srcId="{C1EDE570-EC6B-244D-BE9A-BBD366E70CB6}" destId="{BD5324B0-A8F8-3941-86FB-68F1556C5BC5}" srcOrd="1" destOrd="0" parTransId="{38CC7E0F-44AB-454E-B680-A8A547187EB5}" sibTransId="{872A14BF-D00F-4C4B-B788-A25EA98B3FFD}"/>
    <dgm:cxn modelId="{CF250A09-1F8D-2549-877E-C0B59B04F621}" type="presOf" srcId="{62A3B72D-1D6C-5A46-9FFB-63396767A35C}" destId="{8F788BBF-D5B5-FB45-A045-515AD459B35A}" srcOrd="0" destOrd="0" presId="urn:microsoft.com/office/officeart/2005/8/layout/hList1"/>
    <dgm:cxn modelId="{90585F15-E83B-E046-A91A-C56FB856217E}" type="presOf" srcId="{FB1D6774-8615-B04B-94D7-FE7C3AC537FF}" destId="{0550B845-E433-E648-A198-574F3D4DAE29}" srcOrd="0" destOrd="0" presId="urn:microsoft.com/office/officeart/2005/8/layout/hList1"/>
    <dgm:cxn modelId="{40E92D1B-A90A-844E-9A79-1470C5358DA0}" type="presOf" srcId="{F6F411D6-69C2-5046-972F-BC06EA8771BF}" destId="{17511CBB-E07C-864B-BFAB-D6ACE9F06E03}" srcOrd="0" destOrd="0" presId="urn:microsoft.com/office/officeart/2005/8/layout/hList1"/>
    <dgm:cxn modelId="{7E393B1C-1CD1-954F-B015-2A2F26AEC891}" type="presOf" srcId="{3DB633DC-8D24-8C4C-9194-C58C042B04BE}" destId="{8C6FE8E8-BDBD-9649-823F-68E5B882D4FD}" srcOrd="0" destOrd="0" presId="urn:microsoft.com/office/officeart/2005/8/layout/hList1"/>
    <dgm:cxn modelId="{1E841A1E-41CB-8044-9E3E-103161915E71}" type="presOf" srcId="{630689C9-00BA-5F4D-937D-1FA66456714A}" destId="{0550B845-E433-E648-A198-574F3D4DAE29}" srcOrd="0" destOrd="1" presId="urn:microsoft.com/office/officeart/2005/8/layout/hList1"/>
    <dgm:cxn modelId="{B6196E3C-F6D4-5B41-A03B-A54851CC67DB}" type="presOf" srcId="{7BDA1205-F0A3-3D48-8AF6-58BB1BCE2469}" destId="{7ABB0517-3B3C-7C42-86B6-9C261370625C}" srcOrd="0" destOrd="0" presId="urn:microsoft.com/office/officeart/2005/8/layout/hList1"/>
    <dgm:cxn modelId="{C1EB0546-5123-FB43-A0D0-ECCF4B824147}" srcId="{62A3B72D-1D6C-5A46-9FFB-63396767A35C}" destId="{BE5D222E-983F-074C-A005-C9535D98573D}" srcOrd="1" destOrd="0" parTransId="{BCAD8C5D-E66B-3E47-9A6D-4C9F8B183A0C}" sibTransId="{E9D37325-932E-6645-B342-1EA9F6EED61D}"/>
    <dgm:cxn modelId="{DF0A1F46-0E07-E14A-B6AD-3D56922C6B28}" srcId="{7442CE3D-CEF1-0D44-88F0-BBBFAEEEE4AD}" destId="{630689C9-00BA-5F4D-937D-1FA66456714A}" srcOrd="1" destOrd="0" parTransId="{358A7937-05C3-AA48-A650-7B37C842A53E}" sibTransId="{818A5408-E4D4-6143-8556-3B163A608569}"/>
    <dgm:cxn modelId="{06F4BE5A-45C2-BA47-9353-5DB7C5E90DAD}" type="presOf" srcId="{BD5324B0-A8F8-3941-86FB-68F1556C5BC5}" destId="{17511CBB-E07C-864B-BFAB-D6ACE9F06E03}" srcOrd="0" destOrd="1" presId="urn:microsoft.com/office/officeart/2005/8/layout/hList1"/>
    <dgm:cxn modelId="{50691D66-1C58-674F-96FC-7E22CB14760C}" srcId="{C1EDE570-EC6B-244D-BE9A-BBD366E70CB6}" destId="{F6F411D6-69C2-5046-972F-BC06EA8771BF}" srcOrd="0" destOrd="0" parTransId="{3036F7E9-4C65-2445-B849-FF2A7DDEF094}" sibTransId="{F0E77A0D-EF80-6F45-91F7-B01FCD462FE7}"/>
    <dgm:cxn modelId="{34D64369-47CD-8E4D-9BDD-86F024C347EE}" type="presOf" srcId="{BE5D222E-983F-074C-A005-C9535D98573D}" destId="{2B73F3F7-69D8-CF4E-9254-137282184E90}" srcOrd="0" destOrd="1" presId="urn:microsoft.com/office/officeart/2005/8/layout/hList1"/>
    <dgm:cxn modelId="{A9F620A3-8107-B643-9640-2CACC632766F}" type="presOf" srcId="{5A01CBC9-38D5-4B45-9571-639331370DAC}" destId="{2B73F3F7-69D8-CF4E-9254-137282184E90}" srcOrd="0" destOrd="0" presId="urn:microsoft.com/office/officeart/2005/8/layout/hList1"/>
    <dgm:cxn modelId="{0B89D3AA-3443-E74A-BE44-8DF5DC0111AD}" srcId="{7442CE3D-CEF1-0D44-88F0-BBBFAEEEE4AD}" destId="{FB1D6774-8615-B04B-94D7-FE7C3AC537FF}" srcOrd="0" destOrd="0" parTransId="{F01BA19A-2C85-CB42-AD42-E3858E0A8C8B}" sibTransId="{E652F029-C790-8943-8308-6549A8BA3C47}"/>
    <dgm:cxn modelId="{1D3AB7B0-77A1-824E-8A51-A0908E9695F9}" srcId="{3DB633DC-8D24-8C4C-9194-C58C042B04BE}" destId="{99487FD8-9541-BB47-B49A-EB7E9352F083}" srcOrd="1" destOrd="0" parTransId="{D1149325-A52C-894F-B622-319031ED704E}" sibTransId="{771FDB8B-A2D0-1A4F-B8CB-427B31B0FC86}"/>
    <dgm:cxn modelId="{A33747B5-E42D-C349-B79E-C93903F51B30}" type="presOf" srcId="{99487FD8-9541-BB47-B49A-EB7E9352F083}" destId="{7ABB0517-3B3C-7C42-86B6-9C261370625C}" srcOrd="0" destOrd="1" presId="urn:microsoft.com/office/officeart/2005/8/layout/hList1"/>
    <dgm:cxn modelId="{34A7FAB5-BED7-2D40-A2B3-DB5E05DA8644}" type="presOf" srcId="{7442CE3D-CEF1-0D44-88F0-BBBFAEEEE4AD}" destId="{1ADEA2FF-83E0-2E41-80DD-EAC6F8C5DD91}" srcOrd="0" destOrd="0" presId="urn:microsoft.com/office/officeart/2005/8/layout/hList1"/>
    <dgm:cxn modelId="{A98A49BC-C34E-9C45-B84D-2DF37787D151}" type="presOf" srcId="{963A4BB4-5509-9941-A38E-4E105A84D5F5}" destId="{D7E0CC90-F194-8247-8A07-DF2F47A7D7B0}" srcOrd="0" destOrd="0" presId="urn:microsoft.com/office/officeart/2005/8/layout/hList1"/>
    <dgm:cxn modelId="{C9898FCA-FA55-874F-815C-0680232C896C}" type="presOf" srcId="{C1EDE570-EC6B-244D-BE9A-BBD366E70CB6}" destId="{AA78EE9C-7E5A-DB47-A5AA-3DCE586A5066}" srcOrd="0" destOrd="0" presId="urn:microsoft.com/office/officeart/2005/8/layout/hList1"/>
    <dgm:cxn modelId="{F3C785CC-CBD5-FE4F-BB35-F83EAC674BEE}" srcId="{3DB633DC-8D24-8C4C-9194-C58C042B04BE}" destId="{7BDA1205-F0A3-3D48-8AF6-58BB1BCE2469}" srcOrd="0" destOrd="0" parTransId="{0CF1C816-5D34-BB4E-9228-5A1493BEEEF0}" sibTransId="{2610FDAC-E5A9-BA4F-BDCD-9829C3CD15D1}"/>
    <dgm:cxn modelId="{FD4E8AD1-A60D-C14B-8D70-549FEAB97ECD}" srcId="{963A4BB4-5509-9941-A38E-4E105A84D5F5}" destId="{7442CE3D-CEF1-0D44-88F0-BBBFAEEEE4AD}" srcOrd="0" destOrd="0" parTransId="{096C37CE-692F-4E4D-AC50-A0EF807DF56C}" sibTransId="{E822F74B-381A-424C-AFD1-E3AA7A79D2FC}"/>
    <dgm:cxn modelId="{AEE835E0-EB91-5740-81AF-62DA778595BB}" srcId="{62A3B72D-1D6C-5A46-9FFB-63396767A35C}" destId="{5A01CBC9-38D5-4B45-9571-639331370DAC}" srcOrd="0" destOrd="0" parTransId="{093904B6-1CE1-C849-8AFE-1BB677611A97}" sibTransId="{E27555D6-DA85-D948-B21F-25489269079F}"/>
    <dgm:cxn modelId="{04BB7CF0-90AA-E543-9132-BCA1C1F49F87}" srcId="{963A4BB4-5509-9941-A38E-4E105A84D5F5}" destId="{62A3B72D-1D6C-5A46-9FFB-63396767A35C}" srcOrd="1" destOrd="0" parTransId="{9C8C2FA5-0A2D-AE4F-A71D-9B61E702CC6D}" sibTransId="{E5433A0B-1040-594D-B64F-41F765B524A1}"/>
    <dgm:cxn modelId="{6E43F9F7-54AF-2141-91E5-24D31718AB70}" srcId="{963A4BB4-5509-9941-A38E-4E105A84D5F5}" destId="{C1EDE570-EC6B-244D-BE9A-BBD366E70CB6}" srcOrd="2" destOrd="0" parTransId="{5D2F2FFB-839C-024C-B4D5-46CC87953230}" sibTransId="{190B5D2C-1994-4D47-8899-65D73B03DC43}"/>
    <dgm:cxn modelId="{F2AE49FD-CAC5-5241-8205-330A615927D2}" srcId="{963A4BB4-5509-9941-A38E-4E105A84D5F5}" destId="{3DB633DC-8D24-8C4C-9194-C58C042B04BE}" srcOrd="3" destOrd="0" parTransId="{666545F0-4F77-4647-9BB6-45BFF529FDDC}" sibTransId="{A920D4A1-DD79-D44D-8794-6E1DED99FA3D}"/>
    <dgm:cxn modelId="{FFA84021-2090-3A44-BA15-89859A03CD22}" type="presParOf" srcId="{D7E0CC90-F194-8247-8A07-DF2F47A7D7B0}" destId="{AD528682-5EC3-9647-96E2-9518AC91C7A0}" srcOrd="0" destOrd="0" presId="urn:microsoft.com/office/officeart/2005/8/layout/hList1"/>
    <dgm:cxn modelId="{6505BCE0-2E0F-AD49-B74E-D72E036128DD}" type="presParOf" srcId="{AD528682-5EC3-9647-96E2-9518AC91C7A0}" destId="{1ADEA2FF-83E0-2E41-80DD-EAC6F8C5DD91}" srcOrd="0" destOrd="0" presId="urn:microsoft.com/office/officeart/2005/8/layout/hList1"/>
    <dgm:cxn modelId="{8C9010C9-8D99-EE47-9D98-F00F197A0BE0}" type="presParOf" srcId="{AD528682-5EC3-9647-96E2-9518AC91C7A0}" destId="{0550B845-E433-E648-A198-574F3D4DAE29}" srcOrd="1" destOrd="0" presId="urn:microsoft.com/office/officeart/2005/8/layout/hList1"/>
    <dgm:cxn modelId="{BB2E60E0-4206-744B-91E6-E86251A07C6D}" type="presParOf" srcId="{D7E0CC90-F194-8247-8A07-DF2F47A7D7B0}" destId="{A72A181C-D4A7-0447-9390-B447441A4C4D}" srcOrd="1" destOrd="0" presId="urn:microsoft.com/office/officeart/2005/8/layout/hList1"/>
    <dgm:cxn modelId="{D632CE01-C073-3A47-9E3E-BD78FCA939E8}" type="presParOf" srcId="{D7E0CC90-F194-8247-8A07-DF2F47A7D7B0}" destId="{8982A29A-9442-1D4C-8BFF-E03EADA0271C}" srcOrd="2" destOrd="0" presId="urn:microsoft.com/office/officeart/2005/8/layout/hList1"/>
    <dgm:cxn modelId="{7FFD1DF4-1DFB-5D40-9AE4-F00E2D5295D2}" type="presParOf" srcId="{8982A29A-9442-1D4C-8BFF-E03EADA0271C}" destId="{8F788BBF-D5B5-FB45-A045-515AD459B35A}" srcOrd="0" destOrd="0" presId="urn:microsoft.com/office/officeart/2005/8/layout/hList1"/>
    <dgm:cxn modelId="{F0F1DC12-4E7A-D745-B607-38E44A7A1E06}" type="presParOf" srcId="{8982A29A-9442-1D4C-8BFF-E03EADA0271C}" destId="{2B73F3F7-69D8-CF4E-9254-137282184E90}" srcOrd="1" destOrd="0" presId="urn:microsoft.com/office/officeart/2005/8/layout/hList1"/>
    <dgm:cxn modelId="{7DE55C7A-094E-A94D-85F9-AD0B492E07B3}" type="presParOf" srcId="{D7E0CC90-F194-8247-8A07-DF2F47A7D7B0}" destId="{DBE3873D-8C45-C642-AF25-2BC3BF0D468A}" srcOrd="3" destOrd="0" presId="urn:microsoft.com/office/officeart/2005/8/layout/hList1"/>
    <dgm:cxn modelId="{87E0C8A7-3864-9444-86F9-14089C8F2515}" type="presParOf" srcId="{D7E0CC90-F194-8247-8A07-DF2F47A7D7B0}" destId="{390F4B4B-2944-8A41-B260-306E541086B3}" srcOrd="4" destOrd="0" presId="urn:microsoft.com/office/officeart/2005/8/layout/hList1"/>
    <dgm:cxn modelId="{FD4179CB-A4EF-1D47-8F66-A6AA8778C92A}" type="presParOf" srcId="{390F4B4B-2944-8A41-B260-306E541086B3}" destId="{AA78EE9C-7E5A-DB47-A5AA-3DCE586A5066}" srcOrd="0" destOrd="0" presId="urn:microsoft.com/office/officeart/2005/8/layout/hList1"/>
    <dgm:cxn modelId="{DA58ED94-49C9-E24D-A76C-F924BA00DAED}" type="presParOf" srcId="{390F4B4B-2944-8A41-B260-306E541086B3}" destId="{17511CBB-E07C-864B-BFAB-D6ACE9F06E03}" srcOrd="1" destOrd="0" presId="urn:microsoft.com/office/officeart/2005/8/layout/hList1"/>
    <dgm:cxn modelId="{9C110921-212F-5C40-A5B9-25EDA6136D0B}" type="presParOf" srcId="{D7E0CC90-F194-8247-8A07-DF2F47A7D7B0}" destId="{FBD2232E-79F4-374E-BAA4-EA938FB48431}" srcOrd="5" destOrd="0" presId="urn:microsoft.com/office/officeart/2005/8/layout/hList1"/>
    <dgm:cxn modelId="{6FF59B10-48E5-A74D-924B-B11672718AD5}" type="presParOf" srcId="{D7E0CC90-F194-8247-8A07-DF2F47A7D7B0}" destId="{1C2E697C-345C-9A46-97AB-33547B93C333}" srcOrd="6" destOrd="0" presId="urn:microsoft.com/office/officeart/2005/8/layout/hList1"/>
    <dgm:cxn modelId="{C0EA7443-4E03-944A-84C4-AD33354500A2}" type="presParOf" srcId="{1C2E697C-345C-9A46-97AB-33547B93C333}" destId="{8C6FE8E8-BDBD-9649-823F-68E5B882D4FD}" srcOrd="0" destOrd="0" presId="urn:microsoft.com/office/officeart/2005/8/layout/hList1"/>
    <dgm:cxn modelId="{5B260EDB-8964-DA49-92F2-925167DEF96A}" type="presParOf" srcId="{1C2E697C-345C-9A46-97AB-33547B93C333}" destId="{7ABB0517-3B3C-7C42-86B6-9C261370625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0D5E38-CCE8-7D4D-9BE4-B4412207F394}"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ru-RU"/>
        </a:p>
      </dgm:t>
    </dgm:pt>
    <dgm:pt modelId="{AC7BF575-EF58-1C41-B208-72654A8DC876}">
      <dgm:prSet phldrT="[Текст]"/>
      <dgm:spPr/>
      <dgm:t>
        <a:bodyPr/>
        <a:lstStyle/>
        <a:p>
          <a:pPr>
            <a:buSzPts val="1000"/>
            <a:buFont typeface="Symbol" pitchFamily="2" charset="2"/>
            <a:buChar char=""/>
          </a:pPr>
          <a:r>
            <a:rPr lang="ru-RU" b="1" dirty="0">
              <a:latin typeface="Arial" panose="020B0604020202020204" pitchFamily="34" charset="0"/>
              <a:cs typeface="Arial" panose="020B0604020202020204" pitchFamily="34" charset="0"/>
            </a:rPr>
            <a:t>Характеристики </a:t>
          </a:r>
          <a:endParaRPr lang="ru-RU" dirty="0">
            <a:latin typeface="Arial" panose="020B0604020202020204" pitchFamily="34" charset="0"/>
            <a:cs typeface="Arial" panose="020B0604020202020204" pitchFamily="34" charset="0"/>
          </a:endParaRPr>
        </a:p>
      </dgm:t>
    </dgm:pt>
    <dgm:pt modelId="{8BDCDC2D-300C-BD49-8D29-6C5B2B3B73FF}" type="parTrans" cxnId="{E7DF3286-FC50-2D4B-AB9B-DEAB85884CF2}">
      <dgm:prSet/>
      <dgm:spPr/>
      <dgm:t>
        <a:bodyPr/>
        <a:lstStyle/>
        <a:p>
          <a:endParaRPr lang="ru-RU">
            <a:latin typeface="Arial" panose="020B0604020202020204" pitchFamily="34" charset="0"/>
            <a:cs typeface="Arial" panose="020B0604020202020204" pitchFamily="34" charset="0"/>
          </a:endParaRPr>
        </a:p>
      </dgm:t>
    </dgm:pt>
    <dgm:pt modelId="{6363BF4A-C37E-C542-ABDE-7842C3C34756}" type="sibTrans" cxnId="{E7DF3286-FC50-2D4B-AB9B-DEAB85884CF2}">
      <dgm:prSet/>
      <dgm:spPr/>
      <dgm:t>
        <a:bodyPr/>
        <a:lstStyle/>
        <a:p>
          <a:endParaRPr lang="ru-RU">
            <a:latin typeface="Arial" panose="020B0604020202020204" pitchFamily="34" charset="0"/>
            <a:cs typeface="Arial" panose="020B0604020202020204" pitchFamily="34" charset="0"/>
          </a:endParaRPr>
        </a:p>
      </dgm:t>
    </dgm:pt>
    <dgm:pt modelId="{29C37543-E79E-6B41-9554-600D3756F63A}">
      <dgm:prSet/>
      <dgm:spPr/>
      <dgm:t>
        <a:bodyPr/>
        <a:lstStyle/>
        <a:p>
          <a:pPr>
            <a:buSzPts val="1000"/>
            <a:buFont typeface="Symbol" pitchFamily="2" charset="2"/>
            <a:buChar char=""/>
          </a:pPr>
          <a:r>
            <a:rPr lang="ru-RU" b="1" dirty="0">
              <a:latin typeface="Arial" panose="020B0604020202020204" pitchFamily="34" charset="0"/>
              <a:cs typeface="Arial" panose="020B0604020202020204" pitchFamily="34" charset="0"/>
            </a:rPr>
            <a:t>Методы </a:t>
          </a:r>
          <a:endParaRPr lang="ru-RU" dirty="0">
            <a:latin typeface="Arial" panose="020B0604020202020204" pitchFamily="34" charset="0"/>
            <a:cs typeface="Arial" panose="020B0604020202020204" pitchFamily="34" charset="0"/>
          </a:endParaRPr>
        </a:p>
      </dgm:t>
    </dgm:pt>
    <dgm:pt modelId="{0C5CFEC4-194D-C344-912E-FC8CDDB793C7}" type="parTrans" cxnId="{BE6B1745-DC6E-2A45-924D-5D66862E11E5}">
      <dgm:prSet/>
      <dgm:spPr/>
      <dgm:t>
        <a:bodyPr/>
        <a:lstStyle/>
        <a:p>
          <a:endParaRPr lang="ru-RU">
            <a:latin typeface="Arial" panose="020B0604020202020204" pitchFamily="34" charset="0"/>
            <a:cs typeface="Arial" panose="020B0604020202020204" pitchFamily="34" charset="0"/>
          </a:endParaRPr>
        </a:p>
      </dgm:t>
    </dgm:pt>
    <dgm:pt modelId="{DCF7CE74-1BB9-5B42-945C-5AC4052887F0}" type="sibTrans" cxnId="{BE6B1745-DC6E-2A45-924D-5D66862E11E5}">
      <dgm:prSet/>
      <dgm:spPr/>
      <dgm:t>
        <a:bodyPr/>
        <a:lstStyle/>
        <a:p>
          <a:endParaRPr lang="ru-RU">
            <a:latin typeface="Arial" panose="020B0604020202020204" pitchFamily="34" charset="0"/>
            <a:cs typeface="Arial" panose="020B0604020202020204" pitchFamily="34" charset="0"/>
          </a:endParaRPr>
        </a:p>
      </dgm:t>
    </dgm:pt>
    <dgm:pt modelId="{03484F65-ABC7-D043-8A97-F3178795991A}">
      <dgm:prSet/>
      <dgm:spPr/>
      <dgm:t>
        <a:bodyPr/>
        <a:lstStyle/>
        <a:p>
          <a:pPr>
            <a:buSzPts val="1000"/>
            <a:buFont typeface="Symbol" pitchFamily="2" charset="2"/>
            <a:buChar char=""/>
          </a:pPr>
          <a:r>
            <a:rPr lang="ru-RU" b="1" dirty="0">
              <a:latin typeface="Arial" panose="020B0604020202020204" pitchFamily="34" charset="0"/>
              <a:cs typeface="Arial" panose="020B0604020202020204" pitchFamily="34" charset="0"/>
            </a:rPr>
            <a:t>Конструкторы </a:t>
          </a:r>
          <a:endParaRPr lang="ru-RU" dirty="0">
            <a:latin typeface="Arial" panose="020B0604020202020204" pitchFamily="34" charset="0"/>
            <a:cs typeface="Arial" panose="020B0604020202020204" pitchFamily="34" charset="0"/>
          </a:endParaRPr>
        </a:p>
      </dgm:t>
    </dgm:pt>
    <dgm:pt modelId="{6D252396-B37C-DE43-82AA-374B26C3E4E5}" type="parTrans" cxnId="{2FCE5482-47B6-D14B-A4E6-F5B0DAC84695}">
      <dgm:prSet/>
      <dgm:spPr/>
      <dgm:t>
        <a:bodyPr/>
        <a:lstStyle/>
        <a:p>
          <a:endParaRPr lang="ru-RU">
            <a:latin typeface="Arial" panose="020B0604020202020204" pitchFamily="34" charset="0"/>
            <a:cs typeface="Arial" panose="020B0604020202020204" pitchFamily="34" charset="0"/>
          </a:endParaRPr>
        </a:p>
      </dgm:t>
    </dgm:pt>
    <dgm:pt modelId="{F90B7CA8-F834-7943-B75E-6B201D2F525B}" type="sibTrans" cxnId="{2FCE5482-47B6-D14B-A4E6-F5B0DAC84695}">
      <dgm:prSet/>
      <dgm:spPr/>
      <dgm:t>
        <a:bodyPr/>
        <a:lstStyle/>
        <a:p>
          <a:endParaRPr lang="ru-RU">
            <a:latin typeface="Arial" panose="020B0604020202020204" pitchFamily="34" charset="0"/>
            <a:cs typeface="Arial" panose="020B0604020202020204" pitchFamily="34" charset="0"/>
          </a:endParaRPr>
        </a:p>
      </dgm:t>
    </dgm:pt>
    <dgm:pt modelId="{0C238BC4-116F-EF45-8A4F-61282EB2CB39}">
      <dgm:prSet/>
      <dgm:spPr/>
      <dgm:t>
        <a:bodyPr/>
        <a:lstStyle/>
        <a:p>
          <a:pPr>
            <a:buSzPts val="1000"/>
            <a:buFont typeface="Symbol" pitchFamily="2" charset="2"/>
            <a:buChar char=""/>
          </a:pPr>
          <a:r>
            <a:rPr lang="ru-RU" dirty="0">
              <a:latin typeface="Arial" panose="020B0604020202020204" pitchFamily="34" charset="0"/>
              <a:cs typeface="Arial" panose="020B0604020202020204" pitchFamily="34" charset="0"/>
            </a:rPr>
            <a:t>Специальная функция-член, которая создает экземпляры класса во всей программе, в которой он определен.</a:t>
          </a:r>
        </a:p>
      </dgm:t>
    </dgm:pt>
    <dgm:pt modelId="{A5BB8324-5B16-AE46-9F89-AD6E4239A4C6}" type="parTrans" cxnId="{D579AE21-4AEF-A54A-B969-1297CEA387F7}">
      <dgm:prSet/>
      <dgm:spPr/>
      <dgm:t>
        <a:bodyPr/>
        <a:lstStyle/>
        <a:p>
          <a:endParaRPr lang="ru-RU">
            <a:latin typeface="Arial" panose="020B0604020202020204" pitchFamily="34" charset="0"/>
            <a:cs typeface="Arial" panose="020B0604020202020204" pitchFamily="34" charset="0"/>
          </a:endParaRPr>
        </a:p>
      </dgm:t>
    </dgm:pt>
    <dgm:pt modelId="{DDD231F0-DED6-F34B-996D-458E9A906220}" type="sibTrans" cxnId="{D579AE21-4AEF-A54A-B969-1297CEA387F7}">
      <dgm:prSet/>
      <dgm:spPr/>
      <dgm:t>
        <a:bodyPr/>
        <a:lstStyle/>
        <a:p>
          <a:endParaRPr lang="ru-RU">
            <a:latin typeface="Arial" panose="020B0604020202020204" pitchFamily="34" charset="0"/>
            <a:cs typeface="Arial" panose="020B0604020202020204" pitchFamily="34" charset="0"/>
          </a:endParaRPr>
        </a:p>
      </dgm:t>
    </dgm:pt>
    <dgm:pt modelId="{21281EA4-78BD-0C4A-A2F2-F4FA2CFC293C}">
      <dgm:prSet/>
      <dgm:spPr/>
      <dgm:t>
        <a:bodyPr/>
        <a:lstStyle/>
        <a:p>
          <a:pPr>
            <a:buSzPts val="1000"/>
            <a:buFont typeface="Symbol" pitchFamily="2" charset="2"/>
            <a:buChar char=""/>
          </a:pPr>
          <a:r>
            <a:rPr lang="ru-RU" dirty="0">
              <a:latin typeface="Arial" panose="020B0604020202020204" pitchFamily="34" charset="0"/>
              <a:cs typeface="Arial" panose="020B0604020202020204" pitchFamily="34" charset="0"/>
            </a:rPr>
            <a:t>Функции, содержащие поведение и действия класса.</a:t>
          </a:r>
        </a:p>
      </dgm:t>
    </dgm:pt>
    <dgm:pt modelId="{FCB02D09-0466-F041-ACB4-3D150F9AC692}" type="parTrans" cxnId="{3E3809DE-EF29-F544-9A24-BE387D430060}">
      <dgm:prSet/>
      <dgm:spPr/>
      <dgm:t>
        <a:bodyPr/>
        <a:lstStyle/>
        <a:p>
          <a:endParaRPr lang="ru-RU">
            <a:latin typeface="Arial" panose="020B0604020202020204" pitchFamily="34" charset="0"/>
            <a:cs typeface="Arial" panose="020B0604020202020204" pitchFamily="34" charset="0"/>
          </a:endParaRPr>
        </a:p>
      </dgm:t>
    </dgm:pt>
    <dgm:pt modelId="{88CE5E0A-086A-0945-92DC-108A2EE9C234}" type="sibTrans" cxnId="{3E3809DE-EF29-F544-9A24-BE387D430060}">
      <dgm:prSet/>
      <dgm:spPr/>
      <dgm:t>
        <a:bodyPr/>
        <a:lstStyle/>
        <a:p>
          <a:endParaRPr lang="ru-RU">
            <a:latin typeface="Arial" panose="020B0604020202020204" pitchFamily="34" charset="0"/>
            <a:cs typeface="Arial" panose="020B0604020202020204" pitchFamily="34" charset="0"/>
          </a:endParaRPr>
        </a:p>
      </dgm:t>
    </dgm:pt>
    <dgm:pt modelId="{238E9877-F218-3B4A-9F61-F1BBAE48C7FE}">
      <dgm:prSet phldrT="[Текст]"/>
      <dgm:spPr/>
      <dgm:t>
        <a:bodyPr/>
        <a:lstStyle/>
        <a:p>
          <a:pPr>
            <a:buSzPts val="1000"/>
            <a:buFont typeface="Symbol" pitchFamily="2" charset="2"/>
            <a:buChar char=""/>
          </a:pPr>
          <a:r>
            <a:rPr lang="ru-RU">
              <a:latin typeface="Arial" panose="020B0604020202020204" pitchFamily="34" charset="0"/>
              <a:cs typeface="Arial" panose="020B0604020202020204" pitchFamily="34" charset="0"/>
            </a:rPr>
            <a:t>Переменные</a:t>
          </a:r>
          <a:r>
            <a:rPr lang="ru-RU" dirty="0">
              <a:latin typeface="Arial" panose="020B0604020202020204" pitchFamily="34" charset="0"/>
              <a:cs typeface="Arial" panose="020B0604020202020204" pitchFamily="34" charset="0"/>
            </a:rPr>
            <a:t>, задающие атрибуты объектов класса.</a:t>
          </a:r>
        </a:p>
      </dgm:t>
    </dgm:pt>
    <dgm:pt modelId="{406F75DD-744F-7046-9F36-6A36ED7DD83C}" type="parTrans" cxnId="{498B58BD-16F1-4C46-AAE4-35335EFF09F1}">
      <dgm:prSet/>
      <dgm:spPr/>
      <dgm:t>
        <a:bodyPr/>
        <a:lstStyle/>
        <a:p>
          <a:endParaRPr lang="ru-RU">
            <a:latin typeface="Arial" panose="020B0604020202020204" pitchFamily="34" charset="0"/>
            <a:cs typeface="Arial" panose="020B0604020202020204" pitchFamily="34" charset="0"/>
          </a:endParaRPr>
        </a:p>
      </dgm:t>
    </dgm:pt>
    <dgm:pt modelId="{A1D63C64-B863-1D4A-BCBA-C14F6AEE9279}" type="sibTrans" cxnId="{498B58BD-16F1-4C46-AAE4-35335EFF09F1}">
      <dgm:prSet/>
      <dgm:spPr/>
      <dgm:t>
        <a:bodyPr/>
        <a:lstStyle/>
        <a:p>
          <a:endParaRPr lang="ru-RU">
            <a:latin typeface="Arial" panose="020B0604020202020204" pitchFamily="34" charset="0"/>
            <a:cs typeface="Arial" panose="020B0604020202020204" pitchFamily="34" charset="0"/>
          </a:endParaRPr>
        </a:p>
      </dgm:t>
    </dgm:pt>
    <dgm:pt modelId="{C2BD8E73-85EE-6948-983D-D80C930009BF}" type="pres">
      <dgm:prSet presAssocID="{B10D5E38-CCE8-7D4D-9BE4-B4412207F394}" presName="Name0" presStyleCnt="0">
        <dgm:presLayoutVars>
          <dgm:dir/>
          <dgm:animLvl val="lvl"/>
          <dgm:resizeHandles val="exact"/>
        </dgm:presLayoutVars>
      </dgm:prSet>
      <dgm:spPr/>
    </dgm:pt>
    <dgm:pt modelId="{F22C71CD-3BC8-C045-9908-66098ECFF443}" type="pres">
      <dgm:prSet presAssocID="{AC7BF575-EF58-1C41-B208-72654A8DC876}" presName="composite" presStyleCnt="0"/>
      <dgm:spPr/>
    </dgm:pt>
    <dgm:pt modelId="{EF9AD094-600A-E44B-B485-02EB1C361367}" type="pres">
      <dgm:prSet presAssocID="{AC7BF575-EF58-1C41-B208-72654A8DC876}" presName="parTx" presStyleLbl="alignNode1" presStyleIdx="0" presStyleCnt="3">
        <dgm:presLayoutVars>
          <dgm:chMax val="0"/>
          <dgm:chPref val="0"/>
          <dgm:bulletEnabled val="1"/>
        </dgm:presLayoutVars>
      </dgm:prSet>
      <dgm:spPr/>
    </dgm:pt>
    <dgm:pt modelId="{DB7FEF3A-7DCF-654A-A60C-44CC6D3A53D4}" type="pres">
      <dgm:prSet presAssocID="{AC7BF575-EF58-1C41-B208-72654A8DC876}" presName="desTx" presStyleLbl="alignAccFollowNode1" presStyleIdx="0" presStyleCnt="3">
        <dgm:presLayoutVars>
          <dgm:bulletEnabled val="1"/>
        </dgm:presLayoutVars>
      </dgm:prSet>
      <dgm:spPr/>
    </dgm:pt>
    <dgm:pt modelId="{CB9578E3-32FB-7F43-B11C-DF83F10D7785}" type="pres">
      <dgm:prSet presAssocID="{6363BF4A-C37E-C542-ABDE-7842C3C34756}" presName="space" presStyleCnt="0"/>
      <dgm:spPr/>
    </dgm:pt>
    <dgm:pt modelId="{44C6CC90-131D-6D48-A010-2E51C29316C1}" type="pres">
      <dgm:prSet presAssocID="{29C37543-E79E-6B41-9554-600D3756F63A}" presName="composite" presStyleCnt="0"/>
      <dgm:spPr/>
    </dgm:pt>
    <dgm:pt modelId="{A045B7F2-665E-E642-890C-7C6C3308BADE}" type="pres">
      <dgm:prSet presAssocID="{29C37543-E79E-6B41-9554-600D3756F63A}" presName="parTx" presStyleLbl="alignNode1" presStyleIdx="1" presStyleCnt="3">
        <dgm:presLayoutVars>
          <dgm:chMax val="0"/>
          <dgm:chPref val="0"/>
          <dgm:bulletEnabled val="1"/>
        </dgm:presLayoutVars>
      </dgm:prSet>
      <dgm:spPr/>
    </dgm:pt>
    <dgm:pt modelId="{D634FEB1-472F-B841-8D7F-83AEA00C85F2}" type="pres">
      <dgm:prSet presAssocID="{29C37543-E79E-6B41-9554-600D3756F63A}" presName="desTx" presStyleLbl="alignAccFollowNode1" presStyleIdx="1" presStyleCnt="3">
        <dgm:presLayoutVars>
          <dgm:bulletEnabled val="1"/>
        </dgm:presLayoutVars>
      </dgm:prSet>
      <dgm:spPr/>
    </dgm:pt>
    <dgm:pt modelId="{0524BAEE-8729-024D-A3B6-78E4CF345843}" type="pres">
      <dgm:prSet presAssocID="{DCF7CE74-1BB9-5B42-945C-5AC4052887F0}" presName="space" presStyleCnt="0"/>
      <dgm:spPr/>
    </dgm:pt>
    <dgm:pt modelId="{101D548A-032E-CD47-A30B-3CA012A14BA3}" type="pres">
      <dgm:prSet presAssocID="{03484F65-ABC7-D043-8A97-F3178795991A}" presName="composite" presStyleCnt="0"/>
      <dgm:spPr/>
    </dgm:pt>
    <dgm:pt modelId="{A710AC17-9E94-A741-A32D-BBF35CDB75D0}" type="pres">
      <dgm:prSet presAssocID="{03484F65-ABC7-D043-8A97-F3178795991A}" presName="parTx" presStyleLbl="alignNode1" presStyleIdx="2" presStyleCnt="3">
        <dgm:presLayoutVars>
          <dgm:chMax val="0"/>
          <dgm:chPref val="0"/>
          <dgm:bulletEnabled val="1"/>
        </dgm:presLayoutVars>
      </dgm:prSet>
      <dgm:spPr/>
    </dgm:pt>
    <dgm:pt modelId="{5096C0BB-1EB1-0649-971A-6D793452DDA8}" type="pres">
      <dgm:prSet presAssocID="{03484F65-ABC7-D043-8A97-F3178795991A}" presName="desTx" presStyleLbl="alignAccFollowNode1" presStyleIdx="2" presStyleCnt="3">
        <dgm:presLayoutVars>
          <dgm:bulletEnabled val="1"/>
        </dgm:presLayoutVars>
      </dgm:prSet>
      <dgm:spPr/>
    </dgm:pt>
  </dgm:ptLst>
  <dgm:cxnLst>
    <dgm:cxn modelId="{98752603-A6A7-2A44-BF90-5CDFA06B05D0}" type="presOf" srcId="{29C37543-E79E-6B41-9554-600D3756F63A}" destId="{A045B7F2-665E-E642-890C-7C6C3308BADE}" srcOrd="0" destOrd="0" presId="urn:microsoft.com/office/officeart/2005/8/layout/hList1"/>
    <dgm:cxn modelId="{D579AE21-4AEF-A54A-B969-1297CEA387F7}" srcId="{03484F65-ABC7-D043-8A97-F3178795991A}" destId="{0C238BC4-116F-EF45-8A4F-61282EB2CB39}" srcOrd="0" destOrd="0" parTransId="{A5BB8324-5B16-AE46-9F89-AD6E4239A4C6}" sibTransId="{DDD231F0-DED6-F34B-996D-458E9A906220}"/>
    <dgm:cxn modelId="{BE6B1745-DC6E-2A45-924D-5D66862E11E5}" srcId="{B10D5E38-CCE8-7D4D-9BE4-B4412207F394}" destId="{29C37543-E79E-6B41-9554-600D3756F63A}" srcOrd="1" destOrd="0" parTransId="{0C5CFEC4-194D-C344-912E-FC8CDDB793C7}" sibTransId="{DCF7CE74-1BB9-5B42-945C-5AC4052887F0}"/>
    <dgm:cxn modelId="{4E973F50-9695-6540-9EBF-6A1F33E4EB5A}" type="presOf" srcId="{238E9877-F218-3B4A-9F61-F1BBAE48C7FE}" destId="{DB7FEF3A-7DCF-654A-A60C-44CC6D3A53D4}" srcOrd="0" destOrd="0" presId="urn:microsoft.com/office/officeart/2005/8/layout/hList1"/>
    <dgm:cxn modelId="{39D9C067-AD22-A640-BFF3-52648E2D87E3}" type="presOf" srcId="{0C238BC4-116F-EF45-8A4F-61282EB2CB39}" destId="{5096C0BB-1EB1-0649-971A-6D793452DDA8}" srcOrd="0" destOrd="0" presId="urn:microsoft.com/office/officeart/2005/8/layout/hList1"/>
    <dgm:cxn modelId="{C63AB97D-CBE2-6242-9569-7047DEBC216D}" type="presOf" srcId="{21281EA4-78BD-0C4A-A2F2-F4FA2CFC293C}" destId="{D634FEB1-472F-B841-8D7F-83AEA00C85F2}" srcOrd="0" destOrd="0" presId="urn:microsoft.com/office/officeart/2005/8/layout/hList1"/>
    <dgm:cxn modelId="{2FCE5482-47B6-D14B-A4E6-F5B0DAC84695}" srcId="{B10D5E38-CCE8-7D4D-9BE4-B4412207F394}" destId="{03484F65-ABC7-D043-8A97-F3178795991A}" srcOrd="2" destOrd="0" parTransId="{6D252396-B37C-DE43-82AA-374B26C3E4E5}" sibTransId="{F90B7CA8-F834-7943-B75E-6B201D2F525B}"/>
    <dgm:cxn modelId="{E7DF3286-FC50-2D4B-AB9B-DEAB85884CF2}" srcId="{B10D5E38-CCE8-7D4D-9BE4-B4412207F394}" destId="{AC7BF575-EF58-1C41-B208-72654A8DC876}" srcOrd="0" destOrd="0" parTransId="{8BDCDC2D-300C-BD49-8D29-6C5B2B3B73FF}" sibTransId="{6363BF4A-C37E-C542-ABDE-7842C3C34756}"/>
    <dgm:cxn modelId="{1E46E7A2-556C-2241-927C-DD06DE6345EE}" type="presOf" srcId="{03484F65-ABC7-D043-8A97-F3178795991A}" destId="{A710AC17-9E94-A741-A32D-BBF35CDB75D0}" srcOrd="0" destOrd="0" presId="urn:microsoft.com/office/officeart/2005/8/layout/hList1"/>
    <dgm:cxn modelId="{498B58BD-16F1-4C46-AAE4-35335EFF09F1}" srcId="{AC7BF575-EF58-1C41-B208-72654A8DC876}" destId="{238E9877-F218-3B4A-9F61-F1BBAE48C7FE}" srcOrd="0" destOrd="0" parTransId="{406F75DD-744F-7046-9F36-6A36ED7DD83C}" sibTransId="{A1D63C64-B863-1D4A-BCBA-C14F6AEE9279}"/>
    <dgm:cxn modelId="{367210D6-4BBF-A540-8304-0675E0CC0E8D}" type="presOf" srcId="{AC7BF575-EF58-1C41-B208-72654A8DC876}" destId="{EF9AD094-600A-E44B-B485-02EB1C361367}" srcOrd="0" destOrd="0" presId="urn:microsoft.com/office/officeart/2005/8/layout/hList1"/>
    <dgm:cxn modelId="{3E3809DE-EF29-F544-9A24-BE387D430060}" srcId="{29C37543-E79E-6B41-9554-600D3756F63A}" destId="{21281EA4-78BD-0C4A-A2F2-F4FA2CFC293C}" srcOrd="0" destOrd="0" parTransId="{FCB02D09-0466-F041-ACB4-3D150F9AC692}" sibTransId="{88CE5E0A-086A-0945-92DC-108A2EE9C234}"/>
    <dgm:cxn modelId="{214CA8E4-7E3B-6D48-81A6-1CFB8571DBAD}" type="presOf" srcId="{B10D5E38-CCE8-7D4D-9BE4-B4412207F394}" destId="{C2BD8E73-85EE-6948-983D-D80C930009BF}" srcOrd="0" destOrd="0" presId="urn:microsoft.com/office/officeart/2005/8/layout/hList1"/>
    <dgm:cxn modelId="{514B9EF8-1177-BD4A-8FEF-4F0725793915}" type="presParOf" srcId="{C2BD8E73-85EE-6948-983D-D80C930009BF}" destId="{F22C71CD-3BC8-C045-9908-66098ECFF443}" srcOrd="0" destOrd="0" presId="urn:microsoft.com/office/officeart/2005/8/layout/hList1"/>
    <dgm:cxn modelId="{4922447F-A4DD-CC4F-A9AF-7558CB1C86E6}" type="presParOf" srcId="{F22C71CD-3BC8-C045-9908-66098ECFF443}" destId="{EF9AD094-600A-E44B-B485-02EB1C361367}" srcOrd="0" destOrd="0" presId="urn:microsoft.com/office/officeart/2005/8/layout/hList1"/>
    <dgm:cxn modelId="{C7391EF4-78A0-FF4D-A059-CC7A502F2EF1}" type="presParOf" srcId="{F22C71CD-3BC8-C045-9908-66098ECFF443}" destId="{DB7FEF3A-7DCF-654A-A60C-44CC6D3A53D4}" srcOrd="1" destOrd="0" presId="urn:microsoft.com/office/officeart/2005/8/layout/hList1"/>
    <dgm:cxn modelId="{C99C0572-6A87-234F-9512-3FD2E6B90D15}" type="presParOf" srcId="{C2BD8E73-85EE-6948-983D-D80C930009BF}" destId="{CB9578E3-32FB-7F43-B11C-DF83F10D7785}" srcOrd="1" destOrd="0" presId="urn:microsoft.com/office/officeart/2005/8/layout/hList1"/>
    <dgm:cxn modelId="{7817EFCE-9E90-7548-8126-2ABDBD453B26}" type="presParOf" srcId="{C2BD8E73-85EE-6948-983D-D80C930009BF}" destId="{44C6CC90-131D-6D48-A010-2E51C29316C1}" srcOrd="2" destOrd="0" presId="urn:microsoft.com/office/officeart/2005/8/layout/hList1"/>
    <dgm:cxn modelId="{3FB33FD9-8036-1A49-99B7-DD16916526AA}" type="presParOf" srcId="{44C6CC90-131D-6D48-A010-2E51C29316C1}" destId="{A045B7F2-665E-E642-890C-7C6C3308BADE}" srcOrd="0" destOrd="0" presId="urn:microsoft.com/office/officeart/2005/8/layout/hList1"/>
    <dgm:cxn modelId="{82B22528-D2BB-524E-B0B3-A5A12017560D}" type="presParOf" srcId="{44C6CC90-131D-6D48-A010-2E51C29316C1}" destId="{D634FEB1-472F-B841-8D7F-83AEA00C85F2}" srcOrd="1" destOrd="0" presId="urn:microsoft.com/office/officeart/2005/8/layout/hList1"/>
    <dgm:cxn modelId="{AE7C2408-77F9-6E43-8446-FD24E8E4AA68}" type="presParOf" srcId="{C2BD8E73-85EE-6948-983D-D80C930009BF}" destId="{0524BAEE-8729-024D-A3B6-78E4CF345843}" srcOrd="3" destOrd="0" presId="urn:microsoft.com/office/officeart/2005/8/layout/hList1"/>
    <dgm:cxn modelId="{9F67707D-44C1-3E4A-BD05-131943A5A144}" type="presParOf" srcId="{C2BD8E73-85EE-6948-983D-D80C930009BF}" destId="{101D548A-032E-CD47-A30B-3CA012A14BA3}" srcOrd="4" destOrd="0" presId="urn:microsoft.com/office/officeart/2005/8/layout/hList1"/>
    <dgm:cxn modelId="{DE63F5BC-35FE-3943-A87B-0D623C7CCD9C}" type="presParOf" srcId="{101D548A-032E-CD47-A30B-3CA012A14BA3}" destId="{A710AC17-9E94-A741-A32D-BBF35CDB75D0}" srcOrd="0" destOrd="0" presId="urn:microsoft.com/office/officeart/2005/8/layout/hList1"/>
    <dgm:cxn modelId="{E6CB4A58-2343-A842-BEAD-6B93E5723507}" type="presParOf" srcId="{101D548A-032E-CD47-A30B-3CA012A14BA3}" destId="{5096C0BB-1EB1-0649-971A-6D793452DDA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B265CC-3480-B646-A8A7-3EFDFCE11B17}" type="doc">
      <dgm:prSet loTypeId="urn:microsoft.com/office/officeart/2005/8/layout/default" loCatId="" qsTypeId="urn:microsoft.com/office/officeart/2005/8/quickstyle/simple1" qsCatId="simple" csTypeId="urn:microsoft.com/office/officeart/2005/8/colors/colorful1" csCatId="colorful" phldr="1"/>
      <dgm:spPr/>
      <dgm:t>
        <a:bodyPr/>
        <a:lstStyle/>
        <a:p>
          <a:endParaRPr lang="ru-RU"/>
        </a:p>
      </dgm:t>
    </dgm:pt>
    <dgm:pt modelId="{25F9A118-4B77-834C-84B2-1A1ACE287088}">
      <dgm:prSet phldrT="[Текст]" custT="1"/>
      <dgm:spPr/>
      <dgm:t>
        <a:bodyPr/>
        <a:lstStyle/>
        <a:p>
          <a:r>
            <a:rPr lang="ru-RU" sz="2400" dirty="0"/>
            <a:t>Конструкторы без параметров (конструкторы по умолчанию)</a:t>
          </a:r>
        </a:p>
      </dgm:t>
    </dgm:pt>
    <dgm:pt modelId="{6A117BE3-7BA3-EA44-8E4B-BF71DADC6CD0}" type="parTrans" cxnId="{D5D5309B-26A5-EB4A-819B-26F5CF431033}">
      <dgm:prSet/>
      <dgm:spPr/>
      <dgm:t>
        <a:bodyPr/>
        <a:lstStyle/>
        <a:p>
          <a:endParaRPr lang="ru-RU" sz="1600"/>
        </a:p>
      </dgm:t>
    </dgm:pt>
    <dgm:pt modelId="{086B081A-60C7-0149-A41F-3F2E6C5EF54A}" type="sibTrans" cxnId="{D5D5309B-26A5-EB4A-819B-26F5CF431033}">
      <dgm:prSet/>
      <dgm:spPr/>
      <dgm:t>
        <a:bodyPr/>
        <a:lstStyle/>
        <a:p>
          <a:endParaRPr lang="ru-RU" sz="1600"/>
        </a:p>
      </dgm:t>
    </dgm:pt>
    <dgm:pt modelId="{06612E75-C871-2D4F-B88C-DDFE49F56AE8}">
      <dgm:prSet phldrT="[Текст]" custT="1"/>
      <dgm:spPr/>
      <dgm:t>
        <a:bodyPr/>
        <a:lstStyle/>
        <a:p>
          <a:r>
            <a:rPr lang="ru-RU" sz="2400" dirty="0"/>
            <a:t>Конструкторы с параметрами</a:t>
          </a:r>
        </a:p>
      </dgm:t>
    </dgm:pt>
    <dgm:pt modelId="{24ECB3BA-305B-8646-ADF1-B26F4D543D0D}" type="parTrans" cxnId="{E1DE0DD4-ED85-9F4E-B975-CD8FDF1D8059}">
      <dgm:prSet/>
      <dgm:spPr/>
      <dgm:t>
        <a:bodyPr/>
        <a:lstStyle/>
        <a:p>
          <a:endParaRPr lang="ru-RU" sz="1600"/>
        </a:p>
      </dgm:t>
    </dgm:pt>
    <dgm:pt modelId="{828CCF39-0C56-1545-B057-CB16C510F11A}" type="sibTrans" cxnId="{E1DE0DD4-ED85-9F4E-B975-CD8FDF1D8059}">
      <dgm:prSet/>
      <dgm:spPr/>
      <dgm:t>
        <a:bodyPr/>
        <a:lstStyle/>
        <a:p>
          <a:endParaRPr lang="ru-RU" sz="1600"/>
        </a:p>
      </dgm:t>
    </dgm:pt>
    <dgm:pt modelId="{F0928471-E098-7E48-9E2A-71865515EC08}" type="pres">
      <dgm:prSet presAssocID="{17B265CC-3480-B646-A8A7-3EFDFCE11B17}" presName="diagram" presStyleCnt="0">
        <dgm:presLayoutVars>
          <dgm:dir/>
          <dgm:resizeHandles val="exact"/>
        </dgm:presLayoutVars>
      </dgm:prSet>
      <dgm:spPr/>
    </dgm:pt>
    <dgm:pt modelId="{FF8F5DCC-F452-6E4A-B334-9286A302E324}" type="pres">
      <dgm:prSet presAssocID="{25F9A118-4B77-834C-84B2-1A1ACE287088}" presName="node" presStyleLbl="node1" presStyleIdx="0" presStyleCnt="2" custScaleX="198478">
        <dgm:presLayoutVars>
          <dgm:bulletEnabled val="1"/>
        </dgm:presLayoutVars>
      </dgm:prSet>
      <dgm:spPr/>
    </dgm:pt>
    <dgm:pt modelId="{C30E3E2F-2772-B145-90BC-503586BDA1FB}" type="pres">
      <dgm:prSet presAssocID="{086B081A-60C7-0149-A41F-3F2E6C5EF54A}" presName="sibTrans" presStyleCnt="0"/>
      <dgm:spPr/>
    </dgm:pt>
    <dgm:pt modelId="{8D583806-78F3-7C43-B803-127353817440}" type="pres">
      <dgm:prSet presAssocID="{06612E75-C871-2D4F-B88C-DDFE49F56AE8}" presName="node" presStyleLbl="node1" presStyleIdx="1" presStyleCnt="2" custScaleX="157488">
        <dgm:presLayoutVars>
          <dgm:bulletEnabled val="1"/>
        </dgm:presLayoutVars>
      </dgm:prSet>
      <dgm:spPr/>
    </dgm:pt>
  </dgm:ptLst>
  <dgm:cxnLst>
    <dgm:cxn modelId="{1569681D-68AB-404D-9430-0F22BE923BCE}" type="presOf" srcId="{17B265CC-3480-B646-A8A7-3EFDFCE11B17}" destId="{F0928471-E098-7E48-9E2A-71865515EC08}" srcOrd="0" destOrd="0" presId="urn:microsoft.com/office/officeart/2005/8/layout/default"/>
    <dgm:cxn modelId="{1398AC7A-1620-934C-9B7D-70CC858A5772}" type="presOf" srcId="{06612E75-C871-2D4F-B88C-DDFE49F56AE8}" destId="{8D583806-78F3-7C43-B803-127353817440}" srcOrd="0" destOrd="0" presId="urn:microsoft.com/office/officeart/2005/8/layout/default"/>
    <dgm:cxn modelId="{D5D5309B-26A5-EB4A-819B-26F5CF431033}" srcId="{17B265CC-3480-B646-A8A7-3EFDFCE11B17}" destId="{25F9A118-4B77-834C-84B2-1A1ACE287088}" srcOrd="0" destOrd="0" parTransId="{6A117BE3-7BA3-EA44-8E4B-BF71DADC6CD0}" sibTransId="{086B081A-60C7-0149-A41F-3F2E6C5EF54A}"/>
    <dgm:cxn modelId="{3FD919B5-5314-5741-AE33-420F12A4AC50}" type="presOf" srcId="{25F9A118-4B77-834C-84B2-1A1ACE287088}" destId="{FF8F5DCC-F452-6E4A-B334-9286A302E324}" srcOrd="0" destOrd="0" presId="urn:microsoft.com/office/officeart/2005/8/layout/default"/>
    <dgm:cxn modelId="{E1DE0DD4-ED85-9F4E-B975-CD8FDF1D8059}" srcId="{17B265CC-3480-B646-A8A7-3EFDFCE11B17}" destId="{06612E75-C871-2D4F-B88C-DDFE49F56AE8}" srcOrd="1" destOrd="0" parTransId="{24ECB3BA-305B-8646-ADF1-B26F4D543D0D}" sibTransId="{828CCF39-0C56-1545-B057-CB16C510F11A}"/>
    <dgm:cxn modelId="{5752297E-99D7-7942-AB50-A0F0C81D8531}" type="presParOf" srcId="{F0928471-E098-7E48-9E2A-71865515EC08}" destId="{FF8F5DCC-F452-6E4A-B334-9286A302E324}" srcOrd="0" destOrd="0" presId="urn:microsoft.com/office/officeart/2005/8/layout/default"/>
    <dgm:cxn modelId="{14F51015-7F64-8043-AA06-1451713BAA33}" type="presParOf" srcId="{F0928471-E098-7E48-9E2A-71865515EC08}" destId="{C30E3E2F-2772-B145-90BC-503586BDA1FB}" srcOrd="1" destOrd="0" presId="urn:microsoft.com/office/officeart/2005/8/layout/default"/>
    <dgm:cxn modelId="{25459FCE-1881-8F46-A264-F2E09B33B225}" type="presParOf" srcId="{F0928471-E098-7E48-9E2A-71865515EC08}" destId="{8D583806-78F3-7C43-B803-127353817440}"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913D5F-EDD4-0C41-9519-2DE376FC49B6}"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ru-RU"/>
        </a:p>
      </dgm:t>
    </dgm:pt>
    <dgm:pt modelId="{132DDE91-5CB7-464F-B405-44785543339D}">
      <dgm:prSet phldrT="[Текст]"/>
      <dgm:spPr/>
      <dgm:t>
        <a:bodyPr/>
        <a:lstStyle/>
        <a:p>
          <a:r>
            <a:rPr lang="ru-RU" dirty="0"/>
            <a:t>первичный</a:t>
          </a:r>
        </a:p>
      </dgm:t>
    </dgm:pt>
    <dgm:pt modelId="{2A6638B6-604B-3A4A-9A6B-0E0017A2BD23}" type="parTrans" cxnId="{2196B11B-A02D-7A44-BA5C-05B904D04A41}">
      <dgm:prSet/>
      <dgm:spPr/>
      <dgm:t>
        <a:bodyPr/>
        <a:lstStyle/>
        <a:p>
          <a:endParaRPr lang="ru-RU"/>
        </a:p>
      </dgm:t>
    </dgm:pt>
    <dgm:pt modelId="{A40795A8-9244-3842-9D61-3DC7A1B6A2B8}" type="sibTrans" cxnId="{2196B11B-A02D-7A44-BA5C-05B904D04A41}">
      <dgm:prSet/>
      <dgm:spPr/>
      <dgm:t>
        <a:bodyPr/>
        <a:lstStyle/>
        <a:p>
          <a:endParaRPr lang="ru-RU"/>
        </a:p>
      </dgm:t>
    </dgm:pt>
    <dgm:pt modelId="{CC8D86B7-99EB-1446-BA87-A1DE10960926}">
      <dgm:prSet phldrT="[Текст]"/>
      <dgm:spPr/>
      <dgm:t>
        <a:bodyPr/>
        <a:lstStyle/>
        <a:p>
          <a:r>
            <a:rPr lang="ru-RU" dirty="0"/>
            <a:t>Класс может иметь только один основной конструктор, который определяется как часть заголовка класса. </a:t>
          </a:r>
        </a:p>
      </dgm:t>
    </dgm:pt>
    <dgm:pt modelId="{8E4E695A-1821-4A4B-95CF-02066CDA621F}" type="parTrans" cxnId="{55511A77-0D1E-244E-BF9B-32FD5BAAD672}">
      <dgm:prSet/>
      <dgm:spPr/>
      <dgm:t>
        <a:bodyPr/>
        <a:lstStyle/>
        <a:p>
          <a:endParaRPr lang="ru-RU"/>
        </a:p>
      </dgm:t>
    </dgm:pt>
    <dgm:pt modelId="{A405AFAB-088F-1641-84AB-2A6E89D10C4D}" type="sibTrans" cxnId="{55511A77-0D1E-244E-BF9B-32FD5BAAD672}">
      <dgm:prSet/>
      <dgm:spPr/>
      <dgm:t>
        <a:bodyPr/>
        <a:lstStyle/>
        <a:p>
          <a:endParaRPr lang="ru-RU"/>
        </a:p>
      </dgm:t>
    </dgm:pt>
    <dgm:pt modelId="{853009D4-6A59-684C-8922-22AF4D4888CE}">
      <dgm:prSet phldrT="[Текст]"/>
      <dgm:spPr/>
      <dgm:t>
        <a:bodyPr/>
        <a:lstStyle/>
        <a:p>
          <a:r>
            <a:rPr lang="ru-RU" dirty="0"/>
            <a:t>вторичный</a:t>
          </a:r>
        </a:p>
      </dgm:t>
    </dgm:pt>
    <dgm:pt modelId="{33C72C00-E309-5949-8C29-722BDC043F2A}" type="parTrans" cxnId="{3BC781EC-EFA8-F943-8897-BBA2C2274205}">
      <dgm:prSet/>
      <dgm:spPr/>
      <dgm:t>
        <a:bodyPr/>
        <a:lstStyle/>
        <a:p>
          <a:endParaRPr lang="ru-RU"/>
        </a:p>
      </dgm:t>
    </dgm:pt>
    <dgm:pt modelId="{0238A502-A758-8641-BC20-D674479334D9}" type="sibTrans" cxnId="{3BC781EC-EFA8-F943-8897-BBA2C2274205}">
      <dgm:prSet/>
      <dgm:spPr/>
      <dgm:t>
        <a:bodyPr/>
        <a:lstStyle/>
        <a:p>
          <a:endParaRPr lang="ru-RU"/>
        </a:p>
      </dgm:t>
    </dgm:pt>
    <dgm:pt modelId="{ACDDD1AE-1FE7-0740-8B7B-B8E88ACC428D}">
      <dgm:prSet phldrT="[Текст]"/>
      <dgm:spPr/>
      <dgm:t>
        <a:bodyPr/>
        <a:lstStyle/>
        <a:p>
          <a:r>
            <a:rPr lang="ru-RU" dirty="0"/>
            <a:t>Класс может иметь несколько вторичных конструкторов. </a:t>
          </a:r>
        </a:p>
      </dgm:t>
    </dgm:pt>
    <dgm:pt modelId="{F123B77A-D5E6-794B-BFEB-DE07B2389952}" type="parTrans" cxnId="{D9A7DA4F-292B-F042-8B6D-5A4A2CA4E211}">
      <dgm:prSet/>
      <dgm:spPr/>
      <dgm:t>
        <a:bodyPr/>
        <a:lstStyle/>
        <a:p>
          <a:endParaRPr lang="ru-RU"/>
        </a:p>
      </dgm:t>
    </dgm:pt>
    <dgm:pt modelId="{DFF50C74-790B-0945-A082-F06D05E508F7}" type="sibTrans" cxnId="{D9A7DA4F-292B-F042-8B6D-5A4A2CA4E211}">
      <dgm:prSet/>
      <dgm:spPr/>
      <dgm:t>
        <a:bodyPr/>
        <a:lstStyle/>
        <a:p>
          <a:endParaRPr lang="ru-RU"/>
        </a:p>
      </dgm:t>
    </dgm:pt>
    <dgm:pt modelId="{19C83AE0-FE7D-6945-B81C-1B60E3434157}">
      <dgm:prSet phldrT="[Текст]"/>
      <dgm:spPr/>
      <dgm:t>
        <a:bodyPr/>
        <a:lstStyle/>
        <a:p>
          <a:r>
            <a:rPr lang="ru-RU" dirty="0"/>
            <a:t>Первичный конструктор может быть конструктором по умолчанию или параметризованным конструктором. </a:t>
          </a:r>
        </a:p>
      </dgm:t>
    </dgm:pt>
    <dgm:pt modelId="{47A13084-0CBB-5E4B-A156-CB517A1BBEA8}" type="parTrans" cxnId="{37402FA1-FDEA-5B49-B68B-67689AC9CE78}">
      <dgm:prSet/>
      <dgm:spPr/>
    </dgm:pt>
    <dgm:pt modelId="{3495F4EB-1435-D044-8EF6-7E64E338ABF7}" type="sibTrans" cxnId="{37402FA1-FDEA-5B49-B68B-67689AC9CE78}">
      <dgm:prSet/>
      <dgm:spPr/>
    </dgm:pt>
    <dgm:pt modelId="{FE21874F-48C8-4D48-9285-3F19E28DB7FD}">
      <dgm:prSet phldrT="[Текст]"/>
      <dgm:spPr/>
      <dgm:t>
        <a:bodyPr/>
        <a:lstStyle/>
        <a:p>
          <a:r>
            <a:rPr lang="ru-RU" dirty="0"/>
            <a:t>Первичный конструктор не имеет тела. Это означает, что он не может содержать никакого кода</a:t>
          </a:r>
        </a:p>
      </dgm:t>
    </dgm:pt>
    <dgm:pt modelId="{5432D9E5-C150-C34A-9D01-50BD7C27A8A9}" type="parTrans" cxnId="{AB276C53-F6B4-9041-BF45-2BFE44996F59}">
      <dgm:prSet/>
      <dgm:spPr/>
    </dgm:pt>
    <dgm:pt modelId="{13743D90-6B1B-A24B-A1B2-2943F5163F12}" type="sibTrans" cxnId="{AB276C53-F6B4-9041-BF45-2BFE44996F59}">
      <dgm:prSet/>
      <dgm:spPr/>
    </dgm:pt>
    <dgm:pt modelId="{82008204-7794-984A-9334-9A46B490FA5B}">
      <dgm:prSet phldrT="[Текст]"/>
      <dgm:spPr/>
      <dgm:t>
        <a:bodyPr/>
        <a:lstStyle/>
        <a:p>
          <a:r>
            <a:rPr lang="ru-RU" dirty="0"/>
            <a:t>Вы можете определить вторичный конструктор с параметрами или без них. </a:t>
          </a:r>
        </a:p>
      </dgm:t>
    </dgm:pt>
    <dgm:pt modelId="{6CDED406-B95F-F84F-972D-FA1D55641649}" type="parTrans" cxnId="{BD769C95-2358-6D40-B9F1-3E61F8B70CF4}">
      <dgm:prSet/>
      <dgm:spPr/>
    </dgm:pt>
    <dgm:pt modelId="{C9765429-A774-3043-8155-BE151888A667}" type="sibTrans" cxnId="{BD769C95-2358-6D40-B9F1-3E61F8B70CF4}">
      <dgm:prSet/>
      <dgm:spPr/>
    </dgm:pt>
    <dgm:pt modelId="{D3C0579C-317A-5940-A0CB-25DD99F72EA0}">
      <dgm:prSet phldrT="[Текст]"/>
      <dgm:spPr/>
      <dgm:t>
        <a:bodyPr/>
        <a:lstStyle/>
        <a:p>
          <a:r>
            <a:rPr lang="ru-RU" dirty="0"/>
            <a:t>Вторичный конструктор может инициализировать класс и имеет тело, которое может содержать логику инициализации. Е</a:t>
          </a:r>
        </a:p>
      </dgm:t>
    </dgm:pt>
    <dgm:pt modelId="{C4985C0F-BB0F-9E48-8124-A8109345951E}" type="parTrans" cxnId="{8D1F80CE-D5A5-554B-9E1D-88A080E0E479}">
      <dgm:prSet/>
      <dgm:spPr/>
    </dgm:pt>
    <dgm:pt modelId="{42884D63-0954-BC44-B15D-42DC9F9A20E5}" type="sibTrans" cxnId="{8D1F80CE-D5A5-554B-9E1D-88A080E0E479}">
      <dgm:prSet/>
      <dgm:spPr/>
    </dgm:pt>
    <dgm:pt modelId="{04D82DDF-C4F8-4347-A348-7530820FAD0A}">
      <dgm:prSet phldrT="[Текст]"/>
      <dgm:spPr/>
      <dgm:t>
        <a:bodyPr/>
        <a:lstStyle/>
        <a:p>
          <a:r>
            <a:rPr lang="ru-RU" dirty="0" err="1"/>
            <a:t>сли</a:t>
          </a:r>
          <a:r>
            <a:rPr lang="ru-RU" dirty="0"/>
            <a:t> у класса есть первичный конструктор, каждый вторичный конструктор должен инициализировать первичный конструктор</a:t>
          </a:r>
        </a:p>
      </dgm:t>
    </dgm:pt>
    <dgm:pt modelId="{8C394227-2849-F743-9ED9-096BD94ED79C}" type="parTrans" cxnId="{9B382E7F-F1D8-514E-A44F-7B532A9561A4}">
      <dgm:prSet/>
      <dgm:spPr/>
    </dgm:pt>
    <dgm:pt modelId="{85A407AB-3452-CD4D-9D17-D1F47D329492}" type="sibTrans" cxnId="{9B382E7F-F1D8-514E-A44F-7B532A9561A4}">
      <dgm:prSet/>
      <dgm:spPr/>
    </dgm:pt>
    <dgm:pt modelId="{5FE21EDE-DE27-7042-85A7-A79FD3E2F72C}" type="pres">
      <dgm:prSet presAssocID="{CC913D5F-EDD4-0C41-9519-2DE376FC49B6}" presName="Name0" presStyleCnt="0">
        <dgm:presLayoutVars>
          <dgm:dir/>
          <dgm:animLvl val="lvl"/>
          <dgm:resizeHandles val="exact"/>
        </dgm:presLayoutVars>
      </dgm:prSet>
      <dgm:spPr/>
    </dgm:pt>
    <dgm:pt modelId="{DC6D8ED9-B7E0-EC4C-91FA-E06E142E9374}" type="pres">
      <dgm:prSet presAssocID="{132DDE91-5CB7-464F-B405-44785543339D}" presName="composite" presStyleCnt="0"/>
      <dgm:spPr/>
    </dgm:pt>
    <dgm:pt modelId="{2947624B-1E23-1444-AB64-5FA55B018E1D}" type="pres">
      <dgm:prSet presAssocID="{132DDE91-5CB7-464F-B405-44785543339D}" presName="parTx" presStyleLbl="alignNode1" presStyleIdx="0" presStyleCnt="2">
        <dgm:presLayoutVars>
          <dgm:chMax val="0"/>
          <dgm:chPref val="0"/>
          <dgm:bulletEnabled val="1"/>
        </dgm:presLayoutVars>
      </dgm:prSet>
      <dgm:spPr/>
    </dgm:pt>
    <dgm:pt modelId="{38986C92-7290-2647-87A3-70A01C8D4DD8}" type="pres">
      <dgm:prSet presAssocID="{132DDE91-5CB7-464F-B405-44785543339D}" presName="desTx" presStyleLbl="alignAccFollowNode1" presStyleIdx="0" presStyleCnt="2">
        <dgm:presLayoutVars>
          <dgm:bulletEnabled val="1"/>
        </dgm:presLayoutVars>
      </dgm:prSet>
      <dgm:spPr/>
    </dgm:pt>
    <dgm:pt modelId="{0BF16F87-0ED6-7144-A186-E2153A627691}" type="pres">
      <dgm:prSet presAssocID="{A40795A8-9244-3842-9D61-3DC7A1B6A2B8}" presName="space" presStyleCnt="0"/>
      <dgm:spPr/>
    </dgm:pt>
    <dgm:pt modelId="{6187DB1D-009B-4D45-9EE4-C942847CAA4A}" type="pres">
      <dgm:prSet presAssocID="{853009D4-6A59-684C-8922-22AF4D4888CE}" presName="composite" presStyleCnt="0"/>
      <dgm:spPr/>
    </dgm:pt>
    <dgm:pt modelId="{A0D65FEF-4DCA-FA49-9FEE-F573865CA3A5}" type="pres">
      <dgm:prSet presAssocID="{853009D4-6A59-684C-8922-22AF4D4888CE}" presName="parTx" presStyleLbl="alignNode1" presStyleIdx="1" presStyleCnt="2">
        <dgm:presLayoutVars>
          <dgm:chMax val="0"/>
          <dgm:chPref val="0"/>
          <dgm:bulletEnabled val="1"/>
        </dgm:presLayoutVars>
      </dgm:prSet>
      <dgm:spPr/>
    </dgm:pt>
    <dgm:pt modelId="{C6F6B39B-E39D-E944-BC9E-C2E10CC2BADD}" type="pres">
      <dgm:prSet presAssocID="{853009D4-6A59-684C-8922-22AF4D4888CE}" presName="desTx" presStyleLbl="alignAccFollowNode1" presStyleIdx="1" presStyleCnt="2">
        <dgm:presLayoutVars>
          <dgm:bulletEnabled val="1"/>
        </dgm:presLayoutVars>
      </dgm:prSet>
      <dgm:spPr/>
    </dgm:pt>
  </dgm:ptLst>
  <dgm:cxnLst>
    <dgm:cxn modelId="{2196B11B-A02D-7A44-BA5C-05B904D04A41}" srcId="{CC913D5F-EDD4-0C41-9519-2DE376FC49B6}" destId="{132DDE91-5CB7-464F-B405-44785543339D}" srcOrd="0" destOrd="0" parTransId="{2A6638B6-604B-3A4A-9A6B-0E0017A2BD23}" sibTransId="{A40795A8-9244-3842-9D61-3DC7A1B6A2B8}"/>
    <dgm:cxn modelId="{B0B8B149-DC65-0B41-8DE2-D90130F5F4AA}" type="presOf" srcId="{FE21874F-48C8-4D48-9285-3F19E28DB7FD}" destId="{38986C92-7290-2647-87A3-70A01C8D4DD8}" srcOrd="0" destOrd="2" presId="urn:microsoft.com/office/officeart/2005/8/layout/hList1"/>
    <dgm:cxn modelId="{D9A7DA4F-292B-F042-8B6D-5A4A2CA4E211}" srcId="{853009D4-6A59-684C-8922-22AF4D4888CE}" destId="{ACDDD1AE-1FE7-0740-8B7B-B8E88ACC428D}" srcOrd="0" destOrd="0" parTransId="{F123B77A-D5E6-794B-BFEB-DE07B2389952}" sibTransId="{DFF50C74-790B-0945-A082-F06D05E508F7}"/>
    <dgm:cxn modelId="{AB276C53-F6B4-9041-BF45-2BFE44996F59}" srcId="{132DDE91-5CB7-464F-B405-44785543339D}" destId="{FE21874F-48C8-4D48-9285-3F19E28DB7FD}" srcOrd="2" destOrd="0" parTransId="{5432D9E5-C150-C34A-9D01-50BD7C27A8A9}" sibTransId="{13743D90-6B1B-A24B-A1B2-2943F5163F12}"/>
    <dgm:cxn modelId="{611C1059-AC69-A547-BC3C-BC95DD766243}" type="presOf" srcId="{132DDE91-5CB7-464F-B405-44785543339D}" destId="{2947624B-1E23-1444-AB64-5FA55B018E1D}" srcOrd="0" destOrd="0" presId="urn:microsoft.com/office/officeart/2005/8/layout/hList1"/>
    <dgm:cxn modelId="{EB0F006B-B318-EA44-8760-60C426E15392}" type="presOf" srcId="{19C83AE0-FE7D-6945-B81C-1B60E3434157}" destId="{38986C92-7290-2647-87A3-70A01C8D4DD8}" srcOrd="0" destOrd="1" presId="urn:microsoft.com/office/officeart/2005/8/layout/hList1"/>
    <dgm:cxn modelId="{55511A77-0D1E-244E-BF9B-32FD5BAAD672}" srcId="{132DDE91-5CB7-464F-B405-44785543339D}" destId="{CC8D86B7-99EB-1446-BA87-A1DE10960926}" srcOrd="0" destOrd="0" parTransId="{8E4E695A-1821-4A4B-95CF-02066CDA621F}" sibTransId="{A405AFAB-088F-1641-84AB-2A6E89D10C4D}"/>
    <dgm:cxn modelId="{A268E777-2DF0-BD41-85BA-37FF6329F470}" type="presOf" srcId="{04D82DDF-C4F8-4347-A348-7530820FAD0A}" destId="{C6F6B39B-E39D-E944-BC9E-C2E10CC2BADD}" srcOrd="0" destOrd="3" presId="urn:microsoft.com/office/officeart/2005/8/layout/hList1"/>
    <dgm:cxn modelId="{9B382E7F-F1D8-514E-A44F-7B532A9561A4}" srcId="{853009D4-6A59-684C-8922-22AF4D4888CE}" destId="{04D82DDF-C4F8-4347-A348-7530820FAD0A}" srcOrd="3" destOrd="0" parTransId="{8C394227-2849-F743-9ED9-096BD94ED79C}" sibTransId="{85A407AB-3452-CD4D-9D17-D1F47D329492}"/>
    <dgm:cxn modelId="{4A28468F-07D5-2845-BBF6-D172DB682478}" type="presOf" srcId="{D3C0579C-317A-5940-A0CB-25DD99F72EA0}" destId="{C6F6B39B-E39D-E944-BC9E-C2E10CC2BADD}" srcOrd="0" destOrd="2" presId="urn:microsoft.com/office/officeart/2005/8/layout/hList1"/>
    <dgm:cxn modelId="{BD769C95-2358-6D40-B9F1-3E61F8B70CF4}" srcId="{853009D4-6A59-684C-8922-22AF4D4888CE}" destId="{82008204-7794-984A-9334-9A46B490FA5B}" srcOrd="1" destOrd="0" parTransId="{6CDED406-B95F-F84F-972D-FA1D55641649}" sibTransId="{C9765429-A774-3043-8155-BE151888A667}"/>
    <dgm:cxn modelId="{37402FA1-FDEA-5B49-B68B-67689AC9CE78}" srcId="{132DDE91-5CB7-464F-B405-44785543339D}" destId="{19C83AE0-FE7D-6945-B81C-1B60E3434157}" srcOrd="1" destOrd="0" parTransId="{47A13084-0CBB-5E4B-A156-CB517A1BBEA8}" sibTransId="{3495F4EB-1435-D044-8EF6-7E64E338ABF7}"/>
    <dgm:cxn modelId="{22B270BE-019E-D34E-B9E2-8E7344778FE4}" type="presOf" srcId="{ACDDD1AE-1FE7-0740-8B7B-B8E88ACC428D}" destId="{C6F6B39B-E39D-E944-BC9E-C2E10CC2BADD}" srcOrd="0" destOrd="0" presId="urn:microsoft.com/office/officeart/2005/8/layout/hList1"/>
    <dgm:cxn modelId="{6B5D00C0-56E2-D64F-8C4E-16F2239ADAF7}" type="presOf" srcId="{82008204-7794-984A-9334-9A46B490FA5B}" destId="{C6F6B39B-E39D-E944-BC9E-C2E10CC2BADD}" srcOrd="0" destOrd="1" presId="urn:microsoft.com/office/officeart/2005/8/layout/hList1"/>
    <dgm:cxn modelId="{1CD008C1-7CB7-BF40-B081-C0CB163AE82D}" type="presOf" srcId="{CC913D5F-EDD4-0C41-9519-2DE376FC49B6}" destId="{5FE21EDE-DE27-7042-85A7-A79FD3E2F72C}" srcOrd="0" destOrd="0" presId="urn:microsoft.com/office/officeart/2005/8/layout/hList1"/>
    <dgm:cxn modelId="{8D1F80CE-D5A5-554B-9E1D-88A080E0E479}" srcId="{853009D4-6A59-684C-8922-22AF4D4888CE}" destId="{D3C0579C-317A-5940-A0CB-25DD99F72EA0}" srcOrd="2" destOrd="0" parTransId="{C4985C0F-BB0F-9E48-8124-A8109345951E}" sibTransId="{42884D63-0954-BC44-B15D-42DC9F9A20E5}"/>
    <dgm:cxn modelId="{008E23D1-892C-894B-AC5B-6FC30ED37869}" type="presOf" srcId="{CC8D86B7-99EB-1446-BA87-A1DE10960926}" destId="{38986C92-7290-2647-87A3-70A01C8D4DD8}" srcOrd="0" destOrd="0" presId="urn:microsoft.com/office/officeart/2005/8/layout/hList1"/>
    <dgm:cxn modelId="{3BC781EC-EFA8-F943-8897-BBA2C2274205}" srcId="{CC913D5F-EDD4-0C41-9519-2DE376FC49B6}" destId="{853009D4-6A59-684C-8922-22AF4D4888CE}" srcOrd="1" destOrd="0" parTransId="{33C72C00-E309-5949-8C29-722BDC043F2A}" sibTransId="{0238A502-A758-8641-BC20-D674479334D9}"/>
    <dgm:cxn modelId="{1013D2F0-E1EF-E847-BE52-48D0359E2BEB}" type="presOf" srcId="{853009D4-6A59-684C-8922-22AF4D4888CE}" destId="{A0D65FEF-4DCA-FA49-9FEE-F573865CA3A5}" srcOrd="0" destOrd="0" presId="urn:microsoft.com/office/officeart/2005/8/layout/hList1"/>
    <dgm:cxn modelId="{4B9EE133-AF8D-444C-A102-94127BCF4AD9}" type="presParOf" srcId="{5FE21EDE-DE27-7042-85A7-A79FD3E2F72C}" destId="{DC6D8ED9-B7E0-EC4C-91FA-E06E142E9374}" srcOrd="0" destOrd="0" presId="urn:microsoft.com/office/officeart/2005/8/layout/hList1"/>
    <dgm:cxn modelId="{C11B7606-A04A-7A40-AD16-60C324BDDB41}" type="presParOf" srcId="{DC6D8ED9-B7E0-EC4C-91FA-E06E142E9374}" destId="{2947624B-1E23-1444-AB64-5FA55B018E1D}" srcOrd="0" destOrd="0" presId="urn:microsoft.com/office/officeart/2005/8/layout/hList1"/>
    <dgm:cxn modelId="{4EF7941B-E7AF-8444-B508-6E9302E16ADA}" type="presParOf" srcId="{DC6D8ED9-B7E0-EC4C-91FA-E06E142E9374}" destId="{38986C92-7290-2647-87A3-70A01C8D4DD8}" srcOrd="1" destOrd="0" presId="urn:microsoft.com/office/officeart/2005/8/layout/hList1"/>
    <dgm:cxn modelId="{23CE9AF8-C3C0-8F4E-89F8-6A37C477771B}" type="presParOf" srcId="{5FE21EDE-DE27-7042-85A7-A79FD3E2F72C}" destId="{0BF16F87-0ED6-7144-A186-E2153A627691}" srcOrd="1" destOrd="0" presId="urn:microsoft.com/office/officeart/2005/8/layout/hList1"/>
    <dgm:cxn modelId="{26AB2698-75D8-9A48-87C1-6A1FAC523C2E}" type="presParOf" srcId="{5FE21EDE-DE27-7042-85A7-A79FD3E2F72C}" destId="{6187DB1D-009B-4D45-9EE4-C942847CAA4A}" srcOrd="2" destOrd="0" presId="urn:microsoft.com/office/officeart/2005/8/layout/hList1"/>
    <dgm:cxn modelId="{4D7CBEC6-A960-7F4B-9EA7-2503AA80A0CF}" type="presParOf" srcId="{6187DB1D-009B-4D45-9EE4-C942847CAA4A}" destId="{A0D65FEF-4DCA-FA49-9FEE-F573865CA3A5}" srcOrd="0" destOrd="0" presId="urn:microsoft.com/office/officeart/2005/8/layout/hList1"/>
    <dgm:cxn modelId="{78A8C4C6-DEDC-1644-9C10-57C4DD515660}" type="presParOf" srcId="{6187DB1D-009B-4D45-9EE4-C942847CAA4A}" destId="{C6F6B39B-E39D-E944-BC9E-C2E10CC2BAD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EA2FF-83E0-2E41-80DD-EAC6F8C5DD91}">
      <dsp:nvSpPr>
        <dsp:cNvPr id="0" name=""/>
        <dsp:cNvSpPr/>
      </dsp:nvSpPr>
      <dsp:spPr>
        <a:xfrm>
          <a:off x="7" y="263868"/>
          <a:ext cx="2456955" cy="34560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SzPts val="1000"/>
            <a:buFont typeface="Symbol" pitchFamily="2" charset="2"/>
            <a:buNone/>
          </a:pPr>
          <a:r>
            <a:rPr lang="ru-RU" sz="1200" b="1" kern="1200" dirty="0">
              <a:latin typeface="Arial" panose="020B0604020202020204" pitchFamily="34" charset="0"/>
              <a:cs typeface="Arial" panose="020B0604020202020204" pitchFamily="34" charset="0"/>
            </a:rPr>
            <a:t>Инкапсуляция. </a:t>
          </a:r>
          <a:endParaRPr lang="ru-RU" sz="1200" kern="1200" dirty="0">
            <a:latin typeface="Arial" panose="020B0604020202020204" pitchFamily="34" charset="0"/>
            <a:cs typeface="Arial" panose="020B0604020202020204" pitchFamily="34" charset="0"/>
          </a:endParaRPr>
        </a:p>
      </dsp:txBody>
      <dsp:txXfrm>
        <a:off x="7" y="263868"/>
        <a:ext cx="2456955" cy="345600"/>
      </dsp:txXfrm>
    </dsp:sp>
    <dsp:sp modelId="{0550B845-E433-E648-A198-574F3D4DAE29}">
      <dsp:nvSpPr>
        <dsp:cNvPr id="0" name=""/>
        <dsp:cNvSpPr/>
      </dsp:nvSpPr>
      <dsp:spPr>
        <a:xfrm>
          <a:off x="4086" y="610999"/>
          <a:ext cx="2456955" cy="4189556"/>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SzPts val="1000"/>
            <a:buFont typeface="Symbol" pitchFamily="2" charset="2"/>
            <a:buChar char=""/>
          </a:pPr>
          <a:r>
            <a:rPr lang="ru-RU" sz="1200" kern="1200" dirty="0">
              <a:latin typeface="Arial" panose="020B0604020202020204" pitchFamily="34" charset="0"/>
              <a:cs typeface="Arial" panose="020B0604020202020204" pitchFamily="34" charset="0"/>
            </a:rPr>
            <a:t>Обертывает связанные свойства и методы, которые выполняют действия над этими свойствами в классе. </a:t>
          </a:r>
        </a:p>
        <a:p>
          <a:pPr marL="114300" lvl="1" indent="-114300" algn="l" defTabSz="533400">
            <a:lnSpc>
              <a:spcPct val="90000"/>
            </a:lnSpc>
            <a:spcBef>
              <a:spcPct val="0"/>
            </a:spcBef>
            <a:spcAft>
              <a:spcPct val="15000"/>
            </a:spcAft>
            <a:buSzPts val="1000"/>
            <a:buFont typeface="Symbol" pitchFamily="2" charset="2"/>
            <a:buChar char=""/>
          </a:pPr>
          <a:r>
            <a:rPr lang="ru-RU" sz="1200" kern="1200" dirty="0">
              <a:latin typeface="Arial" panose="020B0604020202020204" pitchFamily="34" charset="0"/>
              <a:cs typeface="Arial" panose="020B0604020202020204" pitchFamily="34" charset="0"/>
            </a:rPr>
            <a:t>Например, рассмотрим ваш мобильный телефон. Он включает в себя камеру, дисплей, карты памяти и ряд других аппаратных и программных компонентов. Вам не нужно беспокоиться о том, как компоненты подключены внутри.</a:t>
          </a:r>
        </a:p>
      </dsp:txBody>
      <dsp:txXfrm>
        <a:off x="4086" y="610999"/>
        <a:ext cx="2456955" cy="4189556"/>
      </dsp:txXfrm>
    </dsp:sp>
    <dsp:sp modelId="{8F788BBF-D5B5-FB45-A045-515AD459B35A}">
      <dsp:nvSpPr>
        <dsp:cNvPr id="0" name=""/>
        <dsp:cNvSpPr/>
      </dsp:nvSpPr>
      <dsp:spPr>
        <a:xfrm>
          <a:off x="2805014" y="265399"/>
          <a:ext cx="2456955" cy="34560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SzPts val="1000"/>
            <a:buFont typeface="Symbol" pitchFamily="2" charset="2"/>
            <a:buNone/>
          </a:pPr>
          <a:r>
            <a:rPr lang="ru-RU" sz="1200" b="1" kern="1200" dirty="0">
              <a:latin typeface="Arial" panose="020B0604020202020204" pitchFamily="34" charset="0"/>
              <a:cs typeface="Arial" panose="020B0604020202020204" pitchFamily="34" charset="0"/>
            </a:rPr>
            <a:t>Абстракция. </a:t>
          </a:r>
          <a:endParaRPr lang="ru-RU" sz="1200" kern="1200" dirty="0">
            <a:latin typeface="Arial" panose="020B0604020202020204" pitchFamily="34" charset="0"/>
            <a:cs typeface="Arial" panose="020B0604020202020204" pitchFamily="34" charset="0"/>
          </a:endParaRPr>
        </a:p>
      </dsp:txBody>
      <dsp:txXfrm>
        <a:off x="2805014" y="265399"/>
        <a:ext cx="2456955" cy="345600"/>
      </dsp:txXfrm>
    </dsp:sp>
    <dsp:sp modelId="{2B73F3F7-69D8-CF4E-9254-137282184E90}">
      <dsp:nvSpPr>
        <dsp:cNvPr id="0" name=""/>
        <dsp:cNvSpPr/>
      </dsp:nvSpPr>
      <dsp:spPr>
        <a:xfrm>
          <a:off x="2805014" y="610999"/>
          <a:ext cx="2456955" cy="4189556"/>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SzPts val="1000"/>
            <a:buFont typeface="Symbol" pitchFamily="2" charset="2"/>
            <a:buChar char=""/>
          </a:pPr>
          <a:r>
            <a:rPr lang="ru-RU" sz="1200" kern="1200" dirty="0">
              <a:latin typeface="Arial" panose="020B0604020202020204" pitchFamily="34" charset="0"/>
              <a:cs typeface="Arial" panose="020B0604020202020204" pitchFamily="34" charset="0"/>
            </a:rPr>
            <a:t>Расширение инкапсуляции. Идея состоит в том, чтобы максимально скрыть внутреннюю логику реализации. </a:t>
          </a:r>
        </a:p>
        <a:p>
          <a:pPr marL="114300" lvl="1" indent="-114300" algn="l" defTabSz="533400">
            <a:lnSpc>
              <a:spcPct val="90000"/>
            </a:lnSpc>
            <a:spcBef>
              <a:spcPct val="0"/>
            </a:spcBef>
            <a:spcAft>
              <a:spcPct val="15000"/>
            </a:spcAft>
            <a:buSzPts val="1000"/>
            <a:buFont typeface="Symbol" pitchFamily="2" charset="2"/>
            <a:buChar char=""/>
          </a:pPr>
          <a:r>
            <a:rPr lang="ru-RU" sz="1200" kern="1200" dirty="0">
              <a:latin typeface="Arial" panose="020B0604020202020204" pitchFamily="34" charset="0"/>
              <a:cs typeface="Arial" panose="020B0604020202020204" pitchFamily="34" charset="0"/>
            </a:rPr>
            <a:t>Например, чтобы сделать снимок на мобильный телефон, все, что вам нужно сделать, это открыть приложение камеры, навести телефон на сцену, которую вы хотите запечатлеть, и нажать кнопку, чтобы сделать снимок. Вам не нужно знать, как устроено приложение камеры или как на самом деле работает оборудование камеры на вашем мобильном телефоне. Короче говоря, внутренняя механика приложения камеры и то, как мобильная камера снимает фотографии, абстрагированы, чтобы вы могли выполнять важные задачи.</a:t>
          </a:r>
        </a:p>
      </dsp:txBody>
      <dsp:txXfrm>
        <a:off x="2805014" y="610999"/>
        <a:ext cx="2456955" cy="4189556"/>
      </dsp:txXfrm>
    </dsp:sp>
    <dsp:sp modelId="{AA78EE9C-7E5A-DB47-A5AA-3DCE586A5066}">
      <dsp:nvSpPr>
        <dsp:cNvPr id="0" name=""/>
        <dsp:cNvSpPr/>
      </dsp:nvSpPr>
      <dsp:spPr>
        <a:xfrm>
          <a:off x="5605943" y="265399"/>
          <a:ext cx="2456955" cy="34560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SzPts val="1000"/>
            <a:buFont typeface="Symbol" pitchFamily="2" charset="2"/>
            <a:buNone/>
          </a:pPr>
          <a:r>
            <a:rPr lang="ru-RU" sz="1200" b="1" kern="1200" dirty="0">
              <a:latin typeface="Arial" panose="020B0604020202020204" pitchFamily="34" charset="0"/>
              <a:cs typeface="Arial" panose="020B0604020202020204" pitchFamily="34" charset="0"/>
            </a:rPr>
            <a:t>Наследование. </a:t>
          </a:r>
          <a:endParaRPr lang="ru-RU" sz="1200" kern="1200" dirty="0">
            <a:latin typeface="Arial" panose="020B0604020202020204" pitchFamily="34" charset="0"/>
            <a:cs typeface="Arial" panose="020B0604020202020204" pitchFamily="34" charset="0"/>
          </a:endParaRPr>
        </a:p>
      </dsp:txBody>
      <dsp:txXfrm>
        <a:off x="5605943" y="265399"/>
        <a:ext cx="2456955" cy="345600"/>
      </dsp:txXfrm>
    </dsp:sp>
    <dsp:sp modelId="{17511CBB-E07C-864B-BFAB-D6ACE9F06E03}">
      <dsp:nvSpPr>
        <dsp:cNvPr id="0" name=""/>
        <dsp:cNvSpPr/>
      </dsp:nvSpPr>
      <dsp:spPr>
        <a:xfrm>
          <a:off x="5605943" y="610999"/>
          <a:ext cx="2456955" cy="4189556"/>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SzPts val="1000"/>
            <a:buFont typeface="Symbol" pitchFamily="2" charset="2"/>
            <a:buChar char=""/>
          </a:pPr>
          <a:r>
            <a:rPr lang="ru-RU" sz="1200" kern="1200" dirty="0">
              <a:latin typeface="Arial" panose="020B0604020202020204" pitchFamily="34" charset="0"/>
              <a:cs typeface="Arial" panose="020B0604020202020204" pitchFamily="34" charset="0"/>
            </a:rPr>
            <a:t>Позволяет построить класс на основе характеристик и поведения других классов путем установления отношений родитель-потомок. </a:t>
          </a:r>
        </a:p>
        <a:p>
          <a:pPr marL="114300" lvl="1" indent="-114300" algn="l" defTabSz="533400">
            <a:lnSpc>
              <a:spcPct val="90000"/>
            </a:lnSpc>
            <a:spcBef>
              <a:spcPct val="0"/>
            </a:spcBef>
            <a:spcAft>
              <a:spcPct val="15000"/>
            </a:spcAft>
            <a:buSzPts val="1000"/>
            <a:buFont typeface="Symbol" pitchFamily="2" charset="2"/>
            <a:buChar char=""/>
          </a:pPr>
          <a:r>
            <a:rPr lang="ru-RU" sz="1200" kern="1200" dirty="0">
              <a:latin typeface="Arial" panose="020B0604020202020204" pitchFamily="34" charset="0"/>
              <a:cs typeface="Arial" panose="020B0604020202020204" pitchFamily="34" charset="0"/>
            </a:rPr>
            <a:t>Например, есть разные производители, которые выпускают различные мобильные устройства под управлением ОС </a:t>
          </a:r>
          <a:r>
            <a:rPr lang="ru-RU" sz="1200" kern="1200" dirty="0" err="1">
              <a:latin typeface="Arial" panose="020B0604020202020204" pitchFamily="34" charset="0"/>
              <a:cs typeface="Arial" panose="020B0604020202020204" pitchFamily="34" charset="0"/>
            </a:rPr>
            <a:t>Android</a:t>
          </a:r>
          <a:r>
            <a:rPr lang="ru-RU" sz="1200" kern="1200" dirty="0">
              <a:latin typeface="Arial" panose="020B0604020202020204" pitchFamily="34" charset="0"/>
              <a:cs typeface="Arial" panose="020B0604020202020204" pitchFamily="34" charset="0"/>
            </a:rPr>
            <a:t>, но пользовательский интерфейс у каждого из устройств разный. Другими словами, производители наследуют функции ОС </a:t>
          </a:r>
          <a:r>
            <a:rPr lang="ru-RU" sz="1200" kern="1200" dirty="0" err="1">
              <a:latin typeface="Arial" panose="020B0604020202020204" pitchFamily="34" charset="0"/>
              <a:cs typeface="Arial" panose="020B0604020202020204" pitchFamily="34" charset="0"/>
            </a:rPr>
            <a:t>Android</a:t>
          </a:r>
          <a:r>
            <a:rPr lang="ru-RU" sz="1200" kern="1200" dirty="0">
              <a:latin typeface="Arial" panose="020B0604020202020204" pitchFamily="34" charset="0"/>
              <a:cs typeface="Arial" panose="020B0604020202020204" pitchFamily="34" charset="0"/>
            </a:rPr>
            <a:t> и создают на их основе свои настройки.</a:t>
          </a:r>
        </a:p>
      </dsp:txBody>
      <dsp:txXfrm>
        <a:off x="5605943" y="610999"/>
        <a:ext cx="2456955" cy="4189556"/>
      </dsp:txXfrm>
    </dsp:sp>
    <dsp:sp modelId="{8C6FE8E8-BDBD-9649-823F-68E5B882D4FD}">
      <dsp:nvSpPr>
        <dsp:cNvPr id="0" name=""/>
        <dsp:cNvSpPr/>
      </dsp:nvSpPr>
      <dsp:spPr>
        <a:xfrm>
          <a:off x="8406872" y="265399"/>
          <a:ext cx="2456955" cy="34560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SzPts val="1000"/>
            <a:buFont typeface="Symbol" pitchFamily="2" charset="2"/>
            <a:buNone/>
          </a:pPr>
          <a:r>
            <a:rPr lang="ru-RU" sz="1200" b="1" kern="1200" dirty="0">
              <a:latin typeface="Arial" panose="020B0604020202020204" pitchFamily="34" charset="0"/>
              <a:cs typeface="Arial" panose="020B0604020202020204" pitchFamily="34" charset="0"/>
            </a:rPr>
            <a:t>Полиморфизм. </a:t>
          </a:r>
          <a:endParaRPr lang="ru-RU" sz="1200" kern="1200" dirty="0">
            <a:latin typeface="Arial" panose="020B0604020202020204" pitchFamily="34" charset="0"/>
            <a:cs typeface="Arial" panose="020B0604020202020204" pitchFamily="34" charset="0"/>
          </a:endParaRPr>
        </a:p>
      </dsp:txBody>
      <dsp:txXfrm>
        <a:off x="8406872" y="265399"/>
        <a:ext cx="2456955" cy="345600"/>
      </dsp:txXfrm>
    </dsp:sp>
    <dsp:sp modelId="{7ABB0517-3B3C-7C42-86B6-9C261370625C}">
      <dsp:nvSpPr>
        <dsp:cNvPr id="0" name=""/>
        <dsp:cNvSpPr/>
      </dsp:nvSpPr>
      <dsp:spPr>
        <a:xfrm>
          <a:off x="8406872" y="610999"/>
          <a:ext cx="2456955" cy="4189556"/>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SzPts val="1000"/>
            <a:buFont typeface="Symbol" pitchFamily="2" charset="2"/>
            <a:buChar char=""/>
          </a:pPr>
          <a:r>
            <a:rPr lang="ru-RU" sz="1200" kern="1200" dirty="0">
              <a:latin typeface="Arial" panose="020B0604020202020204" pitchFamily="34" charset="0"/>
              <a:cs typeface="Arial" panose="020B0604020202020204" pitchFamily="34" charset="0"/>
            </a:rPr>
            <a:t>Полиморфизм — это способность использовать разные объекты одним и тем же способом. </a:t>
          </a:r>
        </a:p>
        <a:p>
          <a:pPr marL="114300" lvl="1" indent="-114300" algn="l" defTabSz="533400">
            <a:lnSpc>
              <a:spcPct val="90000"/>
            </a:lnSpc>
            <a:spcBef>
              <a:spcPct val="0"/>
            </a:spcBef>
            <a:spcAft>
              <a:spcPct val="15000"/>
            </a:spcAft>
            <a:buSzPts val="1000"/>
            <a:buFont typeface="Symbol" pitchFamily="2" charset="2"/>
            <a:buChar char=""/>
          </a:pPr>
          <a:r>
            <a:rPr lang="ru-RU" sz="1200" kern="1200" dirty="0">
              <a:latin typeface="Arial" panose="020B0604020202020204" pitchFamily="34" charset="0"/>
              <a:cs typeface="Arial" panose="020B0604020202020204" pitchFamily="34" charset="0"/>
            </a:rPr>
            <a:t>Например, когда вы подключаете динамик Bluetooth к мобильному телефону, телефону достаточно знать, что существует устройство, которое может воспроизводить звук через Bluetooth. Однако вы можете выбирать из множества динамиков Bluetooth, и вашему телефону не обязательно знать, как работать с каждым из них конкретно.</a:t>
          </a:r>
        </a:p>
      </dsp:txBody>
      <dsp:txXfrm>
        <a:off x="8406872" y="610999"/>
        <a:ext cx="2456955" cy="41895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9AD094-600A-E44B-B485-02EB1C361367}">
      <dsp:nvSpPr>
        <dsp:cNvPr id="0" name=""/>
        <dsp:cNvSpPr/>
      </dsp:nvSpPr>
      <dsp:spPr>
        <a:xfrm>
          <a:off x="2540" y="110056"/>
          <a:ext cx="2476500" cy="57600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SzPts val="1000"/>
            <a:buFont typeface="Symbol" pitchFamily="2" charset="2"/>
            <a:buNone/>
          </a:pPr>
          <a:r>
            <a:rPr lang="ru-RU" sz="2000" b="1" kern="1200" dirty="0">
              <a:latin typeface="Arial" panose="020B0604020202020204" pitchFamily="34" charset="0"/>
              <a:cs typeface="Arial" panose="020B0604020202020204" pitchFamily="34" charset="0"/>
            </a:rPr>
            <a:t>Характеристики </a:t>
          </a:r>
          <a:endParaRPr lang="ru-RU" sz="2000" kern="1200" dirty="0">
            <a:latin typeface="Arial" panose="020B0604020202020204" pitchFamily="34" charset="0"/>
            <a:cs typeface="Arial" panose="020B0604020202020204" pitchFamily="34" charset="0"/>
          </a:endParaRPr>
        </a:p>
      </dsp:txBody>
      <dsp:txXfrm>
        <a:off x="2540" y="110056"/>
        <a:ext cx="2476500" cy="576000"/>
      </dsp:txXfrm>
    </dsp:sp>
    <dsp:sp modelId="{DB7FEF3A-7DCF-654A-A60C-44CC6D3A53D4}">
      <dsp:nvSpPr>
        <dsp:cNvPr id="0" name=""/>
        <dsp:cNvSpPr/>
      </dsp:nvSpPr>
      <dsp:spPr>
        <a:xfrm>
          <a:off x="2540" y="686056"/>
          <a:ext cx="2476500" cy="238814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SzPts val="1000"/>
            <a:buFont typeface="Symbol" pitchFamily="2" charset="2"/>
            <a:buChar char=""/>
          </a:pPr>
          <a:r>
            <a:rPr lang="ru-RU" sz="2000" kern="1200">
              <a:latin typeface="Arial" panose="020B0604020202020204" pitchFamily="34" charset="0"/>
              <a:cs typeface="Arial" panose="020B0604020202020204" pitchFamily="34" charset="0"/>
            </a:rPr>
            <a:t>Переменные</a:t>
          </a:r>
          <a:r>
            <a:rPr lang="ru-RU" sz="2000" kern="1200" dirty="0">
              <a:latin typeface="Arial" panose="020B0604020202020204" pitchFamily="34" charset="0"/>
              <a:cs typeface="Arial" panose="020B0604020202020204" pitchFamily="34" charset="0"/>
            </a:rPr>
            <a:t>, задающие атрибуты объектов класса.</a:t>
          </a:r>
        </a:p>
      </dsp:txBody>
      <dsp:txXfrm>
        <a:off x="2540" y="686056"/>
        <a:ext cx="2476500" cy="2388149"/>
      </dsp:txXfrm>
    </dsp:sp>
    <dsp:sp modelId="{A045B7F2-665E-E642-890C-7C6C3308BADE}">
      <dsp:nvSpPr>
        <dsp:cNvPr id="0" name=""/>
        <dsp:cNvSpPr/>
      </dsp:nvSpPr>
      <dsp:spPr>
        <a:xfrm>
          <a:off x="2825750" y="110056"/>
          <a:ext cx="2476500" cy="57600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SzPts val="1000"/>
            <a:buFont typeface="Symbol" pitchFamily="2" charset="2"/>
            <a:buNone/>
          </a:pPr>
          <a:r>
            <a:rPr lang="ru-RU" sz="2000" b="1" kern="1200" dirty="0">
              <a:latin typeface="Arial" panose="020B0604020202020204" pitchFamily="34" charset="0"/>
              <a:cs typeface="Arial" panose="020B0604020202020204" pitchFamily="34" charset="0"/>
            </a:rPr>
            <a:t>Методы </a:t>
          </a:r>
          <a:endParaRPr lang="ru-RU" sz="2000" kern="1200" dirty="0">
            <a:latin typeface="Arial" panose="020B0604020202020204" pitchFamily="34" charset="0"/>
            <a:cs typeface="Arial" panose="020B0604020202020204" pitchFamily="34" charset="0"/>
          </a:endParaRPr>
        </a:p>
      </dsp:txBody>
      <dsp:txXfrm>
        <a:off x="2825750" y="110056"/>
        <a:ext cx="2476500" cy="576000"/>
      </dsp:txXfrm>
    </dsp:sp>
    <dsp:sp modelId="{D634FEB1-472F-B841-8D7F-83AEA00C85F2}">
      <dsp:nvSpPr>
        <dsp:cNvPr id="0" name=""/>
        <dsp:cNvSpPr/>
      </dsp:nvSpPr>
      <dsp:spPr>
        <a:xfrm>
          <a:off x="2825750" y="686056"/>
          <a:ext cx="2476500" cy="238814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SzPts val="1000"/>
            <a:buFont typeface="Symbol" pitchFamily="2" charset="2"/>
            <a:buChar char=""/>
          </a:pPr>
          <a:r>
            <a:rPr lang="ru-RU" sz="2000" kern="1200" dirty="0">
              <a:latin typeface="Arial" panose="020B0604020202020204" pitchFamily="34" charset="0"/>
              <a:cs typeface="Arial" panose="020B0604020202020204" pitchFamily="34" charset="0"/>
            </a:rPr>
            <a:t>Функции, содержащие поведение и действия класса.</a:t>
          </a:r>
        </a:p>
      </dsp:txBody>
      <dsp:txXfrm>
        <a:off x="2825750" y="686056"/>
        <a:ext cx="2476500" cy="2388149"/>
      </dsp:txXfrm>
    </dsp:sp>
    <dsp:sp modelId="{A710AC17-9E94-A741-A32D-BBF35CDB75D0}">
      <dsp:nvSpPr>
        <dsp:cNvPr id="0" name=""/>
        <dsp:cNvSpPr/>
      </dsp:nvSpPr>
      <dsp:spPr>
        <a:xfrm>
          <a:off x="5648960" y="110056"/>
          <a:ext cx="2476500" cy="57600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SzPts val="1000"/>
            <a:buFont typeface="Symbol" pitchFamily="2" charset="2"/>
            <a:buNone/>
          </a:pPr>
          <a:r>
            <a:rPr lang="ru-RU" sz="2000" b="1" kern="1200" dirty="0">
              <a:latin typeface="Arial" panose="020B0604020202020204" pitchFamily="34" charset="0"/>
              <a:cs typeface="Arial" panose="020B0604020202020204" pitchFamily="34" charset="0"/>
            </a:rPr>
            <a:t>Конструкторы </a:t>
          </a:r>
          <a:endParaRPr lang="ru-RU" sz="2000" kern="1200" dirty="0">
            <a:latin typeface="Arial" panose="020B0604020202020204" pitchFamily="34" charset="0"/>
            <a:cs typeface="Arial" panose="020B0604020202020204" pitchFamily="34" charset="0"/>
          </a:endParaRPr>
        </a:p>
      </dsp:txBody>
      <dsp:txXfrm>
        <a:off x="5648960" y="110056"/>
        <a:ext cx="2476500" cy="576000"/>
      </dsp:txXfrm>
    </dsp:sp>
    <dsp:sp modelId="{5096C0BB-1EB1-0649-971A-6D793452DDA8}">
      <dsp:nvSpPr>
        <dsp:cNvPr id="0" name=""/>
        <dsp:cNvSpPr/>
      </dsp:nvSpPr>
      <dsp:spPr>
        <a:xfrm>
          <a:off x="5648960" y="686056"/>
          <a:ext cx="2476500" cy="238814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SzPts val="1000"/>
            <a:buFont typeface="Symbol" pitchFamily="2" charset="2"/>
            <a:buChar char=""/>
          </a:pPr>
          <a:r>
            <a:rPr lang="ru-RU" sz="2000" kern="1200" dirty="0">
              <a:latin typeface="Arial" panose="020B0604020202020204" pitchFamily="34" charset="0"/>
              <a:cs typeface="Arial" panose="020B0604020202020204" pitchFamily="34" charset="0"/>
            </a:rPr>
            <a:t>Специальная функция-член, которая создает экземпляры класса во всей программе, в которой он определен.</a:t>
          </a:r>
        </a:p>
      </dsp:txBody>
      <dsp:txXfrm>
        <a:off x="5648960" y="686056"/>
        <a:ext cx="2476500" cy="23881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F5DCC-F452-6E4A-B334-9286A302E324}">
      <dsp:nvSpPr>
        <dsp:cNvPr id="0" name=""/>
        <dsp:cNvSpPr/>
      </dsp:nvSpPr>
      <dsp:spPr>
        <a:xfrm>
          <a:off x="641260" y="615"/>
          <a:ext cx="4592057" cy="138818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ru-RU" sz="2400" kern="1200" dirty="0"/>
            <a:t>Конструкторы без параметров (конструкторы по умолчанию)</a:t>
          </a:r>
        </a:p>
      </dsp:txBody>
      <dsp:txXfrm>
        <a:off x="641260" y="615"/>
        <a:ext cx="4592057" cy="1388181"/>
      </dsp:txXfrm>
    </dsp:sp>
    <dsp:sp modelId="{8D583806-78F3-7C43-B803-127353817440}">
      <dsp:nvSpPr>
        <dsp:cNvPr id="0" name=""/>
        <dsp:cNvSpPr/>
      </dsp:nvSpPr>
      <dsp:spPr>
        <a:xfrm>
          <a:off x="5464681" y="615"/>
          <a:ext cx="3643698" cy="1388181"/>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ru-RU" sz="2400" kern="1200" dirty="0"/>
            <a:t>Конструкторы с параметрами</a:t>
          </a:r>
        </a:p>
      </dsp:txBody>
      <dsp:txXfrm>
        <a:off x="5464681" y="615"/>
        <a:ext cx="3643698" cy="13881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7624B-1E23-1444-AB64-5FA55B018E1D}">
      <dsp:nvSpPr>
        <dsp:cNvPr id="0" name=""/>
        <dsp:cNvSpPr/>
      </dsp:nvSpPr>
      <dsp:spPr>
        <a:xfrm>
          <a:off x="54" y="230830"/>
          <a:ext cx="5189854" cy="54720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ru-RU" sz="1900" kern="1200" dirty="0"/>
            <a:t>первичный</a:t>
          </a:r>
        </a:p>
      </dsp:txBody>
      <dsp:txXfrm>
        <a:off x="54" y="230830"/>
        <a:ext cx="5189854" cy="547200"/>
      </dsp:txXfrm>
    </dsp:sp>
    <dsp:sp modelId="{38986C92-7290-2647-87A3-70A01C8D4DD8}">
      <dsp:nvSpPr>
        <dsp:cNvPr id="0" name=""/>
        <dsp:cNvSpPr/>
      </dsp:nvSpPr>
      <dsp:spPr>
        <a:xfrm>
          <a:off x="54" y="778030"/>
          <a:ext cx="5189854" cy="3368887"/>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ru-RU" sz="1900" kern="1200" dirty="0"/>
            <a:t>Класс может иметь только один основной конструктор, который определяется как часть заголовка класса. </a:t>
          </a:r>
        </a:p>
        <a:p>
          <a:pPr marL="171450" lvl="1" indent="-171450" algn="l" defTabSz="844550">
            <a:lnSpc>
              <a:spcPct val="90000"/>
            </a:lnSpc>
            <a:spcBef>
              <a:spcPct val="0"/>
            </a:spcBef>
            <a:spcAft>
              <a:spcPct val="15000"/>
            </a:spcAft>
            <a:buChar char="•"/>
          </a:pPr>
          <a:r>
            <a:rPr lang="ru-RU" sz="1900" kern="1200" dirty="0"/>
            <a:t>Первичный конструктор может быть конструктором по умолчанию или параметризованным конструктором. </a:t>
          </a:r>
        </a:p>
        <a:p>
          <a:pPr marL="171450" lvl="1" indent="-171450" algn="l" defTabSz="844550">
            <a:lnSpc>
              <a:spcPct val="90000"/>
            </a:lnSpc>
            <a:spcBef>
              <a:spcPct val="0"/>
            </a:spcBef>
            <a:spcAft>
              <a:spcPct val="15000"/>
            </a:spcAft>
            <a:buChar char="•"/>
          </a:pPr>
          <a:r>
            <a:rPr lang="ru-RU" sz="1900" kern="1200" dirty="0"/>
            <a:t>Первичный конструктор не имеет тела. Это означает, что он не может содержать никакого кода</a:t>
          </a:r>
        </a:p>
      </dsp:txBody>
      <dsp:txXfrm>
        <a:off x="54" y="778030"/>
        <a:ext cx="5189854" cy="3368887"/>
      </dsp:txXfrm>
    </dsp:sp>
    <dsp:sp modelId="{A0D65FEF-4DCA-FA49-9FEE-F573865CA3A5}">
      <dsp:nvSpPr>
        <dsp:cNvPr id="0" name=""/>
        <dsp:cNvSpPr/>
      </dsp:nvSpPr>
      <dsp:spPr>
        <a:xfrm>
          <a:off x="5916488" y="230830"/>
          <a:ext cx="5189854" cy="54720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ru-RU" sz="1900" kern="1200" dirty="0"/>
            <a:t>вторичный</a:t>
          </a:r>
        </a:p>
      </dsp:txBody>
      <dsp:txXfrm>
        <a:off x="5916488" y="230830"/>
        <a:ext cx="5189854" cy="547200"/>
      </dsp:txXfrm>
    </dsp:sp>
    <dsp:sp modelId="{C6F6B39B-E39D-E944-BC9E-C2E10CC2BADD}">
      <dsp:nvSpPr>
        <dsp:cNvPr id="0" name=""/>
        <dsp:cNvSpPr/>
      </dsp:nvSpPr>
      <dsp:spPr>
        <a:xfrm>
          <a:off x="5916488" y="778030"/>
          <a:ext cx="5189854" cy="3368887"/>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ru-RU" sz="1900" kern="1200" dirty="0"/>
            <a:t>Класс может иметь несколько вторичных конструкторов. </a:t>
          </a:r>
        </a:p>
        <a:p>
          <a:pPr marL="171450" lvl="1" indent="-171450" algn="l" defTabSz="844550">
            <a:lnSpc>
              <a:spcPct val="90000"/>
            </a:lnSpc>
            <a:spcBef>
              <a:spcPct val="0"/>
            </a:spcBef>
            <a:spcAft>
              <a:spcPct val="15000"/>
            </a:spcAft>
            <a:buChar char="•"/>
          </a:pPr>
          <a:r>
            <a:rPr lang="ru-RU" sz="1900" kern="1200" dirty="0"/>
            <a:t>Вы можете определить вторичный конструктор с параметрами или без них. </a:t>
          </a:r>
        </a:p>
        <a:p>
          <a:pPr marL="171450" lvl="1" indent="-171450" algn="l" defTabSz="844550">
            <a:lnSpc>
              <a:spcPct val="90000"/>
            </a:lnSpc>
            <a:spcBef>
              <a:spcPct val="0"/>
            </a:spcBef>
            <a:spcAft>
              <a:spcPct val="15000"/>
            </a:spcAft>
            <a:buChar char="•"/>
          </a:pPr>
          <a:r>
            <a:rPr lang="ru-RU" sz="1900" kern="1200" dirty="0"/>
            <a:t>Вторичный конструктор может инициализировать класс и имеет тело, которое может содержать логику инициализации. Е</a:t>
          </a:r>
        </a:p>
        <a:p>
          <a:pPr marL="171450" lvl="1" indent="-171450" algn="l" defTabSz="844550">
            <a:lnSpc>
              <a:spcPct val="90000"/>
            </a:lnSpc>
            <a:spcBef>
              <a:spcPct val="0"/>
            </a:spcBef>
            <a:spcAft>
              <a:spcPct val="15000"/>
            </a:spcAft>
            <a:buChar char="•"/>
          </a:pPr>
          <a:r>
            <a:rPr lang="ru-RU" sz="1900" kern="1200" dirty="0" err="1"/>
            <a:t>сли</a:t>
          </a:r>
          <a:r>
            <a:rPr lang="ru-RU" sz="1900" kern="1200" dirty="0"/>
            <a:t> у класса есть первичный конструктор, каждый вторичный конструктор должен инициализировать первичный конструктор</a:t>
          </a:r>
        </a:p>
      </dsp:txBody>
      <dsp:txXfrm>
        <a:off x="5916488" y="778030"/>
        <a:ext cx="5189854" cy="336888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5C77E6-1BA1-1345-A274-8B3A387A31EC}" type="datetimeFigureOut">
              <a:rPr lang="ru-RU" smtClean="0"/>
              <a:t>13.02.2024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A5C83B-93C9-6241-853E-EFAAA57A6F0A}" type="slidenum">
              <a:rPr lang="ru-RU" smtClean="0"/>
              <a:t>‹#›</a:t>
            </a:fld>
            <a:endParaRPr lang="ru-RU"/>
          </a:p>
        </p:txBody>
      </p:sp>
    </p:spTree>
    <p:extLst>
      <p:ext uri="{BB962C8B-B14F-4D97-AF65-F5344CB8AC3E}">
        <p14:creationId xmlns:p14="http://schemas.microsoft.com/office/powerpoint/2010/main" val="3863239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ru-RU"/>
              <a:t>Образец заголовка</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93DE7725-B83B-BC45-812E-CEDC2C97EBD4}" type="datetimeFigureOut">
              <a:rPr lang="ru-RU" smtClean="0"/>
              <a:t>13.02.2024</a:t>
            </a:fld>
            <a:endParaRPr lang="ru-RU"/>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ru-RU"/>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7D952C93-7A3A-F745-9976-C70A4FED894D}" type="slidenum">
              <a:rPr lang="ru-RU" smtClean="0"/>
              <a:t>‹#›</a:t>
            </a:fld>
            <a:endParaRPr lang="ru-RU"/>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85406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93DE7725-B83B-BC45-812E-CEDC2C97EBD4}" type="datetimeFigureOut">
              <a:rPr lang="ru-RU" smtClean="0"/>
              <a:t>13.02.2024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D952C93-7A3A-F745-9976-C70A4FED894D}" type="slidenum">
              <a:rPr lang="ru-RU" smtClean="0"/>
              <a:t>‹#›</a:t>
            </a:fld>
            <a:endParaRPr lang="ru-RU"/>
          </a:p>
        </p:txBody>
      </p:sp>
    </p:spTree>
    <p:extLst>
      <p:ext uri="{BB962C8B-B14F-4D97-AF65-F5344CB8AC3E}">
        <p14:creationId xmlns:p14="http://schemas.microsoft.com/office/powerpoint/2010/main" val="321743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ru-RU"/>
              <a:t>Образец заголовка</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93DE7725-B83B-BC45-812E-CEDC2C97EBD4}" type="datetimeFigureOut">
              <a:rPr lang="ru-RU" smtClean="0"/>
              <a:t>13.02.2024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D952C93-7A3A-F745-9976-C70A4FED894D}" type="slidenum">
              <a:rPr lang="ru-RU" smtClean="0"/>
              <a:t>‹#›</a:t>
            </a:fld>
            <a:endParaRPr lang="ru-RU"/>
          </a:p>
        </p:txBody>
      </p:sp>
    </p:spTree>
    <p:extLst>
      <p:ext uri="{BB962C8B-B14F-4D97-AF65-F5344CB8AC3E}">
        <p14:creationId xmlns:p14="http://schemas.microsoft.com/office/powerpoint/2010/main" val="545896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ru-RU"/>
              <a:t>Образец заголовка</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93DE7725-B83B-BC45-812E-CEDC2C97EBD4}" type="datetimeFigureOut">
              <a:rPr lang="ru-RU" smtClean="0"/>
              <a:t>13.02.2024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D952C93-7A3A-F745-9976-C70A4FED894D}" type="slidenum">
              <a:rPr lang="ru-RU" smtClean="0"/>
              <a:t>‹#›</a:t>
            </a:fld>
            <a:endParaRPr lang="ru-RU"/>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17347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ru-RU"/>
              <a:t>Образец заголовка</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93DE7725-B83B-BC45-812E-CEDC2C97EBD4}" type="datetimeFigureOut">
              <a:rPr lang="ru-RU" smtClean="0"/>
              <a:t>13.02.2024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D952C93-7A3A-F745-9976-C70A4FED894D}" type="slidenum">
              <a:rPr lang="ru-RU" smtClean="0"/>
              <a:t>‹#›</a:t>
            </a:fld>
            <a:endParaRPr lang="ru-RU"/>
          </a:p>
        </p:txBody>
      </p:sp>
    </p:spTree>
    <p:extLst>
      <p:ext uri="{BB962C8B-B14F-4D97-AF65-F5344CB8AC3E}">
        <p14:creationId xmlns:p14="http://schemas.microsoft.com/office/powerpoint/2010/main" val="117232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ru-RU"/>
              <a:t>Образец заголовка</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93DE7725-B83B-BC45-812E-CEDC2C97EBD4}" type="datetimeFigureOut">
              <a:rPr lang="ru-RU" smtClean="0"/>
              <a:t>13.02.2024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D952C93-7A3A-F745-9976-C70A4FED894D}" type="slidenum">
              <a:rPr lang="ru-RU" smtClean="0"/>
              <a:t>‹#›</a:t>
            </a:fld>
            <a:endParaRPr lang="ru-RU"/>
          </a:p>
        </p:txBody>
      </p:sp>
    </p:spTree>
    <p:extLst>
      <p:ext uri="{BB962C8B-B14F-4D97-AF65-F5344CB8AC3E}">
        <p14:creationId xmlns:p14="http://schemas.microsoft.com/office/powerpoint/2010/main" val="3830973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ru-RU"/>
              <a:t>Образец заголовка</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93DE7725-B83B-BC45-812E-CEDC2C97EBD4}" type="datetimeFigureOut">
              <a:rPr lang="ru-RU" smtClean="0"/>
              <a:t>13.02.2024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D952C93-7A3A-F745-9976-C70A4FED894D}" type="slidenum">
              <a:rPr lang="ru-RU" smtClean="0"/>
              <a:t>‹#›</a:t>
            </a:fld>
            <a:endParaRPr lang="ru-RU"/>
          </a:p>
        </p:txBody>
      </p:sp>
    </p:spTree>
    <p:extLst>
      <p:ext uri="{BB962C8B-B14F-4D97-AF65-F5344CB8AC3E}">
        <p14:creationId xmlns:p14="http://schemas.microsoft.com/office/powerpoint/2010/main" val="2536806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ru-RU"/>
              <a:t>Образец заголовка</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3DE7725-B83B-BC45-812E-CEDC2C97EBD4}" type="datetimeFigureOut">
              <a:rPr lang="ru-RU" smtClean="0"/>
              <a:t>13.02.2024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952C93-7A3A-F745-9976-C70A4FED894D}" type="slidenum">
              <a:rPr lang="ru-RU" smtClean="0"/>
              <a:t>‹#›</a:t>
            </a:fld>
            <a:endParaRPr lang="ru-RU"/>
          </a:p>
        </p:txBody>
      </p:sp>
    </p:spTree>
    <p:extLst>
      <p:ext uri="{BB962C8B-B14F-4D97-AF65-F5344CB8AC3E}">
        <p14:creationId xmlns:p14="http://schemas.microsoft.com/office/powerpoint/2010/main" val="2044782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ru-RU"/>
              <a:t>Образец заголовка</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3DE7725-B83B-BC45-812E-CEDC2C97EBD4}" type="datetimeFigureOut">
              <a:rPr lang="ru-RU" smtClean="0"/>
              <a:t>13.02.2024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952C93-7A3A-F745-9976-C70A4FED894D}" type="slidenum">
              <a:rPr lang="ru-RU" smtClean="0"/>
              <a:t>‹#›</a:t>
            </a:fld>
            <a:endParaRPr lang="ru-RU"/>
          </a:p>
        </p:txBody>
      </p:sp>
    </p:spTree>
    <p:extLst>
      <p:ext uri="{BB962C8B-B14F-4D97-AF65-F5344CB8AC3E}">
        <p14:creationId xmlns:p14="http://schemas.microsoft.com/office/powerpoint/2010/main" val="332147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3DE7725-B83B-BC45-812E-CEDC2C97EBD4}" type="datetimeFigureOut">
              <a:rPr lang="ru-RU" smtClean="0"/>
              <a:t>13.02.2024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952C93-7A3A-F745-9976-C70A4FED894D}" type="slidenum">
              <a:rPr lang="ru-RU" smtClean="0"/>
              <a:t>‹#›</a:t>
            </a:fld>
            <a:endParaRPr lang="ru-RU"/>
          </a:p>
        </p:txBody>
      </p:sp>
    </p:spTree>
    <p:extLst>
      <p:ext uri="{BB962C8B-B14F-4D97-AF65-F5344CB8AC3E}">
        <p14:creationId xmlns:p14="http://schemas.microsoft.com/office/powerpoint/2010/main" val="2459896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ru-RU"/>
              <a:t>Образец заголовка</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3DE7725-B83B-BC45-812E-CEDC2C97EBD4}" type="datetimeFigureOut">
              <a:rPr lang="ru-RU" smtClean="0"/>
              <a:t>13.02.2024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952C93-7A3A-F745-9976-C70A4FED894D}" type="slidenum">
              <a:rPr lang="ru-RU" smtClean="0"/>
              <a:t>‹#›</a:t>
            </a:fld>
            <a:endParaRPr lang="ru-RU"/>
          </a:p>
        </p:txBody>
      </p:sp>
    </p:spTree>
    <p:extLst>
      <p:ext uri="{BB962C8B-B14F-4D97-AF65-F5344CB8AC3E}">
        <p14:creationId xmlns:p14="http://schemas.microsoft.com/office/powerpoint/2010/main" val="381203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ru-RU"/>
              <a:t>Образец заголовка</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3DE7725-B83B-BC45-812E-CEDC2C97EBD4}" type="datetimeFigureOut">
              <a:rPr lang="ru-RU" smtClean="0"/>
              <a:t>13.02.2024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D952C93-7A3A-F745-9976-C70A4FED894D}" type="slidenum">
              <a:rPr lang="ru-RU" smtClean="0"/>
              <a:t>‹#›</a:t>
            </a:fld>
            <a:endParaRPr lang="ru-RU"/>
          </a:p>
        </p:txBody>
      </p:sp>
    </p:spTree>
    <p:extLst>
      <p:ext uri="{BB962C8B-B14F-4D97-AF65-F5344CB8AC3E}">
        <p14:creationId xmlns:p14="http://schemas.microsoft.com/office/powerpoint/2010/main" val="200911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ru-RU"/>
              <a:t>Образец заголовка</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Content Placeholder 3"/>
          <p:cNvSpPr>
            <a:spLocks noGrp="1"/>
          </p:cNvSpPr>
          <p:nvPr>
            <p:ph sz="quarter" idx="13"/>
          </p:nvPr>
        </p:nvSpPr>
        <p:spPr>
          <a:xfrm>
            <a:off x="685802" y="2861733"/>
            <a:ext cx="5088712" cy="2512852"/>
          </a:xfrm>
        </p:spPr>
        <p:txBody>
          <a:bodyPr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3" name="Content Placeholder 5"/>
          <p:cNvSpPr>
            <a:spLocks noGrp="1"/>
          </p:cNvSpPr>
          <p:nvPr>
            <p:ph sz="quarter" idx="14"/>
          </p:nvPr>
        </p:nvSpPr>
        <p:spPr>
          <a:xfrm>
            <a:off x="5993969" y="2861733"/>
            <a:ext cx="5088713" cy="2512852"/>
          </a:xfrm>
        </p:spPr>
        <p:txBody>
          <a:bodyPr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3DE7725-B83B-BC45-812E-CEDC2C97EBD4}" type="datetimeFigureOut">
              <a:rPr lang="ru-RU" smtClean="0"/>
              <a:t>13.02.2024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D952C93-7A3A-F745-9976-C70A4FED894D}" type="slidenum">
              <a:rPr lang="ru-RU" smtClean="0"/>
              <a:t>‹#›</a:t>
            </a:fld>
            <a:endParaRPr lang="ru-RU"/>
          </a:p>
        </p:txBody>
      </p:sp>
    </p:spTree>
    <p:extLst>
      <p:ext uri="{BB962C8B-B14F-4D97-AF65-F5344CB8AC3E}">
        <p14:creationId xmlns:p14="http://schemas.microsoft.com/office/powerpoint/2010/main" val="1491482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93DE7725-B83B-BC45-812E-CEDC2C97EBD4}" type="datetimeFigureOut">
              <a:rPr lang="ru-RU" smtClean="0"/>
              <a:t>13.02.2024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D952C93-7A3A-F745-9976-C70A4FED894D}" type="slidenum">
              <a:rPr lang="ru-RU" smtClean="0"/>
              <a:t>‹#›</a:t>
            </a:fld>
            <a:endParaRPr lang="ru-RU"/>
          </a:p>
        </p:txBody>
      </p:sp>
    </p:spTree>
    <p:extLst>
      <p:ext uri="{BB962C8B-B14F-4D97-AF65-F5344CB8AC3E}">
        <p14:creationId xmlns:p14="http://schemas.microsoft.com/office/powerpoint/2010/main" val="351083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DE7725-B83B-BC45-812E-CEDC2C97EBD4}" type="datetimeFigureOut">
              <a:rPr lang="ru-RU" smtClean="0"/>
              <a:t>13.02.2024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D952C93-7A3A-F745-9976-C70A4FED894D}" type="slidenum">
              <a:rPr lang="ru-RU" smtClean="0"/>
              <a:t>‹#›</a:t>
            </a:fld>
            <a:endParaRPr lang="ru-RU"/>
          </a:p>
        </p:txBody>
      </p:sp>
    </p:spTree>
    <p:extLst>
      <p:ext uri="{BB962C8B-B14F-4D97-AF65-F5344CB8AC3E}">
        <p14:creationId xmlns:p14="http://schemas.microsoft.com/office/powerpoint/2010/main" val="55688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ru-RU"/>
              <a:t>Образец заголовка</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93DE7725-B83B-BC45-812E-CEDC2C97EBD4}" type="datetimeFigureOut">
              <a:rPr lang="ru-RU" smtClean="0"/>
              <a:t>13.02.2024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D952C93-7A3A-F745-9976-C70A4FED894D}" type="slidenum">
              <a:rPr lang="ru-RU" smtClean="0"/>
              <a:t>‹#›</a:t>
            </a:fld>
            <a:endParaRPr lang="ru-RU"/>
          </a:p>
        </p:txBody>
      </p:sp>
    </p:spTree>
    <p:extLst>
      <p:ext uri="{BB962C8B-B14F-4D97-AF65-F5344CB8AC3E}">
        <p14:creationId xmlns:p14="http://schemas.microsoft.com/office/powerpoint/2010/main" val="2794111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93DE7725-B83B-BC45-812E-CEDC2C97EBD4}" type="datetimeFigureOut">
              <a:rPr lang="ru-RU" smtClean="0"/>
              <a:t>13.02.2024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D952C93-7A3A-F745-9976-C70A4FED894D}" type="slidenum">
              <a:rPr lang="ru-RU" smtClean="0"/>
              <a:t>‹#›</a:t>
            </a:fld>
            <a:endParaRPr lang="ru-RU"/>
          </a:p>
        </p:txBody>
      </p:sp>
    </p:spTree>
    <p:extLst>
      <p:ext uri="{BB962C8B-B14F-4D97-AF65-F5344CB8AC3E}">
        <p14:creationId xmlns:p14="http://schemas.microsoft.com/office/powerpoint/2010/main" val="305456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93DE7725-B83B-BC45-812E-CEDC2C97EBD4}" type="datetimeFigureOut">
              <a:rPr lang="ru-RU" smtClean="0"/>
              <a:t>13.02.2024</a:t>
            </a:fld>
            <a:endParaRPr lang="ru-RU"/>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ru-RU"/>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7D952C93-7A3A-F745-9976-C70A4FED894D}" type="slidenum">
              <a:rPr lang="ru-RU" smtClean="0"/>
              <a:t>‹#›</a:t>
            </a:fld>
            <a:endParaRPr lang="ru-RU"/>
          </a:p>
        </p:txBody>
      </p:sp>
    </p:spTree>
    <p:extLst>
      <p:ext uri="{BB962C8B-B14F-4D97-AF65-F5344CB8AC3E}">
        <p14:creationId xmlns:p14="http://schemas.microsoft.com/office/powerpoint/2010/main" val="15525292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https://developer.android.com/static/codelabs/basic-android-kotlin-compose-classes-and-objects/img/f2cf50a63485599f.png"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https://developer.android.com/static/codelabs/basic-android-kotlin-compose-classes-and-objects/img/bbe674861ec370b6.png"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image" Target="https://developer.android.com/static/codelabs/basic-android-kotlin-compose-classes-and-objects/img/aa05214860533041.png"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https://developer.android.com/static/codelabs/basic-android-kotlin-compose-classes-and-objects/img/2dc13ef136009e98.png"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https://developer.android.com/static/codelabs/basic-android-kotlin-compose-classes-and-objects/img/9a07f83c06449f38.png"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kotlinlang.org/docs/keyword-reference.html" TargetMode="Externa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https://developer.android.com/static/codelabs/basic-android-kotlin-compose-classes-and-objects/img/f58430542f2081a9.png"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https://developer.android.com/static/codelabs/basic-android-kotlin-compose-classes-and-objects/img/1d25bc4f71c31fc9.png"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https://developer.android.com/static/codelabs/basic-android-kotlin-compose-classes-and-objects/img/fc609c15952551ce.png"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25826A-3BC4-7FA6-072B-4913CE051ACB}"/>
              </a:ext>
            </a:extLst>
          </p:cNvPr>
          <p:cNvSpPr>
            <a:spLocks noGrp="1"/>
          </p:cNvSpPr>
          <p:nvPr>
            <p:ph type="ctrTitle"/>
          </p:nvPr>
        </p:nvSpPr>
        <p:spPr>
          <a:xfrm rot="21420000">
            <a:off x="912716" y="1039174"/>
            <a:ext cx="9755187" cy="2766528"/>
          </a:xfrm>
        </p:spPr>
        <p:txBody>
          <a:bodyPr>
            <a:normAutofit/>
          </a:bodyPr>
          <a:lstStyle/>
          <a:p>
            <a:r>
              <a:rPr lang="ru-RU" dirty="0"/>
              <a:t>Классы и объекты </a:t>
            </a:r>
            <a:r>
              <a:rPr lang="en" dirty="0"/>
              <a:t>Kotlin</a:t>
            </a:r>
            <a:endParaRPr lang="ru-RU" dirty="0"/>
          </a:p>
        </p:txBody>
      </p:sp>
    </p:spTree>
    <p:extLst>
      <p:ext uri="{BB962C8B-B14F-4D97-AF65-F5344CB8AC3E}">
        <p14:creationId xmlns:p14="http://schemas.microsoft.com/office/powerpoint/2010/main" val="542012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656C2F-5B03-CC98-E897-5E8ECFA2BD78}"/>
              </a:ext>
            </a:extLst>
          </p:cNvPr>
          <p:cNvSpPr>
            <a:spLocks noGrp="1"/>
          </p:cNvSpPr>
          <p:nvPr>
            <p:ph type="title"/>
          </p:nvPr>
        </p:nvSpPr>
        <p:spPr>
          <a:xfrm>
            <a:off x="438374" y="-121024"/>
            <a:ext cx="11502613" cy="1151965"/>
          </a:xfrm>
        </p:spPr>
        <p:txBody>
          <a:bodyPr>
            <a:noAutofit/>
          </a:bodyPr>
          <a:lstStyle/>
          <a:p>
            <a:r>
              <a:rPr lang="ru-RU" sz="4400" dirty="0"/>
              <a:t>Функции получения и установки свойства</a:t>
            </a:r>
          </a:p>
        </p:txBody>
      </p:sp>
      <p:sp>
        <p:nvSpPr>
          <p:cNvPr id="4" name="Rectangle 1">
            <a:extLst>
              <a:ext uri="{FF2B5EF4-FFF2-40B4-BE49-F238E27FC236}">
                <a16:creationId xmlns:a16="http://schemas.microsoft.com/office/drawing/2014/main" id="{8FBF5181-7009-6BAB-272B-D3C36F990997}"/>
              </a:ext>
            </a:extLst>
          </p:cNvPr>
          <p:cNvSpPr>
            <a:spLocks noGrp="1" noChangeArrowheads="1"/>
          </p:cNvSpPr>
          <p:nvPr>
            <p:ph sz="quarter" idx="13"/>
          </p:nvPr>
        </p:nvSpPr>
        <p:spPr bwMode="auto">
          <a:xfrm>
            <a:off x="438374" y="731413"/>
            <a:ext cx="1102927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a:ln>
                  <a:noFill/>
                </a:ln>
                <a:solidFill>
                  <a:srgbClr val="4E5256"/>
                </a:solidFill>
                <a:effectLst/>
                <a:latin typeface="Arial" panose="020B0604020202020204" pitchFamily="34" charset="0"/>
                <a:ea typeface="Times New Roman" panose="02020603050405020304" pitchFamily="18" charset="0"/>
                <a:cs typeface="Arial" panose="020B0604020202020204" pitchFamily="34" charset="0"/>
              </a:rPr>
              <a:t>Свойства - больше, чем переменная.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a:ln>
                  <a:noFill/>
                </a:ln>
                <a:solidFill>
                  <a:srgbClr val="4E5256"/>
                </a:solidFill>
                <a:effectLst/>
                <a:latin typeface="Arial" panose="020B0604020202020204" pitchFamily="34" charset="0"/>
                <a:ea typeface="Times New Roman" panose="02020603050405020304" pitchFamily="18" charset="0"/>
                <a:cs typeface="Arial" panose="020B0604020202020204" pitchFamily="34" charset="0"/>
              </a:rPr>
              <a:t>Пример 1. </a:t>
            </a:r>
            <a:r>
              <a:rPr lang="ru-RU" altLang="ru-RU" sz="1400" cap="none" dirty="0">
                <a:solidFill>
                  <a:srgbClr val="4E5256"/>
                </a:solidFill>
                <a:latin typeface="Arial" panose="020B0604020202020204" pitchFamily="34" charset="0"/>
                <a:ea typeface="Times New Roman" panose="02020603050405020304" pitchFamily="18" charset="0"/>
                <a:cs typeface="Arial" panose="020B0604020202020204" pitchFamily="34" charset="0"/>
              </a:rPr>
              <a:t>П</a:t>
            </a:r>
            <a:r>
              <a:rPr kumimoji="0" lang="ru-RU" altLang="ru-RU" sz="1400" b="0" i="0" u="none" strike="noStrike" cap="none" normalizeH="0" baseline="0" dirty="0">
                <a:ln>
                  <a:noFill/>
                </a:ln>
                <a:solidFill>
                  <a:srgbClr val="4E5256"/>
                </a:solidFill>
                <a:effectLst/>
                <a:latin typeface="Arial" panose="020B0604020202020204" pitchFamily="34" charset="0"/>
                <a:ea typeface="Times New Roman" panose="02020603050405020304" pitchFamily="18" charset="0"/>
                <a:cs typeface="Arial" panose="020B0604020202020204" pitchFamily="34" charset="0"/>
              </a:rPr>
              <a:t>редставьте, что вы создаете структуру классов для представления смарт-телевизора.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4E5256"/>
                </a:solidFill>
                <a:effectLst/>
                <a:latin typeface="Arial" panose="020B0604020202020204" pitchFamily="34" charset="0"/>
                <a:ea typeface="Times New Roman" panose="02020603050405020304" pitchFamily="18" charset="0"/>
                <a:cs typeface="Arial" panose="020B0604020202020204" pitchFamily="34" charset="0"/>
              </a:rPr>
              <a:t>Одним из распространенных действий, которые вы выполняете, является увеличение и уменьшение громкости. Чтобы представить это действие в программировании, вы можете создать свойство с именем </a:t>
            </a:r>
            <a:r>
              <a:rPr kumimoji="0" lang="ru-RU" altLang="ru-RU" sz="1400" b="1" i="0" u="none" strike="noStrike" cap="none" normalizeH="0" baseline="0" dirty="0" err="1">
                <a:ln>
                  <a:noFill/>
                </a:ln>
                <a:solidFill>
                  <a:srgbClr val="4E5256"/>
                </a:solidFill>
                <a:effectLst/>
                <a:latin typeface="Arial" panose="020B0604020202020204" pitchFamily="34" charset="0"/>
                <a:ea typeface="Times New Roman" panose="02020603050405020304" pitchFamily="18" charset="0"/>
                <a:cs typeface="Arial" panose="020B0604020202020204" pitchFamily="34" charset="0"/>
              </a:rPr>
              <a:t>speakerVolume</a:t>
            </a:r>
            <a:r>
              <a:rPr kumimoji="0" lang="ru-RU" altLang="ru-RU" sz="1400" b="0" i="0" u="none" strike="noStrike" cap="none" normalizeH="0" baseline="0" dirty="0">
                <a:ln>
                  <a:noFill/>
                </a:ln>
                <a:solidFill>
                  <a:srgbClr val="4E5256"/>
                </a:solidFill>
                <a:effectLst/>
                <a:latin typeface="Arial" panose="020B0604020202020204" pitchFamily="34" charset="0"/>
                <a:ea typeface="Times New Roman" panose="02020603050405020304" pitchFamily="18" charset="0"/>
                <a:cs typeface="Arial" panose="020B0604020202020204" pitchFamily="34" charset="0"/>
              </a:rPr>
              <a:t>, которое содержит текущий уровень громкости, установленный на динамике телевизора, но существует диапазон, в котором находится значение громкости. Минимальный объем, который можно установить, равен 0, а максимальный — 100. Чтобы гарантировать, что  значение свойства </a:t>
            </a:r>
            <a:r>
              <a:rPr kumimoji="0" lang="ru-RU" altLang="ru-RU" sz="1400" b="0" i="0" u="none" strike="noStrike" cap="none" normalizeH="0" baseline="0" dirty="0" err="1">
                <a:ln>
                  <a:noFill/>
                </a:ln>
                <a:solidFill>
                  <a:srgbClr val="4E5256"/>
                </a:solidFill>
                <a:effectLst/>
                <a:latin typeface="Arial" panose="020B0604020202020204" pitchFamily="34" charset="0"/>
                <a:ea typeface="Times New Roman" panose="02020603050405020304" pitchFamily="18" charset="0"/>
                <a:cs typeface="Arial" panose="020B0604020202020204" pitchFamily="34" charset="0"/>
              </a:rPr>
              <a:t>speakerVolume</a:t>
            </a:r>
            <a:r>
              <a:rPr kumimoji="0" lang="ru-RU" altLang="ru-RU" sz="1400" b="0" i="0" u="none" strike="noStrike" cap="none" normalizeH="0" baseline="0" dirty="0">
                <a:ln>
                  <a:noFill/>
                </a:ln>
                <a:solidFill>
                  <a:srgbClr val="4E5256"/>
                </a:solidFill>
                <a:effectLst/>
                <a:latin typeface="Arial" panose="020B0604020202020204" pitchFamily="34" charset="0"/>
                <a:ea typeface="Times New Roman" panose="02020603050405020304" pitchFamily="18" charset="0"/>
                <a:cs typeface="Arial" panose="020B0604020202020204" pitchFamily="34" charset="0"/>
              </a:rPr>
              <a:t> никогда не превысит 100 и не упадет ниже 0, вы можете написать </a:t>
            </a:r>
            <a:r>
              <a:rPr kumimoji="0" lang="ru-RU" altLang="ru-RU" sz="1400" b="1" i="0" u="none" strike="noStrike" cap="none" normalizeH="0" baseline="0" dirty="0">
                <a:ln>
                  <a:noFill/>
                </a:ln>
                <a:solidFill>
                  <a:srgbClr val="4E5256"/>
                </a:solidFill>
                <a:effectLst/>
                <a:latin typeface="Arial" panose="020B0604020202020204" pitchFamily="34" charset="0"/>
                <a:ea typeface="Times New Roman" panose="02020603050405020304" pitchFamily="18" charset="0"/>
                <a:cs typeface="Arial" panose="020B0604020202020204" pitchFamily="34" charset="0"/>
              </a:rPr>
              <a:t>функцию </a:t>
            </a:r>
            <a:r>
              <a:rPr kumimoji="0" lang="ru-RU" altLang="ru-RU" sz="1400" b="1" i="1" u="none" strike="noStrike" cap="none" normalizeH="0" baseline="0" dirty="0">
                <a:ln>
                  <a:noFill/>
                </a:ln>
                <a:solidFill>
                  <a:srgbClr val="4E5256"/>
                </a:solidFill>
                <a:effectLst/>
                <a:latin typeface="Arial" panose="020B0604020202020204" pitchFamily="34" charset="0"/>
                <a:ea typeface="Times New Roman" panose="02020603050405020304" pitchFamily="18" charset="0"/>
                <a:cs typeface="Arial" panose="020B0604020202020204" pitchFamily="34" charset="0"/>
              </a:rPr>
              <a:t>установки</a:t>
            </a:r>
            <a:r>
              <a:rPr kumimoji="0" lang="ru-RU" altLang="ru-RU" sz="1400" b="0" i="0" u="none" strike="noStrike" cap="none" normalizeH="0" baseline="0" dirty="0">
                <a:ln>
                  <a:noFill/>
                </a:ln>
                <a:solidFill>
                  <a:srgbClr val="4E5256"/>
                </a:solidFill>
                <a:effectLst/>
                <a:latin typeface="Arial" panose="020B0604020202020204" pitchFamily="34" charset="0"/>
                <a:ea typeface="Times New Roman" panose="02020603050405020304" pitchFamily="18" charset="0"/>
                <a:cs typeface="Arial" panose="020B0604020202020204" pitchFamily="34" charset="0"/>
              </a:rPr>
              <a:t>. Когда вы обновляете значение свойства, вам необходимо проверить, находится ли значение в диапазоне от 0 до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a:ln>
                  <a:noFill/>
                </a:ln>
                <a:solidFill>
                  <a:srgbClr val="4E5256"/>
                </a:solidFill>
                <a:effectLst/>
                <a:latin typeface="Arial" panose="020B0604020202020204" pitchFamily="34" charset="0"/>
                <a:ea typeface="Times New Roman" panose="02020603050405020304" pitchFamily="18" charset="0"/>
                <a:cs typeface="Arial" panose="020B0604020202020204" pitchFamily="34" charset="0"/>
              </a:rPr>
              <a:t>Пример 2. </a:t>
            </a:r>
            <a:r>
              <a:rPr kumimoji="0" lang="ru-RU" altLang="ru-RU" sz="1400" b="0" i="0" u="none" strike="noStrike" cap="none" normalizeH="0" baseline="0" dirty="0">
                <a:ln>
                  <a:noFill/>
                </a:ln>
                <a:solidFill>
                  <a:srgbClr val="4E5256"/>
                </a:solidFill>
                <a:effectLst/>
                <a:latin typeface="Arial" panose="020B0604020202020204" pitchFamily="34" charset="0"/>
                <a:ea typeface="Times New Roman" panose="02020603050405020304" pitchFamily="18" charset="0"/>
                <a:cs typeface="Arial" panose="020B0604020202020204" pitchFamily="34" charset="0"/>
              </a:rPr>
              <a:t>Представьте, что существует требование, чтобы имя всегда было в верхнем регистре. Вы можете реализовать </a:t>
            </a:r>
            <a:r>
              <a:rPr kumimoji="0" lang="ru-RU" altLang="ru-RU" sz="1400" b="1" i="0" u="none" strike="noStrike" cap="none" normalizeH="0" baseline="0" dirty="0">
                <a:ln>
                  <a:noFill/>
                </a:ln>
                <a:solidFill>
                  <a:srgbClr val="4E5256"/>
                </a:solidFill>
                <a:effectLst/>
                <a:latin typeface="Arial" panose="020B0604020202020204" pitchFamily="34" charset="0"/>
                <a:ea typeface="Times New Roman" panose="02020603050405020304" pitchFamily="18" charset="0"/>
                <a:cs typeface="Arial" panose="020B0604020202020204" pitchFamily="34" charset="0"/>
              </a:rPr>
              <a:t>функцию </a:t>
            </a:r>
            <a:r>
              <a:rPr kumimoji="0" lang="ru-RU" altLang="ru-RU" sz="1400" b="1" i="1" u="none" strike="noStrike" cap="none" normalizeH="0" baseline="0" dirty="0">
                <a:ln>
                  <a:noFill/>
                </a:ln>
                <a:solidFill>
                  <a:srgbClr val="4E5256"/>
                </a:solidFill>
                <a:effectLst/>
                <a:latin typeface="Arial" panose="020B0604020202020204" pitchFamily="34" charset="0"/>
                <a:ea typeface="Times New Roman" panose="02020603050405020304" pitchFamily="18" charset="0"/>
                <a:cs typeface="Arial" panose="020B0604020202020204" pitchFamily="34" charset="0"/>
              </a:rPr>
              <a:t>получения</a:t>
            </a:r>
            <a:r>
              <a:rPr kumimoji="0" lang="ru-RU" altLang="ru-RU" sz="1400" b="1" i="0" u="none" strike="noStrike" cap="none" normalizeH="0" baseline="0" dirty="0">
                <a:ln>
                  <a:noFill/>
                </a:ln>
                <a:solidFill>
                  <a:srgbClr val="4E5256"/>
                </a:solidFill>
                <a:effectLst/>
                <a:latin typeface="Arial" panose="020B0604020202020204" pitchFamily="34" charset="0"/>
                <a:ea typeface="Times New Roman" panose="02020603050405020304" pitchFamily="18" charset="0"/>
                <a:cs typeface="Arial" panose="020B0604020202020204" pitchFamily="34" charset="0"/>
              </a:rPr>
              <a:t> </a:t>
            </a:r>
            <a:r>
              <a:rPr kumimoji="0" lang="ru-RU" altLang="ru-RU" sz="1400" b="0" i="0" u="none" strike="noStrike" cap="none" normalizeH="0" baseline="0" dirty="0">
                <a:ln>
                  <a:noFill/>
                </a:ln>
                <a:solidFill>
                  <a:srgbClr val="4E5256"/>
                </a:solidFill>
                <a:effectLst/>
                <a:latin typeface="Arial" panose="020B0604020202020204" pitchFamily="34" charset="0"/>
                <a:ea typeface="Times New Roman" panose="02020603050405020304" pitchFamily="18" charset="0"/>
                <a:cs typeface="Arial" panose="020B0604020202020204" pitchFamily="34" charset="0"/>
              </a:rPr>
              <a:t>, чтобы преобразовать свойство </a:t>
            </a:r>
            <a:r>
              <a:rPr kumimoji="0" lang="ru-RU" altLang="ru-RU" sz="1400" b="0" i="0" u="none" strike="noStrike" cap="none" normalizeH="0" baseline="0" dirty="0" err="1">
                <a:ln>
                  <a:noFill/>
                </a:ln>
                <a:solidFill>
                  <a:srgbClr val="4E5256"/>
                </a:solidFill>
                <a:effectLst/>
                <a:latin typeface="Arial" panose="020B0604020202020204" pitchFamily="34" charset="0"/>
                <a:ea typeface="Times New Roman" panose="02020603050405020304" pitchFamily="18" charset="0"/>
                <a:cs typeface="Arial" panose="020B0604020202020204" pitchFamily="34" charset="0"/>
              </a:rPr>
              <a:t>name</a:t>
            </a:r>
            <a:r>
              <a:rPr kumimoji="0" lang="ru-RU" altLang="ru-RU" sz="1400" b="0" i="0" u="none" strike="noStrike" cap="none" normalizeH="0" baseline="0" dirty="0">
                <a:ln>
                  <a:noFill/>
                </a:ln>
                <a:solidFill>
                  <a:srgbClr val="4E5256"/>
                </a:solidFill>
                <a:effectLst/>
                <a:latin typeface="Arial" panose="020B0604020202020204" pitchFamily="34" charset="0"/>
                <a:ea typeface="Times New Roman" panose="02020603050405020304" pitchFamily="18" charset="0"/>
                <a:cs typeface="Arial" panose="020B0604020202020204" pitchFamily="34" charset="0"/>
              </a:rPr>
              <a:t> в верхний регистр.</a:t>
            </a:r>
            <a:endParaRPr kumimoji="0" lang="ru-RU" altLang="ru-RU"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 name="Rectangle 3">
            <a:extLst>
              <a:ext uri="{FF2B5EF4-FFF2-40B4-BE49-F238E27FC236}">
                <a16:creationId xmlns:a16="http://schemas.microsoft.com/office/drawing/2014/main" id="{3C534C64-BF83-FB18-88AA-ED166FC4DA41}"/>
              </a:ext>
            </a:extLst>
          </p:cNvPr>
          <p:cNvSpPr>
            <a:spLocks noChangeArrowheads="1"/>
          </p:cNvSpPr>
          <p:nvPr/>
        </p:nvSpPr>
        <p:spPr bwMode="auto">
          <a:xfrm>
            <a:off x="691523" y="3123411"/>
            <a:ext cx="85785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pic>
        <p:nvPicPr>
          <p:cNvPr id="4098" name="Рисунок 17">
            <a:extLst>
              <a:ext uri="{FF2B5EF4-FFF2-40B4-BE49-F238E27FC236}">
                <a16:creationId xmlns:a16="http://schemas.microsoft.com/office/drawing/2014/main" id="{BDAB0A52-8C68-327A-01D0-8474E5A7BA61}"/>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520365" y="3123411"/>
            <a:ext cx="4468319" cy="3227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570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E787F7-FF3C-BE8D-5265-CFCD22CC4EED}"/>
              </a:ext>
            </a:extLst>
          </p:cNvPr>
          <p:cNvSpPr txBox="1"/>
          <p:nvPr/>
        </p:nvSpPr>
        <p:spPr>
          <a:xfrm>
            <a:off x="385946" y="209291"/>
            <a:ext cx="11049991" cy="646331"/>
          </a:xfrm>
          <a:prstGeom prst="rect">
            <a:avLst/>
          </a:prstGeom>
          <a:noFill/>
        </p:spPr>
        <p:txBody>
          <a:bodyPr wrap="square">
            <a:spAutoFit/>
          </a:bodyPr>
          <a:lstStyle/>
          <a:p>
            <a:pPr>
              <a:spcBef>
                <a:spcPts val="1200"/>
              </a:spcBef>
              <a:spcAft>
                <a:spcPts val="1200"/>
              </a:spcAft>
            </a:pPr>
            <a:r>
              <a:rPr lang="ru-RU" sz="1800" dirty="0">
                <a:solidFill>
                  <a:srgbClr val="4E5256"/>
                </a:solidFill>
                <a:effectLst/>
                <a:latin typeface="Noto Sans" panose="020B0502040504020204" pitchFamily="34" charset="0"/>
                <a:ea typeface="Times New Roman" panose="02020603050405020304" pitchFamily="18" charset="0"/>
              </a:rPr>
              <a:t>Если вы не определяете функции получения и установки для свойства, компилятор </a:t>
            </a:r>
            <a:r>
              <a:rPr lang="ru-RU" sz="1800" dirty="0" err="1">
                <a:solidFill>
                  <a:srgbClr val="4E5256"/>
                </a:solidFill>
                <a:effectLst/>
                <a:latin typeface="Noto Sans" panose="020B0502040504020204" pitchFamily="34" charset="0"/>
                <a:ea typeface="Times New Roman" panose="02020603050405020304" pitchFamily="18" charset="0"/>
              </a:rPr>
              <a:t>Kotlin</a:t>
            </a:r>
            <a:r>
              <a:rPr lang="ru-RU" sz="1800" dirty="0">
                <a:solidFill>
                  <a:srgbClr val="4E5256"/>
                </a:solidFill>
                <a:effectLst/>
                <a:latin typeface="Noto Sans" panose="020B0502040504020204" pitchFamily="34" charset="0"/>
                <a:ea typeface="Times New Roman" panose="02020603050405020304" pitchFamily="18" charset="0"/>
              </a:rPr>
              <a:t> создает функции внутри себя. </a:t>
            </a:r>
            <a:endParaRPr lang="ru-RU" sz="2400" dirty="0">
              <a:effectLst/>
              <a:latin typeface="Times New Roman" panose="02020603050405020304" pitchFamily="18" charset="0"/>
              <a:ea typeface="Times New Roman" panose="02020603050405020304" pitchFamily="18" charset="0"/>
            </a:endParaRPr>
          </a:p>
        </p:txBody>
      </p:sp>
      <p:sp>
        <p:nvSpPr>
          <p:cNvPr id="6" name="Rectangle 1">
            <a:extLst>
              <a:ext uri="{FF2B5EF4-FFF2-40B4-BE49-F238E27FC236}">
                <a16:creationId xmlns:a16="http://schemas.microsoft.com/office/drawing/2014/main" id="{D0A085DB-1B5A-2BA1-5DF3-D240D6DE91ED}"/>
              </a:ext>
            </a:extLst>
          </p:cNvPr>
          <p:cNvSpPr>
            <a:spLocks noChangeArrowheads="1"/>
          </p:cNvSpPr>
          <p:nvPr/>
        </p:nvSpPr>
        <p:spPr bwMode="auto">
          <a:xfrm>
            <a:off x="385947" y="1380483"/>
            <a:ext cx="743395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a:ln>
                  <a:noFill/>
                </a:ln>
                <a:solidFill>
                  <a:srgbClr val="4E5256"/>
                </a:solidFill>
                <a:effectLst/>
                <a:latin typeface="Noto Sans" panose="020B0502040504020204" pitchFamily="34" charset="0"/>
                <a:ea typeface="Calibri" panose="020F0502020204030204" pitchFamily="34" charset="0"/>
              </a:rPr>
              <a:t>Например, если вы используете ключевое слово </a:t>
            </a:r>
            <a:r>
              <a:rPr kumimoji="0" lang="ru-RU" altLang="ru-RU" sz="1600" b="0" i="0" u="none" strike="noStrike" cap="none" normalizeH="0" baseline="0">
                <a:ln>
                  <a:noFill/>
                </a:ln>
                <a:solidFill>
                  <a:srgbClr val="4E5256"/>
                </a:solidFill>
                <a:effectLst/>
                <a:latin typeface="var(--devsite-code-font-family)"/>
                <a:ea typeface="Calibri" panose="020F0502020204030204" pitchFamily="34" charset="0"/>
                <a:cs typeface="Courier New" panose="02070309020205020404" pitchFamily="49" charset="0"/>
              </a:rPr>
              <a:t>var</a:t>
            </a:r>
            <a:r>
              <a:rPr kumimoji="0" lang="ru-RU" altLang="ru-RU" sz="1600" b="0" i="0" u="none" strike="noStrike" cap="none" normalizeH="0" baseline="0">
                <a:ln>
                  <a:noFill/>
                </a:ln>
                <a:solidFill>
                  <a:srgbClr val="4E5256"/>
                </a:solidFill>
                <a:effectLst/>
                <a:latin typeface="Noto Sans" panose="020B0502040504020204" pitchFamily="34" charset="0"/>
                <a:ea typeface="Calibri" panose="020F0502020204030204" pitchFamily="34" charset="0"/>
              </a:rPr>
              <a:t> для определения </a:t>
            </a:r>
            <a:r>
              <a:rPr kumimoji="0" lang="ru-RU" altLang="ru-RU" sz="1600" b="0" i="0" u="none" strike="noStrike" cap="none" normalizeH="0" baseline="0">
                <a:ln>
                  <a:noFill/>
                </a:ln>
                <a:solidFill>
                  <a:srgbClr val="4E5256"/>
                </a:solidFill>
                <a:effectLst/>
                <a:latin typeface="var(--devsite-code-font-family)"/>
                <a:ea typeface="Calibri" panose="020F0502020204030204" pitchFamily="34" charset="0"/>
                <a:cs typeface="Courier New" panose="02070309020205020404" pitchFamily="49" charset="0"/>
              </a:rPr>
              <a:t> </a:t>
            </a:r>
            <a:r>
              <a:rPr kumimoji="0" lang="ru-RU" altLang="ru-RU" sz="1600" b="0" i="0" u="none" strike="noStrike" cap="none" normalizeH="0" baseline="0">
                <a:ln>
                  <a:noFill/>
                </a:ln>
                <a:solidFill>
                  <a:srgbClr val="4E5256"/>
                </a:solidFill>
                <a:effectLst/>
                <a:latin typeface="Noto Sans" panose="020B0502040504020204" pitchFamily="34" charset="0"/>
                <a:ea typeface="Calibri" panose="020F0502020204030204" pitchFamily="34" charset="0"/>
              </a:rPr>
              <a:t>свойства </a:t>
            </a:r>
            <a:r>
              <a:rPr kumimoji="0" lang="ru-RU" altLang="ru-RU" sz="1600" b="0" i="0" u="none" strike="noStrike" cap="none" normalizeH="0" baseline="0">
                <a:ln>
                  <a:noFill/>
                </a:ln>
                <a:solidFill>
                  <a:srgbClr val="4E5256"/>
                </a:solidFill>
                <a:effectLst/>
                <a:latin typeface="var(--devsite-code-font-family)"/>
                <a:ea typeface="Calibri" panose="020F0502020204030204" pitchFamily="34" charset="0"/>
                <a:cs typeface="Courier New" panose="02070309020205020404" pitchFamily="49" charset="0"/>
              </a:rPr>
              <a:t>speakerVolume  </a:t>
            </a:r>
            <a:r>
              <a:rPr kumimoji="0" lang="ru-RU" altLang="ru-RU" sz="1600" b="0" i="0" u="none" strike="noStrike" cap="none" normalizeH="0" baseline="0">
                <a:ln>
                  <a:noFill/>
                </a:ln>
                <a:solidFill>
                  <a:srgbClr val="4E5256"/>
                </a:solidFill>
                <a:effectLst/>
                <a:latin typeface="Noto Sans" panose="020B0502040504020204" pitchFamily="34" charset="0"/>
                <a:ea typeface="Calibri" panose="020F0502020204030204" pitchFamily="34" charset="0"/>
              </a:rPr>
              <a:t>и присвоения ему значения </a:t>
            </a:r>
            <a:r>
              <a:rPr kumimoji="0" lang="ru-RU" altLang="ru-RU" sz="1600" b="0" i="0" u="none" strike="noStrike" cap="none" normalizeH="0" baseline="0">
                <a:ln>
                  <a:noFill/>
                </a:ln>
                <a:solidFill>
                  <a:srgbClr val="4E5256"/>
                </a:solidFill>
                <a:effectLst/>
                <a:latin typeface="var(--devsite-code-font-family)"/>
                <a:ea typeface="Calibri" panose="020F0502020204030204" pitchFamily="34" charset="0"/>
                <a:cs typeface="Courier New" panose="02070309020205020404" pitchFamily="49" charset="0"/>
              </a:rPr>
              <a:t>2</a:t>
            </a:r>
            <a:r>
              <a:rPr kumimoji="0" lang="ru-RU" altLang="ru-RU" sz="1600" b="0" i="0" u="none" strike="noStrike" cap="none" normalizeH="0" baseline="0">
                <a:ln>
                  <a:noFill/>
                </a:ln>
                <a:solidFill>
                  <a:srgbClr val="4E5256"/>
                </a:solidFill>
                <a:effectLst/>
                <a:latin typeface="Noto Sans" panose="020B0502040504020204" pitchFamily="34" charset="0"/>
                <a:ea typeface="Calibri" panose="020F0502020204030204" pitchFamily="34" charset="0"/>
              </a:rPr>
              <a:t>, компилятор автоматически генерирует функции получения и установки</a:t>
            </a:r>
            <a:r>
              <a:rPr kumimoji="0" lang="ru-RU" altLang="ru-RU" sz="1600" b="0" i="0" u="none" strike="noStrike" cap="none" normalizeH="0" baseline="0">
                <a:ln>
                  <a:noFill/>
                </a:ln>
                <a:solidFill>
                  <a:schemeClr val="tx1"/>
                </a:solidFill>
                <a:effectLst/>
              </a:rPr>
              <a:t> </a:t>
            </a:r>
            <a:endParaRPr kumimoji="0" lang="ru-RU" altLang="ru-RU" sz="16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EB9B958F-F0E2-53CC-28A2-662C37F27768}"/>
              </a:ext>
            </a:extLst>
          </p:cNvPr>
          <p:cNvSpPr>
            <a:spLocks noChangeArrowheads="1"/>
          </p:cNvSpPr>
          <p:nvPr/>
        </p:nvSpPr>
        <p:spPr bwMode="auto">
          <a:xfrm>
            <a:off x="1068779" y="3123027"/>
            <a:ext cx="3574473"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var </a:t>
            </a:r>
            <a:r>
              <a:rPr kumimoji="0" lang="en-US" altLang="ru-RU" sz="16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speakerVolume</a:t>
            </a:r>
            <a: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 2</a:t>
            </a:r>
            <a:b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kumimoji="0" lang="en-US" altLang="ru-RU" sz="1600" b="1"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get()</a:t>
            </a:r>
            <a: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 field  </a:t>
            </a:r>
            <a:b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kumimoji="0" lang="en-US" altLang="ru-RU" sz="1600" b="1"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set(value) </a:t>
            </a:r>
            <a: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a:t>
            </a:r>
            <a:b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field = value    </a:t>
            </a:r>
            <a:b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p>
        </p:txBody>
      </p:sp>
      <p:sp>
        <p:nvSpPr>
          <p:cNvPr id="9" name="TextBox 8">
            <a:extLst>
              <a:ext uri="{FF2B5EF4-FFF2-40B4-BE49-F238E27FC236}">
                <a16:creationId xmlns:a16="http://schemas.microsoft.com/office/drawing/2014/main" id="{820C0898-F94F-C202-4AF4-24E52D825EF9}"/>
              </a:ext>
            </a:extLst>
          </p:cNvPr>
          <p:cNvSpPr txBox="1"/>
          <p:nvPr/>
        </p:nvSpPr>
        <p:spPr>
          <a:xfrm>
            <a:off x="4983679" y="3429000"/>
            <a:ext cx="6139542" cy="646331"/>
          </a:xfrm>
          <a:prstGeom prst="rect">
            <a:avLst/>
          </a:prstGeom>
          <a:noFill/>
        </p:spPr>
        <p:txBody>
          <a:bodyPr wrap="square">
            <a:spAutoFit/>
          </a:bodyPr>
          <a:lstStyle/>
          <a:p>
            <a:r>
              <a:rPr lang="ru-RU" sz="1800" dirty="0">
                <a:solidFill>
                  <a:srgbClr val="4E5256"/>
                </a:solidFill>
                <a:effectLst/>
                <a:latin typeface="Noto Sans" panose="020B0502040504020204" pitchFamily="34" charset="0"/>
                <a:ea typeface="Calibri" panose="020F0502020204030204" pitchFamily="34" charset="0"/>
              </a:rPr>
              <a:t>Вы не увидите эти строки в своем коде, поскольку они добавляются компилятором в фоновом режиме</a:t>
            </a:r>
            <a:r>
              <a:rPr lang="ru-RU" dirty="0">
                <a:effectLst/>
              </a:rPr>
              <a:t> </a:t>
            </a:r>
            <a:endParaRPr lang="ru-RU" dirty="0"/>
          </a:p>
        </p:txBody>
      </p:sp>
    </p:spTree>
    <p:extLst>
      <p:ext uri="{BB962C8B-B14F-4D97-AF65-F5344CB8AC3E}">
        <p14:creationId xmlns:p14="http://schemas.microsoft.com/office/powerpoint/2010/main" val="3449736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9A2061-40AC-2D75-E17B-A96E8985462F}"/>
              </a:ext>
            </a:extLst>
          </p:cNvPr>
          <p:cNvSpPr>
            <a:spLocks noGrp="1"/>
          </p:cNvSpPr>
          <p:nvPr>
            <p:ph type="title"/>
          </p:nvPr>
        </p:nvSpPr>
        <p:spPr>
          <a:xfrm>
            <a:off x="317666" y="115784"/>
            <a:ext cx="10396882" cy="1151965"/>
          </a:xfrm>
        </p:spPr>
        <p:txBody>
          <a:bodyPr/>
          <a:lstStyle/>
          <a:p>
            <a:r>
              <a:rPr lang="ru-RU" dirty="0"/>
              <a:t>Неизменяемое </a:t>
            </a:r>
            <a:r>
              <a:rPr lang="en-US" dirty="0" err="1"/>
              <a:t>val</a:t>
            </a:r>
            <a:r>
              <a:rPr lang="en-US" dirty="0"/>
              <a:t> </a:t>
            </a:r>
            <a:r>
              <a:rPr lang="ru-RU" dirty="0"/>
              <a:t>свойство</a:t>
            </a:r>
          </a:p>
        </p:txBody>
      </p:sp>
      <p:sp>
        <p:nvSpPr>
          <p:cNvPr id="4" name="Rectangle 1">
            <a:extLst>
              <a:ext uri="{FF2B5EF4-FFF2-40B4-BE49-F238E27FC236}">
                <a16:creationId xmlns:a16="http://schemas.microsoft.com/office/drawing/2014/main" id="{82AB928F-535D-2019-2D34-21875BF2C2FB}"/>
              </a:ext>
            </a:extLst>
          </p:cNvPr>
          <p:cNvSpPr>
            <a:spLocks noChangeArrowheads="1"/>
          </p:cNvSpPr>
          <p:nvPr/>
        </p:nvSpPr>
        <p:spPr bwMode="auto">
          <a:xfrm>
            <a:off x="403761" y="1217337"/>
            <a:ext cx="1111530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Полный синтаксис неизменяемого </a:t>
            </a:r>
            <a:r>
              <a:rPr kumimoji="0" lang="ru-RU" altLang="ru-RU" sz="1400" b="1" i="1"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свойства</a:t>
            </a:r>
            <a:r>
              <a:rPr kumimoji="0" lang="ru-RU" altLang="ru-RU" sz="1400" b="1"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 имеет два отличия</a:t>
            </a:r>
            <a:r>
              <a:rPr kumimoji="0" lang="ru-RU" altLang="ru-RU" sz="14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1400" b="0" i="0" u="none" strike="noStrike" cap="none" normalizeH="0" baseline="0" dirty="0">
                <a:ln>
                  <a:noFill/>
                </a:ln>
                <a:solidFill>
                  <a:srgbClr val="4E5256"/>
                </a:solidFill>
                <a:effectLst/>
                <a:latin typeface="Noto Sans" panose="020B0502040504020204" pitchFamily="34" charset="0"/>
                <a:ea typeface="Calibri" panose="020F0502020204030204" pitchFamily="34" charset="0"/>
                <a:cs typeface="Times New Roman" panose="02020603050405020304" pitchFamily="18" charset="0"/>
              </a:rPr>
              <a:t>Оно начинается с ключевого слова </a:t>
            </a:r>
            <a:r>
              <a:rPr kumimoji="0" lang="ru-RU" altLang="ru-RU" sz="1400" b="0" i="0" u="none" strike="noStrike" cap="none" normalizeH="0" baseline="0" dirty="0" err="1">
                <a:ln>
                  <a:noFill/>
                </a:ln>
                <a:solidFill>
                  <a:srgbClr val="4E5256"/>
                </a:solidFill>
                <a:effectLst/>
                <a:latin typeface="var(--devsite-code-font-family)"/>
                <a:ea typeface="Calibri" panose="020F0502020204030204" pitchFamily="34" charset="0"/>
                <a:cs typeface="Courier New" panose="02070309020205020404" pitchFamily="49" charset="0"/>
              </a:rPr>
              <a:t>val</a:t>
            </a:r>
            <a:r>
              <a:rPr kumimoji="0" lang="ru-RU" altLang="ru-RU" sz="1400" b="0" i="0" u="none" strike="noStrike" cap="none" normalizeH="0" baseline="0" dirty="0">
                <a:ln>
                  <a:noFill/>
                </a:ln>
                <a:solidFill>
                  <a:srgbClr val="4E5256"/>
                </a:solidFill>
                <a:effectLst/>
                <a:latin typeface="Noto Sans" panose="020B0502040504020204" pitchFamily="34" charset="0"/>
                <a:ea typeface="Calibri" panose="020F0502020204030204" pitchFamily="34" charset="0"/>
                <a:cs typeface="Times New Roman" panose="02020603050405020304" pitchFamily="18" charset="0"/>
              </a:rPr>
              <a:t>.</a:t>
            </a:r>
            <a:endParaRPr kumimoji="0" lang="ru-RU" altLang="ru-RU" sz="1400" i="0" u="none" strike="noStrike" cap="none" normalizeH="0" baseline="0" dirty="0">
              <a:ln>
                <a:noFill/>
              </a:ln>
              <a:solidFill>
                <a:srgbClr val="4E525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1400" i="0" u="none" strike="noStrike" cap="none" normalizeH="0" baseline="0" dirty="0">
                <a:ln>
                  <a:noFill/>
                </a:ln>
                <a:solidFill>
                  <a:srgbClr val="4E5256"/>
                </a:solidFill>
                <a:effectLst/>
                <a:latin typeface="Noto Sans" panose="020B0502040504020204" pitchFamily="34" charset="0"/>
                <a:ea typeface="Calibri" panose="020F0502020204030204" pitchFamily="34" charset="0"/>
                <a:cs typeface="Times New Roman" panose="02020603050405020304" pitchFamily="18" charset="0"/>
              </a:rPr>
              <a:t>Переменные типа </a:t>
            </a:r>
            <a:r>
              <a:rPr kumimoji="0" lang="ru-RU" altLang="ru-RU" sz="1400" i="0" u="none" strike="noStrike" cap="none" normalizeH="0" baseline="0" dirty="0" err="1">
                <a:ln>
                  <a:noFill/>
                </a:ln>
                <a:solidFill>
                  <a:srgbClr val="4E5256"/>
                </a:solidFill>
                <a:effectLst/>
                <a:latin typeface="var(--devsite-code-font-family)"/>
                <a:ea typeface="Calibri" panose="020F0502020204030204" pitchFamily="34" charset="0"/>
                <a:cs typeface="Courier New" panose="02070309020205020404" pitchFamily="49" charset="0"/>
              </a:rPr>
              <a:t>val</a:t>
            </a:r>
            <a:r>
              <a:rPr kumimoji="0" lang="ru-RU" altLang="ru-RU" sz="1400" i="0" u="none" strike="noStrike" cap="none" normalizeH="0" baseline="0" dirty="0">
                <a:ln>
                  <a:noFill/>
                </a:ln>
                <a:solidFill>
                  <a:srgbClr val="4E5256"/>
                </a:solidFill>
                <a:effectLst/>
                <a:latin typeface="var(--devsite-code-font-family)"/>
                <a:ea typeface="Calibri" panose="020F0502020204030204" pitchFamily="34" charset="0"/>
                <a:cs typeface="Courier New" panose="02070309020205020404" pitchFamily="49" charset="0"/>
              </a:rPr>
              <a:t> </a:t>
            </a:r>
            <a:r>
              <a:rPr kumimoji="0" lang="ru-RU" altLang="ru-RU" sz="1400" i="0" u="none" strike="noStrike" cap="none" normalizeH="0" baseline="0" dirty="0">
                <a:ln>
                  <a:noFill/>
                </a:ln>
                <a:solidFill>
                  <a:srgbClr val="4E5256"/>
                </a:solidFill>
                <a:effectLst/>
                <a:latin typeface="Noto Sans" panose="020B0502040504020204" pitchFamily="34" charset="0"/>
                <a:ea typeface="Calibri" panose="020F0502020204030204" pitchFamily="34" charset="0"/>
                <a:cs typeface="Times New Roman" panose="02020603050405020304" pitchFamily="18" charset="0"/>
              </a:rPr>
              <a:t>доступны только для чтения, </a:t>
            </a:r>
            <a:r>
              <a:rPr kumimoji="0" lang="ru-RU" altLang="ru-RU" sz="1400" b="0" i="0" u="none" strike="noStrike" cap="none" normalizeH="0" baseline="0" dirty="0">
                <a:ln>
                  <a:noFill/>
                </a:ln>
                <a:solidFill>
                  <a:srgbClr val="4E5256"/>
                </a:solidFill>
                <a:effectLst/>
                <a:latin typeface="Noto Sans" panose="020B0502040504020204" pitchFamily="34" charset="0"/>
                <a:ea typeface="Calibri" panose="020F0502020204030204" pitchFamily="34" charset="0"/>
                <a:cs typeface="Times New Roman" panose="02020603050405020304" pitchFamily="18" charset="0"/>
              </a:rPr>
              <a:t>поэтому у них </a:t>
            </a:r>
            <a:r>
              <a:rPr kumimoji="0" lang="ru-RU" altLang="ru-RU" sz="1400" b="1" i="0" u="none" strike="noStrike" cap="none" normalizeH="0" baseline="0" dirty="0">
                <a:ln>
                  <a:noFill/>
                </a:ln>
                <a:solidFill>
                  <a:srgbClr val="4E5256"/>
                </a:solidFill>
                <a:effectLst/>
                <a:latin typeface="Noto Sans" panose="020B0502040504020204" pitchFamily="34" charset="0"/>
                <a:ea typeface="Calibri" panose="020F0502020204030204" pitchFamily="34" charset="0"/>
                <a:cs typeface="Times New Roman" panose="02020603050405020304" pitchFamily="18" charset="0"/>
              </a:rPr>
              <a:t>нет </a:t>
            </a:r>
            <a:r>
              <a:rPr kumimoji="0" lang="ru-RU" altLang="ru-RU" sz="1400" b="1" i="0" u="none" strike="noStrike" cap="none" normalizeH="0" baseline="0" dirty="0" err="1">
                <a:ln>
                  <a:noFill/>
                </a:ln>
                <a:solidFill>
                  <a:srgbClr val="4E5256"/>
                </a:solidFill>
                <a:effectLst/>
                <a:latin typeface="var(--devsite-code-font-family)"/>
                <a:ea typeface="Calibri" panose="020F0502020204030204" pitchFamily="34" charset="0"/>
                <a:cs typeface="Courier New" panose="02070309020205020404" pitchFamily="49" charset="0"/>
              </a:rPr>
              <a:t>set</a:t>
            </a:r>
            <a:r>
              <a:rPr kumimoji="0" lang="ru-RU" altLang="ru-RU" sz="1400" b="1" i="0" u="none" strike="noStrike" cap="none" normalizeH="0" baseline="0" dirty="0">
                <a:ln>
                  <a:noFill/>
                </a:ln>
                <a:solidFill>
                  <a:srgbClr val="4E5256"/>
                </a:solidFill>
                <a:effectLst/>
                <a:latin typeface="var(--devsite-code-font-family)"/>
                <a:ea typeface="Calibri" panose="020F0502020204030204" pitchFamily="34" charset="0"/>
                <a:cs typeface="Courier New" panose="02070309020205020404" pitchFamily="49" charset="0"/>
              </a:rPr>
              <a:t>() </a:t>
            </a:r>
            <a:r>
              <a:rPr kumimoji="0" lang="ru-RU" altLang="ru-RU" sz="1400" b="1" i="0" u="none" strike="noStrike" cap="none" normalizeH="0" baseline="0" dirty="0">
                <a:ln>
                  <a:noFill/>
                </a:ln>
                <a:solidFill>
                  <a:srgbClr val="4E5256"/>
                </a:solidFill>
                <a:effectLst/>
                <a:latin typeface="Noto Sans" panose="020B0502040504020204" pitchFamily="34" charset="0"/>
                <a:ea typeface="Calibri" panose="020F0502020204030204" pitchFamily="34" charset="0"/>
                <a:cs typeface="Times New Roman" panose="02020603050405020304" pitchFamily="18" charset="0"/>
              </a:rPr>
              <a:t>функций</a:t>
            </a:r>
            <a:r>
              <a:rPr kumimoji="0" lang="ru-RU" altLang="ru-RU" sz="1400" b="0" i="0" u="none" strike="noStrike" cap="none" normalizeH="0" baseline="0" dirty="0">
                <a:ln>
                  <a:noFill/>
                </a:ln>
                <a:solidFill>
                  <a:srgbClr val="4E5256"/>
                </a:solidFill>
                <a:effectLst/>
                <a:latin typeface="Noto Sans" panose="020B0502040504020204" pitchFamily="34" charset="0"/>
                <a:ea typeface="Calibri" panose="020F0502020204030204" pitchFamily="34" charset="0"/>
                <a:cs typeface="Times New Roman" panose="02020603050405020304" pitchFamily="18"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58444999-B45B-6939-0B8F-C36BEB36718E}"/>
              </a:ext>
            </a:extLst>
          </p:cNvPr>
          <p:cNvSpPr>
            <a:spLocks noChangeArrowheads="1"/>
          </p:cNvSpPr>
          <p:nvPr/>
        </p:nvSpPr>
        <p:spPr bwMode="auto">
          <a:xfrm>
            <a:off x="403761" y="2111433"/>
            <a:ext cx="1111530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Свойства </a:t>
            </a:r>
            <a:r>
              <a:rPr kumimoji="0" lang="ru-RU" altLang="ru-RU" sz="1400" b="0" i="0" u="none" strike="noStrike" cap="none" normalizeH="0" baseline="0" dirty="0" err="1">
                <a:ln>
                  <a:noFill/>
                </a:ln>
                <a:solidFill>
                  <a:srgbClr val="4E5256"/>
                </a:solidFill>
                <a:effectLst/>
                <a:latin typeface="Noto Sans" panose="020B0502040504020204" pitchFamily="34" charset="0"/>
                <a:ea typeface="Times New Roman" panose="02020603050405020304" pitchFamily="18" charset="0"/>
              </a:rPr>
              <a:t>Kotlin</a:t>
            </a:r>
            <a:r>
              <a:rPr kumimoji="0" lang="ru-RU" altLang="ru-RU" sz="14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 используют </a:t>
            </a:r>
            <a:r>
              <a:rPr kumimoji="0" lang="ru-RU" altLang="ru-RU" sz="1400" b="1" i="1"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резервное поле</a:t>
            </a:r>
            <a:r>
              <a:rPr kumimoji="0" lang="ru-RU" altLang="ru-RU" sz="1400" b="1"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 </a:t>
            </a:r>
            <a:r>
              <a:rPr kumimoji="0" lang="ru-RU" altLang="ru-RU" sz="14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для хранения значения в памяти.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Резервное </a:t>
            </a:r>
            <a:r>
              <a:rPr kumimoji="0" lang="ru-RU" altLang="ru-RU" sz="1400" b="1" i="1"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поле</a:t>
            </a:r>
            <a:r>
              <a:rPr kumimoji="0" lang="ru-RU" altLang="ru-RU" sz="14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 — это, по сути, переменная класса, определенная внутри свойств.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Область </a:t>
            </a:r>
            <a:r>
              <a:rPr kumimoji="0" lang="ru-RU" altLang="ru-RU" sz="1400" b="1" i="1"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резервного поля</a:t>
            </a:r>
            <a:r>
              <a:rPr kumimoji="0" lang="ru-RU" altLang="ru-RU" sz="14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 ограничена свойством, а это означает, что вы можете получить к нему доступ только через функции свойства </a:t>
            </a:r>
            <a:r>
              <a:rPr kumimoji="0" lang="ru-RU" altLang="ru-RU" sz="1400" b="0" i="0" u="none" strike="noStrike" cap="none" normalizeH="0" baseline="0" dirty="0" err="1">
                <a:ln>
                  <a:noFill/>
                </a:ln>
                <a:solidFill>
                  <a:srgbClr val="4E5256"/>
                </a:solidFill>
                <a:effectLst/>
                <a:latin typeface="var(--devsite-code-font-family)" charset="0"/>
                <a:ea typeface="Times New Roman" panose="02020603050405020304" pitchFamily="18" charset="0"/>
                <a:cs typeface="Courier New" panose="02070309020205020404" pitchFamily="49" charset="0"/>
              </a:rPr>
              <a:t>get</a:t>
            </a:r>
            <a:r>
              <a:rPr kumimoji="0" lang="ru-RU" altLang="ru-RU" sz="1400" b="0" i="0" u="none" strike="noStrike" cap="none" normalizeH="0" baseline="0" dirty="0">
                <a:ln>
                  <a:noFill/>
                </a:ln>
                <a:solidFill>
                  <a:srgbClr val="4E5256"/>
                </a:solidFill>
                <a:effectLst/>
                <a:latin typeface="var(--devsite-code-font-family)" charset="0"/>
                <a:ea typeface="Times New Roman" panose="02020603050405020304" pitchFamily="18" charset="0"/>
                <a:cs typeface="Courier New" panose="02070309020205020404" pitchFamily="49" charset="0"/>
              </a:rPr>
              <a:t>()</a:t>
            </a:r>
            <a:r>
              <a:rPr kumimoji="0" lang="ru-RU" altLang="ru-RU" sz="14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или </a:t>
            </a:r>
            <a:r>
              <a:rPr kumimoji="0" lang="ru-RU" altLang="ru-RU" sz="1400" b="0" i="0" u="none" strike="noStrike" cap="none" normalizeH="0" baseline="0" dirty="0" err="1">
                <a:ln>
                  <a:noFill/>
                </a:ln>
                <a:solidFill>
                  <a:srgbClr val="4E5256"/>
                </a:solidFill>
                <a:effectLst/>
                <a:latin typeface="var(--devsite-code-font-family)" charset="0"/>
                <a:ea typeface="Times New Roman" panose="02020603050405020304" pitchFamily="18" charset="0"/>
                <a:cs typeface="Courier New" panose="02070309020205020404" pitchFamily="49" charset="0"/>
              </a:rPr>
              <a:t>set</a:t>
            </a:r>
            <a:r>
              <a:rPr kumimoji="0" lang="ru-RU" altLang="ru-RU" sz="1400" b="0" i="0" u="none" strike="noStrike" cap="none" normalizeH="0" baseline="0" dirty="0">
                <a:ln>
                  <a:noFill/>
                </a:ln>
                <a:solidFill>
                  <a:srgbClr val="4E5256"/>
                </a:solidFill>
                <a:effectLst/>
                <a:latin typeface="var(--devsite-code-font-family)" charset="0"/>
                <a:ea typeface="Times New Roman" panose="02020603050405020304" pitchFamily="18" charset="0"/>
                <a:cs typeface="Courier New" panose="02070309020205020404" pitchFamily="49" charset="0"/>
              </a:rPr>
              <a:t>()</a:t>
            </a:r>
            <a:r>
              <a:rPr kumimoji="0" lang="ru-RU" altLang="ru-RU" sz="14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4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Чтобы прочитать значение свойства в  функции </a:t>
            </a:r>
            <a:r>
              <a:rPr kumimoji="0" lang="ru-RU" altLang="ru-RU" sz="1400" b="0" i="0" u="none" strike="noStrike" cap="none" normalizeH="0" baseline="0" dirty="0" err="1">
                <a:ln>
                  <a:noFill/>
                </a:ln>
                <a:solidFill>
                  <a:srgbClr val="4E5256"/>
                </a:solidFill>
                <a:effectLst/>
                <a:latin typeface="var(--devsite-code-font-family)" charset="0"/>
                <a:ea typeface="Times New Roman" panose="02020603050405020304" pitchFamily="18" charset="0"/>
                <a:cs typeface="Courier New" panose="02070309020205020404" pitchFamily="49" charset="0"/>
              </a:rPr>
              <a:t>get</a:t>
            </a:r>
            <a:r>
              <a:rPr kumimoji="0" lang="ru-RU" altLang="ru-RU" sz="1400" b="0" i="0" u="none" strike="noStrike" cap="none" normalizeH="0" baseline="0" dirty="0">
                <a:ln>
                  <a:noFill/>
                </a:ln>
                <a:solidFill>
                  <a:srgbClr val="4E5256"/>
                </a:solidFill>
                <a:effectLst/>
                <a:latin typeface="var(--devsite-code-font-family)" charset="0"/>
                <a:ea typeface="Times New Roman" panose="02020603050405020304" pitchFamily="18" charset="0"/>
                <a:cs typeface="Courier New" panose="02070309020205020404" pitchFamily="49" charset="0"/>
              </a:rPr>
              <a:t>() </a:t>
            </a:r>
            <a:r>
              <a:rPr kumimoji="0" lang="ru-RU" altLang="ru-RU" sz="14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или обновить значение в функции </a:t>
            </a:r>
            <a:r>
              <a:rPr kumimoji="0" lang="ru-RU" altLang="ru-RU" sz="1400" b="0" i="0" u="none" strike="noStrike" cap="none" normalizeH="0" baseline="0" dirty="0" err="1">
                <a:ln>
                  <a:noFill/>
                </a:ln>
                <a:solidFill>
                  <a:srgbClr val="4E5256"/>
                </a:solidFill>
                <a:effectLst/>
                <a:latin typeface="var(--devsite-code-font-family)" charset="0"/>
                <a:ea typeface="Times New Roman" panose="02020603050405020304" pitchFamily="18" charset="0"/>
                <a:cs typeface="Courier New" panose="02070309020205020404" pitchFamily="49" charset="0"/>
              </a:rPr>
              <a:t>set</a:t>
            </a:r>
            <a:r>
              <a:rPr kumimoji="0" lang="ru-RU" altLang="ru-RU" sz="1400" b="0" i="0" u="none" strike="noStrike" cap="none" normalizeH="0" baseline="0" dirty="0">
                <a:ln>
                  <a:noFill/>
                </a:ln>
                <a:solidFill>
                  <a:srgbClr val="4E5256"/>
                </a:solidFill>
                <a:effectLst/>
                <a:latin typeface="var(--devsite-code-font-family)" charset="0"/>
                <a:ea typeface="Times New Roman" panose="02020603050405020304" pitchFamily="18" charset="0"/>
                <a:cs typeface="Courier New" panose="02070309020205020404" pitchFamily="49" charset="0"/>
              </a:rPr>
              <a:t>()</a:t>
            </a:r>
            <a:r>
              <a:rPr kumimoji="0" lang="ru-RU" altLang="ru-RU" sz="14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 , вам необходимо использовать </a:t>
            </a:r>
            <a:r>
              <a:rPr kumimoji="0" lang="ru-RU" altLang="ru-RU" sz="1400" b="1" i="1"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резервное поле</a:t>
            </a:r>
            <a:r>
              <a:rPr kumimoji="0" lang="ru-RU" altLang="ru-RU" sz="1400" b="0" i="1"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 </a:t>
            </a:r>
            <a:r>
              <a:rPr kumimoji="0" lang="ru-RU" altLang="ru-RU" sz="14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свойства. Оно автоматически генерируется компилятором </a:t>
            </a:r>
            <a:r>
              <a:rPr kumimoji="0" lang="ru-RU" altLang="ru-RU" sz="1400" b="0" i="0" u="none" strike="noStrike" cap="none" normalizeH="0" baseline="0" dirty="0" err="1">
                <a:ln>
                  <a:noFill/>
                </a:ln>
                <a:solidFill>
                  <a:srgbClr val="4E5256"/>
                </a:solidFill>
                <a:effectLst/>
                <a:latin typeface="Noto Sans" panose="020B0502040504020204" pitchFamily="34" charset="0"/>
                <a:ea typeface="Times New Roman" panose="02020603050405020304" pitchFamily="18" charset="0"/>
              </a:rPr>
              <a:t>Kotlin</a:t>
            </a:r>
            <a:r>
              <a:rPr kumimoji="0" lang="ru-RU" altLang="ru-RU" sz="14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 и на него ссылается идентификатор .</a:t>
            </a:r>
            <a:r>
              <a:rPr kumimoji="0" lang="ru-RU" altLang="ru-RU" sz="1400" b="0" i="0" u="none" strike="noStrike" cap="none" normalizeH="0" baseline="0" dirty="0" err="1">
                <a:ln>
                  <a:noFill/>
                </a:ln>
                <a:solidFill>
                  <a:srgbClr val="4E5256"/>
                </a:solidFill>
                <a:effectLst/>
                <a:latin typeface="var(--devsite-code-font-family)" charset="0"/>
                <a:ea typeface="Times New Roman" panose="02020603050405020304" pitchFamily="18" charset="0"/>
                <a:cs typeface="Courier New" panose="02070309020205020404" pitchFamily="49" charset="0"/>
              </a:rPr>
              <a:t>field</a:t>
            </a:r>
            <a:endParaRPr kumimoji="0" lang="ru-RU" altLang="ru-RU" sz="1400" b="0" i="0" u="none" strike="noStrike" cap="none" normalizeH="0" baseline="0" dirty="0">
              <a:ln>
                <a:noFill/>
              </a:ln>
              <a:solidFill>
                <a:srgbClr val="4E5256"/>
              </a:solidFill>
              <a:effectLst/>
              <a:latin typeface="Noto Sans" panose="020B0502040504020204" pitchFamily="34" charset="0"/>
              <a:ea typeface="Calibri" panose="020F0502020204030204" pitchFamily="34" charset="0"/>
            </a:endParaRPr>
          </a:p>
        </p:txBody>
      </p:sp>
      <p:sp>
        <p:nvSpPr>
          <p:cNvPr id="8" name="TextBox 7">
            <a:extLst>
              <a:ext uri="{FF2B5EF4-FFF2-40B4-BE49-F238E27FC236}">
                <a16:creationId xmlns:a16="http://schemas.microsoft.com/office/drawing/2014/main" id="{A67C741E-3E23-224B-B3FF-08DC461FD268}"/>
              </a:ext>
            </a:extLst>
          </p:cNvPr>
          <p:cNvSpPr txBox="1"/>
          <p:nvPr/>
        </p:nvSpPr>
        <p:spPr>
          <a:xfrm>
            <a:off x="5029200" y="4170834"/>
            <a:ext cx="6139542"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dirty="0">
                <a:ln>
                  <a:noFill/>
                </a:ln>
                <a:solidFill>
                  <a:srgbClr val="4E5256"/>
                </a:solidFill>
                <a:effectLst/>
                <a:latin typeface="Noto Sans" panose="020B0502040504020204" pitchFamily="34" charset="0"/>
                <a:ea typeface="Calibri" panose="020F0502020204030204" pitchFamily="34" charset="0"/>
              </a:rPr>
              <a:t>Например, если вы хотите обновить значение свойства в  функции </a:t>
            </a:r>
            <a:r>
              <a:rPr kumimoji="0" lang="ru-RU" altLang="ru-RU" sz="1800" b="0" i="0" u="none" strike="noStrike" cap="none" normalizeH="0" baseline="0" dirty="0" err="1">
                <a:ln>
                  <a:noFill/>
                </a:ln>
                <a:solidFill>
                  <a:srgbClr val="4E5256"/>
                </a:solidFill>
                <a:effectLst/>
                <a:latin typeface="var(--devsite-code-font-family)" charset="0"/>
                <a:ea typeface="Calibri" panose="020F0502020204030204" pitchFamily="34" charset="0"/>
                <a:cs typeface="Courier New" panose="02070309020205020404" pitchFamily="49" charset="0"/>
              </a:rPr>
              <a:t>set</a:t>
            </a:r>
            <a:r>
              <a:rPr kumimoji="0" lang="ru-RU" altLang="ru-RU" sz="1800" b="0" i="0" u="none" strike="noStrike" cap="none" normalizeH="0" baseline="0" dirty="0">
                <a:ln>
                  <a:noFill/>
                </a:ln>
                <a:solidFill>
                  <a:srgbClr val="4E5256"/>
                </a:solidFill>
                <a:effectLst/>
                <a:latin typeface="var(--devsite-code-font-family)" charset="0"/>
                <a:ea typeface="Calibri" panose="020F0502020204030204" pitchFamily="34" charset="0"/>
                <a:cs typeface="Courier New" panose="02070309020205020404" pitchFamily="49" charset="0"/>
              </a:rPr>
              <a:t>()</a:t>
            </a:r>
            <a:r>
              <a:rPr kumimoji="0" lang="ru-RU" altLang="ru-RU" sz="1800" b="0" i="0" u="none" strike="noStrike" cap="none" normalizeH="0" baseline="0" dirty="0">
                <a:ln>
                  <a:noFill/>
                </a:ln>
                <a:solidFill>
                  <a:srgbClr val="4E5256"/>
                </a:solidFill>
                <a:effectLst/>
                <a:latin typeface="Noto Sans" panose="020B0502040504020204" pitchFamily="34" charset="0"/>
                <a:ea typeface="Calibri" panose="020F0502020204030204" pitchFamily="34" charset="0"/>
              </a:rPr>
              <a:t>, вы используете параметр этой функции - </a:t>
            </a:r>
            <a:r>
              <a:rPr kumimoji="0" lang="ru-RU" altLang="ru-RU" sz="1800" b="0" i="0" u="none" strike="noStrike" cap="none" normalizeH="0" baseline="0" dirty="0" err="1">
                <a:ln>
                  <a:noFill/>
                </a:ln>
                <a:solidFill>
                  <a:srgbClr val="4E5256"/>
                </a:solidFill>
                <a:effectLst/>
                <a:latin typeface="var(--devsite-code-font-family)" charset="0"/>
                <a:ea typeface="Calibri" panose="020F0502020204030204" pitchFamily="34" charset="0"/>
                <a:cs typeface="Courier New" panose="02070309020205020404" pitchFamily="49" charset="0"/>
              </a:rPr>
              <a:t>value</a:t>
            </a:r>
            <a:r>
              <a:rPr kumimoji="0" lang="ru-RU" altLang="ru-RU" sz="1800" b="0" i="0" u="none" strike="noStrike" cap="none" normalizeH="0" baseline="0" dirty="0">
                <a:ln>
                  <a:noFill/>
                </a:ln>
                <a:solidFill>
                  <a:srgbClr val="4E5256"/>
                </a:solidFill>
                <a:effectLst/>
                <a:latin typeface="Noto Sans" panose="020B0502040504020204" pitchFamily="34" charset="0"/>
                <a:ea typeface="Calibri" panose="020F0502020204030204" pitchFamily="34" charset="0"/>
              </a:rPr>
              <a:t>, и присваиваете его переменной </a:t>
            </a:r>
            <a:r>
              <a:rPr kumimoji="0" lang="ru-RU" altLang="ru-RU" sz="1800" b="0" i="0" u="none" strike="noStrike" cap="none" normalizeH="0" baseline="0" dirty="0" err="1">
                <a:ln>
                  <a:noFill/>
                </a:ln>
                <a:solidFill>
                  <a:srgbClr val="4E5256"/>
                </a:solidFill>
                <a:effectLst/>
                <a:latin typeface="var(--devsite-code-font-family)" charset="0"/>
                <a:ea typeface="Calibri" panose="020F0502020204030204" pitchFamily="34" charset="0"/>
                <a:cs typeface="Courier New" panose="02070309020205020404" pitchFamily="49" charset="0"/>
              </a:rPr>
              <a:t>field</a:t>
            </a:r>
            <a:r>
              <a:rPr kumimoji="0" lang="ru-RU" altLang="ru-RU" sz="1800" b="0" i="0" u="none" strike="noStrike" cap="none" normalizeH="0" baseline="0" dirty="0">
                <a:ln>
                  <a:noFill/>
                </a:ln>
                <a:solidFill>
                  <a:srgbClr val="4E5256"/>
                </a:solidFill>
                <a:effectLst/>
                <a:latin typeface="var(--devsite-code-font-family)" charset="0"/>
                <a:ea typeface="Calibri" panose="020F0502020204030204" pitchFamily="34" charset="0"/>
                <a:cs typeface="Courier New" panose="02070309020205020404" pitchFamily="49" charset="0"/>
              </a:rPr>
              <a:t>.</a:t>
            </a:r>
            <a:r>
              <a:rPr kumimoji="0" lang="ru-RU" altLang="ru-RU" sz="1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B8D6281C-5652-2BED-8635-3F7725D7AE56}"/>
              </a:ext>
            </a:extLst>
          </p:cNvPr>
          <p:cNvSpPr txBox="1"/>
          <p:nvPr/>
        </p:nvSpPr>
        <p:spPr>
          <a:xfrm>
            <a:off x="855023" y="4161554"/>
            <a:ext cx="3906982" cy="1200329"/>
          </a:xfrm>
          <a:prstGeom prst="rect">
            <a:avLst/>
          </a:prstGeom>
          <a:noFill/>
        </p:spPr>
        <p:txBody>
          <a:bodyPr wrap="square">
            <a:spAutoFit/>
          </a:bodyPr>
          <a:lstStyle/>
          <a:p>
            <a:r>
              <a:rPr lang="en-US" sz="1800" dirty="0">
                <a:effectLst/>
                <a:latin typeface="Menlo" panose="020B0609030804020204" pitchFamily="49" charset="0"/>
                <a:ea typeface="Menlo" panose="020B0609030804020204" pitchFamily="49" charset="0"/>
                <a:cs typeface="Menlo" panose="020B0609030804020204" pitchFamily="49" charset="0"/>
              </a:rPr>
              <a:t>var </a:t>
            </a:r>
            <a:r>
              <a:rPr lang="en-US" sz="1800" dirty="0" err="1">
                <a:effectLst/>
                <a:latin typeface="Menlo" panose="020B0609030804020204" pitchFamily="49" charset="0"/>
                <a:ea typeface="Menlo" panose="020B0609030804020204" pitchFamily="49" charset="0"/>
                <a:cs typeface="Menlo" panose="020B0609030804020204" pitchFamily="49" charset="0"/>
              </a:rPr>
              <a:t>speakerVolume</a:t>
            </a:r>
            <a:r>
              <a:rPr lang="en-US" sz="1800" dirty="0">
                <a:effectLst/>
                <a:latin typeface="Menlo" panose="020B0609030804020204" pitchFamily="49" charset="0"/>
                <a:ea typeface="Menlo" panose="020B0609030804020204" pitchFamily="49" charset="0"/>
                <a:cs typeface="Menlo" panose="020B0609030804020204" pitchFamily="49" charset="0"/>
              </a:rPr>
              <a:t> = 2</a:t>
            </a:r>
            <a:br>
              <a:rPr lang="en-US" sz="1800" dirty="0">
                <a:effectLst/>
                <a:latin typeface="Menlo" panose="020B0609030804020204" pitchFamily="49" charset="0"/>
                <a:ea typeface="Menlo" panose="020B0609030804020204" pitchFamily="49" charset="0"/>
                <a:cs typeface="Menlo" panose="020B0609030804020204" pitchFamily="49" charset="0"/>
              </a:rPr>
            </a:br>
            <a:r>
              <a:rPr lang="en-US" sz="1800" dirty="0">
                <a:effectLst/>
                <a:latin typeface="Menlo" panose="020B0609030804020204" pitchFamily="49" charset="0"/>
                <a:ea typeface="Menlo" panose="020B0609030804020204" pitchFamily="49" charset="0"/>
                <a:cs typeface="Menlo" panose="020B0609030804020204" pitchFamily="49" charset="0"/>
              </a:rPr>
              <a:t>    set(value) {</a:t>
            </a:r>
            <a:br>
              <a:rPr lang="en-US" sz="1800" dirty="0">
                <a:effectLst/>
                <a:latin typeface="Menlo" panose="020B0609030804020204" pitchFamily="49" charset="0"/>
                <a:ea typeface="Menlo" panose="020B0609030804020204" pitchFamily="49" charset="0"/>
                <a:cs typeface="Menlo" panose="020B0609030804020204" pitchFamily="49" charset="0"/>
              </a:rPr>
            </a:br>
            <a:r>
              <a:rPr lang="en-US" sz="1800" dirty="0">
                <a:effectLst/>
                <a:latin typeface="Menlo" panose="020B0609030804020204" pitchFamily="49" charset="0"/>
                <a:ea typeface="Menlo" panose="020B0609030804020204" pitchFamily="49" charset="0"/>
                <a:cs typeface="Menlo" panose="020B0609030804020204" pitchFamily="49" charset="0"/>
              </a:rPr>
              <a:t>        field = value    </a:t>
            </a:r>
            <a:br>
              <a:rPr lang="en-US" sz="1800" dirty="0">
                <a:effectLst/>
                <a:latin typeface="Menlo" panose="020B0609030804020204" pitchFamily="49" charset="0"/>
                <a:ea typeface="Menlo" panose="020B0609030804020204" pitchFamily="49" charset="0"/>
                <a:cs typeface="Menlo" panose="020B0609030804020204" pitchFamily="49" charset="0"/>
              </a:rPr>
            </a:br>
            <a:r>
              <a:rPr lang="en-US" sz="1800" dirty="0">
                <a:effectLst/>
                <a:latin typeface="Menlo" panose="020B0609030804020204" pitchFamily="49" charset="0"/>
                <a:ea typeface="Menlo" panose="020B0609030804020204" pitchFamily="49" charset="0"/>
                <a:cs typeface="Menlo" panose="020B0609030804020204" pitchFamily="49" charset="0"/>
              </a:rPr>
              <a:t>    }</a:t>
            </a:r>
            <a:endParaRPr lang="ru-RU"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501711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9A37E68-C27A-4648-ECD2-CFAAF81942B4}"/>
              </a:ext>
            </a:extLst>
          </p:cNvPr>
          <p:cNvSpPr>
            <a:spLocks noChangeArrowheads="1"/>
          </p:cNvSpPr>
          <p:nvPr/>
        </p:nvSpPr>
        <p:spPr bwMode="auto">
          <a:xfrm>
            <a:off x="391885" y="425595"/>
            <a:ext cx="111390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Пример:</a:t>
            </a:r>
            <a:endParaRPr kumimoji="0" lang="ru-RU" altLang="ru-RU"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Чтобы гарантировать, что значение, присвоенное свойству </a:t>
            </a:r>
            <a:r>
              <a:rPr kumimoji="0" lang="ru-RU" altLang="ru-RU" sz="1600" b="0" i="0" u="none" strike="noStrike" cap="none" normalizeH="0" baseline="0" dirty="0" err="1">
                <a:ln>
                  <a:noFill/>
                </a:ln>
                <a:solidFill>
                  <a:srgbClr val="4E5256"/>
                </a:solidFill>
                <a:effectLst/>
                <a:latin typeface="var(--devsite-code-font-family)"/>
                <a:ea typeface="Times New Roman" panose="02020603050405020304" pitchFamily="18" charset="0"/>
                <a:cs typeface="Courier New" panose="02070309020205020404" pitchFamily="49" charset="0"/>
              </a:rPr>
              <a:t>speakerVolume</a:t>
            </a:r>
            <a:r>
              <a:rPr kumimoji="0" lang="ru-RU" altLang="ru-RU" sz="1600" b="0" i="0" u="none" strike="noStrike" cap="none" normalizeH="0" baseline="0" dirty="0">
                <a:ln>
                  <a:noFill/>
                </a:ln>
                <a:solidFill>
                  <a:srgbClr val="4E5256"/>
                </a:solidFill>
                <a:effectLst/>
                <a:latin typeface="var(--devsite-code-font-family)"/>
                <a:ea typeface="Times New Roman" panose="02020603050405020304" pitchFamily="18" charset="0"/>
                <a:cs typeface="Courier New" panose="02070309020205020404" pitchFamily="49" charset="0"/>
              </a:rPr>
              <a:t>,  </a:t>
            </a:r>
            <a:r>
              <a:rPr kumimoji="0" lang="ru-RU" altLang="ru-RU" sz="16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находится в диапазоне от 0 до 100, вы можете реализовать функцию </a:t>
            </a:r>
            <a:r>
              <a:rPr kumimoji="0" lang="ru-RU" altLang="ru-RU" sz="1600" b="0" i="1"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установки</a:t>
            </a:r>
            <a:r>
              <a:rPr kumimoji="0" lang="ru-RU" altLang="ru-RU" sz="16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 , как показано в этом фрагменте кода</a:t>
            </a:r>
            <a:endParaRPr kumimoji="0" lang="ru-RU" altLang="ru-RU" sz="1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25C5FE3-228A-34D5-F6C2-886FF0860221}"/>
              </a:ext>
            </a:extLst>
          </p:cNvPr>
          <p:cNvSpPr>
            <a:spLocks noChangeArrowheads="1"/>
          </p:cNvSpPr>
          <p:nvPr/>
        </p:nvSpPr>
        <p:spPr bwMode="auto">
          <a:xfrm>
            <a:off x="3776353" y="1711292"/>
            <a:ext cx="3887603"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var </a:t>
            </a:r>
            <a:r>
              <a:rPr kumimoji="0" lang="en-US" altLang="ru-RU" sz="16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speakerVolume</a:t>
            </a:r>
            <a: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 2</a:t>
            </a:r>
            <a:b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set(value) {</a:t>
            </a:r>
            <a:b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if (value in 0..100) {</a:t>
            </a:r>
            <a:b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field = value</a:t>
            </a:r>
            <a:b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b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endParaRPr kumimoji="0" lang="en-US" altLang="ru-RU" sz="3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endParaRPr>
          </a:p>
        </p:txBody>
      </p:sp>
      <p:sp>
        <p:nvSpPr>
          <p:cNvPr id="8" name="Rectangle 3">
            <a:extLst>
              <a:ext uri="{FF2B5EF4-FFF2-40B4-BE49-F238E27FC236}">
                <a16:creationId xmlns:a16="http://schemas.microsoft.com/office/drawing/2014/main" id="{6CCEA366-A541-F583-C507-12C28EE2FE57}"/>
              </a:ext>
            </a:extLst>
          </p:cNvPr>
          <p:cNvSpPr>
            <a:spLocks noChangeArrowheads="1"/>
          </p:cNvSpPr>
          <p:nvPr/>
        </p:nvSpPr>
        <p:spPr bwMode="auto">
          <a:xfrm>
            <a:off x="391884" y="3934988"/>
            <a:ext cx="1113905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Функция </a:t>
            </a:r>
            <a:r>
              <a:rPr kumimoji="0" lang="ru-RU" altLang="ru-RU" sz="1600" b="0" i="0" u="none" strike="noStrike" cap="none" normalizeH="0" baseline="0" dirty="0" err="1">
                <a:ln>
                  <a:noFill/>
                </a:ln>
                <a:solidFill>
                  <a:srgbClr val="4E5256"/>
                </a:solidFill>
                <a:effectLst/>
                <a:latin typeface="var(--devsite-code-font-family)" charset="0"/>
                <a:ea typeface="Times New Roman" panose="02020603050405020304" pitchFamily="18" charset="0"/>
                <a:cs typeface="Courier New" panose="02070309020205020404" pitchFamily="49" charset="0"/>
              </a:rPr>
              <a:t>set</a:t>
            </a:r>
            <a:r>
              <a:rPr kumimoji="0" lang="ru-RU" altLang="ru-RU" sz="1600" b="0" i="0" u="none" strike="noStrike" cap="none" normalizeH="0" baseline="0" dirty="0">
                <a:ln>
                  <a:noFill/>
                </a:ln>
                <a:solidFill>
                  <a:srgbClr val="4E5256"/>
                </a:solidFill>
                <a:effectLst/>
                <a:latin typeface="var(--devsite-code-font-family)" charset="0"/>
                <a:ea typeface="Times New Roman" panose="02020603050405020304" pitchFamily="18" charset="0"/>
                <a:cs typeface="Courier New" panose="02070309020205020404" pitchFamily="49" charset="0"/>
              </a:rPr>
              <a:t>() </a:t>
            </a:r>
            <a:r>
              <a:rPr kumimoji="0" lang="ru-RU" altLang="ru-RU" sz="16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проверяет, находится ли значение в диапазоне от 0 до 100, используя ключевое слово </a:t>
            </a:r>
            <a:r>
              <a:rPr kumimoji="0" lang="ru-RU" altLang="ru-RU" sz="1600" b="0" i="0" u="none" strike="noStrike" cap="none" normalizeH="0" baseline="0" dirty="0" err="1">
                <a:ln>
                  <a:noFill/>
                </a:ln>
                <a:solidFill>
                  <a:srgbClr val="4E5256"/>
                </a:solidFill>
                <a:effectLst/>
                <a:latin typeface="var(--devsite-code-font-family)" charset="0"/>
                <a:ea typeface="Times New Roman" panose="02020603050405020304" pitchFamily="18" charset="0"/>
                <a:cs typeface="Courier New" panose="02070309020205020404" pitchFamily="49" charset="0"/>
              </a:rPr>
              <a:t>in</a:t>
            </a:r>
            <a:r>
              <a:rPr kumimoji="0" lang="ru-RU" altLang="ru-RU" sz="16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 за которым следует диапазон значения. Если значение находится в ожидаемом диапазоне, поле </a:t>
            </a:r>
            <a:r>
              <a:rPr kumimoji="0" lang="ru-RU" altLang="ru-RU" sz="1600" b="0" i="0" u="none" strike="noStrike" cap="none" normalizeH="0" baseline="0" dirty="0" err="1">
                <a:ln>
                  <a:noFill/>
                </a:ln>
                <a:solidFill>
                  <a:srgbClr val="4E5256"/>
                </a:solidFill>
                <a:effectLst/>
                <a:latin typeface="var(--devsite-code-font-family)" charset="0"/>
                <a:ea typeface="Times New Roman" panose="02020603050405020304" pitchFamily="18" charset="0"/>
                <a:cs typeface="Courier New" panose="02070309020205020404" pitchFamily="49" charset="0"/>
              </a:rPr>
              <a:t>field</a:t>
            </a:r>
            <a:r>
              <a:rPr kumimoji="0" lang="ru-RU" altLang="ru-RU" sz="1600" b="0" i="0" u="none" strike="noStrike" cap="none" normalizeH="0" baseline="0" dirty="0">
                <a:ln>
                  <a:noFill/>
                </a:ln>
                <a:solidFill>
                  <a:srgbClr val="4E5256"/>
                </a:solidFill>
                <a:effectLst/>
                <a:latin typeface="var(--devsite-code-font-family)" charset="0"/>
                <a:ea typeface="Times New Roman" panose="02020603050405020304" pitchFamily="18" charset="0"/>
                <a:cs typeface="Courier New" panose="02070309020205020404" pitchFamily="49" charset="0"/>
              </a:rPr>
              <a:t> </a:t>
            </a:r>
            <a:r>
              <a:rPr kumimoji="0" lang="ru-RU" altLang="ru-RU" sz="16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обновляется. В противном случае стоимость имущества остается неизменной.</a:t>
            </a:r>
            <a:endParaRPr kumimoji="0" lang="ru-RU" altLang="ru-RU"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6145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D13E33-B280-D306-25F3-ADBDA82ACD1A}"/>
              </a:ext>
            </a:extLst>
          </p:cNvPr>
          <p:cNvSpPr>
            <a:spLocks noGrp="1"/>
          </p:cNvSpPr>
          <p:nvPr>
            <p:ph type="title"/>
          </p:nvPr>
        </p:nvSpPr>
        <p:spPr>
          <a:xfrm>
            <a:off x="234539" y="127660"/>
            <a:ext cx="10396882" cy="1151965"/>
          </a:xfrm>
        </p:spPr>
        <p:txBody>
          <a:bodyPr/>
          <a:lstStyle/>
          <a:p>
            <a:r>
              <a:rPr lang="ru-RU" dirty="0"/>
              <a:t>Конструкторы</a:t>
            </a:r>
          </a:p>
        </p:txBody>
      </p:sp>
      <p:sp>
        <p:nvSpPr>
          <p:cNvPr id="3" name="Объект 2">
            <a:extLst>
              <a:ext uri="{FF2B5EF4-FFF2-40B4-BE49-F238E27FC236}">
                <a16:creationId xmlns:a16="http://schemas.microsoft.com/office/drawing/2014/main" id="{FA6E50E8-79FF-9741-7C33-3EAE2292B85D}"/>
              </a:ext>
            </a:extLst>
          </p:cNvPr>
          <p:cNvSpPr>
            <a:spLocks noGrp="1"/>
          </p:cNvSpPr>
          <p:nvPr>
            <p:ph sz="quarter" idx="13"/>
          </p:nvPr>
        </p:nvSpPr>
        <p:spPr>
          <a:xfrm>
            <a:off x="234539" y="1042119"/>
            <a:ext cx="11177648" cy="2386881"/>
          </a:xfrm>
        </p:spPr>
        <p:txBody>
          <a:bodyPr/>
          <a:lstStyle/>
          <a:p>
            <a:r>
              <a:rPr lang="ru-RU" sz="1800" dirty="0">
                <a:solidFill>
                  <a:srgbClr val="4E5256"/>
                </a:solidFill>
                <a:effectLst/>
                <a:latin typeface="Noto Sans" panose="020B0502040504020204" pitchFamily="34" charset="0"/>
                <a:ea typeface="Calibri" panose="020F0502020204030204" pitchFamily="34" charset="0"/>
              </a:rPr>
              <a:t>Основная цель конструктора </a:t>
            </a:r>
            <a:r>
              <a:rPr lang="ru-RU" sz="1800" i="1" dirty="0">
                <a:solidFill>
                  <a:srgbClr val="4E5256"/>
                </a:solidFill>
                <a:effectLst/>
                <a:latin typeface="Noto Sans" panose="020B0502040504020204" pitchFamily="34" charset="0"/>
                <a:ea typeface="Calibri" panose="020F0502020204030204" pitchFamily="34" charset="0"/>
              </a:rPr>
              <a:t>—</a:t>
            </a:r>
            <a:r>
              <a:rPr lang="ru-RU" sz="1800" dirty="0">
                <a:solidFill>
                  <a:srgbClr val="4E5256"/>
                </a:solidFill>
                <a:effectLst/>
                <a:latin typeface="Noto Sans" panose="020B0502040504020204" pitchFamily="34" charset="0"/>
                <a:ea typeface="Calibri" panose="020F0502020204030204" pitchFamily="34" charset="0"/>
              </a:rPr>
              <a:t> указать, как создаются объекты класса. </a:t>
            </a:r>
          </a:p>
          <a:p>
            <a:r>
              <a:rPr lang="ru-RU" sz="1800" dirty="0">
                <a:solidFill>
                  <a:srgbClr val="4E5256"/>
                </a:solidFill>
                <a:effectLst/>
                <a:latin typeface="Noto Sans" panose="020B0502040504020204" pitchFamily="34" charset="0"/>
                <a:ea typeface="Calibri" panose="020F0502020204030204" pitchFamily="34" charset="0"/>
              </a:rPr>
              <a:t>конструкторы инициализируют объект и подготавливают его к использованию. </a:t>
            </a:r>
          </a:p>
          <a:p>
            <a:r>
              <a:rPr lang="ru-RU" sz="1800" dirty="0">
                <a:solidFill>
                  <a:srgbClr val="4E5256"/>
                </a:solidFill>
                <a:effectLst/>
                <a:latin typeface="Noto Sans" panose="020B0502040504020204" pitchFamily="34" charset="0"/>
                <a:ea typeface="Calibri" panose="020F0502020204030204" pitchFamily="34" charset="0"/>
              </a:rPr>
              <a:t>когда создавали экземпляр объекта вы вызывали конструктор. </a:t>
            </a:r>
          </a:p>
          <a:p>
            <a:r>
              <a:rPr lang="ru-RU" sz="1800" dirty="0">
                <a:solidFill>
                  <a:srgbClr val="4E5256"/>
                </a:solidFill>
                <a:effectLst/>
                <a:latin typeface="Noto Sans" panose="020B0502040504020204" pitchFamily="34" charset="0"/>
                <a:ea typeface="Calibri" panose="020F0502020204030204" pitchFamily="34" charset="0"/>
              </a:rPr>
              <a:t>Код внутри конструктора выполняется при создании экземпляра объекта класса. </a:t>
            </a:r>
          </a:p>
        </p:txBody>
      </p:sp>
      <p:graphicFrame>
        <p:nvGraphicFramePr>
          <p:cNvPr id="4" name="Схема 3">
            <a:extLst>
              <a:ext uri="{FF2B5EF4-FFF2-40B4-BE49-F238E27FC236}">
                <a16:creationId xmlns:a16="http://schemas.microsoft.com/office/drawing/2014/main" id="{B1412E9E-C1D1-5889-97E1-F95558CF9F73}"/>
              </a:ext>
            </a:extLst>
          </p:cNvPr>
          <p:cNvGraphicFramePr/>
          <p:nvPr>
            <p:extLst>
              <p:ext uri="{D42A27DB-BD31-4B8C-83A1-F6EECF244321}">
                <p14:modId xmlns:p14="http://schemas.microsoft.com/office/powerpoint/2010/main" val="3793753273"/>
              </p:ext>
            </p:extLst>
          </p:nvPr>
        </p:nvGraphicFramePr>
        <p:xfrm>
          <a:off x="1104405" y="3728851"/>
          <a:ext cx="9749641" cy="1389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0080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A2F051-41C7-6773-A920-F391305A6641}"/>
              </a:ext>
            </a:extLst>
          </p:cNvPr>
          <p:cNvSpPr>
            <a:spLocks noGrp="1"/>
          </p:cNvSpPr>
          <p:nvPr>
            <p:ph type="title"/>
          </p:nvPr>
        </p:nvSpPr>
        <p:spPr>
          <a:xfrm>
            <a:off x="151411" y="0"/>
            <a:ext cx="10396882" cy="1151965"/>
          </a:xfrm>
        </p:spPr>
        <p:txBody>
          <a:bodyPr/>
          <a:lstStyle/>
          <a:p>
            <a:r>
              <a:rPr lang="ru-RU" dirty="0"/>
              <a:t>Конструктор по умолчанию</a:t>
            </a:r>
          </a:p>
        </p:txBody>
      </p:sp>
      <p:sp>
        <p:nvSpPr>
          <p:cNvPr id="4" name="Rectangle 1">
            <a:extLst>
              <a:ext uri="{FF2B5EF4-FFF2-40B4-BE49-F238E27FC236}">
                <a16:creationId xmlns:a16="http://schemas.microsoft.com/office/drawing/2014/main" id="{DBD2BFCA-DF71-613F-1BAB-3BED7391AF89}"/>
              </a:ext>
            </a:extLst>
          </p:cNvPr>
          <p:cNvSpPr>
            <a:spLocks noChangeArrowheads="1"/>
          </p:cNvSpPr>
          <p:nvPr/>
        </p:nvSpPr>
        <p:spPr bwMode="auto">
          <a:xfrm>
            <a:off x="1647701" y="1151965"/>
            <a:ext cx="4206833" cy="103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class</a:t>
            </a:r>
            <a:r>
              <a:rPr kumimoji="0" lang="ru-RU"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kumimoji="0" lang="ru-RU" altLang="ru-RU" sz="16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SmartDevice</a:t>
            </a:r>
            <a:r>
              <a:rPr kumimoji="0" lang="ru-RU"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kumimoji="0" lang="ru-RU" altLang="ru-RU" sz="16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constructor</a:t>
            </a:r>
            <a:r>
              <a:rPr kumimoji="0" lang="ru-RU"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br>
              <a:rPr kumimoji="0" lang="ru-RU"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ru-RU"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br>
              <a:rPr kumimoji="0" lang="ru-RU"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ru-RU"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a:t>
            </a:r>
          </a:p>
        </p:txBody>
      </p:sp>
      <p:sp>
        <p:nvSpPr>
          <p:cNvPr id="5" name="TextBox 4">
            <a:extLst>
              <a:ext uri="{FF2B5EF4-FFF2-40B4-BE49-F238E27FC236}">
                <a16:creationId xmlns:a16="http://schemas.microsoft.com/office/drawing/2014/main" id="{093920BC-8579-A376-E7AE-405F9F007E18}"/>
              </a:ext>
            </a:extLst>
          </p:cNvPr>
          <p:cNvSpPr txBox="1"/>
          <p:nvPr/>
        </p:nvSpPr>
        <p:spPr>
          <a:xfrm>
            <a:off x="6347379" y="1237505"/>
            <a:ext cx="4376039" cy="646331"/>
          </a:xfrm>
          <a:prstGeom prst="rect">
            <a:avLst/>
          </a:prstGeom>
          <a:noFill/>
        </p:spPr>
        <p:txBody>
          <a:bodyPr wrap="square" rtlCol="0">
            <a:spAutoFit/>
          </a:bodyPr>
          <a:lstStyle/>
          <a:p>
            <a:r>
              <a:rPr lang="ru-RU" dirty="0">
                <a:latin typeface="Arial" panose="020B0604020202020204" pitchFamily="34" charset="0"/>
                <a:cs typeface="Arial" panose="020B0604020202020204" pitchFamily="34" charset="0"/>
              </a:rPr>
              <a:t>Определение конструктора без параметров</a:t>
            </a:r>
          </a:p>
        </p:txBody>
      </p:sp>
      <p:sp>
        <p:nvSpPr>
          <p:cNvPr id="6" name="Rectangle 2">
            <a:extLst>
              <a:ext uri="{FF2B5EF4-FFF2-40B4-BE49-F238E27FC236}">
                <a16:creationId xmlns:a16="http://schemas.microsoft.com/office/drawing/2014/main" id="{A08E916F-B169-9D92-E3C5-5881A739A974}"/>
              </a:ext>
            </a:extLst>
          </p:cNvPr>
          <p:cNvSpPr>
            <a:spLocks noChangeArrowheads="1"/>
          </p:cNvSpPr>
          <p:nvPr/>
        </p:nvSpPr>
        <p:spPr bwMode="auto">
          <a:xfrm>
            <a:off x="1647701" y="2787203"/>
            <a:ext cx="252986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class</a:t>
            </a:r>
            <a:r>
              <a:rPr kumimoji="0" lang="ru-RU"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kumimoji="0" lang="ru-RU" altLang="ru-RU" sz="16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SmartDevice</a:t>
            </a:r>
            <a:r>
              <a:rPr kumimoji="0" lang="ru-RU"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br>
              <a:rPr kumimoji="0" lang="ru-RU"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ru-RU"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br>
              <a:rPr kumimoji="0" lang="ru-RU"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ru-RU"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a:t>
            </a:r>
          </a:p>
        </p:txBody>
      </p:sp>
      <p:sp>
        <p:nvSpPr>
          <p:cNvPr id="7" name="TextBox 6">
            <a:extLst>
              <a:ext uri="{FF2B5EF4-FFF2-40B4-BE49-F238E27FC236}">
                <a16:creationId xmlns:a16="http://schemas.microsoft.com/office/drawing/2014/main" id="{916E38FE-8E3E-7E76-0323-76CB7234C985}"/>
              </a:ext>
            </a:extLst>
          </p:cNvPr>
          <p:cNvSpPr txBox="1"/>
          <p:nvPr/>
        </p:nvSpPr>
        <p:spPr>
          <a:xfrm>
            <a:off x="6347379" y="2648703"/>
            <a:ext cx="4376039" cy="923330"/>
          </a:xfrm>
          <a:prstGeom prst="rect">
            <a:avLst/>
          </a:prstGeom>
          <a:noFill/>
        </p:spPr>
        <p:txBody>
          <a:bodyPr wrap="square" rtlCol="0">
            <a:spAutoFit/>
          </a:bodyPr>
          <a:lstStyle/>
          <a:p>
            <a:r>
              <a:rPr lang="ru-RU" sz="1800" dirty="0">
                <a:effectLst/>
                <a:latin typeface="Arial" panose="020B0604020202020204" pitchFamily="34" charset="0"/>
                <a:ea typeface="Calibri" panose="020F0502020204030204" pitchFamily="34" charset="0"/>
                <a:cs typeface="Arial" panose="020B0604020202020204" pitchFamily="34" charset="0"/>
              </a:rPr>
              <a:t>если в конструкторе нет аннотаций или модификаторов видимости</a:t>
            </a:r>
            <a:r>
              <a:rPr lang="ru-RU" sz="1800" dirty="0">
                <a:latin typeface="Arial" panose="020B0604020202020204" pitchFamily="34" charset="0"/>
                <a:ea typeface="Calibri" panose="020F0502020204030204" pitchFamily="34" charset="0"/>
                <a:cs typeface="Arial" panose="020B0604020202020204" pitchFamily="34" charset="0"/>
              </a:rPr>
              <a:t>, то с</a:t>
            </a:r>
            <a:r>
              <a:rPr lang="ru-RU" dirty="0">
                <a:latin typeface="Arial" panose="020B0604020202020204" pitchFamily="34" charset="0"/>
                <a:ea typeface="Calibri" panose="020F0502020204030204" pitchFamily="34" charset="0"/>
                <a:cs typeface="Arial" panose="020B0604020202020204" pitchFamily="34" charset="0"/>
              </a:rPr>
              <a:t>лово </a:t>
            </a:r>
            <a:r>
              <a:rPr lang="en-US" dirty="0">
                <a:latin typeface="Arial" panose="020B0604020202020204" pitchFamily="34" charset="0"/>
                <a:ea typeface="Calibri" panose="020F0502020204030204" pitchFamily="34" charset="0"/>
                <a:cs typeface="Arial" panose="020B0604020202020204" pitchFamily="34" charset="0"/>
              </a:rPr>
              <a:t>constructor() </a:t>
            </a:r>
            <a:r>
              <a:rPr lang="ru-RU" dirty="0">
                <a:latin typeface="Arial" panose="020B0604020202020204" pitchFamily="34" charset="0"/>
                <a:ea typeface="Calibri" panose="020F0502020204030204" pitchFamily="34" charset="0"/>
                <a:cs typeface="Arial" panose="020B0604020202020204" pitchFamily="34" charset="0"/>
              </a:rPr>
              <a:t>можно убрать</a:t>
            </a:r>
            <a:endParaRPr lang="ru-RU"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FDB4745-094D-49F1-0739-2C93642795AD}"/>
              </a:ext>
            </a:extLst>
          </p:cNvPr>
          <p:cNvSpPr txBox="1"/>
          <p:nvPr/>
        </p:nvSpPr>
        <p:spPr>
          <a:xfrm>
            <a:off x="650173" y="4336900"/>
            <a:ext cx="10904517" cy="923330"/>
          </a:xfrm>
          <a:prstGeom prst="rect">
            <a:avLst/>
          </a:prstGeom>
          <a:noFill/>
        </p:spPr>
        <p:txBody>
          <a:bodyPr wrap="square">
            <a:spAutoFit/>
          </a:bodyPr>
          <a:lstStyle/>
          <a:p>
            <a:r>
              <a:rPr lang="ru-RU" sz="1800" dirty="0">
                <a:solidFill>
                  <a:srgbClr val="4E5256"/>
                </a:solidFill>
                <a:effectLst/>
                <a:latin typeface="Noto Sans" panose="020B0502040504020204" pitchFamily="34" charset="0"/>
                <a:ea typeface="Calibri" panose="020F0502020204030204" pitchFamily="34" charset="0"/>
              </a:rPr>
              <a:t>Компилятор </a:t>
            </a:r>
            <a:r>
              <a:rPr lang="ru-RU" sz="1800" dirty="0" err="1">
                <a:solidFill>
                  <a:srgbClr val="4E5256"/>
                </a:solidFill>
                <a:effectLst/>
                <a:latin typeface="Noto Sans" panose="020B0502040504020204" pitchFamily="34" charset="0"/>
                <a:ea typeface="Calibri" panose="020F0502020204030204" pitchFamily="34" charset="0"/>
              </a:rPr>
              <a:t>Kotlin</a:t>
            </a:r>
            <a:r>
              <a:rPr lang="ru-RU" sz="1800" dirty="0">
                <a:solidFill>
                  <a:srgbClr val="4E5256"/>
                </a:solidFill>
                <a:effectLst/>
                <a:latin typeface="Noto Sans" panose="020B0502040504020204" pitchFamily="34" charset="0"/>
                <a:ea typeface="Calibri" panose="020F0502020204030204" pitchFamily="34" charset="0"/>
              </a:rPr>
              <a:t> автоматически генерирует конструктор по умолчанию. Вы не увидите автоматически созданный конструктор по умолчанию в своем коде, поскольку он добавляется компилятором в фоновом режиме</a:t>
            </a:r>
            <a:r>
              <a:rPr lang="ru-RU" dirty="0">
                <a:effectLst/>
              </a:rPr>
              <a:t> </a:t>
            </a:r>
            <a:endParaRPr lang="ru-RU" dirty="0"/>
          </a:p>
        </p:txBody>
      </p:sp>
    </p:spTree>
    <p:extLst>
      <p:ext uri="{BB962C8B-B14F-4D97-AF65-F5344CB8AC3E}">
        <p14:creationId xmlns:p14="http://schemas.microsoft.com/office/powerpoint/2010/main" val="3882290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47F475-753A-101D-63E4-F593D9C35DF9}"/>
              </a:ext>
            </a:extLst>
          </p:cNvPr>
          <p:cNvSpPr>
            <a:spLocks noGrp="1"/>
          </p:cNvSpPr>
          <p:nvPr>
            <p:ph type="title"/>
          </p:nvPr>
        </p:nvSpPr>
        <p:spPr>
          <a:xfrm>
            <a:off x="0" y="0"/>
            <a:ext cx="10396882" cy="1151965"/>
          </a:xfrm>
        </p:spPr>
        <p:txBody>
          <a:bodyPr/>
          <a:lstStyle/>
          <a:p>
            <a:r>
              <a:rPr lang="ru-RU" dirty="0"/>
              <a:t>Конструктор с параметрами</a:t>
            </a:r>
          </a:p>
        </p:txBody>
      </p:sp>
      <p:sp>
        <p:nvSpPr>
          <p:cNvPr id="4" name="Rectangle 1">
            <a:extLst>
              <a:ext uri="{FF2B5EF4-FFF2-40B4-BE49-F238E27FC236}">
                <a16:creationId xmlns:a16="http://schemas.microsoft.com/office/drawing/2014/main" id="{9191EE66-FF5F-DE3A-9411-AAF437F98144}"/>
              </a:ext>
            </a:extLst>
          </p:cNvPr>
          <p:cNvSpPr>
            <a:spLocks noChangeArrowheads="1"/>
          </p:cNvSpPr>
          <p:nvPr/>
        </p:nvSpPr>
        <p:spPr bwMode="auto">
          <a:xfrm>
            <a:off x="218623" y="986178"/>
            <a:ext cx="1132906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В классе </a:t>
            </a:r>
            <a:r>
              <a:rPr kumimoji="0" lang="ru-RU" altLang="ru-RU" sz="1600" b="0" i="0" u="none" strike="noStrike" cap="none" normalizeH="0" baseline="0" dirty="0" err="1">
                <a:ln>
                  <a:noFill/>
                </a:ln>
                <a:solidFill>
                  <a:srgbClr val="4E5256"/>
                </a:solidFill>
                <a:effectLst/>
                <a:latin typeface="var(--devsite-code-font-family)"/>
                <a:ea typeface="Times New Roman" panose="02020603050405020304" pitchFamily="18" charset="0"/>
                <a:cs typeface="Courier New" panose="02070309020205020404" pitchFamily="49" charset="0"/>
              </a:rPr>
              <a:t>SmartDevice</a:t>
            </a:r>
            <a:r>
              <a:rPr kumimoji="0" lang="ru-RU" altLang="ru-RU" sz="16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 свойства </a:t>
            </a:r>
            <a:r>
              <a:rPr kumimoji="0" lang="ru-RU" altLang="ru-RU" sz="1600" b="0" i="0" u="none" strike="noStrike" cap="none" normalizeH="0" baseline="0" dirty="0" err="1">
                <a:ln>
                  <a:noFill/>
                </a:ln>
                <a:solidFill>
                  <a:srgbClr val="4E5256"/>
                </a:solidFill>
                <a:effectLst/>
                <a:latin typeface="var(--devsite-code-font-family)"/>
                <a:ea typeface="Times New Roman" panose="02020603050405020304" pitchFamily="18" charset="0"/>
                <a:cs typeface="Courier New" panose="02070309020205020404" pitchFamily="49" charset="0"/>
              </a:rPr>
              <a:t>name</a:t>
            </a:r>
            <a:r>
              <a:rPr kumimoji="0" lang="ru-RU" altLang="ru-RU" sz="1600" b="0" i="0" u="none" strike="noStrike" cap="none" normalizeH="0" baseline="0" dirty="0">
                <a:ln>
                  <a:noFill/>
                </a:ln>
                <a:solidFill>
                  <a:srgbClr val="4E5256"/>
                </a:solidFill>
                <a:effectLst/>
                <a:latin typeface="var(--devsite-code-font-family)"/>
                <a:ea typeface="Times New Roman" panose="02020603050405020304" pitchFamily="18" charset="0"/>
                <a:cs typeface="Courier New" panose="02070309020205020404" pitchFamily="49" charset="0"/>
              </a:rPr>
              <a:t> </a:t>
            </a:r>
            <a:r>
              <a:rPr kumimoji="0" lang="ru-RU" altLang="ru-RU" sz="16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и </a:t>
            </a:r>
            <a:r>
              <a:rPr kumimoji="0" lang="ru-RU" altLang="ru-RU" sz="1600" b="0" i="0" u="none" strike="noStrike" cap="none" normalizeH="0" baseline="0" dirty="0" err="1">
                <a:ln>
                  <a:noFill/>
                </a:ln>
                <a:solidFill>
                  <a:srgbClr val="4E5256"/>
                </a:solidFill>
                <a:effectLst/>
                <a:latin typeface="var(--devsite-code-font-family)"/>
                <a:ea typeface="Times New Roman" panose="02020603050405020304" pitchFamily="18" charset="0"/>
                <a:cs typeface="Courier New" panose="02070309020205020404" pitchFamily="49" charset="0"/>
              </a:rPr>
              <a:t>category</a:t>
            </a:r>
            <a:r>
              <a:rPr kumimoji="0" lang="ru-RU" altLang="ru-RU" sz="1600" b="0" i="0" u="none" strike="noStrike" cap="none" normalizeH="0" baseline="0" dirty="0">
                <a:ln>
                  <a:noFill/>
                </a:ln>
                <a:solidFill>
                  <a:srgbClr val="4E5256"/>
                </a:solidFill>
                <a:effectLst/>
                <a:latin typeface="var(--devsite-code-font-family)"/>
                <a:ea typeface="Times New Roman" panose="02020603050405020304" pitchFamily="18" charset="0"/>
                <a:cs typeface="Courier New" panose="02070309020205020404" pitchFamily="49" charset="0"/>
              </a:rPr>
              <a:t> </a:t>
            </a:r>
            <a:r>
              <a:rPr kumimoji="0" lang="ru-RU" altLang="ru-RU" sz="16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являются неизменяемыми. Вам необходимо убедиться, что все экземпляры класса </a:t>
            </a:r>
            <a:r>
              <a:rPr kumimoji="0" lang="ru-RU" altLang="ru-RU" sz="1600" b="0" i="0" u="none" strike="noStrike" cap="none" normalizeH="0" baseline="0" dirty="0" err="1">
                <a:ln>
                  <a:noFill/>
                </a:ln>
                <a:solidFill>
                  <a:srgbClr val="4E5256"/>
                </a:solidFill>
                <a:effectLst/>
                <a:latin typeface="var(--devsite-code-font-family)"/>
                <a:ea typeface="Times New Roman" panose="02020603050405020304" pitchFamily="18" charset="0"/>
                <a:cs typeface="Courier New" panose="02070309020205020404" pitchFamily="49" charset="0"/>
              </a:rPr>
              <a:t>SmartDevice</a:t>
            </a:r>
            <a:r>
              <a:rPr kumimoji="0" lang="ru-RU" altLang="ru-RU" sz="1600" b="0" i="0" u="none" strike="noStrike" cap="none" normalizeH="0" baseline="0" dirty="0">
                <a:ln>
                  <a:noFill/>
                </a:ln>
                <a:solidFill>
                  <a:srgbClr val="4E5256"/>
                </a:solidFill>
                <a:effectLst/>
                <a:latin typeface="var(--devsite-code-font-family)"/>
                <a:ea typeface="Times New Roman" panose="02020603050405020304" pitchFamily="18" charset="0"/>
                <a:cs typeface="Courier New" panose="02070309020205020404" pitchFamily="49" charset="0"/>
              </a:rPr>
              <a:t> </a:t>
            </a:r>
            <a:r>
              <a:rPr kumimoji="0" lang="ru-RU" altLang="ru-RU" sz="16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инициализируют свойства </a:t>
            </a:r>
            <a:r>
              <a:rPr kumimoji="0" lang="ru-RU" altLang="ru-RU" sz="1600" b="0" i="0" u="none" strike="noStrike" cap="none" normalizeH="0" baseline="0" dirty="0" err="1">
                <a:ln>
                  <a:noFill/>
                </a:ln>
                <a:solidFill>
                  <a:srgbClr val="4E5256"/>
                </a:solidFill>
                <a:effectLst/>
                <a:latin typeface="var(--devsite-code-font-family)"/>
                <a:ea typeface="Times New Roman" panose="02020603050405020304" pitchFamily="18" charset="0"/>
                <a:cs typeface="Courier New" panose="02070309020205020404" pitchFamily="49" charset="0"/>
              </a:rPr>
              <a:t>name</a:t>
            </a:r>
            <a:r>
              <a:rPr kumimoji="0" lang="ru-RU" altLang="ru-RU" sz="1600" b="0" i="0" u="none" strike="noStrike" cap="none" normalizeH="0" baseline="0" dirty="0">
                <a:ln>
                  <a:noFill/>
                </a:ln>
                <a:solidFill>
                  <a:srgbClr val="4E5256"/>
                </a:solidFill>
                <a:effectLst/>
                <a:latin typeface="var(--devsite-code-font-family)"/>
                <a:ea typeface="Times New Roman" panose="02020603050405020304" pitchFamily="18" charset="0"/>
                <a:cs typeface="Courier New" panose="02070309020205020404" pitchFamily="49" charset="0"/>
              </a:rPr>
              <a:t> </a:t>
            </a:r>
            <a:r>
              <a:rPr kumimoji="0" lang="ru-RU" altLang="ru-RU" sz="16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и </a:t>
            </a:r>
            <a:r>
              <a:rPr kumimoji="0" lang="ru-RU" altLang="ru-RU" sz="1600" b="0" i="0" u="none" strike="noStrike" cap="none" normalizeH="0" baseline="0" dirty="0" err="1">
                <a:ln>
                  <a:noFill/>
                </a:ln>
                <a:solidFill>
                  <a:srgbClr val="4E5256"/>
                </a:solidFill>
                <a:effectLst/>
                <a:latin typeface="var(--devsite-code-font-family)"/>
                <a:ea typeface="Times New Roman" panose="02020603050405020304" pitchFamily="18" charset="0"/>
                <a:cs typeface="Courier New" panose="02070309020205020404" pitchFamily="49" charset="0"/>
              </a:rPr>
              <a:t>category</a:t>
            </a:r>
            <a:r>
              <a:rPr kumimoji="0" lang="ru-RU" altLang="ru-RU" sz="16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 В текущей реализации значения свойств </a:t>
            </a:r>
            <a:r>
              <a:rPr kumimoji="0" lang="ru-RU" altLang="ru-RU" sz="1600" b="0" i="0" u="none" strike="noStrike" cap="none" normalizeH="0" baseline="0" dirty="0" err="1">
                <a:ln>
                  <a:noFill/>
                </a:ln>
                <a:solidFill>
                  <a:srgbClr val="4E5256"/>
                </a:solidFill>
                <a:effectLst/>
                <a:latin typeface="var(--devsite-code-font-family)"/>
                <a:ea typeface="Times New Roman" panose="02020603050405020304" pitchFamily="18" charset="0"/>
                <a:cs typeface="Courier New" panose="02070309020205020404" pitchFamily="49" charset="0"/>
              </a:rPr>
              <a:t>name</a:t>
            </a:r>
            <a:r>
              <a:rPr kumimoji="0" lang="ru-RU" altLang="ru-RU" sz="1600" b="0" i="0" u="none" strike="noStrike" cap="none" normalizeH="0" baseline="0" dirty="0">
                <a:ln>
                  <a:noFill/>
                </a:ln>
                <a:solidFill>
                  <a:srgbClr val="4E5256"/>
                </a:solidFill>
                <a:effectLst/>
                <a:latin typeface="var(--devsite-code-font-family)"/>
                <a:ea typeface="Times New Roman" panose="02020603050405020304" pitchFamily="18" charset="0"/>
                <a:cs typeface="Courier New" panose="02070309020205020404" pitchFamily="49" charset="0"/>
              </a:rPr>
              <a:t> </a:t>
            </a:r>
            <a:r>
              <a:rPr kumimoji="0" lang="ru-RU" altLang="ru-RU" sz="16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и </a:t>
            </a:r>
            <a:r>
              <a:rPr kumimoji="0" lang="ru-RU" altLang="ru-RU" sz="1600" b="0" i="0" u="none" strike="noStrike" cap="none" normalizeH="0" baseline="0" dirty="0" err="1">
                <a:ln>
                  <a:noFill/>
                </a:ln>
                <a:solidFill>
                  <a:srgbClr val="4E5256"/>
                </a:solidFill>
                <a:effectLst/>
                <a:latin typeface="var(--devsite-code-font-family)"/>
                <a:ea typeface="Times New Roman" panose="02020603050405020304" pitchFamily="18" charset="0"/>
                <a:cs typeface="Courier New" panose="02070309020205020404" pitchFamily="49" charset="0"/>
              </a:rPr>
              <a:t>category</a:t>
            </a:r>
            <a:r>
              <a:rPr kumimoji="0" lang="ru-RU" altLang="ru-RU" sz="1600" b="0" i="0" u="none" strike="noStrike" cap="none" normalizeH="0" baseline="0" dirty="0">
                <a:ln>
                  <a:noFill/>
                </a:ln>
                <a:solidFill>
                  <a:srgbClr val="4E5256"/>
                </a:solidFill>
                <a:effectLst/>
                <a:latin typeface="var(--devsite-code-font-family)"/>
                <a:ea typeface="Times New Roman" panose="02020603050405020304" pitchFamily="18" charset="0"/>
                <a:cs typeface="Courier New" panose="02070309020205020404" pitchFamily="49" charset="0"/>
              </a:rPr>
              <a:t> </a:t>
            </a:r>
            <a:r>
              <a:rPr kumimoji="0" lang="ru-RU" altLang="ru-RU" sz="16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жестко запрограммированы. Это означает, что все интеллектуальные устройства именуются с помощью этой строки  </a:t>
            </a:r>
            <a:r>
              <a:rPr kumimoji="0" lang="ru-RU" altLang="ru-RU" sz="1600" b="0" i="0" u="none" strike="noStrike" cap="none" normalizeH="0" baseline="0" dirty="0">
                <a:ln>
                  <a:noFill/>
                </a:ln>
                <a:solidFill>
                  <a:srgbClr val="4E5256"/>
                </a:solidFill>
                <a:effectLst/>
                <a:latin typeface="var(--devsite-code-font-family)"/>
                <a:ea typeface="Times New Roman" panose="02020603050405020304" pitchFamily="18" charset="0"/>
                <a:cs typeface="Courier New" panose="02070309020205020404" pitchFamily="49" charset="0"/>
              </a:rPr>
              <a:t>"</a:t>
            </a:r>
            <a:r>
              <a:rPr kumimoji="0" lang="ru-RU" altLang="ru-RU" sz="1600" b="0" i="0" u="none" strike="noStrike" cap="none" normalizeH="0" baseline="0" dirty="0" err="1">
                <a:ln>
                  <a:noFill/>
                </a:ln>
                <a:solidFill>
                  <a:srgbClr val="4E5256"/>
                </a:solidFill>
                <a:effectLst/>
                <a:latin typeface="var(--devsite-code-font-family)"/>
                <a:ea typeface="Times New Roman" panose="02020603050405020304" pitchFamily="18" charset="0"/>
                <a:cs typeface="Courier New" panose="02070309020205020404" pitchFamily="49" charset="0"/>
              </a:rPr>
              <a:t>Android</a:t>
            </a:r>
            <a:r>
              <a:rPr kumimoji="0" lang="ru-RU" altLang="ru-RU" sz="16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 </a:t>
            </a:r>
            <a:r>
              <a:rPr kumimoji="0" lang="ru-RU" altLang="ru-RU" sz="1600" b="0" i="0" u="none" strike="noStrike" cap="none" normalizeH="0" baseline="0" dirty="0">
                <a:ln>
                  <a:noFill/>
                </a:ln>
                <a:solidFill>
                  <a:srgbClr val="4E5256"/>
                </a:solidFill>
                <a:effectLst/>
                <a:latin typeface="var(--devsite-code-font-family)"/>
                <a:ea typeface="Times New Roman" panose="02020603050405020304" pitchFamily="18" charset="0"/>
                <a:cs typeface="Courier New" panose="02070309020205020404" pitchFamily="49" charset="0"/>
              </a:rPr>
              <a:t>TV" </a:t>
            </a:r>
            <a:r>
              <a:rPr kumimoji="0" lang="ru-RU" altLang="ru-RU" sz="16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и классифицируются с помощью этой строки  </a:t>
            </a:r>
            <a:r>
              <a:rPr kumimoji="0" lang="ru-RU" altLang="ru-RU" sz="1600" b="0" i="0" u="none" strike="noStrike" cap="none" normalizeH="0" baseline="0" dirty="0">
                <a:ln>
                  <a:noFill/>
                </a:ln>
                <a:solidFill>
                  <a:srgbClr val="4E5256"/>
                </a:solidFill>
                <a:effectLst/>
                <a:latin typeface="var(--devsite-code-font-family)"/>
                <a:ea typeface="Times New Roman" panose="02020603050405020304" pitchFamily="18" charset="0"/>
                <a:cs typeface="Courier New" panose="02070309020205020404" pitchFamily="49" charset="0"/>
              </a:rPr>
              <a:t>"Entertainment"</a:t>
            </a:r>
            <a:r>
              <a:rPr kumimoji="0" lang="ru-RU" altLang="ru-RU" sz="16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a:t>
            </a:r>
            <a:endParaRPr kumimoji="0" lang="ru-RU" altLang="ru-RU" sz="16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8A587D6-C2AC-7004-6234-84FDE978F536}"/>
              </a:ext>
            </a:extLst>
          </p:cNvPr>
          <p:cNvSpPr txBox="1"/>
          <p:nvPr/>
        </p:nvSpPr>
        <p:spPr>
          <a:xfrm>
            <a:off x="6948849" y="2310910"/>
            <a:ext cx="4631377" cy="1477328"/>
          </a:xfrm>
          <a:prstGeom prst="rect">
            <a:avLst/>
          </a:prstGeom>
          <a:noFill/>
        </p:spPr>
        <p:txBody>
          <a:bodyPr wrap="square">
            <a:spAutoFit/>
          </a:bodyPr>
          <a:lstStyle/>
          <a:p>
            <a:r>
              <a:rPr lang="ru-RU" sz="1800" dirty="0">
                <a:solidFill>
                  <a:srgbClr val="4E5256"/>
                </a:solidFill>
                <a:effectLst/>
                <a:latin typeface="Noto Sans" panose="020B0502040504020204" pitchFamily="34" charset="0"/>
                <a:ea typeface="Calibri" panose="020F0502020204030204" pitchFamily="34" charset="0"/>
              </a:rPr>
              <a:t>Чтобы сохранить неизменяемость, но избежать жестко закодированных значений, используем параметризованный конструктор для их инициализации</a:t>
            </a:r>
            <a:r>
              <a:rPr lang="ru-RU" dirty="0">
                <a:effectLst/>
              </a:rPr>
              <a:t> </a:t>
            </a:r>
            <a:endParaRPr lang="ru-RU" dirty="0"/>
          </a:p>
        </p:txBody>
      </p:sp>
      <p:sp>
        <p:nvSpPr>
          <p:cNvPr id="7" name="Rectangle 2">
            <a:extLst>
              <a:ext uri="{FF2B5EF4-FFF2-40B4-BE49-F238E27FC236}">
                <a16:creationId xmlns:a16="http://schemas.microsoft.com/office/drawing/2014/main" id="{8CD547EA-8DE7-71C1-73A7-E3A9145E44E0}"/>
              </a:ext>
            </a:extLst>
          </p:cNvPr>
          <p:cNvSpPr>
            <a:spLocks noChangeArrowheads="1"/>
          </p:cNvSpPr>
          <p:nvPr/>
        </p:nvSpPr>
        <p:spPr bwMode="auto">
          <a:xfrm>
            <a:off x="218623" y="2310910"/>
            <a:ext cx="6521337" cy="2631490"/>
          </a:xfrm>
          <a:prstGeom prst="rect">
            <a:avLst/>
          </a:prstGeom>
          <a:solidFill>
            <a:schemeClr val="accent1">
              <a:lumMod val="20000"/>
              <a:lumOff val="80000"/>
            </a:schemeClr>
          </a:solidFill>
          <a:ln>
            <a:noFill/>
          </a:ln>
          <a:effec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class </a:t>
            </a:r>
            <a:r>
              <a:rPr kumimoji="0" lang="en-US" altLang="ru-RU" sz="14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SmartDevice</a:t>
            </a: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a:t>
            </a:r>
            <a:r>
              <a:rPr kumimoji="0" lang="en-US" altLang="ru-RU" sz="1400" b="1"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val</a:t>
            </a:r>
            <a:r>
              <a:rPr kumimoji="0" lang="en-US" altLang="ru-RU" sz="1400" b="1"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name: String, </a:t>
            </a:r>
            <a:r>
              <a:rPr kumimoji="0" lang="en-US" altLang="ru-RU" sz="1400" b="1"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val</a:t>
            </a:r>
            <a:r>
              <a:rPr kumimoji="0" lang="en-US" altLang="ru-RU" sz="1400" b="1"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category: String</a:t>
            </a: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var </a:t>
            </a:r>
            <a:r>
              <a:rPr kumimoji="0" lang="en-US" altLang="ru-RU" sz="14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deviceStatus</a:t>
            </a: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 "online"</a:t>
            </a: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fun </a:t>
            </a:r>
            <a:r>
              <a:rPr kumimoji="0" lang="en-US" altLang="ru-RU" sz="14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turnOn</a:t>
            </a: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kumimoji="0" lang="en-US" altLang="ru-RU" sz="14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println</a:t>
            </a: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("Smart device is turned on.")</a:t>
            </a: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fun </a:t>
            </a:r>
            <a:r>
              <a:rPr kumimoji="0" lang="en-US" altLang="ru-RU" sz="14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turnOff</a:t>
            </a: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kumimoji="0" lang="en-US" altLang="ru-RU" sz="14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println</a:t>
            </a: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("Smart device is turned off.")</a:t>
            </a: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a:t>
            </a:r>
          </a:p>
        </p:txBody>
      </p:sp>
      <p:sp>
        <p:nvSpPr>
          <p:cNvPr id="8" name="Rectangle 3">
            <a:extLst>
              <a:ext uri="{FF2B5EF4-FFF2-40B4-BE49-F238E27FC236}">
                <a16:creationId xmlns:a16="http://schemas.microsoft.com/office/drawing/2014/main" id="{30019423-9FA0-9C53-9FB1-72986C510247}"/>
              </a:ext>
            </a:extLst>
          </p:cNvPr>
          <p:cNvSpPr>
            <a:spLocks noChangeArrowheads="1"/>
          </p:cNvSpPr>
          <p:nvPr/>
        </p:nvSpPr>
        <p:spPr bwMode="auto">
          <a:xfrm>
            <a:off x="6981392" y="3833881"/>
            <a:ext cx="459883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a:ln>
                  <a:noFill/>
                </a:ln>
                <a:solidFill>
                  <a:srgbClr val="4E5256"/>
                </a:solidFill>
                <a:effectLst/>
                <a:latin typeface="Noto Sans" panose="020B0502040504020204" pitchFamily="34" charset="0"/>
                <a:ea typeface="Calibri" panose="020F0502020204030204" pitchFamily="34" charset="0"/>
              </a:rPr>
              <a:t>В классе </a:t>
            </a:r>
            <a:r>
              <a:rPr kumimoji="0" lang="ru-RU" altLang="ru-RU" b="0" i="0" u="none" strike="noStrike" cap="none" normalizeH="0" baseline="0">
                <a:ln>
                  <a:noFill/>
                </a:ln>
                <a:solidFill>
                  <a:srgbClr val="4E5256"/>
                </a:solidFill>
                <a:effectLst/>
                <a:latin typeface="var(--devsite-code-font-family)" charset="0"/>
                <a:ea typeface="Calibri" panose="020F0502020204030204" pitchFamily="34" charset="0"/>
                <a:cs typeface="Courier New" panose="02070309020205020404" pitchFamily="49" charset="0"/>
              </a:rPr>
              <a:t>SmartDevice</a:t>
            </a:r>
            <a:r>
              <a:rPr kumimoji="0" lang="ru-RU" altLang="ru-RU" b="0" i="0" u="none" strike="noStrike" cap="none" normalizeH="0" baseline="0">
                <a:ln>
                  <a:noFill/>
                </a:ln>
                <a:solidFill>
                  <a:srgbClr val="4E5256"/>
                </a:solidFill>
                <a:effectLst/>
                <a:latin typeface="Noto Sans" panose="020B0502040504020204" pitchFamily="34" charset="0"/>
                <a:ea typeface="Calibri" panose="020F0502020204030204" pitchFamily="34" charset="0"/>
              </a:rPr>
              <a:t> переместите свойства </a:t>
            </a:r>
            <a:r>
              <a:rPr kumimoji="0" lang="ru-RU" altLang="ru-RU" b="0" i="0" u="none" strike="noStrike" cap="none" normalizeH="0" baseline="0">
                <a:ln>
                  <a:noFill/>
                </a:ln>
                <a:solidFill>
                  <a:srgbClr val="4E5256"/>
                </a:solidFill>
                <a:effectLst/>
                <a:latin typeface="var(--devsite-code-font-family)" charset="0"/>
                <a:ea typeface="Calibri" panose="020F0502020204030204" pitchFamily="34" charset="0"/>
                <a:cs typeface="Courier New" panose="02070309020205020404" pitchFamily="49" charset="0"/>
              </a:rPr>
              <a:t>name </a:t>
            </a:r>
            <a:r>
              <a:rPr kumimoji="0" lang="ru-RU" altLang="ru-RU" b="0" i="0" u="none" strike="noStrike" cap="none" normalizeH="0" baseline="0">
                <a:ln>
                  <a:noFill/>
                </a:ln>
                <a:solidFill>
                  <a:srgbClr val="4E5256"/>
                </a:solidFill>
                <a:effectLst/>
                <a:latin typeface="Noto Sans" panose="020B0502040504020204" pitchFamily="34" charset="0"/>
                <a:ea typeface="Calibri" panose="020F0502020204030204" pitchFamily="34" charset="0"/>
              </a:rPr>
              <a:t>и </a:t>
            </a:r>
            <a:r>
              <a:rPr kumimoji="0" lang="ru-RU" altLang="ru-RU" b="0" i="0" u="none" strike="noStrike" cap="none" normalizeH="0" baseline="0">
                <a:ln>
                  <a:noFill/>
                </a:ln>
                <a:solidFill>
                  <a:srgbClr val="4E5256"/>
                </a:solidFill>
                <a:effectLst/>
                <a:latin typeface="var(--devsite-code-font-family)" charset="0"/>
                <a:ea typeface="Calibri" panose="020F0502020204030204" pitchFamily="34" charset="0"/>
                <a:cs typeface="Courier New" panose="02070309020205020404" pitchFamily="49" charset="0"/>
              </a:rPr>
              <a:t>category </a:t>
            </a:r>
            <a:r>
              <a:rPr kumimoji="0" lang="ru-RU" altLang="ru-RU" b="0" i="0" u="none" strike="noStrike" cap="none" normalizeH="0" baseline="0">
                <a:ln>
                  <a:noFill/>
                </a:ln>
                <a:solidFill>
                  <a:srgbClr val="4E5256"/>
                </a:solidFill>
                <a:effectLst/>
                <a:latin typeface="Noto Sans" panose="020B0502040504020204" pitchFamily="34" charset="0"/>
                <a:ea typeface="Calibri" panose="020F0502020204030204" pitchFamily="34" charset="0"/>
              </a:rPr>
              <a:t>в конструктор, не присваивая значений по умолчанию</a:t>
            </a:r>
            <a:r>
              <a:rPr kumimoji="0" lang="ru-RU" altLang="ru-RU" b="0" i="0" u="none" strike="noStrike" cap="none" normalizeH="0" baseline="0">
                <a:ln>
                  <a:noFill/>
                </a:ln>
                <a:solidFill>
                  <a:schemeClr val="tx1"/>
                </a:solidFill>
                <a:effectLst/>
              </a:rPr>
              <a:t> </a:t>
            </a:r>
            <a:endParaRPr kumimoji="0" lang="ru-RU" altLang="ru-RU" b="0" i="0" u="none" strike="noStrike" cap="none" normalizeH="0" baseline="0">
              <a:ln>
                <a:noFill/>
              </a:ln>
              <a:solidFill>
                <a:schemeClr val="tx1"/>
              </a:solidFill>
              <a:effectLst/>
              <a:latin typeface="Arial" panose="020B0604020202020204" pitchFamily="34" charset="0"/>
            </a:endParaRPr>
          </a:p>
        </p:txBody>
      </p:sp>
      <p:cxnSp>
        <p:nvCxnSpPr>
          <p:cNvPr id="10" name="Прямая со стрелкой 9">
            <a:extLst>
              <a:ext uri="{FF2B5EF4-FFF2-40B4-BE49-F238E27FC236}">
                <a16:creationId xmlns:a16="http://schemas.microsoft.com/office/drawing/2014/main" id="{8362105B-95AF-EA8B-90BD-E0E1D38622EE}"/>
              </a:ext>
            </a:extLst>
          </p:cNvPr>
          <p:cNvCxnSpPr/>
          <p:nvPr/>
        </p:nvCxnSpPr>
        <p:spPr>
          <a:xfrm flipH="1" flipV="1">
            <a:off x="4738255" y="2683823"/>
            <a:ext cx="2243137" cy="1425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a:extLst>
              <a:ext uri="{FF2B5EF4-FFF2-40B4-BE49-F238E27FC236}">
                <a16:creationId xmlns:a16="http://schemas.microsoft.com/office/drawing/2014/main" id="{24C57A1F-5061-CC55-D00C-64A39BD4DCC7}"/>
              </a:ext>
            </a:extLst>
          </p:cNvPr>
          <p:cNvCxnSpPr/>
          <p:nvPr/>
        </p:nvCxnSpPr>
        <p:spPr>
          <a:xfrm>
            <a:off x="2268187" y="2624447"/>
            <a:ext cx="397823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940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962220-538E-0E08-A2E5-83B3721C6942}"/>
              </a:ext>
            </a:extLst>
          </p:cNvPr>
          <p:cNvSpPr>
            <a:spLocks noGrp="1"/>
          </p:cNvSpPr>
          <p:nvPr>
            <p:ph type="title"/>
          </p:nvPr>
        </p:nvSpPr>
        <p:spPr>
          <a:xfrm>
            <a:off x="683625" y="234537"/>
            <a:ext cx="10396882" cy="1151965"/>
          </a:xfrm>
        </p:spPr>
        <p:txBody>
          <a:bodyPr>
            <a:normAutofit fontScale="90000"/>
          </a:bodyPr>
          <a:lstStyle/>
          <a:p>
            <a:r>
              <a:rPr lang="ru-RU" dirty="0"/>
              <a:t>Вызов конструктора с параметрами</a:t>
            </a:r>
          </a:p>
        </p:txBody>
      </p:sp>
      <p:sp>
        <p:nvSpPr>
          <p:cNvPr id="4" name="Rectangle 2">
            <a:extLst>
              <a:ext uri="{FF2B5EF4-FFF2-40B4-BE49-F238E27FC236}">
                <a16:creationId xmlns:a16="http://schemas.microsoft.com/office/drawing/2014/main" id="{11AC1896-D348-C722-B8E6-67E85FA3C68F}"/>
              </a:ext>
            </a:extLst>
          </p:cNvPr>
          <p:cNvSpPr>
            <a:spLocks noChangeArrowheads="1"/>
          </p:cNvSpPr>
          <p:nvPr/>
        </p:nvSpPr>
        <p:spPr bwMode="auto">
          <a:xfrm>
            <a:off x="2802576" y="13865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6145" name="Рисунок 20">
            <a:extLst>
              <a:ext uri="{FF2B5EF4-FFF2-40B4-BE49-F238E27FC236}">
                <a16:creationId xmlns:a16="http://schemas.microsoft.com/office/drawing/2014/main" id="{0F43B0C4-0033-D0AD-8E7F-2180C30F7DC2}"/>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802576" y="1944643"/>
            <a:ext cx="5943600" cy="774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AAEA265-10B7-5A1A-FA80-BA8172760C5E}"/>
              </a:ext>
            </a:extLst>
          </p:cNvPr>
          <p:cNvSpPr txBox="1"/>
          <p:nvPr/>
        </p:nvSpPr>
        <p:spPr>
          <a:xfrm>
            <a:off x="2812295" y="3096608"/>
            <a:ext cx="6139542" cy="369332"/>
          </a:xfrm>
          <a:prstGeom prst="rect">
            <a:avLst/>
          </a:prstGeom>
          <a:noFill/>
        </p:spPr>
        <p:txBody>
          <a:bodyPr wrap="square">
            <a:spAutoFit/>
          </a:bodyPr>
          <a:lstStyle/>
          <a:p>
            <a:r>
              <a:rPr lang="en-US" sz="1800" dirty="0" err="1">
                <a:effectLst/>
                <a:latin typeface="Menlo" panose="020B0609030804020204" pitchFamily="49" charset="0"/>
                <a:ea typeface="Menlo" panose="020B0609030804020204" pitchFamily="49" charset="0"/>
                <a:cs typeface="Menlo" panose="020B0609030804020204" pitchFamily="49" charset="0"/>
              </a:rPr>
              <a:t>SmartDevice</a:t>
            </a:r>
            <a:r>
              <a:rPr lang="ru-RU" sz="1800" dirty="0">
                <a:effectLst/>
                <a:latin typeface="Menlo" panose="020B0609030804020204" pitchFamily="49" charset="0"/>
                <a:ea typeface="Menlo" panose="020B0609030804020204" pitchFamily="49" charset="0"/>
                <a:cs typeface="Menlo" panose="020B0609030804020204" pitchFamily="49" charset="0"/>
              </a:rPr>
              <a:t>("</a:t>
            </a:r>
            <a:r>
              <a:rPr lang="en-US" sz="1800" dirty="0">
                <a:effectLst/>
                <a:latin typeface="Menlo" panose="020B0609030804020204" pitchFamily="49" charset="0"/>
                <a:ea typeface="Menlo" panose="020B0609030804020204" pitchFamily="49" charset="0"/>
                <a:cs typeface="Menlo" panose="020B0609030804020204" pitchFamily="49" charset="0"/>
              </a:rPr>
              <a:t>Android TV</a:t>
            </a:r>
            <a:r>
              <a:rPr lang="ru-RU" sz="1800" dirty="0">
                <a:effectLst/>
                <a:latin typeface="Menlo" panose="020B0609030804020204" pitchFamily="49" charset="0"/>
                <a:ea typeface="Menlo" panose="020B0609030804020204" pitchFamily="49" charset="0"/>
                <a:cs typeface="Menlo" panose="020B0609030804020204" pitchFamily="49" charset="0"/>
              </a:rPr>
              <a:t>", "</a:t>
            </a:r>
            <a:r>
              <a:rPr lang="en-US" sz="1800" dirty="0">
                <a:effectLst/>
                <a:latin typeface="Menlo" panose="020B0609030804020204" pitchFamily="49" charset="0"/>
                <a:ea typeface="Menlo" panose="020B0609030804020204" pitchFamily="49" charset="0"/>
                <a:cs typeface="Menlo" panose="020B0609030804020204" pitchFamily="49" charset="0"/>
              </a:rPr>
              <a:t>Entertainment</a:t>
            </a:r>
            <a:r>
              <a:rPr lang="ru-RU" sz="1800" dirty="0">
                <a:effectLst/>
                <a:latin typeface="Menlo" panose="020B0609030804020204" pitchFamily="49" charset="0"/>
                <a:ea typeface="Menlo" panose="020B0609030804020204" pitchFamily="49" charset="0"/>
                <a:cs typeface="Menlo" panose="020B0609030804020204" pitchFamily="49" charset="0"/>
              </a:rPr>
              <a:t>")</a:t>
            </a:r>
            <a:r>
              <a:rPr lang="ru-RU" dirty="0">
                <a:effectLst/>
                <a:latin typeface="Menlo" panose="020B0609030804020204" pitchFamily="49" charset="0"/>
                <a:ea typeface="Menlo" panose="020B0609030804020204" pitchFamily="49" charset="0"/>
                <a:cs typeface="Menlo" panose="020B0609030804020204" pitchFamily="49" charset="0"/>
              </a:rPr>
              <a:t> </a:t>
            </a:r>
            <a:endParaRPr lang="ru-RU" dirty="0">
              <a:latin typeface="Menlo" panose="020B0609030804020204" pitchFamily="49" charset="0"/>
              <a:ea typeface="Menlo" panose="020B0609030804020204" pitchFamily="49" charset="0"/>
              <a:cs typeface="Menlo" panose="020B0609030804020204" pitchFamily="49" charset="0"/>
            </a:endParaRPr>
          </a:p>
        </p:txBody>
      </p:sp>
      <p:cxnSp>
        <p:nvCxnSpPr>
          <p:cNvPr id="8" name="Прямая со стрелкой 7">
            <a:extLst>
              <a:ext uri="{FF2B5EF4-FFF2-40B4-BE49-F238E27FC236}">
                <a16:creationId xmlns:a16="http://schemas.microsoft.com/office/drawing/2014/main" id="{BC12455D-8C93-B115-D98D-7C724CDFF18A}"/>
              </a:ext>
            </a:extLst>
          </p:cNvPr>
          <p:cNvCxnSpPr/>
          <p:nvPr/>
        </p:nvCxnSpPr>
        <p:spPr>
          <a:xfrm>
            <a:off x="4940135" y="2719343"/>
            <a:ext cx="178130" cy="237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A5FFF0F-ADB7-A364-240E-D33814879876}"/>
              </a:ext>
            </a:extLst>
          </p:cNvPr>
          <p:cNvSpPr txBox="1"/>
          <p:nvPr/>
        </p:nvSpPr>
        <p:spPr>
          <a:xfrm>
            <a:off x="1648691" y="4010293"/>
            <a:ext cx="8894618" cy="369332"/>
          </a:xfrm>
          <a:prstGeom prst="rect">
            <a:avLst/>
          </a:prstGeom>
          <a:noFill/>
        </p:spPr>
        <p:txBody>
          <a:bodyPr wrap="square">
            <a:spAutoFit/>
          </a:bodyPr>
          <a:lstStyle/>
          <a:p>
            <a:r>
              <a:rPr lang="en-US" sz="1800" dirty="0" err="1">
                <a:effectLst/>
                <a:latin typeface="Menlo" panose="020B0609030804020204" pitchFamily="49" charset="0"/>
                <a:ea typeface="Menlo" panose="020B0609030804020204" pitchFamily="49" charset="0"/>
                <a:cs typeface="Menlo" panose="020B0609030804020204" pitchFamily="49" charset="0"/>
              </a:rPr>
              <a:t>SmartDevice</a:t>
            </a:r>
            <a:r>
              <a:rPr lang="en-US" sz="1800" dirty="0">
                <a:effectLst/>
                <a:latin typeface="Menlo" panose="020B0609030804020204" pitchFamily="49" charset="0"/>
                <a:ea typeface="Menlo" panose="020B0609030804020204" pitchFamily="49" charset="0"/>
                <a:cs typeface="Menlo" panose="020B0609030804020204" pitchFamily="49" charset="0"/>
              </a:rPr>
              <a:t>(name = "Android TV", category = "Entertainment")</a:t>
            </a:r>
            <a:r>
              <a:rPr lang="ru-RU" dirty="0">
                <a:effectLst/>
                <a:latin typeface="Menlo" panose="020B0609030804020204" pitchFamily="49" charset="0"/>
                <a:ea typeface="Menlo" panose="020B0609030804020204" pitchFamily="49" charset="0"/>
                <a:cs typeface="Menlo" panose="020B0609030804020204" pitchFamily="49" charset="0"/>
              </a:rPr>
              <a:t> </a:t>
            </a:r>
            <a:endParaRPr lang="ru-RU" dirty="0">
              <a:latin typeface="Menlo" panose="020B0609030804020204" pitchFamily="49" charset="0"/>
              <a:ea typeface="Menlo" panose="020B0609030804020204" pitchFamily="49" charset="0"/>
              <a:cs typeface="Menlo" panose="020B0609030804020204" pitchFamily="49" charset="0"/>
            </a:endParaRPr>
          </a:p>
        </p:txBody>
      </p:sp>
      <p:sp>
        <p:nvSpPr>
          <p:cNvPr id="11" name="TextBox 10">
            <a:extLst>
              <a:ext uri="{FF2B5EF4-FFF2-40B4-BE49-F238E27FC236}">
                <a16:creationId xmlns:a16="http://schemas.microsoft.com/office/drawing/2014/main" id="{BF101E30-0568-1745-D751-8129E078673A}"/>
              </a:ext>
            </a:extLst>
          </p:cNvPr>
          <p:cNvSpPr txBox="1"/>
          <p:nvPr/>
        </p:nvSpPr>
        <p:spPr>
          <a:xfrm>
            <a:off x="5593278" y="3501975"/>
            <a:ext cx="1401288" cy="369332"/>
          </a:xfrm>
          <a:prstGeom prst="rect">
            <a:avLst/>
          </a:prstGeom>
          <a:noFill/>
        </p:spPr>
        <p:txBody>
          <a:bodyPr wrap="square" rtlCol="0">
            <a:spAutoFit/>
          </a:bodyPr>
          <a:lstStyle/>
          <a:p>
            <a:r>
              <a:rPr lang="ru-RU" dirty="0"/>
              <a:t>или</a:t>
            </a:r>
          </a:p>
        </p:txBody>
      </p:sp>
    </p:spTree>
    <p:extLst>
      <p:ext uri="{BB962C8B-B14F-4D97-AF65-F5344CB8AC3E}">
        <p14:creationId xmlns:p14="http://schemas.microsoft.com/office/powerpoint/2010/main" val="404924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83D93C-129D-DEBC-0A62-7438B19F00D3}"/>
              </a:ext>
            </a:extLst>
          </p:cNvPr>
          <p:cNvSpPr>
            <a:spLocks noGrp="1"/>
          </p:cNvSpPr>
          <p:nvPr>
            <p:ph type="title"/>
          </p:nvPr>
        </p:nvSpPr>
        <p:spPr>
          <a:xfrm>
            <a:off x="234538" y="0"/>
            <a:ext cx="10396882" cy="1151965"/>
          </a:xfrm>
        </p:spPr>
        <p:txBody>
          <a:bodyPr/>
          <a:lstStyle/>
          <a:p>
            <a:r>
              <a:rPr lang="ru-RU" dirty="0"/>
              <a:t>Два типа конструкторов </a:t>
            </a:r>
          </a:p>
        </p:txBody>
      </p:sp>
      <p:graphicFrame>
        <p:nvGraphicFramePr>
          <p:cNvPr id="4" name="Объект 3">
            <a:extLst>
              <a:ext uri="{FF2B5EF4-FFF2-40B4-BE49-F238E27FC236}">
                <a16:creationId xmlns:a16="http://schemas.microsoft.com/office/drawing/2014/main" id="{F368EB11-A418-BF8E-EE64-6AFBF2786C83}"/>
              </a:ext>
            </a:extLst>
          </p:cNvPr>
          <p:cNvGraphicFramePr>
            <a:graphicFrameLocks noGrp="1"/>
          </p:cNvGraphicFramePr>
          <p:nvPr>
            <p:ph sz="quarter" idx="13"/>
            <p:extLst>
              <p:ext uri="{D42A27DB-BD31-4B8C-83A1-F6EECF244321}">
                <p14:modId xmlns:p14="http://schemas.microsoft.com/office/powerpoint/2010/main" val="4157789805"/>
              </p:ext>
            </p:extLst>
          </p:nvPr>
        </p:nvGraphicFramePr>
        <p:xfrm>
          <a:off x="329540" y="1021279"/>
          <a:ext cx="11106398" cy="437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2933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A4C8FD-6E1E-20EE-28E9-45832DC122C1}"/>
              </a:ext>
            </a:extLst>
          </p:cNvPr>
          <p:cNvSpPr>
            <a:spLocks noGrp="1"/>
          </p:cNvSpPr>
          <p:nvPr>
            <p:ph type="title"/>
          </p:nvPr>
        </p:nvSpPr>
        <p:spPr>
          <a:xfrm>
            <a:off x="92035" y="0"/>
            <a:ext cx="10396882" cy="1151965"/>
          </a:xfrm>
        </p:spPr>
        <p:txBody>
          <a:bodyPr/>
          <a:lstStyle/>
          <a:p>
            <a:r>
              <a:rPr lang="ru-RU" dirty="0"/>
              <a:t>Первичный конструктор</a:t>
            </a:r>
          </a:p>
        </p:txBody>
      </p:sp>
      <p:sp>
        <p:nvSpPr>
          <p:cNvPr id="4" name="Rectangle 2">
            <a:extLst>
              <a:ext uri="{FF2B5EF4-FFF2-40B4-BE49-F238E27FC236}">
                <a16:creationId xmlns:a16="http://schemas.microsoft.com/office/drawing/2014/main" id="{A1589655-5248-24F1-8145-7F5531298C2C}"/>
              </a:ext>
            </a:extLst>
          </p:cNvPr>
          <p:cNvSpPr>
            <a:spLocks noChangeArrowheads="1"/>
          </p:cNvSpPr>
          <p:nvPr/>
        </p:nvSpPr>
        <p:spPr bwMode="auto">
          <a:xfrm>
            <a:off x="685801" y="19713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7169" name="Рисунок 19">
            <a:extLst>
              <a:ext uri="{FF2B5EF4-FFF2-40B4-BE49-F238E27FC236}">
                <a16:creationId xmlns:a16="http://schemas.microsoft.com/office/drawing/2014/main" id="{1FFA866E-2390-0EA6-5705-A836BE8C8071}"/>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124200" y="1395847"/>
            <a:ext cx="5943600" cy="19939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B75CBCE0-CFD6-FD72-0D6B-BFBEDF69A4AC}"/>
              </a:ext>
            </a:extLst>
          </p:cNvPr>
          <p:cNvSpPr>
            <a:spLocks noChangeArrowheads="1"/>
          </p:cNvSpPr>
          <p:nvPr/>
        </p:nvSpPr>
        <p:spPr bwMode="auto">
          <a:xfrm>
            <a:off x="520538" y="3657380"/>
            <a:ext cx="1089165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a:ln>
                  <a:noFill/>
                </a:ln>
                <a:solidFill>
                  <a:srgbClr val="4E5256"/>
                </a:solidFill>
                <a:effectLst/>
                <a:latin typeface="Noto Sans" panose="020B0502040504020204" pitchFamily="34" charset="0"/>
                <a:ea typeface="Calibri" panose="020F0502020204030204" pitchFamily="34" charset="0"/>
              </a:rPr>
              <a:t>Вы можете использовать основной конструктор для инициализации свойств в заголовке класса. Аргументы, передаваемые конструктору, присваиваются свойствам. Синтаксис определения первичного конструктора начинается с имени класса, за которым следует </a:t>
            </a:r>
            <a:r>
              <a:rPr kumimoji="0" lang="ru-RU" altLang="ru-RU" sz="1600" b="0" i="0" u="none" strike="noStrike" cap="none" normalizeH="0" baseline="0" dirty="0">
                <a:ln>
                  <a:noFill/>
                </a:ln>
                <a:solidFill>
                  <a:srgbClr val="4E5256"/>
                </a:solidFill>
                <a:effectLst/>
                <a:latin typeface="var(--devsite-code-font-family)"/>
                <a:ea typeface="Calibri" panose="020F0502020204030204" pitchFamily="34" charset="0"/>
                <a:cs typeface="Courier New" panose="02070309020205020404" pitchFamily="49" charset="0"/>
              </a:rPr>
              <a:t> </a:t>
            </a:r>
            <a:r>
              <a:rPr kumimoji="0" lang="ru-RU" altLang="ru-RU" sz="1600" b="0" i="0" u="none" strike="noStrike" cap="none" normalizeH="0" baseline="0" dirty="0">
                <a:ln>
                  <a:noFill/>
                </a:ln>
                <a:solidFill>
                  <a:srgbClr val="4E5256"/>
                </a:solidFill>
                <a:effectLst/>
                <a:latin typeface="Noto Sans" panose="020B0502040504020204" pitchFamily="34" charset="0"/>
                <a:ea typeface="Calibri" panose="020F0502020204030204" pitchFamily="34" charset="0"/>
              </a:rPr>
              <a:t>ключевое слово </a:t>
            </a:r>
            <a:r>
              <a:rPr kumimoji="0" lang="ru-RU" altLang="ru-RU" sz="1600" b="0" i="0" u="none" strike="noStrike" cap="none" normalizeH="0" baseline="0" dirty="0" err="1">
                <a:ln>
                  <a:noFill/>
                </a:ln>
                <a:solidFill>
                  <a:srgbClr val="4E5256"/>
                </a:solidFill>
                <a:effectLst/>
                <a:latin typeface="var(--devsite-code-font-family)"/>
                <a:ea typeface="Calibri" panose="020F0502020204030204" pitchFamily="34" charset="0"/>
                <a:cs typeface="Courier New" panose="02070309020205020404" pitchFamily="49" charset="0"/>
              </a:rPr>
              <a:t>constructor</a:t>
            </a:r>
            <a:r>
              <a:rPr kumimoji="0" lang="ru-RU" altLang="ru-RU" sz="1600" b="0" i="0" u="none" strike="noStrike" cap="none" normalizeH="0" baseline="0" dirty="0">
                <a:ln>
                  <a:noFill/>
                </a:ln>
                <a:solidFill>
                  <a:srgbClr val="4E5256"/>
                </a:solidFill>
                <a:effectLst/>
                <a:latin typeface="Noto Sans" panose="020B0502040504020204" pitchFamily="34" charset="0"/>
                <a:ea typeface="Calibri" panose="020F0502020204030204" pitchFamily="34" charset="0"/>
              </a:rPr>
              <a:t> и набор круглых скобок. В скобках указаны параметры первичного конструктора. Если имеется более одного параметра, определения параметров разделяются запятыми.</a:t>
            </a:r>
            <a:r>
              <a:rPr kumimoji="0" lang="ru-RU" altLang="ru-RU" sz="1600" b="0" i="0" u="none" strike="noStrike" cap="none" normalizeH="0" baseline="0" dirty="0">
                <a:ln>
                  <a:noFill/>
                </a:ln>
                <a:solidFill>
                  <a:schemeClr val="tx1"/>
                </a:solidFill>
                <a:effectLst/>
              </a:rPr>
              <a:t> </a:t>
            </a:r>
            <a:endParaRPr kumimoji="0" lang="ru-RU" altLang="ru-RU"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750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BD9C5CE-531C-937D-7423-5724CE6876FE}"/>
              </a:ext>
            </a:extLst>
          </p:cNvPr>
          <p:cNvSpPr>
            <a:spLocks noGrp="1"/>
          </p:cNvSpPr>
          <p:nvPr>
            <p:ph sz="quarter" idx="13"/>
          </p:nvPr>
        </p:nvSpPr>
        <p:spPr>
          <a:xfrm>
            <a:off x="771862" y="1299603"/>
            <a:ext cx="10394707" cy="3311189"/>
          </a:xfrm>
        </p:spPr>
        <p:txBody>
          <a:bodyPr/>
          <a:lstStyle/>
          <a:p>
            <a:pPr>
              <a:spcBef>
                <a:spcPts val="1200"/>
              </a:spcBef>
              <a:spcAft>
                <a:spcPts val="1200"/>
              </a:spcAft>
            </a:pPr>
            <a:r>
              <a:rPr lang="ru-RU" sz="1800" kern="0" dirty="0">
                <a:solidFill>
                  <a:srgbClr val="4E5256"/>
                </a:solidFill>
                <a:effectLst/>
                <a:latin typeface="Noto Sans" panose="020B0502040504020204" pitchFamily="34" charset="0"/>
                <a:ea typeface="Times New Roman" panose="02020603050405020304" pitchFamily="18" charset="0"/>
                <a:cs typeface="Times New Roman" panose="02020603050405020304" pitchFamily="18" charset="0"/>
              </a:rPr>
              <a:t>Классы предоставляют чертежи, на основе которых можно создавать объекты. Объект — это экземпляр класса, который состоит из данных, специфичных для этого объекта. Вы можете использовать объекты или экземпляры классов взаимозаменяемо.</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1200"/>
              </a:spcBef>
              <a:spcAft>
                <a:spcPts val="1200"/>
              </a:spcAft>
            </a:pPr>
            <a:r>
              <a:rPr lang="ru-RU" sz="1800" kern="0" dirty="0">
                <a:solidFill>
                  <a:srgbClr val="4E5256"/>
                </a:solidFill>
                <a:effectLst/>
                <a:latin typeface="Noto Sans" panose="020B0502040504020204" pitchFamily="34" charset="0"/>
                <a:ea typeface="Times New Roman" panose="02020603050405020304" pitchFamily="18" charset="0"/>
                <a:cs typeface="Times New Roman" panose="02020603050405020304" pitchFamily="18" charset="0"/>
              </a:rPr>
              <a:t>В качестве аналогии представьте, что вы строите дом. Класс похож на проектный план архитектора, также известный как чертеж. План — это не дом; это инструкция о том, как построить дом. Дом – это реальная вещь или объект, построенный по чертежу.</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6924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5B0869-59A6-E75B-1497-FC1946B647D8}"/>
              </a:ext>
            </a:extLst>
          </p:cNvPr>
          <p:cNvSpPr>
            <a:spLocks noGrp="1"/>
          </p:cNvSpPr>
          <p:nvPr>
            <p:ph type="title"/>
          </p:nvPr>
        </p:nvSpPr>
        <p:spPr>
          <a:xfrm>
            <a:off x="270165" y="187036"/>
            <a:ext cx="10396882" cy="1151965"/>
          </a:xfrm>
        </p:spPr>
        <p:txBody>
          <a:bodyPr>
            <a:normAutofit/>
          </a:bodyPr>
          <a:lstStyle/>
          <a:p>
            <a:r>
              <a:rPr lang="ru-RU" sz="4800" dirty="0"/>
              <a:t>Вторичный конструктор</a:t>
            </a:r>
          </a:p>
        </p:txBody>
      </p:sp>
      <p:sp>
        <p:nvSpPr>
          <p:cNvPr id="4" name="Rectangle 2">
            <a:extLst>
              <a:ext uri="{FF2B5EF4-FFF2-40B4-BE49-F238E27FC236}">
                <a16:creationId xmlns:a16="http://schemas.microsoft.com/office/drawing/2014/main" id="{421BFF75-5AF2-C889-6DBF-692E59C7B28E}"/>
              </a:ext>
            </a:extLst>
          </p:cNvPr>
          <p:cNvSpPr>
            <a:spLocks noChangeArrowheads="1"/>
          </p:cNvSpPr>
          <p:nvPr/>
        </p:nvSpPr>
        <p:spPr bwMode="auto">
          <a:xfrm>
            <a:off x="270165" y="1339001"/>
            <a:ext cx="1422603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pic>
        <p:nvPicPr>
          <p:cNvPr id="8193" name="Рисунок 18">
            <a:extLst>
              <a:ext uri="{FF2B5EF4-FFF2-40B4-BE49-F238E27FC236}">
                <a16:creationId xmlns:a16="http://schemas.microsoft.com/office/drawing/2014/main" id="{B924081F-36C8-3D2A-98FD-E8D6ECB37AD6}"/>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70166" y="1339002"/>
            <a:ext cx="7171620" cy="360113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6869A3FD-EE7C-B890-7811-E35D0347BE07}"/>
              </a:ext>
            </a:extLst>
          </p:cNvPr>
          <p:cNvSpPr>
            <a:spLocks noChangeArrowheads="1"/>
          </p:cNvSpPr>
          <p:nvPr/>
        </p:nvSpPr>
        <p:spPr bwMode="auto">
          <a:xfrm>
            <a:off x="7441786" y="938966"/>
            <a:ext cx="417228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Вторичный конструктор заключен в тело класса, и его синтаксис состоит из :</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1400" b="1" i="0" u="none" strike="noStrike" cap="none" normalizeH="0" baseline="0" dirty="0">
                <a:ln>
                  <a:noFill/>
                </a:ln>
                <a:solidFill>
                  <a:srgbClr val="4E5256"/>
                </a:solidFill>
                <a:effectLst/>
                <a:latin typeface="Noto Sans" panose="020B0502040504020204" pitchFamily="34" charset="0"/>
                <a:ea typeface="Calibri" panose="020F0502020204030204" pitchFamily="34" charset="0"/>
                <a:cs typeface="Times New Roman" panose="02020603050405020304" pitchFamily="18" charset="0"/>
              </a:rPr>
              <a:t>Объявление вторичного конструктора.</a:t>
            </a:r>
            <a:r>
              <a:rPr kumimoji="0" lang="ru-RU" altLang="ru-RU" sz="1400" b="1" i="0" u="none" strike="noStrike" cap="none" normalizeH="0" baseline="0" dirty="0">
                <a:ln>
                  <a:noFill/>
                </a:ln>
                <a:solidFill>
                  <a:srgbClr val="4E5256"/>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400" b="0" i="0" u="none" strike="noStrike" cap="none" normalizeH="0" baseline="0" dirty="0">
                <a:ln>
                  <a:noFill/>
                </a:ln>
                <a:solidFill>
                  <a:srgbClr val="4E5256"/>
                </a:solidFill>
                <a:effectLst/>
                <a:latin typeface="Noto Sans" panose="020B0502040504020204" pitchFamily="34" charset="0"/>
                <a:ea typeface="Calibri" panose="020F0502020204030204" pitchFamily="34" charset="0"/>
                <a:cs typeface="Times New Roman" panose="02020603050405020304" pitchFamily="18" charset="0"/>
              </a:rPr>
              <a:t>Определение вторичного конструктора начинается с</a:t>
            </a:r>
            <a:r>
              <a:rPr kumimoji="0" lang="ru-RU" altLang="ru-RU" sz="1400" b="0" i="0" u="none" strike="noStrike" cap="none" normalizeH="0" baseline="0" dirty="0">
                <a:ln>
                  <a:noFill/>
                </a:ln>
                <a:solidFill>
                  <a:srgbClr val="4E5256"/>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200" b="0" i="0" u="none" strike="noStrike" cap="none" normalizeH="0" baseline="0" dirty="0">
                <a:ln>
                  <a:noFill/>
                </a:ln>
                <a:solidFill>
                  <a:srgbClr val="4E5256"/>
                </a:solidFill>
                <a:effectLst/>
                <a:latin typeface="var(--devsite-code-font-family)" charset="0"/>
                <a:ea typeface="Calibri" panose="020F0502020204030204" pitchFamily="34" charset="0"/>
                <a:cs typeface="Courier New" panose="02070309020205020404" pitchFamily="49" charset="0"/>
              </a:rPr>
              <a:t> </a:t>
            </a:r>
            <a:r>
              <a:rPr kumimoji="0" lang="ru-RU" altLang="ru-RU" sz="1400" b="0" i="0" u="none" strike="noStrike" cap="none" normalizeH="0" baseline="0" dirty="0">
                <a:ln>
                  <a:noFill/>
                </a:ln>
                <a:solidFill>
                  <a:srgbClr val="4E5256"/>
                </a:solidFill>
                <a:effectLst/>
                <a:latin typeface="Noto Sans" panose="020B0502040504020204" pitchFamily="34" charset="0"/>
                <a:ea typeface="Calibri" panose="020F0502020204030204" pitchFamily="34" charset="0"/>
                <a:cs typeface="Times New Roman" panose="02020603050405020304" pitchFamily="18" charset="0"/>
              </a:rPr>
              <a:t>ключевого слова </a:t>
            </a:r>
            <a:r>
              <a:rPr kumimoji="0" lang="ru-RU" altLang="ru-RU" sz="1400" b="0" i="0" u="none" strike="noStrike" cap="none" normalizeH="0" baseline="0" dirty="0" err="1">
                <a:ln>
                  <a:noFill/>
                </a:ln>
                <a:solidFill>
                  <a:srgbClr val="4E5256"/>
                </a:solidFill>
                <a:effectLst/>
                <a:latin typeface="var(--devsite-code-font-family)" charset="0"/>
                <a:ea typeface="Calibri" panose="020F0502020204030204" pitchFamily="34" charset="0"/>
                <a:cs typeface="Courier New" panose="02070309020205020404" pitchFamily="49" charset="0"/>
              </a:rPr>
              <a:t>constructor</a:t>
            </a:r>
            <a:r>
              <a:rPr kumimoji="0" lang="ru-RU" altLang="ru-RU" sz="1400" b="0" i="0" u="none" strike="noStrike" cap="none" normalizeH="0" baseline="0" dirty="0">
                <a:ln>
                  <a:noFill/>
                </a:ln>
                <a:solidFill>
                  <a:srgbClr val="4E5256"/>
                </a:solidFill>
                <a:effectLst/>
                <a:latin typeface="Noto Sans" panose="020B0502040504020204" pitchFamily="34" charset="0"/>
                <a:ea typeface="Calibri" panose="020F0502020204030204" pitchFamily="34" charset="0"/>
                <a:cs typeface="Times New Roman" panose="02020603050405020304" pitchFamily="18" charset="0"/>
              </a:rPr>
              <a:t>, за которым следуют круглые скобки.</a:t>
            </a:r>
            <a:r>
              <a:rPr kumimoji="0" lang="ru-RU" altLang="ru-RU" sz="1400" b="0" i="0" u="none" strike="noStrike" cap="none" normalizeH="0" baseline="0" dirty="0">
                <a:ln>
                  <a:noFill/>
                </a:ln>
                <a:solidFill>
                  <a:srgbClr val="4E5256"/>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400" b="0" i="0" u="none" strike="noStrike" cap="none" normalizeH="0" baseline="0" dirty="0">
                <a:ln>
                  <a:noFill/>
                </a:ln>
                <a:solidFill>
                  <a:srgbClr val="4E5256"/>
                </a:solidFill>
                <a:effectLst/>
                <a:latin typeface="Noto Sans" panose="020B0502040504020204" pitchFamily="34" charset="0"/>
                <a:ea typeface="Calibri" panose="020F0502020204030204" pitchFamily="34" charset="0"/>
                <a:cs typeface="Times New Roman" panose="02020603050405020304" pitchFamily="18" charset="0"/>
              </a:rPr>
              <a:t>Если применимо, круглые скобки содержат параметры, необходимые вторичному конструктору.</a:t>
            </a:r>
            <a:endParaRPr kumimoji="0" lang="ru-RU" altLang="ru-RU" sz="2000" b="0" i="0" u="none" strike="noStrike" cap="none" normalizeH="0" baseline="0" dirty="0">
              <a:ln>
                <a:noFill/>
              </a:ln>
              <a:solidFill>
                <a:srgbClr val="4E525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1400" b="1" i="0" u="none" strike="noStrike" cap="none" normalizeH="0" baseline="0" dirty="0">
                <a:ln>
                  <a:noFill/>
                </a:ln>
                <a:solidFill>
                  <a:srgbClr val="4E5256"/>
                </a:solidFill>
                <a:effectLst/>
                <a:latin typeface="Noto Sans" panose="020B0502040504020204" pitchFamily="34" charset="0"/>
                <a:ea typeface="Calibri" panose="020F0502020204030204" pitchFamily="34" charset="0"/>
                <a:cs typeface="Times New Roman" panose="02020603050405020304" pitchFamily="18" charset="0"/>
              </a:rPr>
              <a:t>Инициализация первичного конструктора.</a:t>
            </a:r>
            <a:r>
              <a:rPr kumimoji="0" lang="ru-RU" altLang="ru-RU" sz="1400" b="1" i="0" u="none" strike="noStrike" cap="none" normalizeH="0" baseline="0" dirty="0">
                <a:ln>
                  <a:noFill/>
                </a:ln>
                <a:solidFill>
                  <a:srgbClr val="4E5256"/>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400" b="0" i="0" u="none" strike="noStrike" cap="none" normalizeH="0" baseline="0" dirty="0">
                <a:ln>
                  <a:noFill/>
                </a:ln>
                <a:solidFill>
                  <a:srgbClr val="4E5256"/>
                </a:solidFill>
                <a:effectLst/>
                <a:latin typeface="Noto Sans" panose="020B0502040504020204" pitchFamily="34" charset="0"/>
                <a:ea typeface="Calibri" panose="020F0502020204030204" pitchFamily="34" charset="0"/>
                <a:cs typeface="Times New Roman" panose="02020603050405020304" pitchFamily="18" charset="0"/>
              </a:rPr>
              <a:t>Инициализация начинается с двоеточия, за которым следует</a:t>
            </a:r>
            <a:r>
              <a:rPr kumimoji="0" lang="ru-RU" altLang="ru-RU" sz="1400" b="0" i="0" u="none" strike="noStrike" cap="none" normalizeH="0" baseline="0" dirty="0">
                <a:ln>
                  <a:noFill/>
                </a:ln>
                <a:solidFill>
                  <a:srgbClr val="4E5256"/>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200" b="0" i="0" u="none" strike="noStrike" cap="none" normalizeH="0" baseline="0" dirty="0">
                <a:ln>
                  <a:noFill/>
                </a:ln>
                <a:solidFill>
                  <a:srgbClr val="4E5256"/>
                </a:solidFill>
                <a:effectLst/>
                <a:latin typeface="var(--devsite-code-font-family)" charset="0"/>
                <a:ea typeface="Calibri" panose="020F0502020204030204" pitchFamily="34" charset="0"/>
                <a:cs typeface="Courier New" panose="02070309020205020404" pitchFamily="49" charset="0"/>
              </a:rPr>
              <a:t> </a:t>
            </a:r>
            <a:r>
              <a:rPr kumimoji="0" lang="ru-RU" altLang="ru-RU" sz="1400" b="0" i="0" u="none" strike="noStrike" cap="none" normalizeH="0" baseline="0" dirty="0">
                <a:ln>
                  <a:noFill/>
                </a:ln>
                <a:solidFill>
                  <a:srgbClr val="4E5256"/>
                </a:solidFill>
                <a:effectLst/>
                <a:latin typeface="Noto Sans" panose="020B0502040504020204" pitchFamily="34" charset="0"/>
                <a:ea typeface="Calibri" panose="020F0502020204030204" pitchFamily="34" charset="0"/>
                <a:cs typeface="Times New Roman" panose="02020603050405020304" pitchFamily="18" charset="0"/>
              </a:rPr>
              <a:t>ключевое слово </a:t>
            </a:r>
            <a:r>
              <a:rPr kumimoji="0" lang="ru-RU" altLang="ru-RU" sz="1400" b="0" i="0" u="none" strike="noStrike" cap="none" normalizeH="0" baseline="0" dirty="0" err="1">
                <a:ln>
                  <a:noFill/>
                </a:ln>
                <a:solidFill>
                  <a:srgbClr val="4E5256"/>
                </a:solidFill>
                <a:effectLst/>
                <a:latin typeface="var(--devsite-code-font-family)" charset="0"/>
                <a:ea typeface="Calibri" panose="020F0502020204030204" pitchFamily="34" charset="0"/>
                <a:cs typeface="Courier New" panose="02070309020205020404" pitchFamily="49" charset="0"/>
              </a:rPr>
              <a:t>this</a:t>
            </a:r>
            <a:r>
              <a:rPr kumimoji="0" lang="ru-RU" altLang="ru-RU" sz="1400" b="0" i="0" u="none" strike="noStrike" cap="none" normalizeH="0" baseline="0" dirty="0">
                <a:ln>
                  <a:noFill/>
                </a:ln>
                <a:solidFill>
                  <a:srgbClr val="4E5256"/>
                </a:solidFill>
                <a:effectLst/>
                <a:latin typeface="var(--devsite-code-font-family)" charset="0"/>
                <a:ea typeface="Calibri" panose="020F0502020204030204" pitchFamily="34" charset="0"/>
                <a:cs typeface="Courier New" panose="02070309020205020404" pitchFamily="49" charset="0"/>
              </a:rPr>
              <a:t> </a:t>
            </a:r>
            <a:r>
              <a:rPr kumimoji="0" lang="ru-RU" altLang="ru-RU" sz="1400" b="0" i="0" u="none" strike="noStrike" cap="none" normalizeH="0" baseline="0" dirty="0">
                <a:ln>
                  <a:noFill/>
                </a:ln>
                <a:solidFill>
                  <a:srgbClr val="4E5256"/>
                </a:solidFill>
                <a:effectLst/>
                <a:latin typeface="Noto Sans" panose="020B0502040504020204" pitchFamily="34" charset="0"/>
                <a:ea typeface="Calibri" panose="020F0502020204030204" pitchFamily="34" charset="0"/>
                <a:cs typeface="Times New Roman" panose="02020603050405020304" pitchFamily="18" charset="0"/>
              </a:rPr>
              <a:t>и набор круглых скобок.</a:t>
            </a:r>
            <a:r>
              <a:rPr kumimoji="0" lang="ru-RU" altLang="ru-RU" sz="1400" b="0" i="0" u="none" strike="noStrike" cap="none" normalizeH="0" baseline="0" dirty="0">
                <a:ln>
                  <a:noFill/>
                </a:ln>
                <a:solidFill>
                  <a:srgbClr val="4E5256"/>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400" b="0" i="0" u="none" strike="noStrike" cap="none" normalizeH="0" baseline="0" dirty="0">
                <a:ln>
                  <a:noFill/>
                </a:ln>
                <a:solidFill>
                  <a:srgbClr val="4E5256"/>
                </a:solidFill>
                <a:effectLst/>
                <a:latin typeface="Noto Sans" panose="020B0502040504020204" pitchFamily="34" charset="0"/>
                <a:ea typeface="Calibri" panose="020F0502020204030204" pitchFamily="34" charset="0"/>
                <a:cs typeface="Times New Roman" panose="02020603050405020304" pitchFamily="18" charset="0"/>
              </a:rPr>
              <a:t>Если применимо, круглые скобки содержат параметры, необходимые основному конструктору.</a:t>
            </a:r>
            <a:endParaRPr kumimoji="0" lang="ru-RU" altLang="ru-RU" sz="2000" b="0" i="0" u="none" strike="noStrike" cap="none" normalizeH="0" baseline="0" dirty="0">
              <a:ln>
                <a:noFill/>
              </a:ln>
              <a:solidFill>
                <a:srgbClr val="4E525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1400" b="1" i="0" u="none" strike="noStrike" cap="none" normalizeH="0" baseline="0" dirty="0">
                <a:ln>
                  <a:noFill/>
                </a:ln>
                <a:solidFill>
                  <a:srgbClr val="4E5256"/>
                </a:solidFill>
                <a:effectLst/>
                <a:latin typeface="Noto Sans" panose="020B0502040504020204" pitchFamily="34" charset="0"/>
                <a:ea typeface="Calibri" panose="020F0502020204030204" pitchFamily="34" charset="0"/>
                <a:cs typeface="Times New Roman" panose="02020603050405020304" pitchFamily="18" charset="0"/>
              </a:rPr>
              <a:t>Вторичное тело конструктора.</a:t>
            </a:r>
            <a:r>
              <a:rPr kumimoji="0" lang="ru-RU" altLang="ru-RU" sz="1400" b="1" i="0" u="none" strike="noStrike" cap="none" normalizeH="0" baseline="0" dirty="0">
                <a:ln>
                  <a:noFill/>
                </a:ln>
                <a:solidFill>
                  <a:srgbClr val="4E5256"/>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400" b="0" i="0" u="none" strike="noStrike" cap="none" normalizeH="0" baseline="0" dirty="0">
                <a:ln>
                  <a:noFill/>
                </a:ln>
                <a:solidFill>
                  <a:srgbClr val="4E5256"/>
                </a:solidFill>
                <a:effectLst/>
                <a:latin typeface="Noto Sans" panose="020B0502040504020204" pitchFamily="34" charset="0"/>
                <a:ea typeface="Calibri" panose="020F0502020204030204" pitchFamily="34" charset="0"/>
                <a:cs typeface="Times New Roman" panose="02020603050405020304" pitchFamily="18" charset="0"/>
              </a:rPr>
              <a:t>За инициализацией первичного конструктора следует набор фигурных скобок, содержащих тело вторичного конструктора.</a:t>
            </a:r>
            <a:endParaRPr kumimoji="0" lang="ru-RU" altLang="ru-RU"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270359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189FB5-31A1-2B16-691E-0DB922F635A8}"/>
              </a:ext>
            </a:extLst>
          </p:cNvPr>
          <p:cNvSpPr>
            <a:spLocks noGrp="1"/>
          </p:cNvSpPr>
          <p:nvPr>
            <p:ph type="title"/>
          </p:nvPr>
        </p:nvSpPr>
        <p:spPr>
          <a:xfrm>
            <a:off x="151412" y="0"/>
            <a:ext cx="10396882" cy="1151965"/>
          </a:xfrm>
        </p:spPr>
        <p:txBody>
          <a:bodyPr>
            <a:normAutofit fontScale="90000"/>
          </a:bodyPr>
          <a:lstStyle/>
          <a:p>
            <a:r>
              <a:rPr lang="ru-RU" dirty="0"/>
              <a:t>Пример вторичного конструктора</a:t>
            </a:r>
          </a:p>
        </p:txBody>
      </p:sp>
      <p:sp>
        <p:nvSpPr>
          <p:cNvPr id="4" name="Rectangle 1">
            <a:extLst>
              <a:ext uri="{FF2B5EF4-FFF2-40B4-BE49-F238E27FC236}">
                <a16:creationId xmlns:a16="http://schemas.microsoft.com/office/drawing/2014/main" id="{8921C923-904E-423D-1844-26C678392C93}"/>
              </a:ext>
            </a:extLst>
          </p:cNvPr>
          <p:cNvSpPr>
            <a:spLocks noChangeArrowheads="1"/>
          </p:cNvSpPr>
          <p:nvPr/>
        </p:nvSpPr>
        <p:spPr bwMode="auto">
          <a:xfrm>
            <a:off x="230498" y="869017"/>
            <a:ext cx="1130530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Например, вы хотите интегрировать API, разработанный поставщиком интеллектуальных устройств. Однако API возвращает код состояния типа </a:t>
            </a:r>
            <a:r>
              <a:rPr kumimoji="0" lang="ru-RU" altLang="ru-RU" sz="1600" b="0" i="0" u="none" strike="noStrike" cap="none" normalizeH="0" baseline="0" dirty="0">
                <a:ln>
                  <a:noFill/>
                </a:ln>
                <a:solidFill>
                  <a:srgbClr val="4E5256"/>
                </a:solidFill>
                <a:effectLst/>
                <a:latin typeface="var(--devsite-code-font-family)"/>
                <a:ea typeface="Times New Roman" panose="02020603050405020304" pitchFamily="18" charset="0"/>
                <a:cs typeface="Courier New" panose="02070309020205020404" pitchFamily="49" charset="0"/>
              </a:rPr>
              <a:t>Int</a:t>
            </a:r>
            <a:r>
              <a:rPr kumimoji="0" lang="ru-RU" altLang="ru-RU"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 указывающий начальное состояние устройства. API возвращает значение </a:t>
            </a:r>
            <a:r>
              <a:rPr kumimoji="0" lang="ru-RU" altLang="ru-RU" sz="1600" b="0" i="0" u="none" strike="noStrike" cap="none" normalizeH="0" baseline="0" dirty="0">
                <a:ln>
                  <a:noFill/>
                </a:ln>
                <a:solidFill>
                  <a:srgbClr val="4E5256"/>
                </a:solidFill>
                <a:effectLst/>
                <a:latin typeface="var(--devsite-code-font-family)"/>
                <a:ea typeface="Times New Roman" panose="02020603050405020304" pitchFamily="18" charset="0"/>
                <a:cs typeface="Courier New" panose="02070309020205020404" pitchFamily="49" charset="0"/>
              </a:rPr>
              <a:t>0</a:t>
            </a:r>
            <a:r>
              <a:rPr kumimoji="0" lang="ru-RU" altLang="ru-RU"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 если устройство находится </a:t>
            </a:r>
            <a:r>
              <a:rPr kumimoji="0" lang="ru-RU" altLang="ru-RU" b="0" i="1"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в автономном режиме</a:t>
            </a:r>
            <a:r>
              <a:rPr kumimoji="0" lang="ru-RU" altLang="ru-RU"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 и значение </a:t>
            </a:r>
            <a:r>
              <a:rPr kumimoji="0" lang="ru-RU" altLang="ru-RU" sz="1600" b="0" i="0" u="none" strike="noStrike" cap="none" normalizeH="0" baseline="0" dirty="0">
                <a:ln>
                  <a:noFill/>
                </a:ln>
                <a:solidFill>
                  <a:srgbClr val="4E5256"/>
                </a:solidFill>
                <a:effectLst/>
                <a:latin typeface="var(--devsite-code-font-family)"/>
                <a:ea typeface="Times New Roman" panose="02020603050405020304" pitchFamily="18" charset="0"/>
                <a:cs typeface="Courier New" panose="02070309020205020404" pitchFamily="49" charset="0"/>
              </a:rPr>
              <a:t>1</a:t>
            </a:r>
            <a:r>
              <a:rPr kumimoji="0" lang="ru-RU" altLang="ru-RU"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 если устройство находится </a:t>
            </a:r>
            <a:r>
              <a:rPr kumimoji="0" lang="ru-RU" altLang="ru-RU" b="0" i="1"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в сети</a:t>
            </a:r>
            <a:r>
              <a:rPr kumimoji="0" lang="ru-RU" altLang="ru-RU"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 Для любого другого целочисленного значения статус считается </a:t>
            </a:r>
            <a:r>
              <a:rPr kumimoji="0" lang="ru-RU" altLang="ru-RU" b="0" i="1"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неизвестным</a:t>
            </a:r>
            <a:r>
              <a:rPr kumimoji="0" lang="ru-RU" altLang="ru-RU" b="0" i="0" u="none" strike="noStrike" cap="none" normalizeH="0" baseline="0" dirty="0">
                <a:ln>
                  <a:noFill/>
                </a:ln>
                <a:solidFill>
                  <a:srgbClr val="4E5256"/>
                </a:solidFill>
                <a:effectLst/>
                <a:latin typeface="Noto Sans" panose="020B0502040504020204" pitchFamily="34" charset="0"/>
                <a:ea typeface="Times New Roman" panose="02020603050405020304" pitchFamily="18" charset="0"/>
              </a:rPr>
              <a:t> . </a:t>
            </a:r>
            <a:endParaRPr kumimoji="0" lang="ru-RU" altLang="ru-RU" sz="40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2D91440-09D1-AED3-32BF-AC7429777A23}"/>
              </a:ext>
            </a:extLst>
          </p:cNvPr>
          <p:cNvSpPr>
            <a:spLocks noChangeArrowheads="1"/>
          </p:cNvSpPr>
          <p:nvPr/>
        </p:nvSpPr>
        <p:spPr bwMode="auto">
          <a:xfrm>
            <a:off x="365761" y="2346345"/>
            <a:ext cx="11170046"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class </a:t>
            </a:r>
            <a:r>
              <a:rPr kumimoji="0" lang="en-US" altLang="ru-RU" sz="16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SmartDevice</a:t>
            </a:r>
            <a: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a:t>
            </a:r>
            <a:r>
              <a:rPr kumimoji="0" lang="en-US" altLang="ru-RU" sz="16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val</a:t>
            </a:r>
            <a: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name: String, </a:t>
            </a:r>
            <a:r>
              <a:rPr kumimoji="0" lang="en-US" altLang="ru-RU" sz="16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val</a:t>
            </a:r>
            <a: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category: String) {</a:t>
            </a:r>
            <a:b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var </a:t>
            </a:r>
            <a:r>
              <a:rPr kumimoji="0" lang="en-US" altLang="ru-RU" sz="16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deviceStatus</a:t>
            </a:r>
            <a: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 "online"</a:t>
            </a:r>
            <a:b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b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kumimoji="0" lang="en-US" altLang="ru-RU" sz="1600" b="1"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constructor(name: String, category: String, </a:t>
            </a:r>
            <a:r>
              <a:rPr kumimoji="0" lang="en-US" altLang="ru-RU" sz="1600" b="1"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statusCode</a:t>
            </a:r>
            <a:r>
              <a:rPr kumimoji="0" lang="en-US" altLang="ru-RU" sz="1600" b="1"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Int) : this(name, category) {</a:t>
            </a:r>
            <a:br>
              <a:rPr kumimoji="0" lang="en-US" altLang="ru-RU" sz="1600" b="1"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600" b="1"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kumimoji="0" lang="en-US" altLang="ru-RU" sz="1600" b="1"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deviceStatus</a:t>
            </a:r>
            <a:r>
              <a:rPr kumimoji="0" lang="en-US" altLang="ru-RU" sz="1600" b="1"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 when (</a:t>
            </a:r>
            <a:r>
              <a:rPr kumimoji="0" lang="en-US" altLang="ru-RU" sz="1600" b="1"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statusCode</a:t>
            </a:r>
            <a:r>
              <a:rPr kumimoji="0" lang="en-US" altLang="ru-RU" sz="1600" b="1"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br>
              <a:rPr kumimoji="0" lang="en-US" altLang="ru-RU" sz="1600" b="1"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600" b="1"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0 -&gt; "offline"</a:t>
            </a:r>
            <a:br>
              <a:rPr kumimoji="0" lang="en-US" altLang="ru-RU" sz="1600" b="1"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600" b="1"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1 -&gt; "online"</a:t>
            </a:r>
            <a:br>
              <a:rPr kumimoji="0" lang="en-US" altLang="ru-RU" sz="1600" b="1"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600" b="1"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else -&gt; "unknown"</a:t>
            </a:r>
            <a:br>
              <a:rPr kumimoji="0" lang="en-US" altLang="ru-RU" sz="1600" b="1"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600" b="1"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br>
              <a:rPr kumimoji="0" lang="en-US" altLang="ru-RU" sz="1600" b="1"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600" b="1"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br>
              <a:rPr kumimoji="0" lang="en-US" altLang="ru-RU" sz="1600" b="1"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b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6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p>
        </p:txBody>
      </p:sp>
      <p:sp>
        <p:nvSpPr>
          <p:cNvPr id="5" name="Rectangle 2">
            <a:extLst>
              <a:ext uri="{FF2B5EF4-FFF2-40B4-BE49-F238E27FC236}">
                <a16:creationId xmlns:a16="http://schemas.microsoft.com/office/drawing/2014/main" id="{DD05170A-6B28-1CDB-2644-E02631B9F517}"/>
              </a:ext>
            </a:extLst>
          </p:cNvPr>
          <p:cNvSpPr>
            <a:spLocks noChangeArrowheads="1"/>
          </p:cNvSpPr>
          <p:nvPr/>
        </p:nvSpPr>
        <p:spPr bwMode="auto">
          <a:xfrm>
            <a:off x="6581936" y="3810837"/>
            <a:ext cx="3966358" cy="954107"/>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4E5256"/>
                </a:solidFill>
                <a:effectLst/>
                <a:latin typeface="Noto Sans" panose="020B0502040504020204" pitchFamily="34" charset="0"/>
                <a:ea typeface="Calibri" panose="020F0502020204030204" pitchFamily="34" charset="0"/>
              </a:rPr>
              <a:t>Вы можете создать в классе </a:t>
            </a:r>
            <a:r>
              <a:rPr kumimoji="0" lang="ru-RU" altLang="ru-RU" sz="1400" b="0" i="0" u="none" strike="noStrike" cap="none" normalizeH="0" baseline="0" dirty="0" err="1">
                <a:ln>
                  <a:noFill/>
                </a:ln>
                <a:solidFill>
                  <a:srgbClr val="4E5256"/>
                </a:solidFill>
                <a:effectLst/>
                <a:latin typeface="var(--devsite-code-font-family)" charset="0"/>
                <a:ea typeface="Calibri" panose="020F0502020204030204" pitchFamily="34" charset="0"/>
                <a:cs typeface="Courier New" panose="02070309020205020404" pitchFamily="49" charset="0"/>
              </a:rPr>
              <a:t>SmartDevice</a:t>
            </a:r>
            <a:r>
              <a:rPr kumimoji="0" lang="ru-RU" altLang="ru-RU" sz="1400" b="0" i="0" u="none" strike="noStrike" cap="none" normalizeH="0" baseline="0" dirty="0">
                <a:ln>
                  <a:noFill/>
                </a:ln>
                <a:solidFill>
                  <a:srgbClr val="4E5256"/>
                </a:solidFill>
                <a:effectLst/>
                <a:latin typeface="var(--devsite-code-font-family)" charset="0"/>
                <a:ea typeface="Calibri" panose="020F0502020204030204" pitchFamily="34" charset="0"/>
                <a:cs typeface="Courier New" panose="02070309020205020404" pitchFamily="49" charset="0"/>
              </a:rPr>
              <a:t>  </a:t>
            </a:r>
            <a:r>
              <a:rPr kumimoji="0" lang="ru-RU" altLang="ru-RU" sz="1400" b="0" i="0" u="none" strike="noStrike" cap="none" normalizeH="0" baseline="0" dirty="0">
                <a:ln>
                  <a:noFill/>
                </a:ln>
                <a:solidFill>
                  <a:srgbClr val="4E5256"/>
                </a:solidFill>
                <a:effectLst/>
                <a:latin typeface="Noto Sans" panose="020B0502040504020204" pitchFamily="34" charset="0"/>
                <a:ea typeface="Calibri" panose="020F0502020204030204" pitchFamily="34" charset="0"/>
              </a:rPr>
              <a:t>вторичный конструктор </a:t>
            </a:r>
            <a:r>
              <a:rPr kumimoji="0" lang="ru-RU" altLang="ru-RU" sz="1400" b="0" i="0" u="none" strike="noStrike" cap="none" normalizeH="0" baseline="0" dirty="0">
                <a:ln>
                  <a:noFill/>
                </a:ln>
                <a:solidFill>
                  <a:srgbClr val="4E5256"/>
                </a:solidFill>
                <a:effectLst/>
                <a:latin typeface="var(--devsite-code-font-family)" charset="0"/>
                <a:ea typeface="Calibri" panose="020F0502020204030204" pitchFamily="34" charset="0"/>
                <a:cs typeface="Courier New" panose="02070309020205020404" pitchFamily="49" charset="0"/>
              </a:rPr>
              <a:t> </a:t>
            </a:r>
            <a:r>
              <a:rPr kumimoji="0" lang="ru-RU" altLang="ru-RU" sz="1400" b="0" i="0" u="none" strike="noStrike" cap="none" normalizeH="0" baseline="0" dirty="0">
                <a:ln>
                  <a:noFill/>
                </a:ln>
                <a:solidFill>
                  <a:srgbClr val="4E5256"/>
                </a:solidFill>
                <a:effectLst/>
                <a:latin typeface="Noto Sans" panose="020B0502040504020204" pitchFamily="34" charset="0"/>
                <a:ea typeface="Calibri" panose="020F0502020204030204" pitchFamily="34" charset="0"/>
              </a:rPr>
              <a:t>для преобразования этого параметра </a:t>
            </a:r>
            <a:r>
              <a:rPr kumimoji="0" lang="ru-RU" altLang="ru-RU" sz="1400" b="0" i="0" u="none" strike="noStrike" cap="none" normalizeH="0" baseline="0" dirty="0" err="1">
                <a:ln>
                  <a:noFill/>
                </a:ln>
                <a:solidFill>
                  <a:srgbClr val="4E5256"/>
                </a:solidFill>
                <a:effectLst/>
                <a:latin typeface="var(--devsite-code-font-family)" charset="0"/>
                <a:ea typeface="Calibri" panose="020F0502020204030204" pitchFamily="34" charset="0"/>
                <a:cs typeface="Courier New" panose="02070309020205020404" pitchFamily="49" charset="0"/>
              </a:rPr>
              <a:t>statusCode</a:t>
            </a:r>
            <a:r>
              <a:rPr kumimoji="0" lang="ru-RU" altLang="ru-RU" sz="1400" b="0" i="0" u="none" strike="noStrike" cap="none" normalizeH="0" baseline="0" dirty="0">
                <a:ln>
                  <a:noFill/>
                </a:ln>
                <a:solidFill>
                  <a:srgbClr val="4E5256"/>
                </a:solidFill>
                <a:effectLst/>
                <a:latin typeface="var(--devsite-code-font-family)" charset="0"/>
                <a:ea typeface="Calibri" panose="020F0502020204030204" pitchFamily="34" charset="0"/>
                <a:cs typeface="Courier New" panose="02070309020205020404" pitchFamily="49" charset="0"/>
              </a:rPr>
              <a:t> </a:t>
            </a:r>
            <a:r>
              <a:rPr kumimoji="0" lang="ru-RU" altLang="ru-RU" sz="1400" b="0" i="0" u="none" strike="noStrike" cap="none" normalizeH="0" baseline="0" dirty="0">
                <a:ln>
                  <a:noFill/>
                </a:ln>
                <a:solidFill>
                  <a:srgbClr val="4E5256"/>
                </a:solidFill>
                <a:effectLst/>
                <a:latin typeface="Noto Sans" panose="020B0502040504020204" pitchFamily="34" charset="0"/>
                <a:ea typeface="Calibri" panose="020F0502020204030204" pitchFamily="34" charset="0"/>
              </a:rPr>
              <a:t> в строковое представление</a:t>
            </a:r>
            <a:r>
              <a:rPr kumimoji="0" lang="ru-RU" altLang="ru-RU" sz="1400" b="0" i="0" u="none" strike="noStrike" cap="none" normalizeH="0" baseline="0" dirty="0">
                <a:ln>
                  <a:noFill/>
                </a:ln>
                <a:solidFill>
                  <a:schemeClr val="tx1"/>
                </a:solidFill>
                <a:effectLst/>
              </a:rPr>
              <a:t> </a:t>
            </a:r>
            <a:endParaRPr kumimoji="0" lang="ru-RU" altLang="ru-RU"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1356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58B183-C338-308C-1D03-66843DF60F11}"/>
              </a:ext>
            </a:extLst>
          </p:cNvPr>
          <p:cNvSpPr>
            <a:spLocks noGrp="1"/>
          </p:cNvSpPr>
          <p:nvPr>
            <p:ph type="title"/>
          </p:nvPr>
        </p:nvSpPr>
        <p:spPr>
          <a:xfrm>
            <a:off x="83373" y="0"/>
            <a:ext cx="10396882" cy="1151965"/>
          </a:xfrm>
        </p:spPr>
        <p:txBody>
          <a:bodyPr/>
          <a:lstStyle/>
          <a:p>
            <a:r>
              <a:rPr lang="ru-RU" dirty="0"/>
              <a:t>Основные концепции </a:t>
            </a:r>
            <a:r>
              <a:rPr lang="ru-RU" dirty="0" err="1"/>
              <a:t>ооп</a:t>
            </a:r>
            <a:endParaRPr lang="ru-RU" dirty="0"/>
          </a:p>
        </p:txBody>
      </p:sp>
      <p:graphicFrame>
        <p:nvGraphicFramePr>
          <p:cNvPr id="4" name="Объект 3">
            <a:extLst>
              <a:ext uri="{FF2B5EF4-FFF2-40B4-BE49-F238E27FC236}">
                <a16:creationId xmlns:a16="http://schemas.microsoft.com/office/drawing/2014/main" id="{03D406E6-EB2F-63C0-AEF8-EF421D49F8E5}"/>
              </a:ext>
            </a:extLst>
          </p:cNvPr>
          <p:cNvGraphicFramePr>
            <a:graphicFrameLocks noGrp="1"/>
          </p:cNvGraphicFramePr>
          <p:nvPr>
            <p:ph sz="quarter" idx="13"/>
            <p:extLst>
              <p:ext uri="{D42A27DB-BD31-4B8C-83A1-F6EECF244321}">
                <p14:modId xmlns:p14="http://schemas.microsoft.com/office/powerpoint/2010/main" val="1462989258"/>
              </p:ext>
            </p:extLst>
          </p:nvPr>
        </p:nvGraphicFramePr>
        <p:xfrm>
          <a:off x="502920" y="896022"/>
          <a:ext cx="10867914" cy="5065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0517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CC3C9B-73B1-D42E-AAAF-426D324756D0}"/>
              </a:ext>
            </a:extLst>
          </p:cNvPr>
          <p:cNvSpPr>
            <a:spLocks noGrp="1"/>
          </p:cNvSpPr>
          <p:nvPr>
            <p:ph type="title"/>
          </p:nvPr>
        </p:nvSpPr>
        <p:spPr>
          <a:xfrm>
            <a:off x="0" y="-27043"/>
            <a:ext cx="10396882" cy="1151965"/>
          </a:xfrm>
        </p:spPr>
        <p:txBody>
          <a:bodyPr/>
          <a:lstStyle/>
          <a:p>
            <a:r>
              <a:rPr lang="ru-RU" dirty="0"/>
              <a:t>Определение класса</a:t>
            </a:r>
          </a:p>
        </p:txBody>
      </p:sp>
      <p:sp>
        <p:nvSpPr>
          <p:cNvPr id="4" name="Rectangle 2">
            <a:extLst>
              <a:ext uri="{FF2B5EF4-FFF2-40B4-BE49-F238E27FC236}">
                <a16:creationId xmlns:a16="http://schemas.microsoft.com/office/drawing/2014/main" id="{C4588825-BA2E-2210-6177-349399E83024}"/>
              </a:ext>
            </a:extLst>
          </p:cNvPr>
          <p:cNvSpPr>
            <a:spLocks noChangeArrowheads="1"/>
          </p:cNvSpPr>
          <p:nvPr/>
        </p:nvSpPr>
        <p:spPr bwMode="auto">
          <a:xfrm>
            <a:off x="3259567" y="1742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1025" name="Рисунок 13" descr="Он начинается с ключевого слова класса, за которым следует имя, набор открывающих и закрывающих фигурных скобок.  Фигурные скобки содержат тело класса, описывающее его проект.">
            <a:extLst>
              <a:ext uri="{FF2B5EF4-FFF2-40B4-BE49-F238E27FC236}">
                <a16:creationId xmlns:a16="http://schemas.microsoft.com/office/drawing/2014/main" id="{EDE9377F-5F45-BEF3-BAC3-1ADCB55BF461}"/>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344705" y="1252706"/>
            <a:ext cx="3204397" cy="172121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CCEFB51E-D967-5629-C1AB-3007C99C3B0D}"/>
              </a:ext>
            </a:extLst>
          </p:cNvPr>
          <p:cNvSpPr>
            <a:spLocks noChangeArrowheads="1"/>
          </p:cNvSpPr>
          <p:nvPr/>
        </p:nvSpPr>
        <p:spPr bwMode="auto">
          <a:xfrm>
            <a:off x="738691" y="3261725"/>
            <a:ext cx="1054249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1" i="0" u="none" strike="noStrike" cap="none" normalizeH="0" baseline="0" dirty="0">
                <a:ln>
                  <a:noFill/>
                </a:ln>
                <a:solidFill>
                  <a:srgbClr val="4E5256"/>
                </a:solidFill>
                <a:effectLst/>
                <a:latin typeface="Arial" panose="020B0604020202020204" pitchFamily="34" charset="0"/>
                <a:ea typeface="Times New Roman" panose="02020603050405020304" pitchFamily="18" charset="0"/>
                <a:cs typeface="Arial" panose="020B0604020202020204" pitchFamily="34" charset="0"/>
              </a:rPr>
              <a:t>рекомендуемые соглашения об именах для класса:</a:t>
            </a:r>
            <a:endParaRPr kumimoji="0" lang="ru-RU" altLang="ru-RU"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b="0" i="0" u="none" strike="noStrike" cap="none" normalizeH="0" baseline="0" dirty="0">
                <a:ln>
                  <a:noFill/>
                </a:ln>
                <a:solidFill>
                  <a:srgbClr val="4E5256"/>
                </a:solidFill>
                <a:effectLst/>
                <a:latin typeface="Arial" panose="020B0604020202020204" pitchFamily="34" charset="0"/>
                <a:ea typeface="Calibri" panose="020F0502020204030204" pitchFamily="34" charset="0"/>
                <a:cs typeface="Arial" panose="020B0604020202020204" pitchFamily="34" charset="0"/>
              </a:rPr>
              <a:t>Вы можете выбрать любое имя класса, но не используйте </a:t>
            </a:r>
            <a:r>
              <a:rPr kumimoji="0" lang="ru-RU" altLang="ru-RU" b="0" i="0" u="none" strike="noStrike" cap="none" normalizeH="0" baseline="0" dirty="0">
                <a:ln>
                  <a:noFill/>
                </a:ln>
                <a:solidFill>
                  <a:srgbClr val="1A73E8"/>
                </a:solidFill>
                <a:effectLst/>
                <a:latin typeface="Arial" panose="020B0604020202020204" pitchFamily="34" charset="0"/>
                <a:ea typeface="Calibri" panose="020F0502020204030204" pitchFamily="34" charset="0"/>
                <a:cs typeface="Arial" panose="020B0604020202020204" pitchFamily="34" charset="0"/>
                <a:hlinkClick r:id="rId4"/>
              </a:rPr>
              <a:t>ключевые слова</a:t>
            </a:r>
            <a:r>
              <a:rPr kumimoji="0" lang="ru-RU" altLang="ru-RU" b="0" i="0" u="none" strike="noStrike" cap="none" normalizeH="0" baseline="0" dirty="0">
                <a:ln>
                  <a:noFill/>
                </a:ln>
                <a:solidFill>
                  <a:srgbClr val="4E5256"/>
                </a:solidFill>
                <a:effectLst/>
                <a:latin typeface="Arial" panose="020B0604020202020204" pitchFamily="34" charset="0"/>
                <a:ea typeface="Calibri" panose="020F0502020204030204" pitchFamily="34" charset="0"/>
                <a:cs typeface="Arial" panose="020B0604020202020204" pitchFamily="34" charset="0"/>
              </a:rPr>
              <a:t> </a:t>
            </a:r>
            <a:r>
              <a:rPr kumimoji="0" lang="ru-RU" altLang="ru-RU" b="0" i="0" u="none" strike="noStrike" cap="none" normalizeH="0" baseline="0" dirty="0" err="1">
                <a:ln>
                  <a:noFill/>
                </a:ln>
                <a:solidFill>
                  <a:srgbClr val="4E5256"/>
                </a:solidFill>
                <a:effectLst/>
                <a:latin typeface="Arial" panose="020B0604020202020204" pitchFamily="34" charset="0"/>
                <a:ea typeface="Calibri" panose="020F0502020204030204" pitchFamily="34" charset="0"/>
                <a:cs typeface="Arial" panose="020B0604020202020204" pitchFamily="34" charset="0"/>
              </a:rPr>
              <a:t>Kotlin</a:t>
            </a:r>
            <a:r>
              <a:rPr kumimoji="0" lang="ru-RU" altLang="ru-RU" b="0" i="0" u="none" strike="noStrike" cap="none" normalizeH="0" baseline="0" dirty="0">
                <a:ln>
                  <a:noFill/>
                </a:ln>
                <a:solidFill>
                  <a:srgbClr val="4E5256"/>
                </a:solidFill>
                <a:effectLst/>
                <a:latin typeface="Arial" panose="020B0604020202020204" pitchFamily="34" charset="0"/>
                <a:ea typeface="Calibri" panose="020F0502020204030204" pitchFamily="34" charset="0"/>
                <a:cs typeface="Arial" panose="020B0604020202020204" pitchFamily="34" charset="0"/>
              </a:rPr>
              <a:t> в качестве имени класса, например ключевое слово </a:t>
            </a:r>
            <a:r>
              <a:rPr kumimoji="0" lang="ru-RU" altLang="ru-RU" b="0" i="0" u="none" strike="noStrike" cap="none" normalizeH="0" baseline="0" dirty="0" err="1">
                <a:ln>
                  <a:noFill/>
                </a:ln>
                <a:solidFill>
                  <a:srgbClr val="4E5256"/>
                </a:solidFill>
                <a:effectLst/>
                <a:latin typeface="Arial" panose="020B0604020202020204" pitchFamily="34" charset="0"/>
                <a:ea typeface="Calibri" panose="020F0502020204030204" pitchFamily="34" charset="0"/>
                <a:cs typeface="Arial" panose="020B0604020202020204" pitchFamily="34" charset="0"/>
              </a:rPr>
              <a:t>fun</a:t>
            </a:r>
            <a:r>
              <a:rPr kumimoji="0" lang="ru-RU" altLang="ru-RU" b="0" i="0" u="none" strike="noStrike" cap="none" normalizeH="0" baseline="0" dirty="0">
                <a:ln>
                  <a:noFill/>
                </a:ln>
                <a:solidFill>
                  <a:srgbClr val="4E5256"/>
                </a:solidFill>
                <a:effectLst/>
                <a:latin typeface="Arial" panose="020B0604020202020204" pitchFamily="34" charset="0"/>
                <a:ea typeface="Calibri" panose="020F050202020403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b="0" i="0" u="none" strike="noStrike" cap="none" normalizeH="0" baseline="0" dirty="0">
                <a:ln>
                  <a:noFill/>
                </a:ln>
                <a:solidFill>
                  <a:srgbClr val="4E5256"/>
                </a:solidFill>
                <a:effectLst/>
                <a:latin typeface="Arial" panose="020B0604020202020204" pitchFamily="34" charset="0"/>
                <a:ea typeface="Calibri" panose="020F0502020204030204" pitchFamily="34" charset="0"/>
                <a:cs typeface="Arial" panose="020B0604020202020204" pitchFamily="34" charset="0"/>
              </a:rPr>
              <a:t>Имя класса пишется в </a:t>
            </a:r>
            <a:r>
              <a:rPr kumimoji="0" lang="ru-RU" altLang="ru-RU" b="0" i="0" u="none" strike="noStrike" cap="none" normalizeH="0" baseline="0" dirty="0" err="1">
                <a:ln>
                  <a:noFill/>
                </a:ln>
                <a:solidFill>
                  <a:srgbClr val="4E5256"/>
                </a:solidFill>
                <a:effectLst/>
                <a:latin typeface="Arial" panose="020B0604020202020204" pitchFamily="34" charset="0"/>
                <a:ea typeface="Calibri" panose="020F0502020204030204" pitchFamily="34" charset="0"/>
                <a:cs typeface="Arial" panose="020B0604020202020204" pitchFamily="34" charset="0"/>
              </a:rPr>
              <a:t>PascalCase</a:t>
            </a:r>
            <a:r>
              <a:rPr kumimoji="0" lang="ru-RU" altLang="ru-RU" b="0" i="0" u="none" strike="noStrike" cap="none" normalizeH="0" baseline="0" dirty="0">
                <a:ln>
                  <a:noFill/>
                </a:ln>
                <a:solidFill>
                  <a:srgbClr val="4E5256"/>
                </a:solidFill>
                <a:effectLst/>
                <a:latin typeface="Arial" panose="020B0604020202020204" pitchFamily="34" charset="0"/>
                <a:ea typeface="Calibri" panose="020F0502020204030204" pitchFamily="34" charset="0"/>
                <a:cs typeface="Arial" panose="020B0604020202020204" pitchFamily="34" charset="0"/>
              </a:rPr>
              <a:t>, поэтому каждое слово начинается с заглавной буквы и между словами нет пробелов. Например, в </a:t>
            </a:r>
            <a:r>
              <a:rPr kumimoji="0" lang="ru-RU" altLang="ru-RU" b="0" i="1" u="none" strike="noStrike" cap="none" normalizeH="0" baseline="0" dirty="0" err="1">
                <a:ln>
                  <a:noFill/>
                </a:ln>
                <a:solidFill>
                  <a:srgbClr val="4E5256"/>
                </a:solidFill>
                <a:effectLst/>
                <a:latin typeface="Arial" panose="020B0604020202020204" pitchFamily="34" charset="0"/>
                <a:ea typeface="Calibri" panose="020F0502020204030204" pitchFamily="34" charset="0"/>
                <a:cs typeface="Arial" panose="020B0604020202020204" pitchFamily="34" charset="0"/>
              </a:rPr>
              <a:t>S</a:t>
            </a:r>
            <a:r>
              <a:rPr kumimoji="0" lang="ru-RU" altLang="ru-RU" b="0" i="0" u="none" strike="noStrike" cap="none" normalizeH="0" baseline="0" dirty="0" err="1">
                <a:ln>
                  <a:noFill/>
                </a:ln>
                <a:solidFill>
                  <a:srgbClr val="4E5256"/>
                </a:solidFill>
                <a:effectLst/>
                <a:latin typeface="Arial" panose="020B0604020202020204" pitchFamily="34" charset="0"/>
                <a:ea typeface="Calibri" panose="020F0502020204030204" pitchFamily="34" charset="0"/>
                <a:cs typeface="Arial" panose="020B0604020202020204" pitchFamily="34" charset="0"/>
              </a:rPr>
              <a:t>martDevice</a:t>
            </a:r>
            <a:r>
              <a:rPr kumimoji="0" lang="ru-RU" altLang="ru-RU" b="0" i="0" u="none" strike="noStrike" cap="none" normalizeH="0" baseline="0" dirty="0">
                <a:ln>
                  <a:noFill/>
                </a:ln>
                <a:solidFill>
                  <a:srgbClr val="4E5256"/>
                </a:solidFill>
                <a:effectLst/>
                <a:latin typeface="Arial" panose="020B0604020202020204" pitchFamily="34" charset="0"/>
                <a:ea typeface="Calibri" panose="020F0502020204030204" pitchFamily="34" charset="0"/>
                <a:cs typeface="Arial" panose="020B0604020202020204" pitchFamily="34" charset="0"/>
              </a:rPr>
              <a:t> первая буква каждого слова пишется с заглавной буквы, а между словами нет пробела.</a:t>
            </a:r>
            <a:endParaRPr kumimoji="0" lang="ru-RU" altLang="ru-RU"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8" name="Rectangle 5">
            <a:extLst>
              <a:ext uri="{FF2B5EF4-FFF2-40B4-BE49-F238E27FC236}">
                <a16:creationId xmlns:a16="http://schemas.microsoft.com/office/drawing/2014/main" id="{CC8059B4-09CB-DAE3-6F0F-1D95B0102796}"/>
              </a:ext>
            </a:extLst>
          </p:cNvPr>
          <p:cNvSpPr>
            <a:spLocks noChangeArrowheads="1"/>
          </p:cNvSpPr>
          <p:nvPr/>
        </p:nvSpPr>
        <p:spPr bwMode="auto">
          <a:xfrm>
            <a:off x="6356387" y="1166902"/>
            <a:ext cx="4304441" cy="1892826"/>
          </a:xfrm>
          <a:prstGeom prst="rect">
            <a:avLst/>
          </a:prstGeom>
          <a:solidFill>
            <a:schemeClr val="bg1">
              <a:lumMod val="95000"/>
            </a:schemeClr>
          </a:solidFill>
          <a:ln>
            <a:noFill/>
          </a:ln>
          <a:effec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0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class </a:t>
            </a:r>
            <a:r>
              <a:rPr kumimoji="0" lang="en-US" altLang="ru-RU" sz="20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SmartDevice</a:t>
            </a:r>
            <a:r>
              <a:rPr kumimoji="0" lang="en-US" altLang="ru-RU" sz="20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br>
              <a:rPr kumimoji="0" lang="en-US" altLang="ru-RU" sz="20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20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 </a:t>
            </a:r>
            <a:r>
              <a:rPr kumimoji="0" lang="ru-RU" altLang="ru-RU" sz="20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пустое тело</a:t>
            </a:r>
            <a:br>
              <a:rPr kumimoji="0" lang="en-US" altLang="ru-RU" sz="20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20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a:t>
            </a:r>
            <a:br>
              <a:rPr kumimoji="0" lang="en-US" altLang="ru-RU" sz="20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br>
              <a:rPr kumimoji="0" lang="en-US" altLang="ru-RU" sz="20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20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fun main() {</a:t>
            </a:r>
            <a:br>
              <a:rPr kumimoji="0" lang="en-US" altLang="ru-RU" sz="20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20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p>
        </p:txBody>
      </p:sp>
    </p:spTree>
    <p:extLst>
      <p:ext uri="{BB962C8B-B14F-4D97-AF65-F5344CB8AC3E}">
        <p14:creationId xmlns:p14="http://schemas.microsoft.com/office/powerpoint/2010/main" val="3224558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0AFDEE-EEFF-4346-D8B8-C6727973A8D2}"/>
              </a:ext>
            </a:extLst>
          </p:cNvPr>
          <p:cNvSpPr>
            <a:spLocks noGrp="1"/>
          </p:cNvSpPr>
          <p:nvPr>
            <p:ph type="title"/>
          </p:nvPr>
        </p:nvSpPr>
        <p:spPr>
          <a:xfrm>
            <a:off x="287768" y="244737"/>
            <a:ext cx="10396882" cy="1151965"/>
          </a:xfrm>
        </p:spPr>
        <p:txBody>
          <a:bodyPr/>
          <a:lstStyle/>
          <a:p>
            <a:r>
              <a:rPr lang="ru-RU" dirty="0"/>
              <a:t>Три основные части класса</a:t>
            </a:r>
          </a:p>
        </p:txBody>
      </p:sp>
      <p:graphicFrame>
        <p:nvGraphicFramePr>
          <p:cNvPr id="4" name="Схема 3">
            <a:extLst>
              <a:ext uri="{FF2B5EF4-FFF2-40B4-BE49-F238E27FC236}">
                <a16:creationId xmlns:a16="http://schemas.microsoft.com/office/drawing/2014/main" id="{4C4189CF-033F-F96C-4B28-9BB618CA6247}"/>
              </a:ext>
            </a:extLst>
          </p:cNvPr>
          <p:cNvGraphicFramePr/>
          <p:nvPr>
            <p:extLst>
              <p:ext uri="{D42A27DB-BD31-4B8C-83A1-F6EECF244321}">
                <p14:modId xmlns:p14="http://schemas.microsoft.com/office/powerpoint/2010/main" val="2931316454"/>
              </p:ext>
            </p:extLst>
          </p:nvPr>
        </p:nvGraphicFramePr>
        <p:xfrm>
          <a:off x="2032000" y="1835973"/>
          <a:ext cx="8128000" cy="3184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4155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1AAFB-F84E-1151-728E-257760E855E2}"/>
              </a:ext>
            </a:extLst>
          </p:cNvPr>
          <p:cNvSpPr>
            <a:spLocks noGrp="1"/>
          </p:cNvSpPr>
          <p:nvPr>
            <p:ph type="title"/>
          </p:nvPr>
        </p:nvSpPr>
        <p:spPr>
          <a:xfrm>
            <a:off x="287768" y="94130"/>
            <a:ext cx="10396882" cy="1151965"/>
          </a:xfrm>
        </p:spPr>
        <p:txBody>
          <a:bodyPr/>
          <a:lstStyle/>
          <a:p>
            <a:r>
              <a:rPr lang="ru-RU" dirty="0"/>
              <a:t>Экземпляр класса</a:t>
            </a:r>
          </a:p>
        </p:txBody>
      </p:sp>
      <p:sp>
        <p:nvSpPr>
          <p:cNvPr id="4" name="Rectangle 2">
            <a:extLst>
              <a:ext uri="{FF2B5EF4-FFF2-40B4-BE49-F238E27FC236}">
                <a16:creationId xmlns:a16="http://schemas.microsoft.com/office/drawing/2014/main" id="{012819A4-665E-B10C-EEAE-58A32F9FDEC6}"/>
              </a:ext>
            </a:extLst>
          </p:cNvPr>
          <p:cNvSpPr>
            <a:spLocks noChangeArrowheads="1"/>
          </p:cNvSpPr>
          <p:nvPr/>
        </p:nvSpPr>
        <p:spPr bwMode="auto">
          <a:xfrm>
            <a:off x="1237128" y="1387735"/>
            <a:ext cx="1439665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pic>
        <p:nvPicPr>
          <p:cNvPr id="3073" name="Рисунок 14">
            <a:extLst>
              <a:ext uri="{FF2B5EF4-FFF2-40B4-BE49-F238E27FC236}">
                <a16:creationId xmlns:a16="http://schemas.microsoft.com/office/drawing/2014/main" id="{20C54D6A-B845-7409-829A-DD9480243B32}"/>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51820" y="2611418"/>
            <a:ext cx="5518679" cy="81758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093009A-5CCF-E06E-4F31-02C8BCD84B5C}"/>
              </a:ext>
            </a:extLst>
          </p:cNvPr>
          <p:cNvSpPr txBox="1"/>
          <p:nvPr/>
        </p:nvSpPr>
        <p:spPr>
          <a:xfrm>
            <a:off x="2963757" y="1473359"/>
            <a:ext cx="8892963" cy="646331"/>
          </a:xfrm>
          <a:prstGeom prst="rect">
            <a:avLst/>
          </a:prstGeom>
          <a:noFill/>
        </p:spPr>
        <p:txBody>
          <a:bodyPr wrap="square">
            <a:spAutoFit/>
          </a:bodyPr>
          <a:lstStyle/>
          <a:p>
            <a:r>
              <a:rPr lang="ru-RU" sz="1800" dirty="0">
                <a:solidFill>
                  <a:srgbClr val="4E5256"/>
                </a:solidFill>
                <a:effectLst/>
                <a:latin typeface="Noto Sans" panose="020B0502040504020204" pitchFamily="34" charset="0"/>
                <a:ea typeface="Calibri" panose="020F0502020204030204" pitchFamily="34" charset="0"/>
              </a:rPr>
              <a:t>Синтаксис создания экземпляра начинается с имени класса, за которым следует набор круглых скобок</a:t>
            </a:r>
            <a:r>
              <a:rPr lang="ru-RU" dirty="0">
                <a:effectLst/>
              </a:rPr>
              <a:t> </a:t>
            </a:r>
            <a:endParaRPr lang="ru-RU" dirty="0"/>
          </a:p>
        </p:txBody>
      </p:sp>
      <p:sp>
        <p:nvSpPr>
          <p:cNvPr id="7" name="Rectangle 4">
            <a:extLst>
              <a:ext uri="{FF2B5EF4-FFF2-40B4-BE49-F238E27FC236}">
                <a16:creationId xmlns:a16="http://schemas.microsoft.com/office/drawing/2014/main" id="{4D0DD9B0-56C4-A6A9-AB79-A58A0AB4005D}"/>
              </a:ext>
            </a:extLst>
          </p:cNvPr>
          <p:cNvSpPr>
            <a:spLocks noChangeArrowheads="1"/>
          </p:cNvSpPr>
          <p:nvPr/>
        </p:nvSpPr>
        <p:spPr bwMode="auto">
          <a:xfrm>
            <a:off x="451820" y="849418"/>
            <a:ext cx="17388783" cy="679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pic>
        <p:nvPicPr>
          <p:cNvPr id="3075" name="Рисунок 15">
            <a:extLst>
              <a:ext uri="{FF2B5EF4-FFF2-40B4-BE49-F238E27FC236}">
                <a16:creationId xmlns:a16="http://schemas.microsoft.com/office/drawing/2014/main" id="{E9ECEE4C-559F-2EB9-9DA1-B817E78A2346}"/>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451820" y="1306617"/>
            <a:ext cx="2347885" cy="9632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D4AC29A-28FC-C3EB-80E5-9E5F95C36366}"/>
              </a:ext>
            </a:extLst>
          </p:cNvPr>
          <p:cNvSpPr txBox="1"/>
          <p:nvPr/>
        </p:nvSpPr>
        <p:spPr>
          <a:xfrm>
            <a:off x="6189244" y="2697043"/>
            <a:ext cx="5667476" cy="646331"/>
          </a:xfrm>
          <a:prstGeom prst="rect">
            <a:avLst/>
          </a:prstGeom>
          <a:noFill/>
        </p:spPr>
        <p:txBody>
          <a:bodyPr wrap="square">
            <a:spAutoFit/>
          </a:bodyPr>
          <a:lstStyle/>
          <a:p>
            <a:r>
              <a:rPr lang="ru-RU" sz="1800" dirty="0">
                <a:solidFill>
                  <a:srgbClr val="4E5256"/>
                </a:solidFill>
                <a:effectLst/>
                <a:latin typeface="Noto Sans" panose="020B0502040504020204" pitchFamily="34" charset="0"/>
                <a:ea typeface="Calibri" panose="020F0502020204030204" pitchFamily="34" charset="0"/>
              </a:rPr>
              <a:t>Чтобы использовать объект, вы создаете объект и присваиваете его переменной. </a:t>
            </a:r>
            <a:r>
              <a:rPr lang="ru-RU" dirty="0">
                <a:effectLst/>
              </a:rPr>
              <a:t> </a:t>
            </a:r>
            <a:endParaRPr lang="ru-RU" dirty="0"/>
          </a:p>
        </p:txBody>
      </p:sp>
      <p:sp>
        <p:nvSpPr>
          <p:cNvPr id="3" name="Rectangle 1">
            <a:extLst>
              <a:ext uri="{FF2B5EF4-FFF2-40B4-BE49-F238E27FC236}">
                <a16:creationId xmlns:a16="http://schemas.microsoft.com/office/drawing/2014/main" id="{9B0892F0-E367-D228-CB2F-5FDBDA2D6582}"/>
              </a:ext>
            </a:extLst>
          </p:cNvPr>
          <p:cNvSpPr>
            <a:spLocks noChangeArrowheads="1"/>
          </p:cNvSpPr>
          <p:nvPr/>
        </p:nvSpPr>
        <p:spPr bwMode="auto">
          <a:xfrm>
            <a:off x="3010358" y="4099674"/>
            <a:ext cx="6357771"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000" b="0" i="0" u="none" strike="noStrike" cap="none" normalizeH="0" baseline="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fun main() {</a:t>
            </a:r>
            <a:br>
              <a:rPr kumimoji="0" lang="en-US" altLang="ru-RU" sz="2000" b="0" i="0" u="none" strike="noStrike" cap="none" normalizeH="0" baseline="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2000" b="0" i="0" u="none" strike="noStrike" cap="none" normalizeH="0" baseline="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val smartTvDevice = SmartDevice()</a:t>
            </a:r>
            <a:br>
              <a:rPr kumimoji="0" lang="en-US" altLang="ru-RU" sz="2000" b="0" i="0" u="none" strike="noStrike" cap="none" normalizeH="0" baseline="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2000" b="0" i="0" u="none" strike="noStrike" cap="none" normalizeH="0" baseline="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2000" b="0" i="0" u="none" strike="noStrike" cap="none" normalizeH="0" baseline="0">
              <a:ln>
                <a:noFill/>
              </a:ln>
              <a:solidFill>
                <a:schemeClr val="tx1"/>
              </a:solidFill>
              <a:effectLst/>
              <a:latin typeface="Menlo" panose="020B0609030804020204" pitchFamily="49" charset="0"/>
              <a:ea typeface="Menlo" panose="020B0609030804020204" pitchFamily="49" charset="0"/>
              <a:cs typeface="Menlo" panose="020B0609030804020204" pitchFamily="49" charset="0"/>
            </a:endParaRPr>
          </a:p>
        </p:txBody>
      </p:sp>
      <p:sp>
        <p:nvSpPr>
          <p:cNvPr id="5" name="Rectangle 2">
            <a:extLst>
              <a:ext uri="{FF2B5EF4-FFF2-40B4-BE49-F238E27FC236}">
                <a16:creationId xmlns:a16="http://schemas.microsoft.com/office/drawing/2014/main" id="{A80F69F4-071E-D5B2-69B6-E2638FDFF7D5}"/>
              </a:ext>
            </a:extLst>
          </p:cNvPr>
          <p:cNvSpPr>
            <a:spLocks noChangeArrowheads="1"/>
          </p:cNvSpPr>
          <p:nvPr/>
        </p:nvSpPr>
        <p:spPr bwMode="auto">
          <a:xfrm>
            <a:off x="7189705" y="5046087"/>
            <a:ext cx="4356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a:ln>
                  <a:noFill/>
                </a:ln>
                <a:effectLst/>
                <a:latin typeface="Noto Sans" panose="020B0502040504020204" pitchFamily="34" charset="0"/>
                <a:ea typeface="Calibri" panose="020F0502020204030204" pitchFamily="34" charset="0"/>
              </a:rPr>
              <a:t>Создание экземпляра класса  </a:t>
            </a:r>
            <a:r>
              <a:rPr kumimoji="0" lang="ru-RU" altLang="ru-RU" sz="1600" b="0" i="0" u="none" strike="noStrike" cap="none" normalizeH="0" baseline="0" dirty="0" err="1">
                <a:ln>
                  <a:noFill/>
                </a:ln>
                <a:effectLst/>
                <a:latin typeface="var(--devsite-code-font-family)" charset="0"/>
                <a:ea typeface="Calibri" panose="020F0502020204030204" pitchFamily="34" charset="0"/>
                <a:cs typeface="Courier New" panose="02070309020205020404" pitchFamily="49" charset="0"/>
              </a:rPr>
              <a:t>SmartDevice</a:t>
            </a:r>
            <a:r>
              <a:rPr kumimoji="0" lang="ru-RU" altLang="ru-RU" sz="1600" b="0" i="0" u="none" strike="noStrike" cap="none" normalizeH="0" baseline="0" dirty="0">
                <a:ln>
                  <a:noFill/>
                </a:ln>
                <a:effectLst/>
                <a:latin typeface="var(--devsite-code-font-family)" charset="0"/>
                <a:ea typeface="Calibri" panose="020F0502020204030204" pitchFamily="34" charset="0"/>
                <a:cs typeface="Courier New" panose="02070309020205020404" pitchFamily="49" charset="0"/>
              </a:rPr>
              <a:t> </a:t>
            </a:r>
            <a:endParaRPr kumimoji="0" lang="ru-RU" altLang="ru-RU" sz="1600" b="0" i="0" u="none" strike="noStrike" cap="none" normalizeH="0" baseline="0" dirty="0">
              <a:ln>
                <a:noFill/>
              </a:ln>
              <a:effectLst/>
              <a:latin typeface="Arial" panose="020B0604020202020204" pitchFamily="34" charset="0"/>
            </a:endParaRPr>
          </a:p>
        </p:txBody>
      </p:sp>
      <p:cxnSp>
        <p:nvCxnSpPr>
          <p:cNvPr id="10" name="Прямая со стрелкой 9">
            <a:extLst>
              <a:ext uri="{FF2B5EF4-FFF2-40B4-BE49-F238E27FC236}">
                <a16:creationId xmlns:a16="http://schemas.microsoft.com/office/drawing/2014/main" id="{FC669EC9-137D-48BB-0888-F7B5ECB0AEB1}"/>
              </a:ext>
            </a:extLst>
          </p:cNvPr>
          <p:cNvCxnSpPr/>
          <p:nvPr/>
        </p:nvCxnSpPr>
        <p:spPr>
          <a:xfrm flipH="1" flipV="1">
            <a:off x="4862456" y="4894729"/>
            <a:ext cx="2216076" cy="333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208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90B2CD-DE71-4870-5A27-663D1393E24D}"/>
              </a:ext>
            </a:extLst>
          </p:cNvPr>
          <p:cNvSpPr>
            <a:spLocks noGrp="1"/>
          </p:cNvSpPr>
          <p:nvPr>
            <p:ph type="title"/>
          </p:nvPr>
        </p:nvSpPr>
        <p:spPr>
          <a:xfrm>
            <a:off x="83373" y="83372"/>
            <a:ext cx="10396882" cy="1151965"/>
          </a:xfrm>
        </p:spPr>
        <p:txBody>
          <a:bodyPr/>
          <a:lstStyle/>
          <a:p>
            <a:r>
              <a:rPr lang="ru-RU" dirty="0"/>
              <a:t>Методы класса</a:t>
            </a:r>
          </a:p>
        </p:txBody>
      </p:sp>
      <p:sp>
        <p:nvSpPr>
          <p:cNvPr id="3" name="Объект 2">
            <a:extLst>
              <a:ext uri="{FF2B5EF4-FFF2-40B4-BE49-F238E27FC236}">
                <a16:creationId xmlns:a16="http://schemas.microsoft.com/office/drawing/2014/main" id="{FFF989CF-C465-B124-8B10-2E54E4591B21}"/>
              </a:ext>
            </a:extLst>
          </p:cNvPr>
          <p:cNvSpPr>
            <a:spLocks noGrp="1"/>
          </p:cNvSpPr>
          <p:nvPr>
            <p:ph sz="quarter" idx="13"/>
          </p:nvPr>
        </p:nvSpPr>
        <p:spPr>
          <a:xfrm>
            <a:off x="210157" y="432870"/>
            <a:ext cx="11418859" cy="3078759"/>
          </a:xfrm>
        </p:spPr>
        <p:txBody>
          <a:bodyPr/>
          <a:lstStyle/>
          <a:p>
            <a:pPr marL="0" indent="0">
              <a:buNone/>
            </a:pPr>
            <a:r>
              <a:rPr lang="ru-RU" sz="1800" b="1" cap="none" dirty="0">
                <a:solidFill>
                  <a:srgbClr val="4E5256"/>
                </a:solidFill>
                <a:effectLst/>
                <a:latin typeface="Arial" panose="020B0604020202020204" pitchFamily="34" charset="0"/>
                <a:ea typeface="Calibri" panose="020F0502020204030204" pitchFamily="34" charset="0"/>
                <a:cs typeface="Arial" panose="020B0604020202020204" pitchFamily="34" charset="0"/>
              </a:rPr>
              <a:t>Методы класса </a:t>
            </a:r>
            <a:r>
              <a:rPr lang="ru-RU" sz="1800" cap="none" dirty="0">
                <a:solidFill>
                  <a:srgbClr val="4E5256"/>
                </a:solidFill>
                <a:effectLst/>
                <a:latin typeface="Arial" panose="020B0604020202020204" pitchFamily="34" charset="0"/>
                <a:ea typeface="Calibri" panose="020F0502020204030204" pitchFamily="34" charset="0"/>
                <a:cs typeface="Arial" panose="020B0604020202020204" pitchFamily="34" charset="0"/>
              </a:rPr>
              <a:t>– функция, определяемая в теле класса, которая представляет поведение класса</a:t>
            </a:r>
            <a:r>
              <a:rPr lang="ru-RU" sz="1800" cap="none" dirty="0">
                <a:effectLst/>
                <a:latin typeface="Arial" panose="020B0604020202020204" pitchFamily="34" charset="0"/>
                <a:cs typeface="Arial" panose="020B0604020202020204" pitchFamily="34" charset="0"/>
              </a:rPr>
              <a:t> </a:t>
            </a:r>
          </a:p>
          <a:p>
            <a:pPr marL="0" indent="0">
              <a:buNone/>
            </a:pPr>
            <a:r>
              <a:rPr lang="ru-RU" sz="1800" cap="none" dirty="0">
                <a:solidFill>
                  <a:srgbClr val="4E5256"/>
                </a:solidFill>
                <a:effectLst/>
                <a:latin typeface="Arial" panose="020B0604020202020204" pitchFamily="34" charset="0"/>
                <a:ea typeface="Calibri" panose="020F0502020204030204" pitchFamily="34" charset="0"/>
                <a:cs typeface="Arial" panose="020B0604020202020204" pitchFamily="34" charset="0"/>
              </a:rPr>
              <a:t>Например, у вас есть интеллектуальное устройство, смарт-телевизор или интеллектуальный светильник, который вы можете включать и выключать с помощью мобильного телефона. </a:t>
            </a:r>
            <a:r>
              <a:rPr lang="ru-RU" cap="none" dirty="0">
                <a:effectLst/>
                <a:latin typeface="Arial" panose="020B0604020202020204" pitchFamily="34" charset="0"/>
                <a:cs typeface="Arial" panose="020B0604020202020204" pitchFamily="34" charset="0"/>
              </a:rPr>
              <a:t> </a:t>
            </a:r>
          </a:p>
          <a:p>
            <a:endParaRPr lang="ru-RU" cap="none" dirty="0"/>
          </a:p>
        </p:txBody>
      </p:sp>
      <p:sp>
        <p:nvSpPr>
          <p:cNvPr id="8" name="Rectangle 5">
            <a:extLst>
              <a:ext uri="{FF2B5EF4-FFF2-40B4-BE49-F238E27FC236}">
                <a16:creationId xmlns:a16="http://schemas.microsoft.com/office/drawing/2014/main" id="{37C27D36-A8BD-EB59-6D6D-8BF5FDFF33CD}"/>
              </a:ext>
            </a:extLst>
          </p:cNvPr>
          <p:cNvSpPr>
            <a:spLocks noChangeArrowheads="1"/>
          </p:cNvSpPr>
          <p:nvPr/>
        </p:nvSpPr>
        <p:spPr bwMode="auto">
          <a:xfrm>
            <a:off x="210156" y="2444848"/>
            <a:ext cx="1141885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ru-RU" altLang="ru-RU" dirty="0">
                <a:solidFill>
                  <a:srgbClr val="4E5256"/>
                </a:solidFill>
                <a:latin typeface="Arial" panose="020B0604020202020204" pitchFamily="34" charset="0"/>
                <a:cs typeface="Arial" panose="020B0604020202020204" pitchFamily="34" charset="0"/>
              </a:rPr>
              <a:t>Интеллектуальное устройство преобразуется в класс </a:t>
            </a:r>
            <a:r>
              <a:rPr lang="ru-RU" altLang="ru-RU" dirty="0" err="1">
                <a:solidFill>
                  <a:srgbClr val="4E5256"/>
                </a:solidFill>
                <a:latin typeface="Arial" panose="020B0604020202020204" pitchFamily="34" charset="0"/>
                <a:cs typeface="Arial" panose="020B0604020202020204" pitchFamily="34" charset="0"/>
              </a:rPr>
              <a:t>SmartDevice</a:t>
            </a:r>
            <a:r>
              <a:rPr lang="ru-RU" altLang="ru-RU" dirty="0">
                <a:solidFill>
                  <a:srgbClr val="4E5256"/>
                </a:solidFill>
                <a:latin typeface="Arial" panose="020B0604020202020204" pitchFamily="34" charset="0"/>
                <a:cs typeface="Arial" panose="020B0604020202020204" pitchFamily="34" charset="0"/>
              </a:rPr>
              <a:t>, а действие по его включению и выключению представлено </a:t>
            </a:r>
            <a:r>
              <a:rPr lang="ru-RU" altLang="ru-RU" b="1" dirty="0">
                <a:solidFill>
                  <a:srgbClr val="4E5256"/>
                </a:solidFill>
                <a:latin typeface="Arial" panose="020B0604020202020204" pitchFamily="34" charset="0"/>
                <a:cs typeface="Arial" panose="020B0604020202020204" pitchFamily="34" charset="0"/>
              </a:rPr>
              <a:t>функциями </a:t>
            </a:r>
            <a:r>
              <a:rPr lang="ru-RU" altLang="ru-RU" b="1" dirty="0" err="1">
                <a:solidFill>
                  <a:srgbClr val="4E5256"/>
                </a:solidFill>
                <a:latin typeface="Arial" panose="020B0604020202020204" pitchFamily="34" charset="0"/>
                <a:cs typeface="Arial" panose="020B0604020202020204" pitchFamily="34" charset="0"/>
              </a:rPr>
              <a:t>turnOn</a:t>
            </a:r>
            <a:r>
              <a:rPr lang="ru-RU" altLang="ru-RU" b="1" dirty="0">
                <a:solidFill>
                  <a:srgbClr val="4E5256"/>
                </a:solidFill>
                <a:latin typeface="Arial" panose="020B0604020202020204" pitchFamily="34" charset="0"/>
                <a:cs typeface="Arial" panose="020B0604020202020204" pitchFamily="34" charset="0"/>
              </a:rPr>
              <a:t>() и </a:t>
            </a:r>
            <a:r>
              <a:rPr lang="ru-RU" altLang="ru-RU" b="1" dirty="0" err="1">
                <a:solidFill>
                  <a:srgbClr val="4E5256"/>
                </a:solidFill>
                <a:latin typeface="Arial" panose="020B0604020202020204" pitchFamily="34" charset="0"/>
                <a:cs typeface="Arial" panose="020B0604020202020204" pitchFamily="34" charset="0"/>
              </a:rPr>
              <a:t>turnOff</a:t>
            </a:r>
            <a:r>
              <a:rPr lang="ru-RU" altLang="ru-RU" b="1" dirty="0">
                <a:solidFill>
                  <a:srgbClr val="4E5256"/>
                </a:solidFill>
                <a:latin typeface="Arial" panose="020B0604020202020204" pitchFamily="34" charset="0"/>
                <a:cs typeface="Arial" panose="020B0604020202020204" pitchFamily="34" charset="0"/>
              </a:rPr>
              <a:t>()</a:t>
            </a:r>
            <a:r>
              <a:rPr lang="ru-RU" altLang="ru-RU" dirty="0">
                <a:solidFill>
                  <a:srgbClr val="4E5256"/>
                </a:solidFill>
                <a:latin typeface="Arial" panose="020B0604020202020204" pitchFamily="34" charset="0"/>
                <a:cs typeface="Arial" panose="020B0604020202020204" pitchFamily="34" charset="0"/>
              </a:rPr>
              <a:t>, которые включают поведение включения и выключения </a:t>
            </a:r>
          </a:p>
        </p:txBody>
      </p:sp>
      <p:sp>
        <p:nvSpPr>
          <p:cNvPr id="10" name="TextBox 9">
            <a:extLst>
              <a:ext uri="{FF2B5EF4-FFF2-40B4-BE49-F238E27FC236}">
                <a16:creationId xmlns:a16="http://schemas.microsoft.com/office/drawing/2014/main" id="{1BF2E650-DB64-D04E-16B7-71DC801DF239}"/>
              </a:ext>
            </a:extLst>
          </p:cNvPr>
          <p:cNvSpPr txBox="1"/>
          <p:nvPr/>
        </p:nvSpPr>
        <p:spPr>
          <a:xfrm>
            <a:off x="210156" y="3422588"/>
            <a:ext cx="6223298" cy="369332"/>
          </a:xfrm>
          <a:prstGeom prst="rect">
            <a:avLst/>
          </a:prstGeom>
          <a:noFill/>
        </p:spPr>
        <p:txBody>
          <a:bodyPr wrap="square">
            <a:spAutoFit/>
          </a:bodyPr>
          <a:lstStyle/>
          <a:p>
            <a:r>
              <a:rPr lang="ru-RU" dirty="0">
                <a:solidFill>
                  <a:srgbClr val="4E5256"/>
                </a:solidFill>
                <a:latin typeface="Noto Sans" panose="020B0502040504020204" pitchFamily="34" charset="0"/>
                <a:ea typeface="Calibri" panose="020F0502020204030204" pitchFamily="34" charset="0"/>
              </a:rPr>
              <a:t>Ф</a:t>
            </a:r>
            <a:r>
              <a:rPr lang="ru-RU" sz="1800" dirty="0">
                <a:solidFill>
                  <a:srgbClr val="4E5256"/>
                </a:solidFill>
                <a:effectLst/>
                <a:latin typeface="Noto Sans" panose="020B0502040504020204" pitchFamily="34" charset="0"/>
                <a:ea typeface="Calibri" panose="020F0502020204030204" pitchFamily="34" charset="0"/>
              </a:rPr>
              <a:t>ункция помещается в тело класса</a:t>
            </a:r>
            <a:r>
              <a:rPr lang="ru-RU" dirty="0">
                <a:effectLst/>
              </a:rPr>
              <a:t> </a:t>
            </a:r>
            <a:endParaRPr lang="ru-RU" dirty="0"/>
          </a:p>
        </p:txBody>
      </p:sp>
      <p:sp>
        <p:nvSpPr>
          <p:cNvPr id="4" name="Rectangle 1">
            <a:extLst>
              <a:ext uri="{FF2B5EF4-FFF2-40B4-BE49-F238E27FC236}">
                <a16:creationId xmlns:a16="http://schemas.microsoft.com/office/drawing/2014/main" id="{2D2303CA-069C-6B3B-3AB4-6464A23990AB}"/>
              </a:ext>
            </a:extLst>
          </p:cNvPr>
          <p:cNvSpPr>
            <a:spLocks noChangeArrowheads="1"/>
          </p:cNvSpPr>
          <p:nvPr/>
        </p:nvSpPr>
        <p:spPr bwMode="auto">
          <a:xfrm>
            <a:off x="4749884" y="3368178"/>
            <a:ext cx="6223298" cy="19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class </a:t>
            </a:r>
            <a:r>
              <a:rPr kumimoji="0" lang="en-US" altLang="ru-RU" sz="14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SmartDevice</a:t>
            </a: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fun </a:t>
            </a:r>
            <a:r>
              <a:rPr kumimoji="0" lang="en-US" altLang="ru-RU" sz="14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turnOn</a:t>
            </a: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kumimoji="0" lang="en-US" altLang="ru-RU" sz="14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println</a:t>
            </a: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a:t>
            </a:r>
            <a:r>
              <a:rPr kumimoji="0" lang="ru-RU"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Устройство включено</a:t>
            </a: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a:t>
            </a: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fun </a:t>
            </a:r>
            <a:r>
              <a:rPr kumimoji="0" lang="en-US" altLang="ru-RU" sz="14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turnOff</a:t>
            </a: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kumimoji="0" lang="en-US" altLang="ru-RU" sz="14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println</a:t>
            </a: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a:t>
            </a:r>
            <a:r>
              <a:rPr kumimoji="0" lang="ru-RU"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Устройство выключено</a:t>
            </a: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a:t>
            </a: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a:t>
            </a:r>
            <a:endParaRPr kumimoji="0" lang="en-US" altLang="ru-RU" sz="32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980725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870C1A-5ECF-F953-B681-6A15004138EB}"/>
              </a:ext>
            </a:extLst>
          </p:cNvPr>
          <p:cNvSpPr>
            <a:spLocks noGrp="1"/>
          </p:cNvSpPr>
          <p:nvPr>
            <p:ph type="title"/>
          </p:nvPr>
        </p:nvSpPr>
        <p:spPr>
          <a:xfrm>
            <a:off x="244738" y="180191"/>
            <a:ext cx="10396882" cy="1151965"/>
          </a:xfrm>
        </p:spPr>
        <p:txBody>
          <a:bodyPr/>
          <a:lstStyle/>
          <a:p>
            <a:r>
              <a:rPr lang="ru-RU" dirty="0"/>
              <a:t>Вызов метода</a:t>
            </a:r>
          </a:p>
        </p:txBody>
      </p:sp>
      <p:sp>
        <p:nvSpPr>
          <p:cNvPr id="4" name="Rectangle 2">
            <a:extLst>
              <a:ext uri="{FF2B5EF4-FFF2-40B4-BE49-F238E27FC236}">
                <a16:creationId xmlns:a16="http://schemas.microsoft.com/office/drawing/2014/main" id="{E83F30BB-EED1-6732-57EB-CAE442B42C5C}"/>
              </a:ext>
            </a:extLst>
          </p:cNvPr>
          <p:cNvSpPr>
            <a:spLocks noChangeArrowheads="1"/>
          </p:cNvSpPr>
          <p:nvPr/>
        </p:nvSpPr>
        <p:spPr bwMode="auto">
          <a:xfrm>
            <a:off x="2441985" y="1204856"/>
            <a:ext cx="1399045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pic>
        <p:nvPicPr>
          <p:cNvPr id="2049" name="Рисунок 16">
            <a:extLst>
              <a:ext uri="{FF2B5EF4-FFF2-40B4-BE49-F238E27FC236}">
                <a16:creationId xmlns:a16="http://schemas.microsoft.com/office/drawing/2014/main" id="{8E7A5393-CF92-C5B8-E916-59EFE12173F0}"/>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441986" y="1204856"/>
            <a:ext cx="6820348" cy="68494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9F14632C-0ED3-242C-84BB-E0153762CC15}"/>
              </a:ext>
            </a:extLst>
          </p:cNvPr>
          <p:cNvSpPr>
            <a:spLocks noChangeArrowheads="1"/>
          </p:cNvSpPr>
          <p:nvPr/>
        </p:nvSpPr>
        <p:spPr bwMode="auto">
          <a:xfrm>
            <a:off x="3039484" y="2636475"/>
            <a:ext cx="6113031" cy="1585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0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fun main() {</a:t>
            </a:r>
            <a:br>
              <a:rPr kumimoji="0" lang="en-US" altLang="ru-RU" sz="20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20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kumimoji="0" lang="en-US" altLang="ru-RU" sz="20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val</a:t>
            </a:r>
            <a:r>
              <a:rPr kumimoji="0" lang="en-US" altLang="ru-RU" sz="20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kumimoji="0" lang="en-US" altLang="ru-RU" sz="20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smartTvDevice</a:t>
            </a:r>
            <a:r>
              <a:rPr kumimoji="0" lang="en-US" altLang="ru-RU" sz="20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 </a:t>
            </a:r>
            <a:r>
              <a:rPr kumimoji="0" lang="en-US" altLang="ru-RU" sz="20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SmartDevice</a:t>
            </a:r>
            <a:r>
              <a:rPr kumimoji="0" lang="en-US" altLang="ru-RU" sz="20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a:t>
            </a:r>
            <a:br>
              <a:rPr kumimoji="0" lang="en-US" altLang="ru-RU" sz="20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2000" b="1"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kumimoji="0" lang="en-US" altLang="ru-RU" sz="2000" b="1"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smartTvDevice.turnOn</a:t>
            </a:r>
            <a:r>
              <a:rPr kumimoji="0" lang="en-US" altLang="ru-RU" sz="2000" b="1"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a:t>
            </a:r>
            <a:br>
              <a:rPr kumimoji="0" lang="en-US" altLang="ru-RU" sz="2000" b="1"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2000" b="1"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kumimoji="0" lang="en-US" altLang="ru-RU" sz="2000" b="1"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smartTvDevice.turnOff</a:t>
            </a:r>
            <a:r>
              <a:rPr kumimoji="0" lang="en-US" altLang="ru-RU" sz="2000" b="1"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a:t>
            </a:r>
            <a:br>
              <a:rPr kumimoji="0" lang="en-US" altLang="ru-RU" sz="20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20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231889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9D44A7-505B-3D33-79FA-0043D0036D8E}"/>
              </a:ext>
            </a:extLst>
          </p:cNvPr>
          <p:cNvSpPr>
            <a:spLocks noGrp="1"/>
          </p:cNvSpPr>
          <p:nvPr>
            <p:ph type="title"/>
          </p:nvPr>
        </p:nvSpPr>
        <p:spPr>
          <a:xfrm>
            <a:off x="255962" y="0"/>
            <a:ext cx="10396882" cy="1151965"/>
          </a:xfrm>
        </p:spPr>
        <p:txBody>
          <a:bodyPr/>
          <a:lstStyle/>
          <a:p>
            <a:r>
              <a:rPr lang="ru-RU" dirty="0"/>
              <a:t>Свойства класса</a:t>
            </a:r>
          </a:p>
        </p:txBody>
      </p:sp>
      <p:sp>
        <p:nvSpPr>
          <p:cNvPr id="4" name="Rectangle 1">
            <a:extLst>
              <a:ext uri="{FF2B5EF4-FFF2-40B4-BE49-F238E27FC236}">
                <a16:creationId xmlns:a16="http://schemas.microsoft.com/office/drawing/2014/main" id="{2BA53FCF-3738-E45A-1FCC-BFD6CD14DD48}"/>
              </a:ext>
            </a:extLst>
          </p:cNvPr>
          <p:cNvSpPr>
            <a:spLocks noGrp="1" noChangeArrowheads="1"/>
          </p:cNvSpPr>
          <p:nvPr>
            <p:ph sz="quarter" idx="13"/>
          </p:nvPr>
        </p:nvSpPr>
        <p:spPr bwMode="auto">
          <a:xfrm>
            <a:off x="255962" y="896191"/>
            <a:ext cx="1116866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ru-RU" altLang="ru-RU" sz="1600" cap="none" dirty="0">
                <a:solidFill>
                  <a:srgbClr val="4E5256"/>
                </a:solidFill>
                <a:latin typeface="Arial" panose="020B0604020202020204" pitchFamily="34" charset="0"/>
                <a:ea typeface="Times New Roman" panose="02020603050405020304" pitchFamily="18" charset="0"/>
                <a:cs typeface="Arial" panose="020B0604020202020204" pitchFamily="34" charset="0"/>
              </a:rPr>
              <a:t>С</a:t>
            </a:r>
            <a:r>
              <a:rPr kumimoji="0" lang="ru-RU" altLang="ru-RU" sz="1600" b="0" i="0" u="none" strike="noStrike" cap="none" normalizeH="0" baseline="0" dirty="0">
                <a:ln>
                  <a:noFill/>
                </a:ln>
                <a:solidFill>
                  <a:srgbClr val="4E5256"/>
                </a:solidFill>
                <a:effectLst/>
                <a:latin typeface="Arial" panose="020B0604020202020204" pitchFamily="34" charset="0"/>
                <a:ea typeface="Times New Roman" panose="02020603050405020304" pitchFamily="18" charset="0"/>
                <a:cs typeface="Arial" panose="020B0604020202020204" pitchFamily="34" charset="0"/>
              </a:rPr>
              <a:t>войства определяют характеристики класса или атрибуты данных. </a:t>
            </a:r>
            <a:endParaRPr lang="ru-RU" altLang="ru-RU" sz="1600" cap="none" dirty="0">
              <a:solidFill>
                <a:srgbClr val="4E5256"/>
              </a:solidFill>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a:ln>
                  <a:noFill/>
                </a:ln>
                <a:solidFill>
                  <a:srgbClr val="4E5256"/>
                </a:solidFill>
                <a:effectLst/>
                <a:latin typeface="Arial" panose="020B0604020202020204" pitchFamily="34" charset="0"/>
                <a:ea typeface="Times New Roman" panose="02020603050405020304" pitchFamily="18" charset="0"/>
                <a:cs typeface="Arial" panose="020B0604020202020204" pitchFamily="34" charset="0"/>
              </a:rPr>
              <a:t>Например, интеллектуальное устройство имеет следующие свойства:</a:t>
            </a:r>
            <a:endParaRPr kumimoji="0" lang="ru-RU" altLang="ru-RU"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1600" b="1" i="0" u="none" strike="noStrike" cap="none" normalizeH="0" baseline="0" dirty="0">
                <a:ln>
                  <a:noFill/>
                </a:ln>
                <a:solidFill>
                  <a:srgbClr val="4E5256"/>
                </a:solidFill>
                <a:effectLst/>
                <a:latin typeface="Arial" panose="020B0604020202020204" pitchFamily="34" charset="0"/>
                <a:ea typeface="Calibri" panose="020F0502020204030204" pitchFamily="34" charset="0"/>
                <a:cs typeface="Arial" panose="020B0604020202020204" pitchFamily="34" charset="0"/>
              </a:rPr>
              <a:t> Имя. </a:t>
            </a:r>
            <a:r>
              <a:rPr kumimoji="0" lang="ru-RU" altLang="ru-RU" sz="1600" b="0" i="0" u="none" strike="noStrike" cap="none" normalizeH="0" baseline="0" dirty="0">
                <a:ln>
                  <a:noFill/>
                </a:ln>
                <a:solidFill>
                  <a:srgbClr val="4E5256"/>
                </a:solidFill>
                <a:effectLst/>
                <a:latin typeface="Arial" panose="020B0604020202020204" pitchFamily="34" charset="0"/>
                <a:ea typeface="Calibri" panose="020F0502020204030204" pitchFamily="34" charset="0"/>
                <a:cs typeface="Arial" panose="020B0604020202020204" pitchFamily="34" charset="0"/>
              </a:rPr>
              <a:t>Название устройства.</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1600" b="1" i="0" u="none" strike="noStrike" cap="none" normalizeH="0" baseline="0" dirty="0">
                <a:ln>
                  <a:noFill/>
                </a:ln>
                <a:solidFill>
                  <a:srgbClr val="4E5256"/>
                </a:solidFill>
                <a:effectLst/>
                <a:latin typeface="Arial" panose="020B0604020202020204" pitchFamily="34" charset="0"/>
                <a:ea typeface="Calibri" panose="020F0502020204030204" pitchFamily="34" charset="0"/>
                <a:cs typeface="Arial" panose="020B0604020202020204" pitchFamily="34" charset="0"/>
              </a:rPr>
              <a:t> Категория. </a:t>
            </a:r>
            <a:r>
              <a:rPr kumimoji="0" lang="ru-RU" altLang="ru-RU" sz="1600" b="0" i="0" u="none" strike="noStrike" cap="none" normalizeH="0" baseline="0" dirty="0">
                <a:ln>
                  <a:noFill/>
                </a:ln>
                <a:solidFill>
                  <a:srgbClr val="4E5256"/>
                </a:solidFill>
                <a:effectLst/>
                <a:latin typeface="Arial" panose="020B0604020202020204" pitchFamily="34" charset="0"/>
                <a:ea typeface="Calibri" panose="020F0502020204030204" pitchFamily="34" charset="0"/>
                <a:cs typeface="Arial" panose="020B0604020202020204" pitchFamily="34" charset="0"/>
              </a:rPr>
              <a:t>Тип интеллектуального устройства, например развлекательного, служебного или кулинарного.</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1600" b="1" i="0" u="none" strike="noStrike" cap="none" normalizeH="0" baseline="0" dirty="0">
                <a:ln>
                  <a:noFill/>
                </a:ln>
                <a:solidFill>
                  <a:srgbClr val="4E5256"/>
                </a:solidFill>
                <a:effectLst/>
                <a:latin typeface="Arial" panose="020B0604020202020204" pitchFamily="34" charset="0"/>
                <a:ea typeface="Calibri" panose="020F0502020204030204" pitchFamily="34" charset="0"/>
                <a:cs typeface="Arial" panose="020B0604020202020204" pitchFamily="34" charset="0"/>
              </a:rPr>
              <a:t> Состояние устройства</a:t>
            </a:r>
            <a:r>
              <a:rPr kumimoji="0" lang="ru-RU" altLang="ru-RU" sz="1600" b="0" i="0" u="none" strike="noStrike" cap="none" normalizeH="0" baseline="0" dirty="0">
                <a:ln>
                  <a:noFill/>
                </a:ln>
                <a:solidFill>
                  <a:srgbClr val="4E5256"/>
                </a:solidFill>
                <a:effectLst/>
                <a:latin typeface="Arial" panose="020B0604020202020204" pitchFamily="34" charset="0"/>
                <a:ea typeface="Calibri" panose="020F0502020204030204" pitchFamily="34" charset="0"/>
                <a:cs typeface="Arial" panose="020B0604020202020204" pitchFamily="34" charset="0"/>
              </a:rPr>
              <a:t> . Независимо от того, включено ли устройство, выключено, онлайн или офлайн. Устройство считается подключенным к Интернету, когда оно подключено к Интернету. В противном случае это считается оффлайн.</a:t>
            </a:r>
            <a:endParaRPr kumimoji="0" lang="ru-RU" altLang="ru-RU"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a:ln>
                  <a:noFill/>
                </a:ln>
                <a:solidFill>
                  <a:srgbClr val="4E5256"/>
                </a:solidFill>
                <a:effectLst/>
                <a:latin typeface="Arial" panose="020B0604020202020204" pitchFamily="34" charset="0"/>
                <a:ea typeface="Times New Roman" panose="02020603050405020304" pitchFamily="18" charset="0"/>
                <a:cs typeface="Arial" panose="020B0604020202020204" pitchFamily="34" charset="0"/>
              </a:rPr>
              <a:t>Свойства — это, по сути, переменные, которые определены в теле класса, а не в теле функции. Вы определяете неизменяемое свойство с помощью ключевого слова </a:t>
            </a:r>
            <a:r>
              <a:rPr kumimoji="0" lang="ru-RU" altLang="ru-RU" sz="1600" b="0" i="0" u="none" strike="noStrike" cap="none" normalizeH="0" baseline="0" dirty="0" err="1">
                <a:ln>
                  <a:noFill/>
                </a:ln>
                <a:solidFill>
                  <a:srgbClr val="4E5256"/>
                </a:solidFill>
                <a:effectLst/>
                <a:latin typeface="Arial" panose="020B0604020202020204" pitchFamily="34" charset="0"/>
                <a:ea typeface="Times New Roman" panose="02020603050405020304" pitchFamily="18" charset="0"/>
                <a:cs typeface="Arial" panose="020B0604020202020204" pitchFamily="34" charset="0"/>
              </a:rPr>
              <a:t>val</a:t>
            </a:r>
            <a:r>
              <a:rPr kumimoji="0" lang="ru-RU" altLang="ru-RU" sz="1600" b="0" i="0" u="none" strike="noStrike" cap="none" normalizeH="0" baseline="0" dirty="0">
                <a:ln>
                  <a:noFill/>
                </a:ln>
                <a:solidFill>
                  <a:srgbClr val="4E5256"/>
                </a:solidFill>
                <a:effectLst/>
                <a:latin typeface="Arial" panose="020B0604020202020204" pitchFamily="34" charset="0"/>
                <a:ea typeface="Times New Roman" panose="02020603050405020304" pitchFamily="18" charset="0"/>
                <a:cs typeface="Arial" panose="020B0604020202020204" pitchFamily="34" charset="0"/>
              </a:rPr>
              <a:t> и изменяемое свойство с помощью ключевого слова </a:t>
            </a:r>
            <a:r>
              <a:rPr kumimoji="0" lang="ru-RU" altLang="ru-RU" sz="1600" b="0" i="0" u="none" strike="noStrike" cap="none" normalizeH="0" baseline="0" dirty="0" err="1">
                <a:ln>
                  <a:noFill/>
                </a:ln>
                <a:solidFill>
                  <a:srgbClr val="4E5256"/>
                </a:solidFill>
                <a:effectLst/>
                <a:latin typeface="Arial" panose="020B0604020202020204" pitchFamily="34" charset="0"/>
                <a:ea typeface="Times New Roman" panose="02020603050405020304" pitchFamily="18" charset="0"/>
                <a:cs typeface="Arial" panose="020B0604020202020204" pitchFamily="34" charset="0"/>
              </a:rPr>
              <a:t>var</a:t>
            </a:r>
            <a:r>
              <a:rPr kumimoji="0" lang="ru-RU" altLang="ru-RU" sz="1600" b="0" i="0" u="none" strike="noStrike" cap="none" normalizeH="0" baseline="0" dirty="0">
                <a:ln>
                  <a:noFill/>
                </a:ln>
                <a:solidFill>
                  <a:srgbClr val="4E5256"/>
                </a:solidFill>
                <a:effectLst/>
                <a:latin typeface="Arial" panose="020B0604020202020204" pitchFamily="34" charset="0"/>
                <a:ea typeface="Times New Roman" panose="02020603050405020304" pitchFamily="18" charset="0"/>
                <a:cs typeface="Arial" panose="020B0604020202020204" pitchFamily="34" charset="0"/>
              </a:rPr>
              <a:t>.</a:t>
            </a:r>
            <a:endParaRPr kumimoji="0" lang="ru-RU" altLang="ru-RU"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 name="Rectangle 2">
            <a:extLst>
              <a:ext uri="{FF2B5EF4-FFF2-40B4-BE49-F238E27FC236}">
                <a16:creationId xmlns:a16="http://schemas.microsoft.com/office/drawing/2014/main" id="{7136D7DC-6719-0186-0F42-9EA704C54CE7}"/>
              </a:ext>
            </a:extLst>
          </p:cNvPr>
          <p:cNvSpPr>
            <a:spLocks noChangeArrowheads="1"/>
          </p:cNvSpPr>
          <p:nvPr/>
        </p:nvSpPr>
        <p:spPr bwMode="auto">
          <a:xfrm>
            <a:off x="255962" y="3211205"/>
            <a:ext cx="5579634" cy="3062377"/>
          </a:xfrm>
          <a:prstGeom prst="rect">
            <a:avLst/>
          </a:prstGeom>
          <a:solidFill>
            <a:schemeClr val="bg1">
              <a:lumMod val="95000"/>
            </a:schemeClr>
          </a:solidFill>
          <a:ln>
            <a:noFill/>
          </a:ln>
          <a:effec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class </a:t>
            </a:r>
            <a:r>
              <a:rPr kumimoji="0" lang="en-US" altLang="ru-RU" sz="14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SmartDevice</a:t>
            </a: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kumimoji="0" lang="en-US" altLang="ru-RU" sz="14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val</a:t>
            </a: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name = "Android TV"</a:t>
            </a: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kumimoji="0" lang="en-US" altLang="ru-RU" sz="14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val</a:t>
            </a: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category = "Entertainment"</a:t>
            </a: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var </a:t>
            </a:r>
            <a:r>
              <a:rPr kumimoji="0" lang="en-US" altLang="ru-RU" sz="14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deviceStatus</a:t>
            </a: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 "online"</a:t>
            </a: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fun </a:t>
            </a:r>
            <a:r>
              <a:rPr kumimoji="0" lang="en-US" altLang="ru-RU" sz="14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turnOn</a:t>
            </a: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kumimoji="0" lang="en-US" altLang="ru-RU" sz="14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println</a:t>
            </a: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("Smart device is turned on.")</a:t>
            </a: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fun </a:t>
            </a:r>
            <a:r>
              <a:rPr kumimoji="0" lang="en-US" altLang="ru-RU" sz="14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turnOff</a:t>
            </a: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kumimoji="0" lang="en-US" altLang="ru-RU" sz="14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println</a:t>
            </a: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("Smart device is turned off.")</a:t>
            </a: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a:t>
            </a:r>
          </a:p>
        </p:txBody>
      </p:sp>
      <p:sp>
        <p:nvSpPr>
          <p:cNvPr id="6" name="Rectangle 3">
            <a:extLst>
              <a:ext uri="{FF2B5EF4-FFF2-40B4-BE49-F238E27FC236}">
                <a16:creationId xmlns:a16="http://schemas.microsoft.com/office/drawing/2014/main" id="{C3D4D929-63AC-330B-29F7-EE7BFDEBF034}"/>
              </a:ext>
            </a:extLst>
          </p:cNvPr>
          <p:cNvSpPr>
            <a:spLocks noChangeArrowheads="1"/>
          </p:cNvSpPr>
          <p:nvPr/>
        </p:nvSpPr>
        <p:spPr bwMode="auto">
          <a:xfrm>
            <a:off x="5964235" y="3948606"/>
            <a:ext cx="5769528" cy="1338828"/>
          </a:xfrm>
          <a:prstGeom prst="rect">
            <a:avLst/>
          </a:prstGeom>
          <a:solidFill>
            <a:schemeClr val="bg1">
              <a:lumMod val="95000"/>
            </a:schemeClr>
          </a:solidFill>
          <a:ln>
            <a:noFill/>
          </a:ln>
          <a:effec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fun main() {</a:t>
            </a: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kumimoji="0" lang="en-US" altLang="ru-RU" sz="14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val</a:t>
            </a: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kumimoji="0" lang="en-US" altLang="ru-RU" sz="14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smartTvDevice</a:t>
            </a: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 </a:t>
            </a:r>
            <a:r>
              <a:rPr kumimoji="0" lang="en-US" altLang="ru-RU" sz="14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SmartDevice</a:t>
            </a: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a:t>
            </a: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kumimoji="0" lang="en-US" altLang="ru-RU" sz="14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println</a:t>
            </a: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("Device name is: ${</a:t>
            </a:r>
            <a:r>
              <a:rPr kumimoji="0" lang="en-US" altLang="ru-RU" sz="14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smartTvDevice.name</a:t>
            </a: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a:t>
            </a: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kumimoji="0" lang="en-US" altLang="ru-RU" sz="14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smartTvDevice.turnOn</a:t>
            </a: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a:t>
            </a: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kumimoji="0" lang="en-US" altLang="ru-RU" sz="1400" b="0" i="0" u="none" strike="noStrike" cap="none" normalizeH="0" baseline="0" dirty="0" err="1">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smartTvDevice.turnOff</a:t>
            </a: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a:t>
            </a:r>
            <a:b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br>
            <a:r>
              <a:rPr kumimoji="0" lang="en-US" altLang="ru-RU" sz="14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rPr>
              <a:t>}</a:t>
            </a:r>
            <a:endParaRPr kumimoji="0" lang="en-US" altLang="ru-RU" sz="3200" b="0" i="0" u="none" strike="noStrike" cap="none" normalizeH="0" baseline="0" dirty="0">
              <a:ln>
                <a:noFill/>
              </a:ln>
              <a:solidFill>
                <a:schemeClr val="tx1"/>
              </a:solidFill>
              <a:effectLst/>
              <a:latin typeface="Menlo" panose="020B0609030804020204" pitchFamily="49" charset="0"/>
              <a:ea typeface="Menlo" panose="020B0609030804020204" pitchFamily="49" charset="0"/>
              <a:cs typeface="Menlo" panose="020B0609030804020204" pitchFamily="49" charset="0"/>
            </a:endParaRPr>
          </a:p>
        </p:txBody>
      </p:sp>
      <p:cxnSp>
        <p:nvCxnSpPr>
          <p:cNvPr id="8" name="Прямая соединительная линия 7">
            <a:extLst>
              <a:ext uri="{FF2B5EF4-FFF2-40B4-BE49-F238E27FC236}">
                <a16:creationId xmlns:a16="http://schemas.microsoft.com/office/drawing/2014/main" id="{50072B05-CEF9-4C9B-493A-8A99F5950187}"/>
              </a:ext>
            </a:extLst>
          </p:cNvPr>
          <p:cNvCxnSpPr/>
          <p:nvPr/>
        </p:nvCxnSpPr>
        <p:spPr>
          <a:xfrm>
            <a:off x="9165515" y="4667087"/>
            <a:ext cx="225910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Прямоугольник 8">
            <a:extLst>
              <a:ext uri="{FF2B5EF4-FFF2-40B4-BE49-F238E27FC236}">
                <a16:creationId xmlns:a16="http://schemas.microsoft.com/office/drawing/2014/main" id="{956E8752-282F-1B77-A0F1-CB5BF0B145E2}"/>
              </a:ext>
            </a:extLst>
          </p:cNvPr>
          <p:cNvSpPr/>
          <p:nvPr/>
        </p:nvSpPr>
        <p:spPr>
          <a:xfrm>
            <a:off x="666974" y="3653486"/>
            <a:ext cx="3603812" cy="77866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6570427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Главное мероприятие">
  <a:themeElements>
    <a:clrScheme name="Главное мероприятие">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Главное мероприятие">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лавное мероприятие">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{BD217DDF-A294-8D42-8C8B-6B4E3476181D}tf10001077</Template>
  <TotalTime>1949</TotalTime>
  <Words>2147</Words>
  <Application>Microsoft Macintosh PowerPoint</Application>
  <PresentationFormat>Широкоэкранный</PresentationFormat>
  <Paragraphs>117</Paragraphs>
  <Slides>21</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21</vt:i4>
      </vt:variant>
    </vt:vector>
  </HeadingPairs>
  <TitlesOfParts>
    <vt:vector size="30" baseType="lpstr">
      <vt:lpstr>Arial</vt:lpstr>
      <vt:lpstr>Calibri</vt:lpstr>
      <vt:lpstr>Impact</vt:lpstr>
      <vt:lpstr>Menlo</vt:lpstr>
      <vt:lpstr>Noto Sans</vt:lpstr>
      <vt:lpstr>Symbol</vt:lpstr>
      <vt:lpstr>Times New Roman</vt:lpstr>
      <vt:lpstr>var(--devsite-code-font-family)</vt:lpstr>
      <vt:lpstr>Главное мероприятие</vt:lpstr>
      <vt:lpstr>Классы и объекты Kotlin</vt:lpstr>
      <vt:lpstr>Презентация PowerPoint</vt:lpstr>
      <vt:lpstr>Основные концепции ооп</vt:lpstr>
      <vt:lpstr>Определение класса</vt:lpstr>
      <vt:lpstr>Три основные части класса</vt:lpstr>
      <vt:lpstr>Экземпляр класса</vt:lpstr>
      <vt:lpstr>Методы класса</vt:lpstr>
      <vt:lpstr>Вызов метода</vt:lpstr>
      <vt:lpstr>Свойства класса</vt:lpstr>
      <vt:lpstr>Функции получения и установки свойства</vt:lpstr>
      <vt:lpstr>Презентация PowerPoint</vt:lpstr>
      <vt:lpstr>Неизменяемое val свойство</vt:lpstr>
      <vt:lpstr>Презентация PowerPoint</vt:lpstr>
      <vt:lpstr>Конструкторы</vt:lpstr>
      <vt:lpstr>Конструктор по умолчанию</vt:lpstr>
      <vt:lpstr>Конструктор с параметрами</vt:lpstr>
      <vt:lpstr>Вызов конструктора с параметрами</vt:lpstr>
      <vt:lpstr>Два типа конструкторов </vt:lpstr>
      <vt:lpstr>Первичный конструктор</vt:lpstr>
      <vt:lpstr>Вторичный конструктор</vt:lpstr>
      <vt:lpstr>Пример вторичного конструктора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Введение в язык kotlin</dc:title>
  <dc:creator>Microsoft Office User</dc:creator>
  <cp:lastModifiedBy>Microsoft Office User</cp:lastModifiedBy>
  <cp:revision>131</cp:revision>
  <dcterms:created xsi:type="dcterms:W3CDTF">2022-10-25T10:42:16Z</dcterms:created>
  <dcterms:modified xsi:type="dcterms:W3CDTF">2024-02-13T05:41:37Z</dcterms:modified>
</cp:coreProperties>
</file>