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15"/>
  </p:normalViewPr>
  <p:slideViewPr>
    <p:cSldViewPr snapToGrid="0">
      <p:cViewPr varScale="1">
        <p:scale>
          <a:sx n="116" d="100"/>
          <a:sy n="116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0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18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3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97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85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00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27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6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64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30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26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0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2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DFA1F2-6C93-7B47-9654-1232ABFAFF01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classes-and-objects/img/18cc94fefe9851e0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classes-and-objects/img/e4cb2f63c96f8c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classes-and-objects/img/1ac63b66e6b5c224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classes-and-objects/img/43ebe1f550d6c614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8945E-41D9-EC77-3739-95F71902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023404" y="1103331"/>
            <a:ext cx="9755187" cy="2766528"/>
          </a:xfrm>
        </p:spPr>
        <p:txBody>
          <a:bodyPr/>
          <a:lstStyle/>
          <a:p>
            <a:r>
              <a:rPr lang="ru-RU" dirty="0"/>
              <a:t>Наследование</a:t>
            </a:r>
            <a:br>
              <a:rPr lang="ru-RU" dirty="0"/>
            </a:br>
            <a:r>
              <a:rPr lang="ru-RU" dirty="0"/>
              <a:t>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423653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4E7CD-3DED-D5AC-20CA-AC4EB849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has-a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8BCA49-9AC3-6CCB-B3A7-B632D159A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380" y="105524"/>
            <a:ext cx="69332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создаете класс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SmartHome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содержащий интеллектуальные устройства. Класс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SmartHome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позволяет взаимодействовать со смарт-устройствами.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709B49-041B-C3FB-1628-D51F079EB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380" y="575982"/>
            <a:ext cx="60170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Используйте отношение HAS-A для определения класса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SmartHome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733B8-A6D4-E0C9-5400-B1D0B8F5E5A7}"/>
              </a:ext>
            </a:extLst>
          </p:cNvPr>
          <p:cNvSpPr txBox="1"/>
          <p:nvPr/>
        </p:nvSpPr>
        <p:spPr>
          <a:xfrm>
            <a:off x="237281" y="1354217"/>
            <a:ext cx="6261902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SmartHome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ru-RU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turnOnTv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smartTvDevice.turnOn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turnOffTv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smartTvDevice.turnOff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increaseTvVolume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smartTvDevice.increaseSpeakerVolume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changeTvChannelToNext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ru-RU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smartTvDevice.nextChannel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endParaRPr lang="ru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73B202A-00AE-100E-27FE-23DD01C3C47D}"/>
              </a:ext>
            </a:extLst>
          </p:cNvPr>
          <p:cNvCxnSpPr/>
          <p:nvPr/>
        </p:nvCxnSpPr>
        <p:spPr>
          <a:xfrm>
            <a:off x="1967696" y="1655180"/>
            <a:ext cx="46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F211F015-9006-D5C0-0462-05A0EDA8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292" y="1496323"/>
            <a:ext cx="45662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 конструкторе класса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SmartHome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использу</a:t>
            </a:r>
            <a:r>
              <a:rPr lang="ru-RU" altLang="ru-RU" sz="1600" dirty="0">
                <a:solidFill>
                  <a:srgbClr val="4E52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ключевое слово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для создания свойства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smartTvDevice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типа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SmartTvDevice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792BEE-3D02-AAAD-28F3-3CB97E1D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520" y="2989191"/>
            <a:ext cx="446975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методы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turnOnTv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turnOffTv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increaseTvVolume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changeTvChannelToNext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вызывают соответствующие свойства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smartTvDevice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970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D1FA8-B484-1EBE-B22E-D5850CD2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16" y="0"/>
            <a:ext cx="10396882" cy="1151965"/>
          </a:xfrm>
        </p:spPr>
        <p:txBody>
          <a:bodyPr/>
          <a:lstStyle/>
          <a:p>
            <a:r>
              <a:rPr lang="ru-RU" dirty="0"/>
              <a:t>Продолжение примера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F1B75-315E-4EF4-9B22-6C038D294A6A}"/>
              </a:ext>
            </a:extLst>
          </p:cNvPr>
          <p:cNvSpPr txBox="1"/>
          <p:nvPr/>
        </p:nvSpPr>
        <p:spPr>
          <a:xfrm>
            <a:off x="130216" y="993105"/>
            <a:ext cx="6198242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SmartHome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fun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turnOnLight</a:t>
            </a: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smartLightDevice.turnOn</a:t>
            </a: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fun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turnOffLight</a:t>
            </a: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smartLightDevice.turnOff</a:t>
            </a: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fun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increaseLightBrightness</a:t>
            </a: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smartLightDevice.increaseBrightness</a:t>
            </a: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endParaRPr lang="ru-RU" sz="1300" b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ru-RU" sz="1300" b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ru-RU" sz="13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</a:t>
            </a:r>
            <a: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3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turnOffAllDevices</a:t>
            </a:r>
            <a: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ru-RU" sz="13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turnOffTv</a:t>
            </a:r>
            <a: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ru-RU" sz="13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turnOffLight</a:t>
            </a:r>
            <a: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3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en-US" sz="13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ru-RU" sz="13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C0B7E23-C772-7AEF-4255-33C0067FB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546" y="1161446"/>
            <a:ext cx="483183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определили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еще одно свойство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smartLightDevice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типа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SmartLightDevice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определили методы, вызывающие соответствующие методы объекта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smartLightDevice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turnOffAllDevices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вызывает два метода для выключения устройств</a:t>
            </a:r>
            <a:endParaRPr lang="en-US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1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50D6529-D147-EF23-C44B-FC9F03E9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2F8E8-7EF2-AB13-090A-AD312DA3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7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E4F4A-2799-32DE-CBFB-64717FA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7" y="199664"/>
            <a:ext cx="11224548" cy="1177723"/>
          </a:xfrm>
        </p:spPr>
        <p:txBody>
          <a:bodyPr>
            <a:noAutofit/>
          </a:bodyPr>
          <a:lstStyle/>
          <a:p>
            <a:r>
              <a:rPr lang="ru-RU" sz="4400" dirty="0"/>
              <a:t>Переопределение методов суперкласса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7833B-FD97-31F3-7597-A43868C4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59" y="1897334"/>
            <a:ext cx="1076445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Как обсуждалось ранее, хотя функции включения и выключения поддерживаются всеми интеллектуальными устройствами, способы их выполнения различаются. Чтобы обеспечить такое поведение, специфичное для устройства, вам необходимо переопределить методы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turnOn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turnOff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var(--devsite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, определенные в суперклассе.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Переопределить означает перехватить действие, обычно для того, чтобы взять на себя ручное управление. Когда вы переопределяете метод, метод подкласса прерывает выполнение метода, определенного в суперклассе, и обеспечивает собственное выполнение.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4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7AD8391-2C4E-3CF8-C4A6-07495E07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18" y="28774"/>
            <a:ext cx="7058343" cy="2631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class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name: String,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category: String)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"online"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// function body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// function body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E2459-B759-3C37-C797-55C29138A52E}"/>
              </a:ext>
            </a:extLst>
          </p:cNvPr>
          <p:cNvSpPr txBox="1"/>
          <p:nvPr/>
        </p:nvSpPr>
        <p:spPr>
          <a:xfrm>
            <a:off x="7581417" y="837084"/>
            <a:ext cx="3842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Добавим слово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перед методами в суперклассе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C4A03-48A5-213D-74D9-FF9A0552CD9C}"/>
              </a:ext>
            </a:extLst>
          </p:cNvPr>
          <p:cNvSpPr txBox="1"/>
          <p:nvPr/>
        </p:nvSpPr>
        <p:spPr>
          <a:xfrm>
            <a:off x="219918" y="2858908"/>
            <a:ext cx="8958806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override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"on"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("$name turned on. The brightness level is</a:t>
            </a:r>
            <a:r>
              <a:rPr lang="ru-RU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"off"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("Smart Light turned off")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ru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172E9-E78F-B3FB-9328-397D164AF47C}"/>
              </a:ext>
            </a:extLst>
          </p:cNvPr>
          <p:cNvSpPr txBox="1"/>
          <p:nvPr/>
        </p:nvSpPr>
        <p:spPr>
          <a:xfrm>
            <a:off x="7581417" y="3243805"/>
            <a:ext cx="384279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дочернем классе добавим два метода с названиями как у родительского класса, но с другим функционалом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0B06FDD-ABA8-8CB6-DE81-BCA59B65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23" y="5210517"/>
            <a:ext cx="5717894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Ключевое  слово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override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сообщает среде выполнения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Kotlin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 необходимости выполнения кода, заключенного в методе, определенном в подклассе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92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71D29-0861-88F4-59C4-96F24FDE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078DCA-1394-9C0C-37DE-D14B488D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" y="361542"/>
            <a:ext cx="10709983" cy="3924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…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"on"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"$name is turned on. Speaker volume is set to $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speakerVolume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channel number is " +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"set to $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)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"off"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("$name turned off")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E44B3-3841-4C7C-E992-49913F3E3291}"/>
              </a:ext>
            </a:extLst>
          </p:cNvPr>
          <p:cNvSpPr txBox="1"/>
          <p:nvPr/>
        </p:nvSpPr>
        <p:spPr>
          <a:xfrm>
            <a:off x="5602147" y="2974693"/>
            <a:ext cx="49076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Аналогично переопределили методы в классе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SmartTvDevice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3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1074440-7786-368F-6BA6-844136C6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1" y="283738"/>
            <a:ext cx="8669361" cy="1985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("Android TV", "Entertainment")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smartDevice.turnOn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("Google Light", "Utility")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smartDevice.turnOn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D27DA0-BFA2-9EE6-BD30-B01D546D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48" y="2491195"/>
            <a:ext cx="107601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В функции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используйте ключевое слово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чтобы определить переменную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типа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которая создает экземпляр объекта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SmartTvDevice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принимающего аргументы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TV" и "Entertainment "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56F80F-40F1-C132-1C6B-E7EC0F66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48" y="3429000"/>
            <a:ext cx="108643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В строке после переменной 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вызовите метод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объекта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smartDevice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solidFill>
                <a:srgbClr val="4E52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Далее в строке 3 переназначаем переменную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smartDevice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создания объекта экземпляра класса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SmartLightDevice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другими значениями параметром и вызываем вновь метод включения.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9C96C5-219F-5200-3C0B-10194EF99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1" y="4613026"/>
            <a:ext cx="909896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Результат выполнения кода будет следующий: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Android TV is turned on. Speaker volume is set to 2 and channel number is set to 1.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Google Light turned on. The brightness level is 2.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80F06-C1EF-76AD-E22C-CCB82F64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0" y="156990"/>
            <a:ext cx="10396882" cy="1151965"/>
          </a:xfrm>
        </p:spPr>
        <p:txBody>
          <a:bodyPr>
            <a:noAutofit/>
          </a:bodyPr>
          <a:lstStyle/>
          <a:p>
            <a:r>
              <a:rPr lang="ru-RU" sz="4400" dirty="0"/>
              <a:t>Повторное использование кода суперкласса в подклассах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D15778-6D3E-55D9-151E-F1A0EFB7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05" y="1898043"/>
            <a:ext cx="108736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Если вы внимательно посмотрите на методы turnOn()и turnOff(), то заметите сходство в том, как обновляется переменная deviceStatus при каждом вызове методов в подклассах SmartTvDevice и SmartLightDevice: код дублируется. Вы можете повторно использовать код при обновлении статуса в классе SmartDevice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71821A-3F1F-6554-4C2F-C431C3FFD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135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Рисунок 21">
            <a:extLst>
              <a:ext uri="{FF2B5EF4-FFF2-40B4-BE49-F238E27FC236}">
                <a16:creationId xmlns:a16="http://schemas.microsoft.com/office/drawing/2014/main" id="{22730E59-EF3A-9335-D8CF-9B6203E6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150" y="2902630"/>
            <a:ext cx="59436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ADCD39C-F04B-F27D-C27B-AD9D58D0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05" y="3881005"/>
            <a:ext cx="108736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Вызов метода из суперкласса аналогичен вызову метода извне класса. Вместо использования  оператора «.» между объектом и методом вам нужно использовать  ключевое слово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которое сообщает компилятору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Kotlin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 необходимости вызова метода в суперклассе, а не в подклассе.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96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2E9C682-08D7-2314-790F-9A7D6750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564" y="832413"/>
            <a:ext cx="8084264" cy="300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class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name: String,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category: String)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"online"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open fun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"on"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open fun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"off"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28B3B1-13AE-06AA-8402-0E9A31D53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388" y="4150116"/>
            <a:ext cx="78293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Удалите операторы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println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()из методов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и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turnOff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()и переместите дублированный код из подклассов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SmartTvDevice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SmartLightDevice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суперкласс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700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985098-76EE-740D-5836-376393D8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88" y="119608"/>
            <a:ext cx="8510663" cy="5970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super.turnOn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"$name is turned on. Speaker volume is set to $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speakerVolume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channel number is " +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"set to $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super.turnOff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("$name turned off")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super.turnOn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("$name turned on. The brightness level is $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super.turnOff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("Smart Light turned off")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E2A713C-3A56-4386-8211-BB2D00B6D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901" y="2183983"/>
            <a:ext cx="542029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Используйте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ключевое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слово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super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вызова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методов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класса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подклассах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SmartTvDevice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SmartLightDevice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9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5CD984-3F97-C1D6-E3FD-4917F53FBD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792" y="138896"/>
            <a:ext cx="11285317" cy="5235689"/>
          </a:xfrm>
        </p:spPr>
        <p:txBody>
          <a:bodyPr>
            <a:normAutofit fontScale="85000" lnSpcReduction="20000"/>
          </a:bodyPr>
          <a:lstStyle/>
          <a:p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Наследование позволяет построить класс на основе характеристик и поведения другого класса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Например, на рынке представлено множество </a:t>
            </a:r>
            <a:r>
              <a:rPr lang="ru-RU" sz="1800" b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интеллектуальных устройств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, таких как </a:t>
            </a:r>
            <a:r>
              <a:rPr lang="ru-RU" sz="1800" b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смарт-телевизоры, интеллектуальные фонари и интеллектуальные выключатели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Общие свойства: имя, категория и статус. У них также есть общее поведение, например, возможность включать и выключать их.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Различия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: но способ включения и выключения каждого смарт-устройства различен. Например, чтобы включить телевизор, вам может потребоваться включить дисплей, а затем настроить последний известный уровень громкости и канал. С другой стороны, чтобы включить свет, вам может потребоваться всего лишь увеличить или уменьшить яркость.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Расширение </a:t>
            </a:r>
            <a:r>
              <a:rPr lang="ru-RU" sz="1800" b="1" dirty="0">
                <a:solidFill>
                  <a:srgbClr val="4E5256"/>
                </a:solidFill>
                <a:latin typeface="Noto Sans" panose="020B0502040504020204" pitchFamily="34" charset="0"/>
                <a:ea typeface="Times New Roman" panose="02020603050405020304" pitchFamily="18" charset="0"/>
              </a:rPr>
              <a:t>свойств</a:t>
            </a:r>
            <a:r>
              <a:rPr lang="ru-RU" sz="1800" dirty="0">
                <a:solidFill>
                  <a:srgbClr val="4E5256"/>
                </a:solidFill>
                <a:latin typeface="Noto Sans" panose="020B0502040504020204" pitchFamily="34" charset="0"/>
                <a:ea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Кроме того, каждое из умных устройств имеет больше функций и действий, которые они могут выполнять. Например, с помощью телевизора можно регулировать громкость и переключать канал. С помощью света вы можете регулировать яркость или цвет.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4E5256"/>
                </a:solidFill>
                <a:latin typeface="Noto Sans" panose="020B0502040504020204" pitchFamily="34" charset="0"/>
                <a:ea typeface="Times New Roman" panose="02020603050405020304" pitchFamily="18" charset="0"/>
              </a:rPr>
              <a:t>ИТОГ</a:t>
            </a:r>
            <a:r>
              <a:rPr lang="ru-RU" sz="1800" dirty="0">
                <a:solidFill>
                  <a:srgbClr val="4E5256"/>
                </a:solidFill>
                <a:latin typeface="Noto Sans" panose="020B0502040504020204" pitchFamily="34" charset="0"/>
                <a:ea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 все интеллектуальные устройства имеют разные функции, но имеют некоторые общие характеристики. Вы можете либо продублировать эти общие характеристики для каждого класса интеллектуальных устройств, либо сделать код пригодным для повторного использования с помощью наследования.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89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CE4C9-129C-10D2-3BEA-CD027AAE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Переопредение</a:t>
            </a:r>
            <a:r>
              <a:rPr lang="ru-RU" dirty="0"/>
              <a:t> свойства суперкласса из подкласса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2A2C28-A2B8-41FB-DF9C-B018DB08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90" y="2290147"/>
            <a:ext cx="5622052" cy="123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class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name: String,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category: String)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"online"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deviceType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"unknown"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196EE3-C8FC-0053-7293-ED056332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68" y="2536368"/>
            <a:ext cx="5938092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суперклассе SmartDevice  используйте ключевые слова open и val для определения свойства  deviceType, заданного в виде строки "unknown"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FE9E85-AA4F-6A67-C114-189EAEF04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90" y="4674073"/>
            <a:ext cx="5186035" cy="1123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override </a:t>
            </a:r>
            <a:r>
              <a:rPr kumimoji="0" lang="en-US" altLang="ru-RU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deviceType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"Smart TV"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516996-9BDD-76F7-EBE1-5CA90518F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245" y="4674073"/>
            <a:ext cx="5416868" cy="1123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deviceType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"Smart Light"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C22C94A-C25D-DF81-8194-4502AC2E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09" y="3836053"/>
            <a:ext cx="945247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дочерних классах используйте ключевые слова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override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для определения свойства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заданного в виде строки "Smart TV"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”Smart Light”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соответственно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7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15D81-C8DE-05E1-5A23-954B7AFA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90" y="141790"/>
            <a:ext cx="10396882" cy="1151965"/>
          </a:xfrm>
        </p:spPr>
        <p:txBody>
          <a:bodyPr/>
          <a:lstStyle/>
          <a:p>
            <a:r>
              <a:rPr lang="ru-RU" dirty="0"/>
              <a:t>Задания.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A1A29-33E3-77C3-0AB0-BA1F198712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628" y="1293756"/>
            <a:ext cx="10394707" cy="403453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выполните пример с наследованием классов в онлайн компиляторе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Каталог песен. </a:t>
            </a: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Представьте, что вам нужно создать приложение для музыкального плеера.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Создайте класс, который может представлять структуру песни. Класс </a:t>
            </a:r>
            <a:r>
              <a:rPr lang="ru-RU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Song</a:t>
            </a: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должен включать следующие элементы кода: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Свойства названия, исполнителя, года публикации и количества воспроизведений.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Свойство, указывающее, популярна ли песня. Если количество игр меньше 1000, считайте это непопулярным.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Метод, который печатает описание песни в следующем формате: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«[Название] в исполнении [исполнителя] было выпущено в [год публикации]».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2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335DB-6634-D1DA-149B-C51A05EE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19" y="111294"/>
            <a:ext cx="10396882" cy="1151965"/>
          </a:xfrm>
        </p:spPr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A1DAA-4423-A12A-146F-B8C5083CB1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2791" y="1619516"/>
            <a:ext cx="3592010" cy="3311189"/>
          </a:xfrm>
        </p:spPr>
        <p:txBody>
          <a:bodyPr/>
          <a:lstStyle/>
          <a:p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в Котлине все классы по умолчанию являются окончательными, а это значит, что вы не можете их расширять, поэтому вам нужно определить отношения между ними.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pic>
        <p:nvPicPr>
          <p:cNvPr id="1025" name="Рисунок 24" descr="Диаграмма, представляющая отношения наследования между классами.">
            <a:extLst>
              <a:ext uri="{FF2B5EF4-FFF2-40B4-BE49-F238E27FC236}">
                <a16:creationId xmlns:a16="http://schemas.microsoft.com/office/drawing/2014/main" id="{7FD389E1-CBDE-7AAF-DD40-800224752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1" y="1263265"/>
            <a:ext cx="6880414" cy="42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3BEF2-A254-8689-823A-AD0FEBAD1F68}"/>
              </a:ext>
            </a:extLst>
          </p:cNvPr>
          <p:cNvSpPr txBox="1"/>
          <p:nvPr/>
        </p:nvSpPr>
        <p:spPr>
          <a:xfrm>
            <a:off x="2195332" y="1293995"/>
            <a:ext cx="3900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Родительский класс (суперкласс)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C581B-ACF0-62F0-C7E4-73FACF2A57C9}"/>
              </a:ext>
            </a:extLst>
          </p:cNvPr>
          <p:cNvSpPr txBox="1"/>
          <p:nvPr/>
        </p:nvSpPr>
        <p:spPr>
          <a:xfrm>
            <a:off x="493478" y="5072661"/>
            <a:ext cx="3175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Дочерний класс (подкласс)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4C5A8-D3AA-E073-D2D6-E02DD1D0A9EB}"/>
              </a:ext>
            </a:extLst>
          </p:cNvPr>
          <p:cNvSpPr txBox="1"/>
          <p:nvPr/>
        </p:nvSpPr>
        <p:spPr>
          <a:xfrm>
            <a:off x="3930016" y="5062107"/>
            <a:ext cx="31756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Дочерний класс (подкласс)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2DD2-7618-A8C8-6854-195C16F8EF15}"/>
              </a:ext>
            </a:extLst>
          </p:cNvPr>
          <p:cNvSpPr txBox="1"/>
          <p:nvPr/>
        </p:nvSpPr>
        <p:spPr>
          <a:xfrm>
            <a:off x="3323848" y="3121223"/>
            <a:ext cx="12123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наследуют</a:t>
            </a:r>
          </a:p>
        </p:txBody>
      </p:sp>
    </p:spTree>
    <p:extLst>
      <p:ext uri="{BB962C8B-B14F-4D97-AF65-F5344CB8AC3E}">
        <p14:creationId xmlns:p14="http://schemas.microsoft.com/office/powerpoint/2010/main" val="363557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FE4A-EDA2-6E84-8969-5A4FB2F6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7" y="92852"/>
            <a:ext cx="10396882" cy="737886"/>
          </a:xfrm>
        </p:spPr>
        <p:txBody>
          <a:bodyPr>
            <a:noAutofit/>
          </a:bodyPr>
          <a:lstStyle/>
          <a:p>
            <a:r>
              <a:rPr lang="ru-RU" sz="3600" dirty="0"/>
              <a:t>Создание родительского и дочерних классов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CB878E-A6E4-9077-BF18-477883A6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1" y="1211909"/>
            <a:ext cx="7058343" cy="692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name: String,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category: String)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A323F8-1616-7D07-A1A6-30540A04211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15411" y="1918931"/>
            <a:ext cx="10927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Ключевое слово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сообщает компилятору, что этот класс является расширяемым, поэтому теперь его могут расширять другие классы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59AF2-72B6-F588-1655-581206396DE6}"/>
              </a:ext>
            </a:extLst>
          </p:cNvPr>
          <p:cNvSpPr txBox="1"/>
          <p:nvPr/>
        </p:nvSpPr>
        <p:spPr>
          <a:xfrm>
            <a:off x="315411" y="820272"/>
            <a:ext cx="335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Родительский класс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561813-5569-9774-FA20-F6FC0381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1" y="3261773"/>
            <a:ext cx="106071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Рисунок 23">
            <a:extLst>
              <a:ext uri="{FF2B5EF4-FFF2-40B4-BE49-F238E27FC236}">
                <a16:creationId xmlns:a16="http://schemas.microsoft.com/office/drawing/2014/main" id="{5F9B955E-5305-E8BA-CBBC-63A98F73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1" y="3954270"/>
            <a:ext cx="4917309" cy="24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64C74-6F96-DF16-9556-BE3138FB69E9}"/>
              </a:ext>
            </a:extLst>
          </p:cNvPr>
          <p:cNvSpPr txBox="1"/>
          <p:nvPr/>
        </p:nvSpPr>
        <p:spPr>
          <a:xfrm>
            <a:off x="315411" y="2713675"/>
            <a:ext cx="335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Дочерний класс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AE66263-9E42-26B9-1FB0-B838C2A2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11" y="3059240"/>
            <a:ext cx="7165744" cy="692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6131C7C-10F4-94E6-49BA-D696EE13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508" y="3930503"/>
            <a:ext cx="64470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  определении конструктора SmartTvDevice не указывается, являются ли свойства изменяемыми или неизменяемыми. Это означает, что параметры deviceName и deviceCategory являются просто параметрами конструктора, а не свойствами класса. Вы не сможете использовать их в классе, а просто передадите конструктору суперкласса.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9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B1B3D-0238-3CC5-EE59-064B7C67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458937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Свойства и методы дочернего класса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575AD-1C06-CF9B-3D7B-2248F4DE8896}"/>
              </a:ext>
            </a:extLst>
          </p:cNvPr>
          <p:cNvSpPr txBox="1"/>
          <p:nvPr/>
        </p:nvSpPr>
        <p:spPr>
          <a:xfrm>
            <a:off x="121535" y="972337"/>
            <a:ext cx="7182090" cy="549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speakerVolume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set(value) {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if (value in 0..100) {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field = value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}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}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set(value) {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if (value in 0..200) {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field = value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}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}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fun </a:t>
            </a:r>
            <a:r>
              <a:rPr lang="en-US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increaseSpeakerVolume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speakerVolume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("Speaker volume increased to $</a:t>
            </a:r>
            <a:r>
              <a:rPr lang="en-US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speakerVolume</a:t>
            </a: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b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ru-RU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3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nextChannel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ru-RU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b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ru-RU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("Channel </a:t>
            </a:r>
            <a:r>
              <a:rPr lang="ru-RU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increased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$</a:t>
            </a:r>
            <a:r>
              <a:rPr lang="ru-RU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b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endParaRPr lang="ru-RU" sz="13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616219-7D82-BEED-4EA3-D5794502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160" y="5423866"/>
            <a:ext cx="422090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nextChannel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ru-RU" altLang="ru-RU" sz="1400" dirty="0">
                <a:solidFill>
                  <a:srgbClr val="4E52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увеличивает номер канала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печатает строку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17BF11-E809-3397-49FD-3D7EDB7A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160" y="4460862"/>
            <a:ext cx="422090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increaseSpeakerVolume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увеличивает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громкость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печатает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строку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5324DA1-42FE-8862-F020-E5EDF101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158" y="3026305"/>
            <a:ext cx="422090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свойство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channelNumber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присвоено значение 1, функции установки указывает диапазон 0..200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64A8EF4-5D2E-A25C-1836-D35B6CFF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158" y="1893528"/>
            <a:ext cx="4220904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свойство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speakerVolume</a:t>
            </a:r>
            <a:r>
              <a:rPr lang="en-US" altLang="ru-RU" sz="1400" dirty="0">
                <a:solidFill>
                  <a:srgbClr val="4E52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1400" dirty="0">
                <a:solidFill>
                  <a:srgbClr val="4E52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создавали ранее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14B18-6C19-E49B-9012-626B1667BCAB}"/>
              </a:ext>
            </a:extLst>
          </p:cNvPr>
          <p:cNvSpPr txBox="1"/>
          <p:nvPr/>
        </p:nvSpPr>
        <p:spPr>
          <a:xfrm>
            <a:off x="211237" y="1151965"/>
            <a:ext cx="7428054" cy="3323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set(value) {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if (value in 0..100) {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field = value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}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}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fun </a:t>
            </a:r>
            <a:r>
              <a:rPr lang="en-US" sz="14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increaseBrightness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("Brightness increased to $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endParaRPr lang="ru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41F617F-AD36-2174-798A-1608B3A8F35D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45893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Свойства и методы дочернего класса</a:t>
            </a:r>
            <a:endParaRPr lang="ru-RU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B6242E-332D-7ED4-45BB-1781B61A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753" y="2042320"/>
            <a:ext cx="496553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свойство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brightnessLevel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значение 0, с помощью функции установки, задающее диапазон 0..100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353182-2A26-8937-0446-08318CCF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77" y="4703931"/>
            <a:ext cx="5432385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increaseBrightness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увеличивает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яркость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света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печатает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строк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679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7EEDE-7FE5-35AA-33A3-CFE142A4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ru-RU" dirty="0"/>
              <a:t>Отношения между классами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613D3A-A4F2-9A89-3354-1E63E565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37" y="2152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22" descr="Представление высокого уровня отношений HAS-A и IS-A.">
            <a:extLst>
              <a:ext uri="{FF2B5EF4-FFF2-40B4-BE49-F238E27FC236}">
                <a16:creationId xmlns:a16="http://schemas.microsoft.com/office/drawing/2014/main" id="{107815BC-793A-293C-CBFA-BC2708B4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07" y="1095264"/>
            <a:ext cx="6885023" cy="296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8C991-1B16-15AC-1DDA-5ECDD8D1632D}"/>
              </a:ext>
            </a:extLst>
          </p:cNvPr>
          <p:cNvSpPr txBox="1"/>
          <p:nvPr/>
        </p:nvSpPr>
        <p:spPr>
          <a:xfrm>
            <a:off x="133108" y="4240268"/>
            <a:ext cx="1141842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Когда вы используете наследование, вы устанавливаете связь между двумя классами в так называемом </a:t>
            </a:r>
            <a:r>
              <a:rPr lang="ru-RU" sz="1600" b="1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отношении IS-A</a:t>
            </a:r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Объект также является экземпляром класса, от которого он наследуется. </a:t>
            </a:r>
            <a:endParaRPr lang="ru-RU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</a:t>
            </a:r>
            <a:r>
              <a:rPr lang="ru-RU" sz="1600" b="1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отношениях HAS-A</a:t>
            </a:r>
            <a:r>
              <a:rPr lang="ru-RU" sz="1600" b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объект может владеть экземпляром другого класса, но на самом деле не является экземпляром этого класса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2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8CF9-00C2-E815-71BC-9611635B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ru-RU" dirty="0"/>
              <a:t>Отношения </a:t>
            </a:r>
            <a:r>
              <a:rPr lang="en-US" dirty="0"/>
              <a:t>IS-A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C8824-3069-5F98-7E75-F6210383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08" y="1036361"/>
            <a:ext cx="112968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Когда вы указываете отношение IS-A между суперклассом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подклассом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SmartTvDevice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это означает, что все, что может делать суперкласс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может делать и подкласс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SmartTvDevice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Связь однонаправленная, поэтому можно сказать, что каждый смарт-телевизор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— это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смарт-устройство, но нельзя сказать, что каждое смарт-устройство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— это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смарт-телевизор.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2BB07-7E3F-9F18-A72E-732E578A3E59}"/>
              </a:ext>
            </a:extLst>
          </p:cNvPr>
          <p:cNvSpPr txBox="1"/>
          <p:nvPr/>
        </p:nvSpPr>
        <p:spPr>
          <a:xfrm>
            <a:off x="3096228" y="2762969"/>
            <a:ext cx="487872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US" sz="16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lang="en-US" sz="16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</a:t>
            </a:r>
            <a:r>
              <a:rPr lang="en-US" sz="16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lang="en-US" sz="16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lang="en-US" sz="16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ru-RU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39EA7-BACE-296C-6406-8EA465F6B1E4}"/>
              </a:ext>
            </a:extLst>
          </p:cNvPr>
          <p:cNvSpPr txBox="1"/>
          <p:nvPr/>
        </p:nvSpPr>
        <p:spPr>
          <a:xfrm>
            <a:off x="295154" y="3452023"/>
            <a:ext cx="112110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 используйте наследование только для обеспечения возможности повторного использования кода. </a:t>
            </a:r>
            <a:endParaRPr lang="ru-RU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Прежде чем принять решение, проверьте, связаны ли эти два класса друг с другом. </a:t>
            </a:r>
            <a:endParaRPr lang="ru-RU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они демонстрируют некоторую связь, проверьте, действительно ли они соответствуют отношениям IS-A. Спросите себя: «Могу ли я сказать, что подкласс — это суперкласс?». Например, </a:t>
            </a:r>
            <a:r>
              <a:rPr lang="ru-RU" sz="1600" dirty="0" err="1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Android</a:t>
            </a:r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это</a:t>
            </a:r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операционная система.</a:t>
            </a:r>
            <a:endParaRPr lang="ru-RU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9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89C8A-AB4F-C486-5D41-B6AA8633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381965"/>
            <a:ext cx="10396882" cy="1151965"/>
          </a:xfrm>
        </p:spPr>
        <p:txBody>
          <a:bodyPr/>
          <a:lstStyle/>
          <a:p>
            <a:r>
              <a:rPr lang="ru-RU" dirty="0"/>
              <a:t>Отношения </a:t>
            </a:r>
            <a:r>
              <a:rPr lang="en-US" dirty="0"/>
              <a:t>has-a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B0E75-5356-F0E2-D25D-9BB1C33E831B}"/>
              </a:ext>
            </a:extLst>
          </p:cNvPr>
          <p:cNvSpPr txBox="1"/>
          <p:nvPr/>
        </p:nvSpPr>
        <p:spPr>
          <a:xfrm>
            <a:off x="843825" y="1933886"/>
            <a:ext cx="10078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Отношения HAS-A — это еще один способ указать отношения между двумя классами.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Например, вы, вероятно, будете использовать Smart TV у себя дома. В данном случае между смарт-телевизором и домом существует связь. В доме есть умное устройство или, другими словами, умное устройство </a:t>
            </a:r>
            <a:r>
              <a:rPr lang="ru-RU" sz="2000" i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есть</a:t>
            </a:r>
            <a:r>
              <a:rPr lang="ru-RU" sz="20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 в доме. Отношения HAS </a:t>
            </a:r>
            <a:r>
              <a:rPr lang="ru-RU" sz="2000" i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-</a:t>
            </a:r>
            <a:r>
              <a:rPr lang="ru-RU" sz="2000" i="1" dirty="0" err="1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A</a:t>
            </a:r>
            <a:r>
              <a:rPr lang="ru-RU" sz="20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 между двумя классами также называются </a:t>
            </a:r>
            <a:r>
              <a:rPr lang="ru-RU" sz="2000" b="1" i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композицией</a:t>
            </a:r>
            <a:r>
              <a:rPr lang="ru-RU" sz="20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22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{BD217DDF-A294-8D42-8C8B-6B4E3476181D}tf10001077</Template>
  <TotalTime>180</TotalTime>
  <Words>2379</Words>
  <Application>Microsoft Macintosh PowerPoint</Application>
  <PresentationFormat>Широкоэкранный</PresentationFormat>
  <Paragraphs>101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Impact</vt:lpstr>
      <vt:lpstr>Menlo</vt:lpstr>
      <vt:lpstr>Noto Sans</vt:lpstr>
      <vt:lpstr>Symbol</vt:lpstr>
      <vt:lpstr>Times New Roman</vt:lpstr>
      <vt:lpstr>var(--devsite-code-font-family)</vt:lpstr>
      <vt:lpstr>Главное мероприятие</vt:lpstr>
      <vt:lpstr>Наследование полиморфизм</vt:lpstr>
      <vt:lpstr>Презентация PowerPoint</vt:lpstr>
      <vt:lpstr>Наследование</vt:lpstr>
      <vt:lpstr>Создание родительского и дочерних классов</vt:lpstr>
      <vt:lpstr>Свойства и методы дочернего класса</vt:lpstr>
      <vt:lpstr>Презентация PowerPoint</vt:lpstr>
      <vt:lpstr>Отношения между классами</vt:lpstr>
      <vt:lpstr>Отношения IS-A</vt:lpstr>
      <vt:lpstr>Отношения has-a</vt:lpstr>
      <vt:lpstr>Пример has-a</vt:lpstr>
      <vt:lpstr>Продолжение примера</vt:lpstr>
      <vt:lpstr>полиморфизм</vt:lpstr>
      <vt:lpstr>Переопределение методов суперкласса</vt:lpstr>
      <vt:lpstr>Презентация PowerPoint</vt:lpstr>
      <vt:lpstr>Презентация PowerPoint</vt:lpstr>
      <vt:lpstr>Презентация PowerPoint</vt:lpstr>
      <vt:lpstr>Повторное использование кода суперкласса в подклассах</vt:lpstr>
      <vt:lpstr>Презентация PowerPoint</vt:lpstr>
      <vt:lpstr>Презентация PowerPoint</vt:lpstr>
      <vt:lpstr>Переопредение свойства суперкласса из подкласса</vt:lpstr>
      <vt:lpstr>Задания.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Microsoft Office User</dc:creator>
  <cp:lastModifiedBy>Microsoft Office User</cp:lastModifiedBy>
  <cp:revision>48</cp:revision>
  <dcterms:created xsi:type="dcterms:W3CDTF">2024-02-19T00:57:34Z</dcterms:created>
  <dcterms:modified xsi:type="dcterms:W3CDTF">2024-02-19T04:55:39Z</dcterms:modified>
</cp:coreProperties>
</file>