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4" r:id="rId4"/>
    <p:sldId id="275" r:id="rId5"/>
    <p:sldId id="277" r:id="rId6"/>
    <p:sldId id="27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3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115"/>
  </p:normalViewPr>
  <p:slideViewPr>
    <p:cSldViewPr snapToGrid="0">
      <p:cViewPr varScale="1">
        <p:scale>
          <a:sx n="127" d="100"/>
          <a:sy n="127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6B432-C473-9848-AB7D-EA71F3CCEE9A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9AF4855-F6E4-8B4F-B377-0680DA37C4EE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800" dirty="0" err="1">
              <a:latin typeface="Arial" panose="020B0604020202020204" pitchFamily="34" charset="0"/>
              <a:cs typeface="Arial" panose="020B0604020202020204" pitchFamily="34" charset="0"/>
            </a:rPr>
            <a:t>public</a:t>
          </a:r>
          <a:r>
            <a:rPr lang="ru-RU" sz="1800" b="1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ru-RU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06EE69-E8D4-044B-A91C-273F2B9E725C}" type="parTrans" cxnId="{6B430AEB-012C-B445-9747-2D34B77BFBBF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1A5931-298D-E545-9D82-7BA5A8833F57}" type="sibTrans" cxnId="{6B430AEB-012C-B445-9747-2D34B77BFBBF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356BD2-56E8-9641-AC68-F1B656EC8E40}">
      <dgm:prSet phldrT="[Текст]" custT="1"/>
      <dgm:spPr/>
      <dgm:t>
        <a:bodyPr/>
        <a:lstStyle/>
        <a:p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Вероятно, существуют некоторые свойства и методы, которые используются только внутри класса, и вы не обязательно хотите, чтобы их использовали другие классы. Эти свойства и методы можно пометить модификатором </a:t>
          </a:r>
          <a:r>
            <a:rPr lang="ru-RU" sz="1400" dirty="0" err="1">
              <a:latin typeface="Arial" panose="020B0604020202020204" pitchFamily="34" charset="0"/>
              <a:cs typeface="Arial" panose="020B0604020202020204" pitchFamily="34" charset="0"/>
            </a:rPr>
            <a:t>private</a:t>
          </a: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 видимости, чтобы гарантировать, что другой класс не сможет случайно получить к ним доступ.</a:t>
          </a:r>
        </a:p>
      </dgm:t>
    </dgm:pt>
    <dgm:pt modelId="{EA91B0B2-4822-FC4C-B1DD-D37C3014FE60}" type="parTrans" cxnId="{C68D261E-CE29-274A-8960-4A49E42F745D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B58D2C-FC2B-D84F-94B7-A2B5DE374080}" type="sibTrans" cxnId="{C68D261E-CE29-274A-8960-4A49E42F745D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B18711-233F-DC48-AE61-EA070B7CE7FE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800" dirty="0" err="1">
              <a:latin typeface="Arial" panose="020B0604020202020204" pitchFamily="34" charset="0"/>
              <a:cs typeface="Arial" panose="020B0604020202020204" pitchFamily="34" charset="0"/>
            </a:rPr>
            <a:t>protected</a:t>
          </a:r>
          <a:r>
            <a:rPr lang="ru-RU" sz="1800" b="1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ru-RU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11272B-E16E-4C43-8A7C-A900FCC402F0}" type="parTrans" cxnId="{9E8E2618-389A-3E4A-A9FE-ABC723DAFB93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FEFAA2-B979-EB46-AB82-E1D929C4D671}" type="sibTrans" cxnId="{9E8E2618-389A-3E4A-A9FE-ABC723DAFB93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6D7839-3270-E546-B7C3-6EA1AEDD31E9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800" dirty="0" err="1">
              <a:latin typeface="Arial" panose="020B0604020202020204" pitchFamily="34" charset="0"/>
              <a:cs typeface="Arial" panose="020B0604020202020204" pitchFamily="34" charset="0"/>
            </a:rPr>
            <a:t>private</a:t>
          </a:r>
          <a:r>
            <a:rPr lang="ru-RU" sz="1800" b="1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ru-RU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2888CB-818A-E54E-BE58-FEB7AACB3877}" type="parTrans" cxnId="{0FD346ED-AF51-9A43-941A-4497620589D4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405C2A-6A76-C14C-81AC-7E8F121A1028}" type="sibTrans" cxnId="{0FD346ED-AF51-9A43-941A-4497620589D4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B69A8E-E57B-854A-B7ED-4EC2E356A6C0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800" dirty="0" err="1">
              <a:latin typeface="Arial" panose="020B0604020202020204" pitchFamily="34" charset="0"/>
              <a:cs typeface="Arial" panose="020B0604020202020204" pitchFamily="34" charset="0"/>
            </a:rPr>
            <a:t>internal</a:t>
          </a:r>
          <a:r>
            <a:rPr lang="ru-RU" sz="1800" b="1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ru-RU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9B12B4-0A90-CA47-B42B-83CCF5868413}" type="parTrans" cxnId="{624330B0-82E1-C243-A2C7-E119F6EA6D6E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83859F-D40F-DC42-BF47-D48222702C92}" type="sibTrans" cxnId="{624330B0-82E1-C243-A2C7-E119F6EA6D6E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36ECE5-9273-6347-AA88-66518797CDCE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Делает объявление </a:t>
          </a:r>
          <a:r>
            <a:rPr lang="ru-RU" sz="1400" b="1" dirty="0">
              <a:latin typeface="Arial" panose="020B0604020202020204" pitchFamily="34" charset="0"/>
              <a:cs typeface="Arial" panose="020B0604020202020204" pitchFamily="34" charset="0"/>
            </a:rPr>
            <a:t>доступным в том же модуле</a:t>
          </a: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. </a:t>
          </a:r>
        </a:p>
      </dgm:t>
    </dgm:pt>
    <dgm:pt modelId="{408F838F-B874-DE43-BECE-2EB42CB8DBB1}" type="parTrans" cxnId="{3FCD09F4-43F8-7D4E-9302-E7D561D29378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BCA709-CC21-924E-A739-FB888DA7B6D5}" type="sibTrans" cxnId="{3FCD09F4-43F8-7D4E-9302-E7D561D29378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00DFC4-8B39-ED44-A903-30803FF5C549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Делает объявление </a:t>
          </a:r>
          <a:r>
            <a:rPr lang="ru-RU" sz="1400" b="1" dirty="0">
              <a:latin typeface="Arial" panose="020B0604020202020204" pitchFamily="34" charset="0"/>
              <a:cs typeface="Arial" panose="020B0604020202020204" pitchFamily="34" charset="0"/>
            </a:rPr>
            <a:t>доступным в подклассах</a:t>
          </a: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. </a:t>
          </a:r>
        </a:p>
      </dgm:t>
    </dgm:pt>
    <dgm:pt modelId="{2AD8570C-A972-F147-A8A0-20CC708E90A7}" type="parTrans" cxnId="{F7C2E5C3-D4A8-CB41-8EA4-61D5D5E93646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D907C0-EF0B-1644-A007-B678C2B623B2}" type="sibTrans" cxnId="{F7C2E5C3-D4A8-CB41-8EA4-61D5D5E93646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64EABC-28C6-AC4B-9B2F-A58456571D39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Делает объявление </a:t>
          </a:r>
          <a:r>
            <a:rPr lang="ru-RU" sz="1400" b="1" dirty="0">
              <a:latin typeface="Arial" panose="020B0604020202020204" pitchFamily="34" charset="0"/>
              <a:cs typeface="Arial" panose="020B0604020202020204" pitchFamily="34" charset="0"/>
            </a:rPr>
            <a:t>доступным в том же классе или исходном файле</a:t>
          </a: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483CA23C-7CFF-E14F-B57C-A0E37187C837}" type="parTrans" cxnId="{F2E7C9FC-B7B0-5B4B-B145-AA42A8713634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B0F91C-4C45-C94D-9698-1ACB3194B49B}" type="sibTrans" cxnId="{F2E7C9FC-B7B0-5B4B-B145-AA42A8713634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5969FD-CE63-4D4A-A0F3-62AAFB3DC5BE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Модификатор видимости по умолчанию. </a:t>
          </a:r>
        </a:p>
      </dgm:t>
    </dgm:pt>
    <dgm:pt modelId="{43EB1273-7B09-5E4A-A903-A00E6D795391}" type="parTrans" cxnId="{0294492E-0EB0-1C47-897F-75C2BD0E2C1D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630A01-A459-EB46-A5BF-E264BFC09FEF}" type="sibTrans" cxnId="{0294492E-0EB0-1C47-897F-75C2BD0E2C1D}">
      <dgm:prSet/>
      <dgm:spPr/>
      <dgm:t>
        <a:bodyPr/>
        <a:lstStyle/>
        <a:p>
          <a:endParaRPr lang="ru-RU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9819A5-8912-4241-A15F-D9906B8C33F9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Делает декларацию </a:t>
          </a:r>
          <a:r>
            <a:rPr lang="ru-RU" sz="1400" b="1" dirty="0">
              <a:latin typeface="Arial" panose="020B0604020202020204" pitchFamily="34" charset="0"/>
              <a:cs typeface="Arial" panose="020B0604020202020204" pitchFamily="34" charset="0"/>
            </a:rPr>
            <a:t>доступной повсюду</a:t>
          </a: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. </a:t>
          </a:r>
        </a:p>
      </dgm:t>
    </dgm:pt>
    <dgm:pt modelId="{0FFCCB5D-4098-BC4A-ABDB-D2FF6F63CA4F}" type="parTrans" cxnId="{88D5B204-8ACB-9D4A-9013-6CAA9714699D}">
      <dgm:prSet/>
      <dgm:spPr/>
      <dgm:t>
        <a:bodyPr/>
        <a:lstStyle/>
        <a:p>
          <a:endParaRPr lang="ru-RU"/>
        </a:p>
      </dgm:t>
    </dgm:pt>
    <dgm:pt modelId="{6C1FD726-D33A-C34E-9796-50A4E808B98F}" type="sibTrans" cxnId="{88D5B204-8ACB-9D4A-9013-6CAA9714699D}">
      <dgm:prSet/>
      <dgm:spPr/>
      <dgm:t>
        <a:bodyPr/>
        <a:lstStyle/>
        <a:p>
          <a:endParaRPr lang="ru-RU"/>
        </a:p>
      </dgm:t>
    </dgm:pt>
    <dgm:pt modelId="{0A6296DB-FDF7-FE4D-B6AA-BA5DEEAE7ED5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Свойства и методы, которые вы хотите использовать вне класса, помечаются как общедоступные.</a:t>
          </a:r>
        </a:p>
      </dgm:t>
    </dgm:pt>
    <dgm:pt modelId="{DE282627-7D68-3A4E-8DF6-25B44D03046C}" type="parTrans" cxnId="{F94DD7AC-5B8A-B047-937E-713922AFDB61}">
      <dgm:prSet/>
      <dgm:spPr/>
      <dgm:t>
        <a:bodyPr/>
        <a:lstStyle/>
        <a:p>
          <a:endParaRPr lang="ru-RU"/>
        </a:p>
      </dgm:t>
    </dgm:pt>
    <dgm:pt modelId="{F2017707-3EA9-5140-96B4-227EE325C106}" type="sibTrans" cxnId="{F94DD7AC-5B8A-B047-937E-713922AFDB61}">
      <dgm:prSet/>
      <dgm:spPr/>
      <dgm:t>
        <a:bodyPr/>
        <a:lstStyle/>
        <a:p>
          <a:endParaRPr lang="ru-RU"/>
        </a:p>
      </dgm:t>
    </dgm:pt>
    <dgm:pt modelId="{6A807A78-1D83-CE45-B957-81AD7B060A9B}">
      <dgm:prSet phldrT="[Текст]"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Свойства и методы, которые вы хотите использовать в определяющем их классе и подклассах, помечены модификатором видимости </a:t>
          </a:r>
          <a:r>
            <a:rPr lang="ru-RU" sz="1400" dirty="0" err="1">
              <a:latin typeface="Arial" panose="020B0604020202020204" pitchFamily="34" charset="0"/>
              <a:cs typeface="Arial" panose="020B0604020202020204" pitchFamily="34" charset="0"/>
            </a:rPr>
            <a:t>protected</a:t>
          </a: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gm:t>
    </dgm:pt>
    <dgm:pt modelId="{13EBFDEA-8198-C74F-A60E-113DA3D8793B}" type="parTrans" cxnId="{1C5FE5EA-11C9-1141-BB06-93EED8345FA9}">
      <dgm:prSet/>
      <dgm:spPr/>
      <dgm:t>
        <a:bodyPr/>
        <a:lstStyle/>
        <a:p>
          <a:endParaRPr lang="ru-RU"/>
        </a:p>
      </dgm:t>
    </dgm:pt>
    <dgm:pt modelId="{155211DF-E9D6-BB45-8C86-EC73FF141318}" type="sibTrans" cxnId="{1C5FE5EA-11C9-1141-BB06-93EED8345FA9}">
      <dgm:prSet/>
      <dgm:spPr/>
      <dgm:t>
        <a:bodyPr/>
        <a:lstStyle/>
        <a:p>
          <a:endParaRPr lang="ru-RU"/>
        </a:p>
      </dgm:t>
    </dgm:pt>
    <dgm:pt modelId="{FF563794-E4E4-8841-9B03-CBB5C9ADB037}">
      <dgm:prSet custT="1"/>
      <dgm:spPr/>
      <dgm:t>
        <a:bodyPr/>
        <a:lstStyle/>
        <a:p>
          <a:pPr>
            <a:buSzPts val="1000"/>
            <a:buFont typeface="Symbol" pitchFamily="2" charset="2"/>
            <a:buChar char=""/>
          </a:pP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Модификатор </a:t>
          </a:r>
          <a:r>
            <a:rPr lang="ru-RU" sz="1400" dirty="0" err="1">
              <a:latin typeface="Arial" panose="020B0604020202020204" pitchFamily="34" charset="0"/>
              <a:cs typeface="Arial" panose="020B0604020202020204" pitchFamily="34" charset="0"/>
            </a:rPr>
            <a:t>Internal</a:t>
          </a:r>
          <a:r>
            <a:rPr lang="ru-RU" sz="1400" dirty="0">
              <a:latin typeface="Arial" panose="020B0604020202020204" pitchFamily="34" charset="0"/>
              <a:cs typeface="Arial" panose="020B0604020202020204" pitchFamily="34" charset="0"/>
            </a:rPr>
            <a:t> аналогичен модификатору Private, но вы можете получить доступ к внутренним свойствам и методам вне класса, если доступ к ним осуществляется в том же модуле</a:t>
          </a:r>
        </a:p>
      </dgm:t>
    </dgm:pt>
    <dgm:pt modelId="{9184C4A0-E1A4-7D45-91CB-5D29B79B3F3E}" type="parTrans" cxnId="{0C1088A9-9D96-154E-B808-355958E8A1FB}">
      <dgm:prSet/>
      <dgm:spPr/>
      <dgm:t>
        <a:bodyPr/>
        <a:lstStyle/>
        <a:p>
          <a:endParaRPr lang="ru-RU"/>
        </a:p>
      </dgm:t>
    </dgm:pt>
    <dgm:pt modelId="{E9BF2490-32AD-1548-A711-49A97912B111}" type="sibTrans" cxnId="{0C1088A9-9D96-154E-B808-355958E8A1FB}">
      <dgm:prSet/>
      <dgm:spPr/>
      <dgm:t>
        <a:bodyPr/>
        <a:lstStyle/>
        <a:p>
          <a:endParaRPr lang="ru-RU"/>
        </a:p>
      </dgm:t>
    </dgm:pt>
    <dgm:pt modelId="{DAC531A5-F8B9-234B-BEC7-C038205500BD}" type="pres">
      <dgm:prSet presAssocID="{E3C6B432-C473-9848-AB7D-EA71F3CCEE9A}" presName="Name0" presStyleCnt="0">
        <dgm:presLayoutVars>
          <dgm:dir/>
          <dgm:animLvl val="lvl"/>
          <dgm:resizeHandles val="exact"/>
        </dgm:presLayoutVars>
      </dgm:prSet>
      <dgm:spPr/>
    </dgm:pt>
    <dgm:pt modelId="{41FA6F56-5F06-0345-ABE0-7ABBEAC49501}" type="pres">
      <dgm:prSet presAssocID="{49AF4855-F6E4-8B4F-B377-0680DA37C4EE}" presName="composite" presStyleCnt="0"/>
      <dgm:spPr/>
    </dgm:pt>
    <dgm:pt modelId="{3CC3332C-BEE5-C04E-B238-B35159A9FAFA}" type="pres">
      <dgm:prSet presAssocID="{49AF4855-F6E4-8B4F-B377-0680DA37C4E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CB03B84-4808-4148-AFE0-EC76530E9AAA}" type="pres">
      <dgm:prSet presAssocID="{49AF4855-F6E4-8B4F-B377-0680DA37C4EE}" presName="desTx" presStyleLbl="alignAccFollowNode1" presStyleIdx="0" presStyleCnt="4">
        <dgm:presLayoutVars>
          <dgm:bulletEnabled val="1"/>
        </dgm:presLayoutVars>
      </dgm:prSet>
      <dgm:spPr/>
    </dgm:pt>
    <dgm:pt modelId="{F2E749AB-B737-F746-B610-02410035BBAF}" type="pres">
      <dgm:prSet presAssocID="{3C1A5931-298D-E545-9D82-7BA5A8833F57}" presName="space" presStyleCnt="0"/>
      <dgm:spPr/>
    </dgm:pt>
    <dgm:pt modelId="{0F9C3F42-55AC-BE45-89DF-8645F5190139}" type="pres">
      <dgm:prSet presAssocID="{8B6D7839-3270-E546-B7C3-6EA1AEDD31E9}" presName="composite" presStyleCnt="0"/>
      <dgm:spPr/>
    </dgm:pt>
    <dgm:pt modelId="{980513C8-1A1D-F34E-ADC9-509373604427}" type="pres">
      <dgm:prSet presAssocID="{8B6D7839-3270-E546-B7C3-6EA1AEDD31E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00D3D3B-DA1B-9245-9805-7499773FC26A}" type="pres">
      <dgm:prSet presAssocID="{8B6D7839-3270-E546-B7C3-6EA1AEDD31E9}" presName="desTx" presStyleLbl="alignAccFollowNode1" presStyleIdx="1" presStyleCnt="4">
        <dgm:presLayoutVars>
          <dgm:bulletEnabled val="1"/>
        </dgm:presLayoutVars>
      </dgm:prSet>
      <dgm:spPr/>
    </dgm:pt>
    <dgm:pt modelId="{485D1105-F3B7-F64C-93BD-84BBA1A45113}" type="pres">
      <dgm:prSet presAssocID="{01405C2A-6A76-C14C-81AC-7E8F121A1028}" presName="space" presStyleCnt="0"/>
      <dgm:spPr/>
    </dgm:pt>
    <dgm:pt modelId="{3B763509-47FA-9E4E-9FB3-32F215DF3411}" type="pres">
      <dgm:prSet presAssocID="{EAB18711-233F-DC48-AE61-EA070B7CE7FE}" presName="composite" presStyleCnt="0"/>
      <dgm:spPr/>
    </dgm:pt>
    <dgm:pt modelId="{EF4A92EA-E6BB-CB4C-A594-D92F06553625}" type="pres">
      <dgm:prSet presAssocID="{EAB18711-233F-DC48-AE61-EA070B7CE7F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19A1824-D5B3-1046-8EB0-35E4F6BFAF8B}" type="pres">
      <dgm:prSet presAssocID="{EAB18711-233F-DC48-AE61-EA070B7CE7FE}" presName="desTx" presStyleLbl="alignAccFollowNode1" presStyleIdx="2" presStyleCnt="4">
        <dgm:presLayoutVars>
          <dgm:bulletEnabled val="1"/>
        </dgm:presLayoutVars>
      </dgm:prSet>
      <dgm:spPr/>
    </dgm:pt>
    <dgm:pt modelId="{CC3E30AB-C587-844F-8C0B-2769DF5B6AA5}" type="pres">
      <dgm:prSet presAssocID="{45FEFAA2-B979-EB46-AB82-E1D929C4D671}" presName="space" presStyleCnt="0"/>
      <dgm:spPr/>
    </dgm:pt>
    <dgm:pt modelId="{247E5A0A-E120-3248-8E0E-5B43045E23DB}" type="pres">
      <dgm:prSet presAssocID="{C1B69A8E-E57B-854A-B7ED-4EC2E356A6C0}" presName="composite" presStyleCnt="0"/>
      <dgm:spPr/>
    </dgm:pt>
    <dgm:pt modelId="{C5633AC0-227A-854D-B1C6-C228E3039A9D}" type="pres">
      <dgm:prSet presAssocID="{C1B69A8E-E57B-854A-B7ED-4EC2E356A6C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F06C68F-82B9-234B-8E60-1CC714FBDB90}" type="pres">
      <dgm:prSet presAssocID="{C1B69A8E-E57B-854A-B7ED-4EC2E356A6C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8D5B204-8ACB-9D4A-9013-6CAA9714699D}" srcId="{49AF4855-F6E4-8B4F-B377-0680DA37C4EE}" destId="{DD9819A5-8912-4241-A15F-D9906B8C33F9}" srcOrd="1" destOrd="0" parTransId="{0FFCCB5D-4098-BC4A-ABDB-D2FF6F63CA4F}" sibTransId="{6C1FD726-D33A-C34E-9796-50A4E808B98F}"/>
    <dgm:cxn modelId="{B857E20E-EBDA-4F45-AAD8-B6A6BBBF2935}" type="presOf" srcId="{0A6296DB-FDF7-FE4D-B6AA-BA5DEEAE7ED5}" destId="{8CB03B84-4808-4148-AFE0-EC76530E9AAA}" srcOrd="0" destOrd="2" presId="urn:microsoft.com/office/officeart/2005/8/layout/hList1"/>
    <dgm:cxn modelId="{9E8E2618-389A-3E4A-A9FE-ABC723DAFB93}" srcId="{E3C6B432-C473-9848-AB7D-EA71F3CCEE9A}" destId="{EAB18711-233F-DC48-AE61-EA070B7CE7FE}" srcOrd="2" destOrd="0" parTransId="{A811272B-E16E-4C43-8A7C-A900FCC402F0}" sibTransId="{45FEFAA2-B979-EB46-AB82-E1D929C4D671}"/>
    <dgm:cxn modelId="{32B0161C-0CB9-DC4E-8E1D-AB357CB1EB81}" type="presOf" srcId="{E3C6B432-C473-9848-AB7D-EA71F3CCEE9A}" destId="{DAC531A5-F8B9-234B-BEC7-C038205500BD}" srcOrd="0" destOrd="0" presId="urn:microsoft.com/office/officeart/2005/8/layout/hList1"/>
    <dgm:cxn modelId="{C68D261E-CE29-274A-8960-4A49E42F745D}" srcId="{8B6D7839-3270-E546-B7C3-6EA1AEDD31E9}" destId="{FA356BD2-56E8-9641-AC68-F1B656EC8E40}" srcOrd="1" destOrd="0" parTransId="{EA91B0B2-4822-FC4C-B1DD-D37C3014FE60}" sibTransId="{83B58D2C-FC2B-D84F-94B7-A2B5DE374080}"/>
    <dgm:cxn modelId="{A1EE0A24-2C66-6148-B8E1-765C3CDE3881}" type="presOf" srcId="{625969FD-CE63-4D4A-A0F3-62AAFB3DC5BE}" destId="{8CB03B84-4808-4148-AFE0-EC76530E9AAA}" srcOrd="0" destOrd="0" presId="urn:microsoft.com/office/officeart/2005/8/layout/hList1"/>
    <dgm:cxn modelId="{0294492E-0EB0-1C47-897F-75C2BD0E2C1D}" srcId="{49AF4855-F6E4-8B4F-B377-0680DA37C4EE}" destId="{625969FD-CE63-4D4A-A0F3-62AAFB3DC5BE}" srcOrd="0" destOrd="0" parTransId="{43EB1273-7B09-5E4A-A903-A00E6D795391}" sibTransId="{F3630A01-A459-EB46-A5BF-E264BFC09FEF}"/>
    <dgm:cxn modelId="{C2493E35-2EF2-8040-9B85-10F6B5DF727F}" type="presOf" srcId="{FA356BD2-56E8-9641-AC68-F1B656EC8E40}" destId="{500D3D3B-DA1B-9245-9805-7499773FC26A}" srcOrd="0" destOrd="1" presId="urn:microsoft.com/office/officeart/2005/8/layout/hList1"/>
    <dgm:cxn modelId="{4F8B5F3C-CB61-7941-BB6F-D8642CC8AF2A}" type="presOf" srcId="{6A807A78-1D83-CE45-B957-81AD7B060A9B}" destId="{619A1824-D5B3-1046-8EB0-35E4F6BFAF8B}" srcOrd="0" destOrd="1" presId="urn:microsoft.com/office/officeart/2005/8/layout/hList1"/>
    <dgm:cxn modelId="{FA490658-4588-AD4C-8E0D-DFB2E9AA583E}" type="presOf" srcId="{1964EABC-28C6-AC4B-9B2F-A58456571D39}" destId="{500D3D3B-DA1B-9245-9805-7499773FC26A}" srcOrd="0" destOrd="0" presId="urn:microsoft.com/office/officeart/2005/8/layout/hList1"/>
    <dgm:cxn modelId="{113BF45A-5305-094B-9C2D-49E1E82B180B}" type="presOf" srcId="{8B6D7839-3270-E546-B7C3-6EA1AEDD31E9}" destId="{980513C8-1A1D-F34E-ADC9-509373604427}" srcOrd="0" destOrd="0" presId="urn:microsoft.com/office/officeart/2005/8/layout/hList1"/>
    <dgm:cxn modelId="{308E1999-9B24-2241-9A61-B043CADA22D2}" type="presOf" srcId="{DD9819A5-8912-4241-A15F-D9906B8C33F9}" destId="{8CB03B84-4808-4148-AFE0-EC76530E9AAA}" srcOrd="0" destOrd="1" presId="urn:microsoft.com/office/officeart/2005/8/layout/hList1"/>
    <dgm:cxn modelId="{0C1088A9-9D96-154E-B808-355958E8A1FB}" srcId="{C1B69A8E-E57B-854A-B7ED-4EC2E356A6C0}" destId="{FF563794-E4E4-8841-9B03-CBB5C9ADB037}" srcOrd="1" destOrd="0" parTransId="{9184C4A0-E1A4-7D45-91CB-5D29B79B3F3E}" sibTransId="{E9BF2490-32AD-1548-A711-49A97912B111}"/>
    <dgm:cxn modelId="{F94DD7AC-5B8A-B047-937E-713922AFDB61}" srcId="{49AF4855-F6E4-8B4F-B377-0680DA37C4EE}" destId="{0A6296DB-FDF7-FE4D-B6AA-BA5DEEAE7ED5}" srcOrd="2" destOrd="0" parTransId="{DE282627-7D68-3A4E-8DF6-25B44D03046C}" sibTransId="{F2017707-3EA9-5140-96B4-227EE325C106}"/>
    <dgm:cxn modelId="{624330B0-82E1-C243-A2C7-E119F6EA6D6E}" srcId="{E3C6B432-C473-9848-AB7D-EA71F3CCEE9A}" destId="{C1B69A8E-E57B-854A-B7ED-4EC2E356A6C0}" srcOrd="3" destOrd="0" parTransId="{539B12B4-0A90-CA47-B42B-83CCF5868413}" sibTransId="{2483859F-D40F-DC42-BF47-D48222702C92}"/>
    <dgm:cxn modelId="{DDB7A4B5-C808-2B4C-923D-568B6019A185}" type="presOf" srcId="{FF563794-E4E4-8841-9B03-CBB5C9ADB037}" destId="{DF06C68F-82B9-234B-8E60-1CC714FBDB90}" srcOrd="0" destOrd="1" presId="urn:microsoft.com/office/officeart/2005/8/layout/hList1"/>
    <dgm:cxn modelId="{A64B42B7-AA20-444E-BE3C-77550D469ED3}" type="presOf" srcId="{2500DFC4-8B39-ED44-A903-30803FF5C549}" destId="{619A1824-D5B3-1046-8EB0-35E4F6BFAF8B}" srcOrd="0" destOrd="0" presId="urn:microsoft.com/office/officeart/2005/8/layout/hList1"/>
    <dgm:cxn modelId="{F7C2E5C3-D4A8-CB41-8EA4-61D5D5E93646}" srcId="{EAB18711-233F-DC48-AE61-EA070B7CE7FE}" destId="{2500DFC4-8B39-ED44-A903-30803FF5C549}" srcOrd="0" destOrd="0" parTransId="{2AD8570C-A972-F147-A8A0-20CC708E90A7}" sibTransId="{B9D907C0-EF0B-1644-A007-B678C2B623B2}"/>
    <dgm:cxn modelId="{7F701BCD-2EDD-8C42-90A9-296DE5E2BDB4}" type="presOf" srcId="{9336ECE5-9273-6347-AA88-66518797CDCE}" destId="{DF06C68F-82B9-234B-8E60-1CC714FBDB90}" srcOrd="0" destOrd="0" presId="urn:microsoft.com/office/officeart/2005/8/layout/hList1"/>
    <dgm:cxn modelId="{A06B4FD8-1318-AC43-9E59-D27DD00E2ED0}" type="presOf" srcId="{49AF4855-F6E4-8B4F-B377-0680DA37C4EE}" destId="{3CC3332C-BEE5-C04E-B238-B35159A9FAFA}" srcOrd="0" destOrd="0" presId="urn:microsoft.com/office/officeart/2005/8/layout/hList1"/>
    <dgm:cxn modelId="{DAA023E0-2038-F24B-BA2D-7CC8B5B9D8AC}" type="presOf" srcId="{EAB18711-233F-DC48-AE61-EA070B7CE7FE}" destId="{EF4A92EA-E6BB-CB4C-A594-D92F06553625}" srcOrd="0" destOrd="0" presId="urn:microsoft.com/office/officeart/2005/8/layout/hList1"/>
    <dgm:cxn modelId="{1C5FE5EA-11C9-1141-BB06-93EED8345FA9}" srcId="{EAB18711-233F-DC48-AE61-EA070B7CE7FE}" destId="{6A807A78-1D83-CE45-B957-81AD7B060A9B}" srcOrd="1" destOrd="0" parTransId="{13EBFDEA-8198-C74F-A60E-113DA3D8793B}" sibTransId="{155211DF-E9D6-BB45-8C86-EC73FF141318}"/>
    <dgm:cxn modelId="{6B430AEB-012C-B445-9747-2D34B77BFBBF}" srcId="{E3C6B432-C473-9848-AB7D-EA71F3CCEE9A}" destId="{49AF4855-F6E4-8B4F-B377-0680DA37C4EE}" srcOrd="0" destOrd="0" parTransId="{5706EE69-E8D4-044B-A91C-273F2B9E725C}" sibTransId="{3C1A5931-298D-E545-9D82-7BA5A8833F57}"/>
    <dgm:cxn modelId="{0FD346ED-AF51-9A43-941A-4497620589D4}" srcId="{E3C6B432-C473-9848-AB7D-EA71F3CCEE9A}" destId="{8B6D7839-3270-E546-B7C3-6EA1AEDD31E9}" srcOrd="1" destOrd="0" parTransId="{972888CB-818A-E54E-BE58-FEB7AACB3877}" sibTransId="{01405C2A-6A76-C14C-81AC-7E8F121A1028}"/>
    <dgm:cxn modelId="{3FCD09F4-43F8-7D4E-9302-E7D561D29378}" srcId="{C1B69A8E-E57B-854A-B7ED-4EC2E356A6C0}" destId="{9336ECE5-9273-6347-AA88-66518797CDCE}" srcOrd="0" destOrd="0" parTransId="{408F838F-B874-DE43-BECE-2EB42CB8DBB1}" sibTransId="{0ABCA709-CC21-924E-A739-FB888DA7B6D5}"/>
    <dgm:cxn modelId="{5799B6F4-0598-E341-96DD-4DB9E64721DD}" type="presOf" srcId="{C1B69A8E-E57B-854A-B7ED-4EC2E356A6C0}" destId="{C5633AC0-227A-854D-B1C6-C228E3039A9D}" srcOrd="0" destOrd="0" presId="urn:microsoft.com/office/officeart/2005/8/layout/hList1"/>
    <dgm:cxn modelId="{F2E7C9FC-B7B0-5B4B-B145-AA42A8713634}" srcId="{8B6D7839-3270-E546-B7C3-6EA1AEDD31E9}" destId="{1964EABC-28C6-AC4B-9B2F-A58456571D39}" srcOrd="0" destOrd="0" parTransId="{483CA23C-7CFF-E14F-B57C-A0E37187C837}" sibTransId="{9BB0F91C-4C45-C94D-9698-1ACB3194B49B}"/>
    <dgm:cxn modelId="{21C983FD-9615-B347-BD21-147B236FEEDB}" type="presParOf" srcId="{DAC531A5-F8B9-234B-BEC7-C038205500BD}" destId="{41FA6F56-5F06-0345-ABE0-7ABBEAC49501}" srcOrd="0" destOrd="0" presId="urn:microsoft.com/office/officeart/2005/8/layout/hList1"/>
    <dgm:cxn modelId="{3D810D05-A1E6-2C41-9995-559F416D3E21}" type="presParOf" srcId="{41FA6F56-5F06-0345-ABE0-7ABBEAC49501}" destId="{3CC3332C-BEE5-C04E-B238-B35159A9FAFA}" srcOrd="0" destOrd="0" presId="urn:microsoft.com/office/officeart/2005/8/layout/hList1"/>
    <dgm:cxn modelId="{FEF1490D-9E1E-524F-BA5C-1C6C296FB545}" type="presParOf" srcId="{41FA6F56-5F06-0345-ABE0-7ABBEAC49501}" destId="{8CB03B84-4808-4148-AFE0-EC76530E9AAA}" srcOrd="1" destOrd="0" presId="urn:microsoft.com/office/officeart/2005/8/layout/hList1"/>
    <dgm:cxn modelId="{38882634-6A55-2C4B-8D85-7971AE614750}" type="presParOf" srcId="{DAC531A5-F8B9-234B-BEC7-C038205500BD}" destId="{F2E749AB-B737-F746-B610-02410035BBAF}" srcOrd="1" destOrd="0" presId="urn:microsoft.com/office/officeart/2005/8/layout/hList1"/>
    <dgm:cxn modelId="{2AF8B440-2686-2B4E-8DAD-36F6FF813B34}" type="presParOf" srcId="{DAC531A5-F8B9-234B-BEC7-C038205500BD}" destId="{0F9C3F42-55AC-BE45-89DF-8645F5190139}" srcOrd="2" destOrd="0" presId="urn:microsoft.com/office/officeart/2005/8/layout/hList1"/>
    <dgm:cxn modelId="{D0D27C91-77C7-D24B-9739-D12F966B9368}" type="presParOf" srcId="{0F9C3F42-55AC-BE45-89DF-8645F5190139}" destId="{980513C8-1A1D-F34E-ADC9-509373604427}" srcOrd="0" destOrd="0" presId="urn:microsoft.com/office/officeart/2005/8/layout/hList1"/>
    <dgm:cxn modelId="{EF30612A-B92D-4D4F-96AD-9FA76C8E01C6}" type="presParOf" srcId="{0F9C3F42-55AC-BE45-89DF-8645F5190139}" destId="{500D3D3B-DA1B-9245-9805-7499773FC26A}" srcOrd="1" destOrd="0" presId="urn:microsoft.com/office/officeart/2005/8/layout/hList1"/>
    <dgm:cxn modelId="{083AC133-8FBA-5A44-986A-725D56039D7F}" type="presParOf" srcId="{DAC531A5-F8B9-234B-BEC7-C038205500BD}" destId="{485D1105-F3B7-F64C-93BD-84BBA1A45113}" srcOrd="3" destOrd="0" presId="urn:microsoft.com/office/officeart/2005/8/layout/hList1"/>
    <dgm:cxn modelId="{D64E238B-F3DD-AC4C-B9D5-21ACA7A3DAC9}" type="presParOf" srcId="{DAC531A5-F8B9-234B-BEC7-C038205500BD}" destId="{3B763509-47FA-9E4E-9FB3-32F215DF3411}" srcOrd="4" destOrd="0" presId="urn:microsoft.com/office/officeart/2005/8/layout/hList1"/>
    <dgm:cxn modelId="{8D711A8D-F3D4-024D-B4C6-D82D5ABDDF7E}" type="presParOf" srcId="{3B763509-47FA-9E4E-9FB3-32F215DF3411}" destId="{EF4A92EA-E6BB-CB4C-A594-D92F06553625}" srcOrd="0" destOrd="0" presId="urn:microsoft.com/office/officeart/2005/8/layout/hList1"/>
    <dgm:cxn modelId="{A5698CC3-BD02-AC45-B08E-419D4E78DF86}" type="presParOf" srcId="{3B763509-47FA-9E4E-9FB3-32F215DF3411}" destId="{619A1824-D5B3-1046-8EB0-35E4F6BFAF8B}" srcOrd="1" destOrd="0" presId="urn:microsoft.com/office/officeart/2005/8/layout/hList1"/>
    <dgm:cxn modelId="{66418A9D-52DA-5447-8CB8-6C2C3C33B8E3}" type="presParOf" srcId="{DAC531A5-F8B9-234B-BEC7-C038205500BD}" destId="{CC3E30AB-C587-844F-8C0B-2769DF5B6AA5}" srcOrd="5" destOrd="0" presId="urn:microsoft.com/office/officeart/2005/8/layout/hList1"/>
    <dgm:cxn modelId="{B7D6F603-F361-7444-9E13-34ECED10A776}" type="presParOf" srcId="{DAC531A5-F8B9-234B-BEC7-C038205500BD}" destId="{247E5A0A-E120-3248-8E0E-5B43045E23DB}" srcOrd="6" destOrd="0" presId="urn:microsoft.com/office/officeart/2005/8/layout/hList1"/>
    <dgm:cxn modelId="{B14C3116-A765-BB46-989A-A3C7A69B62B7}" type="presParOf" srcId="{247E5A0A-E120-3248-8E0E-5B43045E23DB}" destId="{C5633AC0-227A-854D-B1C6-C228E3039A9D}" srcOrd="0" destOrd="0" presId="urn:microsoft.com/office/officeart/2005/8/layout/hList1"/>
    <dgm:cxn modelId="{04FD65FF-0E03-A04E-A3E6-3510BA48B6C2}" type="presParOf" srcId="{247E5A0A-E120-3248-8E0E-5B43045E23DB}" destId="{DF06C68F-82B9-234B-8E60-1CC714FBDB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3332C-BEE5-C04E-B238-B35159A9FAFA}">
      <dsp:nvSpPr>
        <dsp:cNvPr id="0" name=""/>
        <dsp:cNvSpPr/>
      </dsp:nvSpPr>
      <dsp:spPr>
        <a:xfrm>
          <a:off x="4259" y="9583"/>
          <a:ext cx="2561311" cy="1024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public</a:t>
          </a:r>
          <a:r>
            <a:rPr lang="ru-RU" sz="1800" b="1" kern="1200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ru-RU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59" y="9583"/>
        <a:ext cx="2561311" cy="1024524"/>
      </dsp:txXfrm>
    </dsp:sp>
    <dsp:sp modelId="{8CB03B84-4808-4148-AFE0-EC76530E9AAA}">
      <dsp:nvSpPr>
        <dsp:cNvPr id="0" name=""/>
        <dsp:cNvSpPr/>
      </dsp:nvSpPr>
      <dsp:spPr>
        <a:xfrm>
          <a:off x="4259" y="1034108"/>
          <a:ext cx="2561311" cy="3568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Модификатор видимости по умолчанию.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Делает декларацию </a:t>
          </a:r>
          <a:r>
            <a:rPr lang="ru-RU" sz="1400" b="1" kern="1200" dirty="0">
              <a:latin typeface="Arial" panose="020B0604020202020204" pitchFamily="34" charset="0"/>
              <a:cs typeface="Arial" panose="020B0604020202020204" pitchFamily="34" charset="0"/>
            </a:rPr>
            <a:t>доступной повсюду</a:t>
          </a: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.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Свойства и методы, которые вы хотите использовать вне класса, помечаются как общедоступные.</a:t>
          </a:r>
        </a:p>
      </dsp:txBody>
      <dsp:txXfrm>
        <a:off x="4259" y="1034108"/>
        <a:ext cx="2561311" cy="3568499"/>
      </dsp:txXfrm>
    </dsp:sp>
    <dsp:sp modelId="{980513C8-1A1D-F34E-ADC9-509373604427}">
      <dsp:nvSpPr>
        <dsp:cNvPr id="0" name=""/>
        <dsp:cNvSpPr/>
      </dsp:nvSpPr>
      <dsp:spPr>
        <a:xfrm>
          <a:off x="2924154" y="9583"/>
          <a:ext cx="2561311" cy="1024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private</a:t>
          </a:r>
          <a:r>
            <a:rPr lang="ru-RU" sz="1800" b="1" kern="1200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ru-RU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24154" y="9583"/>
        <a:ext cx="2561311" cy="1024524"/>
      </dsp:txXfrm>
    </dsp:sp>
    <dsp:sp modelId="{500D3D3B-DA1B-9245-9805-7499773FC26A}">
      <dsp:nvSpPr>
        <dsp:cNvPr id="0" name=""/>
        <dsp:cNvSpPr/>
      </dsp:nvSpPr>
      <dsp:spPr>
        <a:xfrm>
          <a:off x="2924154" y="1034108"/>
          <a:ext cx="2561311" cy="3568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Делает объявление </a:t>
          </a:r>
          <a:r>
            <a:rPr lang="ru-RU" sz="1400" b="1" kern="1200" dirty="0">
              <a:latin typeface="Arial" panose="020B0604020202020204" pitchFamily="34" charset="0"/>
              <a:cs typeface="Arial" panose="020B0604020202020204" pitchFamily="34" charset="0"/>
            </a:rPr>
            <a:t>доступным в том же классе или исходном файле</a:t>
          </a: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Вероятно, существуют некоторые свойства и методы, которые используются только внутри класса, и вы не обязательно хотите, чтобы их использовали другие классы. Эти свойства и методы можно пометить модификатором </a:t>
          </a:r>
          <a:r>
            <a:rPr lang="ru-RU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private</a:t>
          </a: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 видимости, чтобы гарантировать, что другой класс не сможет случайно получить к ним доступ.</a:t>
          </a:r>
        </a:p>
      </dsp:txBody>
      <dsp:txXfrm>
        <a:off x="2924154" y="1034108"/>
        <a:ext cx="2561311" cy="3568499"/>
      </dsp:txXfrm>
    </dsp:sp>
    <dsp:sp modelId="{EF4A92EA-E6BB-CB4C-A594-D92F06553625}">
      <dsp:nvSpPr>
        <dsp:cNvPr id="0" name=""/>
        <dsp:cNvSpPr/>
      </dsp:nvSpPr>
      <dsp:spPr>
        <a:xfrm>
          <a:off x="5844049" y="9583"/>
          <a:ext cx="2561311" cy="1024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protected</a:t>
          </a:r>
          <a:r>
            <a:rPr lang="ru-RU" sz="1800" b="1" kern="1200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ru-RU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44049" y="9583"/>
        <a:ext cx="2561311" cy="1024524"/>
      </dsp:txXfrm>
    </dsp:sp>
    <dsp:sp modelId="{619A1824-D5B3-1046-8EB0-35E4F6BFAF8B}">
      <dsp:nvSpPr>
        <dsp:cNvPr id="0" name=""/>
        <dsp:cNvSpPr/>
      </dsp:nvSpPr>
      <dsp:spPr>
        <a:xfrm>
          <a:off x="5844049" y="1034108"/>
          <a:ext cx="2561311" cy="3568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Делает объявление </a:t>
          </a:r>
          <a:r>
            <a:rPr lang="ru-RU" sz="1400" b="1" kern="1200" dirty="0">
              <a:latin typeface="Arial" panose="020B0604020202020204" pitchFamily="34" charset="0"/>
              <a:cs typeface="Arial" panose="020B0604020202020204" pitchFamily="34" charset="0"/>
            </a:rPr>
            <a:t>доступным в подклассах</a:t>
          </a: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.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Свойства и методы, которые вы хотите использовать в определяющем их классе и подклассах, помечены модификатором видимости </a:t>
          </a:r>
          <a:r>
            <a:rPr lang="ru-RU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protected</a:t>
          </a: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</a:p>
      </dsp:txBody>
      <dsp:txXfrm>
        <a:off x="5844049" y="1034108"/>
        <a:ext cx="2561311" cy="3568499"/>
      </dsp:txXfrm>
    </dsp:sp>
    <dsp:sp modelId="{C5633AC0-227A-854D-B1C6-C228E3039A9D}">
      <dsp:nvSpPr>
        <dsp:cNvPr id="0" name=""/>
        <dsp:cNvSpPr/>
      </dsp:nvSpPr>
      <dsp:spPr>
        <a:xfrm>
          <a:off x="8763944" y="9583"/>
          <a:ext cx="2561311" cy="10245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itchFamily="2" charset="2"/>
            <a:buNone/>
          </a:pPr>
          <a:r>
            <a:rPr lang="ru-RU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internal</a:t>
          </a:r>
          <a:r>
            <a:rPr lang="ru-RU" sz="1800" b="1" kern="1200" dirty="0">
              <a:latin typeface="Arial" panose="020B0604020202020204" pitchFamily="34" charset="0"/>
              <a:cs typeface="Arial" panose="020B0604020202020204" pitchFamily="34" charset="0"/>
            </a:rPr>
            <a:t> </a:t>
          </a:r>
          <a:endParaRPr lang="ru-RU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763944" y="9583"/>
        <a:ext cx="2561311" cy="1024524"/>
      </dsp:txXfrm>
    </dsp:sp>
    <dsp:sp modelId="{DF06C68F-82B9-234B-8E60-1CC714FBDB90}">
      <dsp:nvSpPr>
        <dsp:cNvPr id="0" name=""/>
        <dsp:cNvSpPr/>
      </dsp:nvSpPr>
      <dsp:spPr>
        <a:xfrm>
          <a:off x="8763944" y="1034108"/>
          <a:ext cx="2561311" cy="35684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Делает объявление </a:t>
          </a:r>
          <a:r>
            <a:rPr lang="ru-RU" sz="1400" b="1" kern="1200" dirty="0">
              <a:latin typeface="Arial" panose="020B0604020202020204" pitchFamily="34" charset="0"/>
              <a:cs typeface="Arial" panose="020B0604020202020204" pitchFamily="34" charset="0"/>
            </a:rPr>
            <a:t>доступным в том же модуле</a:t>
          </a: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.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itchFamily="2" charset="2"/>
            <a:buChar char=""/>
          </a:pP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Модификатор </a:t>
          </a:r>
          <a:r>
            <a:rPr lang="ru-RU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Internal</a:t>
          </a:r>
          <a:r>
            <a:rPr lang="ru-RU" sz="1400" kern="1200" dirty="0">
              <a:latin typeface="Arial" panose="020B0604020202020204" pitchFamily="34" charset="0"/>
              <a:cs typeface="Arial" panose="020B0604020202020204" pitchFamily="34" charset="0"/>
            </a:rPr>
            <a:t> аналогичен модификатору Private, но вы можете получить доступ к внутренним свойствам и методам вне класса, если доступ к ним осуществляется в том же модуле</a:t>
          </a:r>
        </a:p>
      </dsp:txBody>
      <dsp:txXfrm>
        <a:off x="8763944" y="1034108"/>
        <a:ext cx="2561311" cy="356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0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18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3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97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85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00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27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6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64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30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26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0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2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DFA1F2-6C93-7B47-9654-1232ABFAFF01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classes-and-objects/img/928547ad52768115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classes-and-objects/img/bfe3fd1cd8c45b2a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tlinlang.org/api/latest/jvm/stdlib/kotlin.properties/-read-only-property/" TargetMode="External"/><Relationship Id="rId4" Type="http://schemas.openxmlformats.org/officeDocument/2006/relationships/hyperlink" Target="https://kotlinlang.org/api/latest/jvm/stdlib/kotlin.properties/-read-write-property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api/latest/jvm/stdlib/kotlin.reflect/-k-property/#kproper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eveloper.android.com/studio/projects#ApplicationModules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classes-and-objects/img/dcc4f6693bf719a9.png" TargetMode="External"/><Relationship Id="rId7" Type="http://schemas.openxmlformats.org/officeDocument/2006/relationships/image" Target="https://developer.android.com/static/codelabs/basic-android-kotlin-compose-classes-and-objects/img/cea29a49b7b26786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https://developer.android.com/static/codelabs/basic-android-kotlin-compose-classes-and-objects/img/47807a890d237744.png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classes-and-objects/img/e0a60ddc26b841de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developer.android.com/static/codelabs/basic-android-kotlin-compose-classes-and-objects/img/6832575eba67f059.png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classes-and-objects/img/3ab4aa1c94a24a69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8945E-41D9-EC77-3739-95F71902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023404" y="1103331"/>
            <a:ext cx="9755187" cy="2766528"/>
          </a:xfrm>
        </p:spPr>
        <p:txBody>
          <a:bodyPr/>
          <a:lstStyle/>
          <a:p>
            <a:r>
              <a:rPr lang="ru-RU" dirty="0"/>
              <a:t>Модификаторы видимости</a:t>
            </a:r>
          </a:p>
        </p:txBody>
      </p:sp>
    </p:spTree>
    <p:extLst>
      <p:ext uri="{BB962C8B-B14F-4D97-AF65-F5344CB8AC3E}">
        <p14:creationId xmlns:p14="http://schemas.microsoft.com/office/powerpoint/2010/main" val="423653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FDC7C-9836-9443-5FC4-E12AD6AB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77" y="143189"/>
            <a:ext cx="10396882" cy="1151965"/>
          </a:xfrm>
        </p:spPr>
        <p:txBody>
          <a:bodyPr/>
          <a:lstStyle/>
          <a:p>
            <a:r>
              <a:rPr lang="ru-RU" dirty="0"/>
              <a:t>Делегаты свойств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7EC36E-805F-5DB7-FB0D-E51260BDA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015" y="321547"/>
            <a:ext cx="104365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7" name="Рисунок 32">
            <a:extLst>
              <a:ext uri="{FF2B5EF4-FFF2-40B4-BE49-F238E27FC236}">
                <a16:creationId xmlns:a16="http://schemas.microsoft.com/office/drawing/2014/main" id="{BCEB969D-048A-9F0C-17B6-03D7C4C0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988" y="3782923"/>
            <a:ext cx="5087815" cy="63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DE58F1D-8F6F-3C9F-549A-EF17DE34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45" y="1030738"/>
            <a:ext cx="109527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4E525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войства в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Kotlin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используют 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резервное поле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(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field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для хранения своих значений в памяти. 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Когда вы посмотрите на код, вы увидите дублированный код, чтобы проверить, находятся ли значения в пределах диапазона для свойств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speakerVolume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channelNumber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brightnessLevel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 классах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SmartTvDevice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SmartLightDevice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Вы можете повторно использовать код проверки диапазона в функции установки с </a:t>
            </a:r>
            <a:r>
              <a:rPr kumimoji="0" lang="ru-RU" altLang="ru-RU" sz="1600" b="1" i="1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делегатами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Вместо использования поля и функций получения и установки для управления значением им управляет делегат.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Синтаксис создания делегатов свойств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начинается с объявления переменной, за которой следует ключевое слово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и объекта делегата, который обрабатывает функции получения и установки свойства.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E1B0D-4C0E-A06C-3AF4-7BB016494477}"/>
              </a:ext>
            </a:extLst>
          </p:cNvPr>
          <p:cNvSpPr txBox="1"/>
          <p:nvPr/>
        </p:nvSpPr>
        <p:spPr>
          <a:xfrm>
            <a:off x="442126" y="4611104"/>
            <a:ext cx="109527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Прежде чем реализовать класс, которому можно делегировать реализацию, вам необходимо ознакомиться с </a:t>
            </a:r>
            <a:r>
              <a:rPr lang="ru-RU" sz="1600" b="1" i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интерфейсами</a:t>
            </a:r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9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F4E-7003-7196-A585-FCA99F4A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42" y="0"/>
            <a:ext cx="10396882" cy="1151965"/>
          </a:xfrm>
        </p:spPr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A52E2-F9D4-62C8-1C25-ED7B23B02AA0}"/>
              </a:ext>
            </a:extLst>
          </p:cNvPr>
          <p:cNvSpPr txBox="1"/>
          <p:nvPr/>
        </p:nvSpPr>
        <p:spPr>
          <a:xfrm>
            <a:off x="263770" y="1024080"/>
            <a:ext cx="1124243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b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Интерфейс</a:t>
            </a:r>
            <a:r>
              <a:rPr lang="ru-RU" sz="14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— это контракт, которого должны придерживаться реализующие его классы. Он фокусируется </a:t>
            </a:r>
            <a:r>
              <a:rPr lang="ru-RU" sz="1400" b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</a:t>
            </a:r>
            <a:r>
              <a:rPr lang="ru-RU" sz="1400" b="1" i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том, что делать,</a:t>
            </a:r>
            <a:r>
              <a:rPr lang="ru-RU" sz="1400" b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а не на </a:t>
            </a:r>
            <a:r>
              <a:rPr lang="ru-RU" sz="1400" b="1" i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том, как выполнить</a:t>
            </a:r>
            <a:r>
              <a:rPr lang="ru-RU" sz="1400" b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действие</a:t>
            </a:r>
            <a:r>
              <a:rPr lang="ru-RU" sz="14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Короче говоря, интерфейс помогает достичь </a:t>
            </a:r>
            <a:r>
              <a:rPr lang="ru-RU" sz="1400" i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абстракции</a:t>
            </a:r>
            <a:r>
              <a:rPr lang="ru-RU" sz="14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.</a:t>
            </a:r>
            <a:endParaRPr lang="ru-R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Например, прежде чем построить дом, вы сообщаете архитектору, чего хотите. Вам нужна спальня, детская, гостиная, кухня и пара ванных комнат. Короче говоря, вы указываете, </a:t>
            </a:r>
            <a:r>
              <a:rPr lang="ru-RU" sz="1400" i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чего хотите</a:t>
            </a:r>
            <a:r>
              <a:rPr lang="ru-RU" sz="14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а архитектор указывает, </a:t>
            </a:r>
            <a:r>
              <a:rPr lang="ru-RU" sz="1400" i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этого достичь</a:t>
            </a:r>
            <a:r>
              <a:rPr lang="ru-RU" sz="14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D7BC34-5ED1-F137-57A1-678576AC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86" y="2632667"/>
            <a:ext cx="107307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Рисунок 31">
            <a:extLst>
              <a:ext uri="{FF2B5EF4-FFF2-40B4-BE49-F238E27FC236}">
                <a16:creationId xmlns:a16="http://schemas.microsoft.com/office/drawing/2014/main" id="{3E187375-F727-24B9-0C0C-76A9333C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86" y="2632668"/>
            <a:ext cx="3287615" cy="176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F13806-6B51-16BC-945E-F7A1EF51047B}"/>
              </a:ext>
            </a:extLst>
          </p:cNvPr>
          <p:cNvSpPr txBox="1"/>
          <p:nvPr/>
        </p:nvSpPr>
        <p:spPr>
          <a:xfrm>
            <a:off x="4574512" y="2948509"/>
            <a:ext cx="619480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rgbClr val="4E5256"/>
                </a:solidFill>
                <a:latin typeface="Noto Sans" panose="020B0502040504020204" pitchFamily="34" charset="0"/>
                <a:ea typeface="Times New Roman" panose="02020603050405020304" pitchFamily="18" charset="0"/>
              </a:rPr>
              <a:t>К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ласс </a:t>
            </a:r>
            <a:r>
              <a:rPr lang="ru-RU" sz="1800" i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реализует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 интерфейс.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Класс предоставляет сведения о реализации методов и свойств, объявленных в интерфейсе.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27103-EAF5-9682-AD9F-26C75BA7123D}"/>
              </a:ext>
            </a:extLst>
          </p:cNvPr>
          <p:cNvSpPr txBox="1"/>
          <p:nvPr/>
        </p:nvSpPr>
        <p:spPr>
          <a:xfrm>
            <a:off x="4574512" y="4179615"/>
            <a:ext cx="78847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Подробнее об интерфейсах вы узнаете в следующих уроках</a:t>
            </a:r>
            <a:r>
              <a:rPr lang="ru-RU" sz="1400" i="1" dirty="0">
                <a:effectLst/>
              </a:rPr>
              <a:t> </a:t>
            </a:r>
            <a:endParaRPr lang="ru-RU" sz="1400" i="1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1AFE405-4A9A-286E-1FD2-0D09AA1E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79" y="4836193"/>
            <a:ext cx="109828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Чтобы создать класс делегата для типа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вам необходимо реализовать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ReadWriteProperty</a:t>
            </a:r>
            <a:r>
              <a:rPr kumimoji="0" lang="ru-RU" altLang="ru-RU" sz="1400" b="0" i="0" u="sng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интерфейс. Аналогично вам необходимо реализовать интерфейс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ReadOnlyProperty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для типа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9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7DEE-7910-E22C-E9E8-4A900045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4" y="0"/>
            <a:ext cx="11372220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создания делегата для типа </a:t>
            </a:r>
            <a:r>
              <a:rPr lang="en-US" dirty="0"/>
              <a:t>var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4D40BC-6B31-3592-04D6-A8482C1E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2" y="1310412"/>
            <a:ext cx="6561574" cy="1554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RangeRegulator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: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ReadWriteProperty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&lt;Any?, Int&gt;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16AD6B-50B3-6B0A-8572-E2310282F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686" y="1310412"/>
            <a:ext cx="45920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Перед функцией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()создайте класс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RangeRegulator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реализующий интерфейс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ReadWriteProperty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?, Int&gt;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B2A2E-B085-6B77-B9C5-16E42CD28F5A}"/>
              </a:ext>
            </a:extLst>
          </p:cNvPr>
          <p:cNvSpPr txBox="1"/>
          <p:nvPr/>
        </p:nvSpPr>
        <p:spPr>
          <a:xfrm>
            <a:off x="6792685" y="2133714"/>
            <a:ext cx="4592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 беспокойтесь об угловых скобках или содержимом внутри них. Они представляют собой обобщенные типы, и вы узнаете о них в следующем разделе</a:t>
            </a:r>
            <a:r>
              <a:rPr lang="ru-RU" sz="12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3223C-D5D8-535F-D201-7A73BB522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2" y="3284727"/>
            <a:ext cx="3836307" cy="1985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RangeRegulator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initialValue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Int,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private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minValue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Int,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private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maxValue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: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ReadWriteProperty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&lt;Any?, Int&gt;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6685206-5B64-16DB-434E-30339D970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903" y="3603347"/>
            <a:ext cx="597876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  основной конструктор класса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RangeRegulator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добавьте параметр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частное свойство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частное свойство 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типа Int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1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CD9AB98-3C78-173D-CFB2-52048AD4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3" y="737228"/>
            <a:ext cx="8561959" cy="3062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RangeRegulator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initialValue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Int,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private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minValue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Int,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private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maxValue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: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ReadWriteProperty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&lt;Any?, Int&gt;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override fun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getValue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thisRef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Any?, property: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KProperty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&lt;*&gt;): Int {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fun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setValue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thisRef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Any?, property: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KProperty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&lt;*&gt;, value: Int) {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00E8FA-3FBB-7C00-7A22-5C7C2972B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3" y="220712"/>
            <a:ext cx="112842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теле класса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RangeRegulator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переопределите методы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en-US" altLang="ru-RU" sz="1400" dirty="0">
                <a:solidFill>
                  <a:srgbClr val="4E52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Эти методы действуют как функции получения и установки свойств</a:t>
            </a:r>
            <a:r>
              <a:rPr lang="ru-RU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8AD096-6BA4-15BB-44E9-E3DAE0BF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4" y="3856689"/>
            <a:ext cx="111637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Примечание.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Это интерфейс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KProperty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который представляет объявленное свойство и позволяет получить доступ к метаданным делегированного свойства.</a:t>
            </a:r>
            <a:r>
              <a:rPr kumimoji="0" lang="en-US" altLang="ru-RU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Хорошо иметь информацию высокого уровня о том, что это 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KProperty</a:t>
            </a:r>
            <a:r>
              <a:rPr kumimoji="0" lang="ru-RU" altLang="ru-RU" sz="1200" b="0" i="1" u="sng" strike="noStrike" cap="none" normalizeH="0" baseline="0" dirty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такое.</a:t>
            </a:r>
            <a:endParaRPr kumimoji="0" lang="ru-RU" altLang="ru-RU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7456C-B77F-76BF-A2E2-C1B78D52AA0E}"/>
              </a:ext>
            </a:extLst>
          </p:cNvPr>
          <p:cNvSpPr txBox="1"/>
          <p:nvPr/>
        </p:nvSpPr>
        <p:spPr>
          <a:xfrm>
            <a:off x="231113" y="4863961"/>
            <a:ext cx="613954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kotlin.properties.ReadWriteProperty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kotlin.reflect.KProperty</a:t>
            </a:r>
            <a:endParaRPr lang="ru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C44F270-7DBE-41FF-D343-DAFE7C74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3" y="4530444"/>
            <a:ext cx="83934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строке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перед классом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SmartDevice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импортируйте интерфейсы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ReadWriteProperty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KProperty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805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7524E4F-A46F-86DA-451C-739D0B2F7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45" y="583618"/>
            <a:ext cx="7436651" cy="383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RangeRegulator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initialValue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Int,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private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minValue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Int,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private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maxValue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: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ReadWriteProperty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&lt;Any?, Int&gt;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fieldData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initialValue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fun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getValue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thisRef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Any?, property: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KProperty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&lt;*&gt;): Int {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altLang="ru-RU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fieldData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fun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setValue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thisRef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Any?, property: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KProperty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&lt;*&gt;, value: Int) {</a:t>
            </a:r>
            <a:endParaRPr lang="ru-RU" altLang="ru-RU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if (value in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minValue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maxValue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fieldData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value</a:t>
            </a:r>
            <a:b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}</a:t>
            </a:r>
            <a:b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800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BA907D-DB6C-49D0-3D4D-965B099CF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02" y="-13662"/>
            <a:ext cx="1100294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классе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RangeRegulator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строке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перед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методом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getValue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определите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свойство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fieldData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инициализируйте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его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параметром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initialValue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ru-RU" altLang="ru-RU" sz="140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Это свойство действует как </a:t>
            </a:r>
            <a:r>
              <a:rPr lang="ru-RU" altLang="ru-RU" sz="1400" dirty="0">
                <a:solidFill>
                  <a:srgbClr val="4E525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вспомогательное поле для переменной</a:t>
            </a:r>
            <a:endParaRPr lang="en-US" altLang="ru-RU" sz="1400" dirty="0">
              <a:solidFill>
                <a:srgbClr val="4E5256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ru-RU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56F087-536D-5507-3167-EBC5F12A4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668" y="1432888"/>
            <a:ext cx="3737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  теле метода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верните свойство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fieldData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2150E2B-86C2-F0E3-D196-2B88AFDB93BC}"/>
              </a:ext>
            </a:extLst>
          </p:cNvPr>
          <p:cNvCxnSpPr>
            <a:stCxn id="7" idx="1"/>
          </p:cNvCxnSpPr>
          <p:nvPr/>
        </p:nvCxnSpPr>
        <p:spPr>
          <a:xfrm flipH="1">
            <a:off x="2733152" y="1694498"/>
            <a:ext cx="5094516" cy="6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0F54718-6BA8-C1AD-0382-53BFA4E77A29}"/>
              </a:ext>
            </a:extLst>
          </p:cNvPr>
          <p:cNvCxnSpPr/>
          <p:nvPr/>
        </p:nvCxnSpPr>
        <p:spPr>
          <a:xfrm flipH="1">
            <a:off x="3537020" y="355670"/>
            <a:ext cx="3928905" cy="1412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5">
            <a:extLst>
              <a:ext uri="{FF2B5EF4-FFF2-40B4-BE49-F238E27FC236}">
                <a16:creationId xmlns:a16="http://schemas.microsoft.com/office/drawing/2014/main" id="{5C7A1FC6-E605-66B0-DB2B-8490D9B3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821" y="4537877"/>
            <a:ext cx="6096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  теле метода setValue()  проверьте,  находится ли назначаемый параметр value в диапазоне minValue..maxValue, прежде чем назначать его свойству fieldData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3FB4D5A-DB70-6E0E-469C-6E35D5574CF4}"/>
              </a:ext>
            </a:extLst>
          </p:cNvPr>
          <p:cNvCxnSpPr/>
          <p:nvPr/>
        </p:nvCxnSpPr>
        <p:spPr>
          <a:xfrm flipH="1" flipV="1">
            <a:off x="3366198" y="3330859"/>
            <a:ext cx="2426676" cy="116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0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CB56D4-3A3C-3722-2E6C-7CEA60B2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74" y="864881"/>
            <a:ext cx="10379947" cy="4293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deviceType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"Smart TV"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private var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speakerVolume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RangeRegulator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initialValue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2,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minValue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0,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maxValue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100)</a:t>
            </a:r>
            <a:b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private var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channelNumber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RangeRegulator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initialValue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1,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minValue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0,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maxValue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200)</a:t>
            </a:r>
            <a:b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override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deviceType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"Smart Light"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private var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RangeRegulator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initialValue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0,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minValue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0,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maxValue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100)</a:t>
            </a:r>
            <a:b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A2E2C2-A4BC-B93B-809C-16C891246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2" y="196685"/>
            <a:ext cx="94755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В классе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используйте класс делегата для определения свойств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speakerVolume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channelNumber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CDC9A6-0EEA-E0CF-29A5-D92E3325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579" y="5271005"/>
            <a:ext cx="86069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классе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SmartLightDevice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используйте класс делегата для определения  свойства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brightnessLevel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ED3364F-F9F9-AC1C-7907-BF932C0D389A}"/>
              </a:ext>
            </a:extLst>
          </p:cNvPr>
          <p:cNvCxnSpPr/>
          <p:nvPr/>
        </p:nvCxnSpPr>
        <p:spPr>
          <a:xfrm>
            <a:off x="432079" y="719905"/>
            <a:ext cx="653143" cy="123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DF07E69-5B61-6CB8-FBC6-6BFB56E1A099}"/>
              </a:ext>
            </a:extLst>
          </p:cNvPr>
          <p:cNvCxnSpPr/>
          <p:nvPr/>
        </p:nvCxnSpPr>
        <p:spPr>
          <a:xfrm flipH="1" flipV="1">
            <a:off x="4039437" y="4541855"/>
            <a:ext cx="2853732" cy="76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1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15D81-C8DE-05E1-5A23-954B7AFA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90" y="141790"/>
            <a:ext cx="10396882" cy="1151965"/>
          </a:xfrm>
        </p:spPr>
        <p:txBody>
          <a:bodyPr/>
          <a:lstStyle/>
          <a:p>
            <a:r>
              <a:rPr lang="ru-RU" dirty="0"/>
              <a:t>Задание 1. Каталог песен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A1A29-33E3-77C3-0AB0-BA1F198712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1628" y="1293756"/>
            <a:ext cx="10394707" cy="403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Представьте, что вам нужно создать приложение для музыкального плеера.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Создайте класс, который может представлять структуру песни. Класс </a:t>
            </a:r>
            <a:r>
              <a:rPr lang="ru-RU" sz="1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Song</a:t>
            </a: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должен включать следующие элементы кода: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Свойства названия, исполнителя, года публикации и количества воспроизведений.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Свойство, указывающее, популярна ли песня. Если количество игр меньше 1000, считайте это непопулярным.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Метод, который печатает описание песни в следующем формате: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«[Название] в исполнении [исполнителя] было выпущено в [год публикации]».</a:t>
            </a:r>
            <a:endParaRPr lang="ru-RU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2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35772-433A-DF67-FD3A-0DF39980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3" y="0"/>
            <a:ext cx="10396882" cy="1151965"/>
          </a:xfrm>
        </p:spPr>
        <p:txBody>
          <a:bodyPr/>
          <a:lstStyle/>
          <a:p>
            <a:r>
              <a:rPr lang="ru-RU" dirty="0"/>
              <a:t>Задание 2. интернет-профиль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0CC887-A31F-732E-3858-479A1A1EF33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99728" y="955851"/>
            <a:ext cx="11145344" cy="5193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1904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Часто вам необходимо заполнять профили онлайн-сайтов, которые содержат обязательные и необязательные поля. Например, вы можете добавить свою личную информацию и ссылку на других людей, которые рекомендовали вам подписаться на профиль.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исходном коде, представленном в следующем фрагменте кода, напишите программу, которая распечатывает данные профиля человека.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 main() {    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amanda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Person("Amanda", 33, "play tennis", null)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atiqah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Person("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Atiqah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", 28, "climb",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amanda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amanda.showProfile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atiqah.showProfile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 Person(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name: String,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age: Int,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hobby: String?,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referrer: Person?)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fun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showProfile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   // Fill in code 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Завершите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функцию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showProfile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чтобы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программа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напечатала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следующие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строки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Name: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AmandaAge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33Likes to play tennis. Doesn't have a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referrer.Name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AtiqahAge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28Likes to climb. Has a referrer named Amanda, who likes to play tennis.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6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BF8FB-2669-DC3A-8117-58C0EFDC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6" y="72851"/>
            <a:ext cx="10396882" cy="1151965"/>
          </a:xfrm>
        </p:spPr>
        <p:txBody>
          <a:bodyPr/>
          <a:lstStyle/>
          <a:p>
            <a:r>
              <a:rPr lang="ru-RU" dirty="0"/>
              <a:t>Задание 3. Складные телефоны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F13A5-7558-7C19-06E4-DDA32529C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403" y="1077687"/>
            <a:ext cx="11216971" cy="48307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200" kern="0" cap="none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Обычно экран телефона включается и выключается при нажатии кнопки питания. Напротив, если складной телефон сложен, основной внутренний экран складного телефона не включается при нажатии кнопки питания.</a:t>
            </a:r>
            <a:endParaRPr lang="ru-RU" sz="1200" kern="100" cap="non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kern="0" cap="none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исходном коде, представленном в следующем фрагменте кода, напишите класс </a:t>
            </a:r>
            <a:r>
              <a:rPr lang="ru-RU" sz="1200" kern="0" cap="none" dirty="0" err="1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FoldablePhone</a:t>
            </a:r>
            <a:r>
              <a:rPr lang="ru-RU" sz="1200" kern="0" cap="none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который наследуется от этого Phone класса. Он должен содержать следующее:</a:t>
            </a:r>
            <a:endParaRPr lang="ru-RU" sz="1200" kern="100" cap="non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200" kern="0" cap="none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Свойство, указывающее, сложен ли телефон.</a:t>
            </a:r>
            <a:endParaRPr lang="ru-RU" sz="1200" kern="100" cap="none" dirty="0">
              <a:solidFill>
                <a:srgbClr val="4E5256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200" kern="0" cap="none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Поведение функции </a:t>
            </a:r>
            <a:r>
              <a:rPr lang="ru-RU" sz="1200" kern="0" cap="none" dirty="0" err="1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switchOn</a:t>
            </a:r>
            <a:r>
              <a:rPr lang="ru-RU" sz="1200" kern="0" cap="none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отличается от поведения класса Phone: экран включается только тогда, когда телефон не сложен.</a:t>
            </a:r>
          </a:p>
          <a:p>
            <a:pPr marL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200" kern="100" cap="none" dirty="0">
              <a:solidFill>
                <a:srgbClr val="4E5256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1200" kern="0" cap="none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Методы изменения состояния складывания.</a:t>
            </a:r>
            <a:endParaRPr lang="ru-RU" sz="1200" kern="100" cap="none" dirty="0">
              <a:solidFill>
                <a:srgbClr val="4E5256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15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 Phone(var 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isScreenLightOn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Boolean = false){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fun 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switchOn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isScreenLightOn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true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}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fun 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switchOff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isScreenLightOn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false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}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fun 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checkPhoneScreenLight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phoneScreenLight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if (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isScreenLightOn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"on" else "off"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println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("The phone screen's light is $</a:t>
            </a:r>
            <a:r>
              <a:rPr lang="en-US" sz="1200" kern="0" cap="none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phoneScreenLight</a:t>
            </a: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.")</a:t>
            </a:r>
            <a:b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ru-RU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ru-RU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200" kern="0" cap="none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ru-RU" sz="1200" kern="100" cap="non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3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35C1B-BAAC-94B6-6183-9B8ECF49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33" y="283867"/>
            <a:ext cx="10396882" cy="1151965"/>
          </a:xfrm>
        </p:spPr>
        <p:txBody>
          <a:bodyPr/>
          <a:lstStyle/>
          <a:p>
            <a:r>
              <a:rPr lang="ru-RU" dirty="0"/>
              <a:t>Задание 4. Специальный аукцион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6F3F3-1416-AD47-657E-8978B8EA8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52" y="1435832"/>
            <a:ext cx="11183815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Обычно на аукционе цену товара определяет участник, предложивший самую высокую цену. На этом специальном аукционе, если на предмет нет претендентов, предмет автоматически продается аукционному дому по минимальной цене.</a:t>
            </a:r>
            <a:endParaRPr kumimoji="0" lang="ru-RU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исходном коде, представленном в следующем фрагменте кода, вам предоставляется функция auctionPrice(), которая принимает в качестве аргумента тип :Bid?, допускающий значение  NULL </a:t>
            </a:r>
            <a:endParaRPr kumimoji="0" lang="en-US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 main() {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val winningBid = Bid(5000, "Private Collector")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println("Item A is sold at ${auctionPrice(winningBid, 2000)}.")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 println("Item B is sold at ${auctionPrice(null, 3000)}.")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 Bid(val amount: Int, val bidder: String)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 auctionPrice(bid: Bid?, minimumPrice: Int): Int {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 // Fill in the code.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Завершите функцию  auctionPrice() так, чтобы программа напечатала следующие строки:</a:t>
            </a:r>
            <a:endParaRPr kumimoji="0" lang="en-US" altLang="ru-R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 A is sold at 5000.Item B is sold at 3000.</a:t>
            </a:r>
            <a:r>
              <a:rPr kumimoji="0" lang="en-US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44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5CD984-3F97-C1D6-E3FD-4917F53FBD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7792" y="138896"/>
            <a:ext cx="11285317" cy="523568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Модификаторы видимости играют важную роль в достижении инкапсуляции: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kern="1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 </a:t>
            </a:r>
            <a:r>
              <a:rPr lang="ru-RU" sz="1800" i="1" kern="1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классе</a:t>
            </a:r>
            <a:r>
              <a:rPr lang="ru-RU" sz="1800" kern="1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они позволяют скрыть ваши свойства и методы от несанкционированного доступа за пределами класса.</a:t>
            </a:r>
            <a:endParaRPr lang="ru-RU" sz="1800" kern="100" dirty="0">
              <a:solidFill>
                <a:srgbClr val="4E525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1800" kern="1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 </a:t>
            </a:r>
            <a:r>
              <a:rPr lang="ru-RU" sz="1800" i="1" kern="1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пакете</a:t>
            </a:r>
            <a:r>
              <a:rPr lang="ru-RU" sz="1800" kern="1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они позволяют скрыть классы и интерфейсы от несанкционированного доступа за пределами пакета.</a:t>
            </a:r>
            <a:endParaRPr lang="ru-RU" sz="1800" kern="100" dirty="0">
              <a:solidFill>
                <a:srgbClr val="4E525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8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DD003-F640-8B33-C559-0C77F9CC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82" y="113044"/>
            <a:ext cx="10396882" cy="1151965"/>
          </a:xfrm>
        </p:spPr>
        <p:txBody>
          <a:bodyPr/>
          <a:lstStyle/>
          <a:p>
            <a:pPr algn="ctr"/>
            <a:r>
              <a:rPr lang="ru-RU" dirty="0"/>
              <a:t>Модификаторы видимости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AB46B07-90A5-3FBD-3E4C-4971B28A166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85629843"/>
              </p:ext>
            </p:extLst>
          </p:nvPr>
        </p:nvGraphicFramePr>
        <p:xfrm>
          <a:off x="296426" y="1024768"/>
          <a:ext cx="11329515" cy="461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875BE0-69B3-810A-6D7E-763B28DEA794}"/>
              </a:ext>
            </a:extLst>
          </p:cNvPr>
          <p:cNvSpPr txBox="1"/>
          <p:nvPr/>
        </p:nvSpPr>
        <p:spPr>
          <a:xfrm>
            <a:off x="135653" y="5636960"/>
            <a:ext cx="11651063" cy="110799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400" b="1" dirty="0">
                <a:latin typeface="Times New Roman" panose="02020603050405020304" pitchFamily="18" charset="0"/>
              </a:rPr>
              <a:t>Модуль</a:t>
            </a:r>
            <a:r>
              <a:rPr lang="ru-RU" sz="1400" dirty="0">
                <a:latin typeface="Times New Roman" panose="02020603050405020304" pitchFamily="18" charset="0"/>
              </a:rPr>
              <a:t> — это набор исходных файлов и настроек сборки, которые позволяют разделить проект на отдельные функциональные единицы </a:t>
            </a:r>
            <a:r>
              <a:rPr lang="ru-RU" sz="1400" dirty="0">
                <a:latin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 </a:t>
            </a:r>
            <a:r>
              <a:rPr lang="ru-RU" sz="1400" dirty="0">
                <a:latin typeface="Times New Roman" panose="02020603050405020304" pitchFamily="18" charset="0"/>
              </a:rPr>
              <a:t>Ваш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может иметь один или несколько модулей. Вы можете независимо собирать, тестировать и отлаживать каждый модуль.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Пакет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похож на каталог или папку, в которой группируются связанные классы, тогда как модуль предоставляет контейнер для исходного кода вашего приложения, файлов ресурсов и настроек уровня приложения </a:t>
            </a:r>
            <a:r>
              <a:rPr lang="ru-RU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может содержать несколько пакетов.</a:t>
            </a:r>
          </a:p>
        </p:txBody>
      </p:sp>
    </p:spTree>
    <p:extLst>
      <p:ext uri="{BB962C8B-B14F-4D97-AF65-F5344CB8AC3E}">
        <p14:creationId xmlns:p14="http://schemas.microsoft.com/office/powerpoint/2010/main" val="281848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3ACE919-09E1-370F-5729-B1E451A1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220" y="13805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30">
            <a:extLst>
              <a:ext uri="{FF2B5EF4-FFF2-40B4-BE49-F238E27FC236}">
                <a16:creationId xmlns:a16="http://schemas.microsoft.com/office/drawing/2014/main" id="{DC4E45F2-77C2-6DBD-80D1-6486D77F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62" y="776313"/>
            <a:ext cx="5943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78828-15C4-26D1-7A2F-91C14CC4A1A0}"/>
              </a:ext>
            </a:extLst>
          </p:cNvPr>
          <p:cNvSpPr txBox="1"/>
          <p:nvPr/>
        </p:nvSpPr>
        <p:spPr>
          <a:xfrm>
            <a:off x="391887" y="129982"/>
            <a:ext cx="1102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Модификатор видимости должен быть помещен перед синтаксисом объявления при объявлении класса, метода или свойств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BB4A29-1847-C534-B0C1-A78BB7E79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49" y="333605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Рисунок 29">
            <a:extLst>
              <a:ext uri="{FF2B5EF4-FFF2-40B4-BE49-F238E27FC236}">
                <a16:creationId xmlns:a16="http://schemas.microsoft.com/office/drawing/2014/main" id="{E32CB73B-1E72-293D-5B24-639E02174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0" y="2121620"/>
            <a:ext cx="5943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1B02A3-E2A6-6CE3-83A3-DC6737F823CF}"/>
              </a:ext>
            </a:extLst>
          </p:cNvPr>
          <p:cNvSpPr txBox="1"/>
          <p:nvPr/>
        </p:nvSpPr>
        <p:spPr>
          <a:xfrm>
            <a:off x="411984" y="1690713"/>
            <a:ext cx="1102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Модификатор свойства: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6C6D4-CE65-D129-CDAA-71191A97A59D}"/>
              </a:ext>
            </a:extLst>
          </p:cNvPr>
          <p:cNvSpPr txBox="1"/>
          <p:nvPr/>
        </p:nvSpPr>
        <p:spPr>
          <a:xfrm>
            <a:off x="6450205" y="2244340"/>
            <a:ext cx="509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</a:t>
            </a:r>
            <a:r>
              <a:rPr lang="ru-RU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</a:t>
            </a:r>
            <a:r>
              <a:rPr lang="ru-RU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ru-RU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lang="ru-RU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</a:t>
            </a:r>
            <a:r>
              <a:rPr lang="ru-RU" sz="18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online</a:t>
            </a:r>
            <a:r>
              <a:rPr lang="ru-RU" sz="18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ru-RU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D9A3B69-8824-8B0E-1F7D-D00DA8CA9E60}"/>
              </a:ext>
            </a:extLst>
          </p:cNvPr>
          <p:cNvCxnSpPr>
            <a:stCxn id="1027" idx="3"/>
            <a:endCxn id="10" idx="1"/>
          </p:cNvCxnSpPr>
          <p:nvPr/>
        </p:nvCxnSpPr>
        <p:spPr>
          <a:xfrm>
            <a:off x="6194810" y="2413720"/>
            <a:ext cx="255395" cy="1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">
            <a:extLst>
              <a:ext uri="{FF2B5EF4-FFF2-40B4-BE49-F238E27FC236}">
                <a16:creationId xmlns:a16="http://schemas.microsoft.com/office/drawing/2014/main" id="{BA5593B5-7769-0D6E-D12B-A4C06770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51" y="3569757"/>
            <a:ext cx="112412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9" name="Рисунок 28">
            <a:extLst>
              <a:ext uri="{FF2B5EF4-FFF2-40B4-BE49-F238E27FC236}">
                <a16:creationId xmlns:a16="http://schemas.microsoft.com/office/drawing/2014/main" id="{6DCA3473-8554-BBDD-9A11-3C61E576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0" y="3166499"/>
            <a:ext cx="5163690" cy="27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C33454-7C78-7EF9-7422-095B6B6A100D}"/>
              </a:ext>
            </a:extLst>
          </p:cNvPr>
          <p:cNvSpPr txBox="1"/>
          <p:nvPr/>
        </p:nvSpPr>
        <p:spPr>
          <a:xfrm>
            <a:off x="302289" y="2797967"/>
            <a:ext cx="1102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Модификатор функции установки:</a:t>
            </a:r>
            <a:endParaRPr lang="ru-RU" b="1" dirty="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C10D3E9-9554-17B6-C3A9-97FA8D884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41" y="4515895"/>
            <a:ext cx="5622052" cy="1400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class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name: String,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category: String)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var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deviceStatus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"online"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protected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set(value)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field = value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5BDB5DC0-7DEF-03BB-1306-F9C26C3E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41" y="3213149"/>
            <a:ext cx="5622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Например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Для класса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SmartDevice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значение свойства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deviceStatus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должно быть доступно для чтения за пределами класса через объекты класса. Однако только класс и его дочерние элементы должны иметь возможность обновлять или записывать значение. Чтобы реализовать это требование, вам необходимо использовать модификатор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protected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функции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свойства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deviceStatus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B82780-05C9-A64C-C55C-D3DEDDD4FD96}"/>
              </a:ext>
            </a:extLst>
          </p:cNvPr>
          <p:cNvSpPr txBox="1"/>
          <p:nvPr/>
        </p:nvSpPr>
        <p:spPr>
          <a:xfrm>
            <a:off x="5612841" y="6018695"/>
            <a:ext cx="56220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Или опустив фигурные скобки, так как не надо выполнять проверку </a:t>
            </a:r>
          </a:p>
          <a:p>
            <a:r>
              <a:rPr lang="ru-RU" sz="1400" b="1" dirty="0" err="1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ru-RU" sz="1400" b="1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set</a:t>
            </a:r>
            <a:r>
              <a:rPr lang="ru-RU" sz="1400" b="1" dirty="0">
                <a:effectLst/>
              </a:rPr>
              <a:t> 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33537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21D709C-91E8-147B-36F2-C298240D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44" y="645607"/>
            <a:ext cx="3752950" cy="5293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SmartHome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 </a:t>
            </a:r>
            <a:r>
              <a:rPr kumimoji="0" lang="en-US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deviceTurnOnCount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  <a:b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private set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fun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turnOnTv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deviceTurnOnCount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smartTvDevice.turnOn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fun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turnOffTv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deviceTurnOnCount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b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smartTvDevice.turnOff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fun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turnOnLight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deviceTurnOnCount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smartLightDevice.turnOn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fun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turnOffLight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deviceTurnOnCount</a:t>
            </a:r>
            <a:r>
              <a:rPr kumimoji="0" lang="en-US" altLang="ru-RU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smartLightDevice.turnOff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DFAC3A-A5CC-24C8-9EC8-4CEA0460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363" y="2250960"/>
            <a:ext cx="6742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  классе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SmartHome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определите свойство 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deviceTurnOnCount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для которого установлено значение 0, с помощью частной функции установки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08D6FC-0BF2-5FF3-B312-0E3CBF3E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363" y="2866512"/>
            <a:ext cx="704651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Добавьте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свойство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deviceTurnOnCount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которым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следует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арифметический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оператор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++,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методам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turnOnTv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and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turnOnLight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затем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добавьте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deviceTurnOnCount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свойство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которым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следует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--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арифметический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оператор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методам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turnOffTv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()and 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turnOffLight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4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C95CD39-A98B-BC4A-2098-2FE9B6D7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1" name="Рисунок 27">
            <a:extLst>
              <a:ext uri="{FF2B5EF4-FFF2-40B4-BE49-F238E27FC236}">
                <a16:creationId xmlns:a16="http://schemas.microsoft.com/office/drawing/2014/main" id="{0878451D-C5DB-79A0-20A0-5556D0AC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8" y="483549"/>
            <a:ext cx="4537670" cy="234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1405A-8765-F4E3-E4FC-85F0D71D97B9}"/>
              </a:ext>
            </a:extLst>
          </p:cNvPr>
          <p:cNvSpPr txBox="1"/>
          <p:nvPr/>
        </p:nvSpPr>
        <p:spPr>
          <a:xfrm>
            <a:off x="153238" y="114217"/>
            <a:ext cx="613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ru-RU" sz="1800" b="1" dirty="0">
                <a:solidFill>
                  <a:srgbClr val="4E525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Модификаторы видимости для методов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28D923F-09FD-4264-A162-9C4A7855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761" y="483549"/>
            <a:ext cx="6320414" cy="22621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protected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fun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nextChannel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channelNumber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("Channel number increased to $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channelNumber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.")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      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371D3-8FC7-7E84-9127-623FB1B04F99}"/>
              </a:ext>
            </a:extLst>
          </p:cNvPr>
          <p:cNvSpPr txBox="1"/>
          <p:nvPr/>
        </p:nvSpPr>
        <p:spPr>
          <a:xfrm>
            <a:off x="226088" y="2944167"/>
            <a:ext cx="613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ru-RU" sz="1800" b="1" dirty="0">
                <a:solidFill>
                  <a:srgbClr val="4E525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Модификаторы видимости для конструкторов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4B13190-A78F-9941-AF85-DF49361B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4" name="Рисунок 26">
            <a:extLst>
              <a:ext uri="{FF2B5EF4-FFF2-40B4-BE49-F238E27FC236}">
                <a16:creationId xmlns:a16="http://schemas.microsoft.com/office/drawing/2014/main" id="{62CF19F4-8E90-4225-730D-12743DE6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88" y="3313499"/>
            <a:ext cx="5943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B71A48F-DB87-B718-B0B6-FC044CEA4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780" y="3304698"/>
            <a:ext cx="5266175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Синтаксис указания модификатора видимости для конструктора аналогичен определению основного конструктора с несколькими отличиями: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Модификатор указывается после имени класса, но перед ключевым словом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Если вам нужно указать модификатор для основного конструктора, необходимо сохранить ключевое слово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круглые скобки, даже если параметров нет.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A978157-042C-E053-9036-6B2E284A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864" y="5165152"/>
            <a:ext cx="8239648" cy="969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 class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protected constructor (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name: String, </a:t>
            </a:r>
            <a:r>
              <a:rPr kumimoji="0" lang="en-US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category: String)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B3C8C3-50A3-CA4F-F2CD-AC77D94BA09B}"/>
              </a:ext>
            </a:extLst>
          </p:cNvPr>
          <p:cNvSpPr txBox="1"/>
          <p:nvPr/>
        </p:nvSpPr>
        <p:spPr>
          <a:xfrm>
            <a:off x="195943" y="187122"/>
            <a:ext cx="613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</a:pPr>
            <a:r>
              <a:rPr lang="ru-RU" sz="1800" b="1" dirty="0">
                <a:solidFill>
                  <a:srgbClr val="4E525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Модификаторы видимости классов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984050-F18A-2350-00F6-A426C9B7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3" y="556453"/>
            <a:ext cx="93269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Рисунок 25">
            <a:extLst>
              <a:ext uri="{FF2B5EF4-FFF2-40B4-BE49-F238E27FC236}">
                <a16:creationId xmlns:a16="http://schemas.microsoft.com/office/drawing/2014/main" id="{6B539D2F-B477-7FE2-43E7-37126988A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27" y="913262"/>
            <a:ext cx="4546879" cy="229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9D2D272-7DB7-189B-5D52-ECC4C3B4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4" y="3651867"/>
            <a:ext cx="6621863" cy="1154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internal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open class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name: String,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category: String)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76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7A4D4CA-28AA-FBFB-2101-AEC04439F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53" y="796874"/>
            <a:ext cx="1063115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идеале следует стремиться к строгой видимости свойств и методов, поэтому объявляйте их с модификатором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как можно чаще.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 вы не можете сохранить их конфиденциальными, используйте модификатор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protected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 вы не можете защитить их, используйте модификатор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 вы не можете сохранить их внутренними, используйте модификатор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C2ACD81-7752-9FFF-ACAA-19F125B4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8599"/>
              </p:ext>
            </p:extLst>
          </p:nvPr>
        </p:nvGraphicFramePr>
        <p:xfrm>
          <a:off x="1256840" y="2173075"/>
          <a:ext cx="9262985" cy="2511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2597">
                  <a:extLst>
                    <a:ext uri="{9D8B030D-6E8A-4147-A177-3AD203B41FA5}">
                      <a16:colId xmlns:a16="http://schemas.microsoft.com/office/drawing/2014/main" val="3986870674"/>
                    </a:ext>
                  </a:extLst>
                </a:gridCol>
                <a:gridCol w="1852597">
                  <a:extLst>
                    <a:ext uri="{9D8B030D-6E8A-4147-A177-3AD203B41FA5}">
                      <a16:colId xmlns:a16="http://schemas.microsoft.com/office/drawing/2014/main" val="3233166647"/>
                    </a:ext>
                  </a:extLst>
                </a:gridCol>
                <a:gridCol w="1852597">
                  <a:extLst>
                    <a:ext uri="{9D8B030D-6E8A-4147-A177-3AD203B41FA5}">
                      <a16:colId xmlns:a16="http://schemas.microsoft.com/office/drawing/2014/main" val="200471403"/>
                    </a:ext>
                  </a:extLst>
                </a:gridCol>
                <a:gridCol w="1852597">
                  <a:extLst>
                    <a:ext uri="{9D8B030D-6E8A-4147-A177-3AD203B41FA5}">
                      <a16:colId xmlns:a16="http://schemas.microsoft.com/office/drawing/2014/main" val="2608251847"/>
                    </a:ext>
                  </a:extLst>
                </a:gridCol>
                <a:gridCol w="1852597">
                  <a:extLst>
                    <a:ext uri="{9D8B030D-6E8A-4147-A177-3AD203B41FA5}">
                      <a16:colId xmlns:a16="http://schemas.microsoft.com/office/drawing/2014/main" val="1333274450"/>
                    </a:ext>
                  </a:extLst>
                </a:gridCol>
              </a:tblGrid>
              <a:tr h="70514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Модификатор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Доступно в том же классе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Доступно в подклассе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Доступно в том же модуле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Доступный внешний модуль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9323021"/>
                  </a:ext>
                </a:extLst>
              </a:tr>
              <a:tr h="45167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ru-RU" sz="95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</a:t>
                      </a:r>
                      <a:endParaRPr lang="ru-RU" sz="12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ru-RU" sz="12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𝗫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𝗫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𝗫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869604"/>
                  </a:ext>
                </a:extLst>
              </a:tr>
              <a:tr h="45167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ru-RU" sz="9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protected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ru-RU" sz="12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𝗫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𝗫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5990241"/>
                  </a:ext>
                </a:extLst>
              </a:tr>
              <a:tr h="45167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ru-RU" sz="9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ru-RU" sz="12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𝗫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39638687"/>
                  </a:ext>
                </a:extLst>
              </a:tr>
              <a:tr h="45167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ru-RU" sz="9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ru-RU" sz="1200" kern="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ru-RU" sz="12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ru-RU" sz="105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ru-RU" sz="12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9349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9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8C8086F-6C5D-7F49-D18D-BE3582F2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23" y="101632"/>
            <a:ext cx="6471136" cy="35548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SmartTvDevice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speakerVolume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set(value)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if (value in 0..100)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field = value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}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}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channelNumber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set(value)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if (value in 0..200)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field = value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}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}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D89477-D5BE-E171-4E62-E4B2FCBE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22" y="3800844"/>
            <a:ext cx="6471137" cy="2816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SmartLightDevice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String,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String) :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SmartDevice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(name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deviceName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category =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deviceCategory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brightnessLevel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set(value)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if (value in 0..100) {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field = value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}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}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...</a:t>
            </a:r>
            <a:b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2851-C90A-5378-2BD9-95DB2C918B07}"/>
              </a:ext>
            </a:extLst>
          </p:cNvPr>
          <p:cNvSpPr txBox="1"/>
          <p:nvPr/>
        </p:nvSpPr>
        <p:spPr>
          <a:xfrm>
            <a:off x="6943411" y="4085964"/>
            <a:ext cx="4009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Добавьте модификаторы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для свойств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speakerVolume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channelNumber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brightnessLevel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82464FB-78CB-26A5-4056-76D065D54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411" y="1665630"/>
            <a:ext cx="451171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подклассе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SmartTvDevice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вы не должны позволять управлять свойствами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speakerVolume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channelNumber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извне класса.  Этими свойствами следует управлять только с помощью методов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increaseSpeakerVolume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nextChannel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Аналогично, в подклассе 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SmartLightDevice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свойство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brightnessLevel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должно контролироваться только через метод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increaseLightBrightness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5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{BD217DDF-A294-8D42-8C8B-6B4E3476181D}tf10001077</Template>
  <TotalTime>292</TotalTime>
  <Words>2610</Words>
  <Application>Microsoft Macintosh PowerPoint</Application>
  <PresentationFormat>Широкоэкранный</PresentationFormat>
  <Paragraphs>138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Impact</vt:lpstr>
      <vt:lpstr>Menlo</vt:lpstr>
      <vt:lpstr>Noto Sans</vt:lpstr>
      <vt:lpstr>Symbol</vt:lpstr>
      <vt:lpstr>Times New Roman</vt:lpstr>
      <vt:lpstr>var(--devsite-code-font-family)</vt:lpstr>
      <vt:lpstr>Главное мероприятие</vt:lpstr>
      <vt:lpstr>Модификаторы видимости</vt:lpstr>
      <vt:lpstr>Презентация PowerPoint</vt:lpstr>
      <vt:lpstr>Модификаторы видимости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Делегаты свойств</vt:lpstr>
      <vt:lpstr>Интерфейс</vt:lpstr>
      <vt:lpstr>Пример создания делегата для типа var</vt:lpstr>
      <vt:lpstr>Презентация PowerPoint</vt:lpstr>
      <vt:lpstr>Презентация PowerPoint</vt:lpstr>
      <vt:lpstr>Презентация PowerPoint</vt:lpstr>
      <vt:lpstr>Задание 1. Каталог песен</vt:lpstr>
      <vt:lpstr>Задание 2. интернет-профиль</vt:lpstr>
      <vt:lpstr>Задание 3. Складные телефоны </vt:lpstr>
      <vt:lpstr>Задание 4. Специальный аукцион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Microsoft Office User</dc:creator>
  <cp:lastModifiedBy>Microsoft Office User</cp:lastModifiedBy>
  <cp:revision>94</cp:revision>
  <dcterms:created xsi:type="dcterms:W3CDTF">2024-02-19T00:57:34Z</dcterms:created>
  <dcterms:modified xsi:type="dcterms:W3CDTF">2024-02-26T05:01:16Z</dcterms:modified>
</cp:coreProperties>
</file>