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jpeg" ContentType="image/jpeg"/>
  <Override PartName="/ppt/media/image36.png" ContentType="image/png"/>
  <Override PartName="/ppt/media/image38.png" ContentType="image/png"/>
  <Override PartName="/ppt/media/image3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871020-2E68-4F54-A878-2C564338E5D9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PY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83438B-9C5D-489B-BF44-145D4FD1A1E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A51F5D-8946-4E98-9A7B-FBEC805B598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21/03/21</a:t>
            </a:fld>
            <a:endParaRPr b="0" lang="es-PY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PY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1E3CB2-3A7A-49DA-93B8-43B40BD26F6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PY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3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26160"/>
            <a:ext cx="12192840" cy="1576800"/>
          </a:xfrm>
          <a:prstGeom prst="rect">
            <a:avLst/>
          </a:prstGeom>
          <a:solidFill>
            <a:srgbClr val="468a1a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279160" y="4938120"/>
            <a:ext cx="71420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4000" spc="-1" strike="noStrike">
                <a:solidFill>
                  <a:srgbClr val="ffffff"/>
                </a:solidFill>
                <a:latin typeface="Verdana"/>
                <a:ea typeface="Verdana"/>
              </a:rPr>
              <a:t>Guía Electrónica de Transporte de Animales</a:t>
            </a:r>
            <a:endParaRPr b="0" lang="es-PY" sz="40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818160" y="1783800"/>
            <a:ext cx="4533840" cy="160020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16000" y="208440"/>
            <a:ext cx="3888000" cy="8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6" presetSubtype="37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5117400"/>
            <a:ext cx="12199320" cy="986400"/>
          </a:xfrm>
          <a:prstGeom prst="rect">
            <a:avLst/>
          </a:prstGeom>
          <a:solidFill>
            <a:srgbClr val="468a1a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461520" y="5212440"/>
            <a:ext cx="11267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Registro en sistema de los datos referentes al transporte. </a:t>
            </a:r>
            <a:endParaRPr b="0" lang="es-PY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Localización, identificación del vehículo y conductor, status de embarque y fiscalización.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069000" y="58320"/>
            <a:ext cx="6054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LOCALES DE INSTALACIÓN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grpSp>
        <p:nvGrpSpPr>
          <p:cNvPr id="151" name="Group 4"/>
          <p:cNvGrpSpPr/>
          <p:nvPr/>
        </p:nvGrpSpPr>
        <p:grpSpPr>
          <a:xfrm>
            <a:off x="6186960" y="1324800"/>
            <a:ext cx="4595400" cy="364680"/>
            <a:chOff x="6186960" y="1324800"/>
            <a:chExt cx="4595400" cy="364680"/>
          </a:xfrm>
        </p:grpSpPr>
        <p:sp>
          <p:nvSpPr>
            <p:cNvPr id="152" name="CustomShape 5"/>
            <p:cNvSpPr/>
            <p:nvPr/>
          </p:nvSpPr>
          <p:spPr>
            <a:xfrm>
              <a:off x="6878520" y="1324800"/>
              <a:ext cx="3903840" cy="364680"/>
            </a:xfrm>
            <a:prstGeom prst="rect">
              <a:avLst/>
            </a:prstGeom>
            <a:solidFill>
              <a:srgbClr val="b478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</a:rPr>
                <a:t>PEAJE</a:t>
              </a:r>
              <a:endParaRPr b="0" lang="es-PY" sz="1800" spc="-1" strike="noStrike">
                <a:latin typeface="Arial"/>
              </a:endParaRPr>
            </a:p>
          </p:txBody>
        </p:sp>
        <p:sp>
          <p:nvSpPr>
            <p:cNvPr id="153" name="Line 6"/>
            <p:cNvSpPr/>
            <p:nvPr/>
          </p:nvSpPr>
          <p:spPr>
            <a:xfrm>
              <a:off x="6186960" y="1509480"/>
              <a:ext cx="691560" cy="0"/>
            </a:xfrm>
            <a:prstGeom prst="line">
              <a:avLst/>
            </a:prstGeom>
            <a:ln w="349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7"/>
          <p:cNvGrpSpPr/>
          <p:nvPr/>
        </p:nvGrpSpPr>
        <p:grpSpPr>
          <a:xfrm>
            <a:off x="6201000" y="1917720"/>
            <a:ext cx="4581360" cy="364680"/>
            <a:chOff x="6201000" y="1917720"/>
            <a:chExt cx="4581360" cy="364680"/>
          </a:xfrm>
        </p:grpSpPr>
        <p:sp>
          <p:nvSpPr>
            <p:cNvPr id="155" name="CustomShape 8"/>
            <p:cNvSpPr/>
            <p:nvPr/>
          </p:nvSpPr>
          <p:spPr>
            <a:xfrm>
              <a:off x="6878520" y="1917720"/>
              <a:ext cx="3903840" cy="364680"/>
            </a:xfrm>
            <a:prstGeom prst="rect">
              <a:avLst/>
            </a:prstGeom>
            <a:solidFill>
              <a:srgbClr val="b478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</a:rPr>
                <a:t>PUESTO FISCAL</a:t>
              </a:r>
              <a:endParaRPr b="0" lang="es-PY" sz="1800" spc="-1" strike="noStrike">
                <a:latin typeface="Arial"/>
              </a:endParaRPr>
            </a:p>
          </p:txBody>
        </p:sp>
        <p:sp>
          <p:nvSpPr>
            <p:cNvPr id="156" name="Line 9"/>
            <p:cNvSpPr/>
            <p:nvPr/>
          </p:nvSpPr>
          <p:spPr>
            <a:xfrm>
              <a:off x="6201000" y="2102400"/>
              <a:ext cx="677520" cy="0"/>
            </a:xfrm>
            <a:prstGeom prst="line">
              <a:avLst/>
            </a:prstGeom>
            <a:ln w="349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" name="Group 10"/>
          <p:cNvGrpSpPr/>
          <p:nvPr/>
        </p:nvGrpSpPr>
        <p:grpSpPr>
          <a:xfrm>
            <a:off x="6214680" y="2487600"/>
            <a:ext cx="4567680" cy="364680"/>
            <a:chOff x="6214680" y="2487600"/>
            <a:chExt cx="4567680" cy="364680"/>
          </a:xfrm>
        </p:grpSpPr>
        <p:sp>
          <p:nvSpPr>
            <p:cNvPr id="158" name="CustomShape 11"/>
            <p:cNvSpPr/>
            <p:nvPr/>
          </p:nvSpPr>
          <p:spPr>
            <a:xfrm>
              <a:off x="6878520" y="2487600"/>
              <a:ext cx="3903840" cy="364680"/>
            </a:xfrm>
            <a:prstGeom prst="rect">
              <a:avLst/>
            </a:prstGeom>
            <a:solidFill>
              <a:srgbClr val="b478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</a:rPr>
                <a:t>PUESTO DE CONTROL</a:t>
              </a:r>
              <a:endParaRPr b="0" lang="es-PY" sz="1800" spc="-1" strike="noStrike">
                <a:latin typeface="Arial"/>
              </a:endParaRPr>
            </a:p>
          </p:txBody>
        </p:sp>
        <p:sp>
          <p:nvSpPr>
            <p:cNvPr id="159" name="Line 12"/>
            <p:cNvSpPr/>
            <p:nvPr/>
          </p:nvSpPr>
          <p:spPr>
            <a:xfrm>
              <a:off x="6214680" y="2671920"/>
              <a:ext cx="663840" cy="0"/>
            </a:xfrm>
            <a:prstGeom prst="line">
              <a:avLst/>
            </a:prstGeom>
            <a:ln w="349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roup 13"/>
          <p:cNvGrpSpPr/>
          <p:nvPr/>
        </p:nvGrpSpPr>
        <p:grpSpPr>
          <a:xfrm>
            <a:off x="6201000" y="3053160"/>
            <a:ext cx="4581360" cy="364680"/>
            <a:chOff x="6201000" y="3053160"/>
            <a:chExt cx="4581360" cy="364680"/>
          </a:xfrm>
        </p:grpSpPr>
        <p:sp>
          <p:nvSpPr>
            <p:cNvPr id="161" name="CustomShape 14"/>
            <p:cNvSpPr/>
            <p:nvPr/>
          </p:nvSpPr>
          <p:spPr>
            <a:xfrm>
              <a:off x="6878520" y="3053160"/>
              <a:ext cx="3903840" cy="364680"/>
            </a:xfrm>
            <a:prstGeom prst="rect">
              <a:avLst/>
            </a:prstGeom>
            <a:solidFill>
              <a:srgbClr val="b478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</a:rPr>
                <a:t>PUESTOS DE POLICIA CAMINERA</a:t>
              </a:r>
              <a:endParaRPr b="0" lang="es-PY" sz="1800" spc="-1" strike="noStrike">
                <a:latin typeface="Arial"/>
              </a:endParaRPr>
            </a:p>
          </p:txBody>
        </p:sp>
        <p:sp>
          <p:nvSpPr>
            <p:cNvPr id="162" name="Line 15"/>
            <p:cNvSpPr/>
            <p:nvPr/>
          </p:nvSpPr>
          <p:spPr>
            <a:xfrm flipH="1">
              <a:off x="6201000" y="3237480"/>
              <a:ext cx="677520" cy="0"/>
            </a:xfrm>
            <a:prstGeom prst="line">
              <a:avLst/>
            </a:prstGeom>
            <a:ln w="349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" name="Group 16"/>
          <p:cNvGrpSpPr/>
          <p:nvPr/>
        </p:nvGrpSpPr>
        <p:grpSpPr>
          <a:xfrm>
            <a:off x="6201000" y="3689280"/>
            <a:ext cx="4581360" cy="364680"/>
            <a:chOff x="6201000" y="3689280"/>
            <a:chExt cx="4581360" cy="364680"/>
          </a:xfrm>
        </p:grpSpPr>
        <p:sp>
          <p:nvSpPr>
            <p:cNvPr id="164" name="CustomShape 17"/>
            <p:cNvSpPr/>
            <p:nvPr/>
          </p:nvSpPr>
          <p:spPr>
            <a:xfrm>
              <a:off x="6878520" y="3689280"/>
              <a:ext cx="3903840" cy="364680"/>
            </a:xfrm>
            <a:prstGeom prst="rect">
              <a:avLst/>
            </a:prstGeom>
            <a:solidFill>
              <a:srgbClr val="b478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</a:rPr>
                <a:t>PERÍMETROS URBANOS</a:t>
              </a:r>
              <a:endParaRPr b="0" lang="es-PY" sz="1800" spc="-1" strike="noStrike">
                <a:latin typeface="Arial"/>
              </a:endParaRPr>
            </a:p>
          </p:txBody>
        </p:sp>
        <p:sp>
          <p:nvSpPr>
            <p:cNvPr id="165" name="Line 18"/>
            <p:cNvSpPr/>
            <p:nvPr/>
          </p:nvSpPr>
          <p:spPr>
            <a:xfrm flipH="1">
              <a:off x="6201000" y="3873960"/>
              <a:ext cx="677520" cy="0"/>
            </a:xfrm>
            <a:prstGeom prst="line">
              <a:avLst/>
            </a:prstGeom>
            <a:ln w="349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" name="Group 19"/>
          <p:cNvGrpSpPr/>
          <p:nvPr/>
        </p:nvGrpSpPr>
        <p:grpSpPr>
          <a:xfrm>
            <a:off x="6189840" y="4314960"/>
            <a:ext cx="4613040" cy="364680"/>
            <a:chOff x="6189840" y="4314960"/>
            <a:chExt cx="4613040" cy="364680"/>
          </a:xfrm>
        </p:grpSpPr>
        <p:sp>
          <p:nvSpPr>
            <p:cNvPr id="167" name="CustomShape 20"/>
            <p:cNvSpPr/>
            <p:nvPr/>
          </p:nvSpPr>
          <p:spPr>
            <a:xfrm>
              <a:off x="6899040" y="4314960"/>
              <a:ext cx="3903840" cy="364680"/>
            </a:xfrm>
            <a:prstGeom prst="rect">
              <a:avLst/>
            </a:prstGeom>
            <a:solidFill>
              <a:srgbClr val="b478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ffffff"/>
                  </a:solidFill>
                  <a:latin typeface="Calibri"/>
                </a:rPr>
                <a:t>ZONAS DETERMINADAS</a:t>
              </a:r>
              <a:endParaRPr b="0" lang="es-PY" sz="1800" spc="-1" strike="noStrike">
                <a:latin typeface="Arial"/>
              </a:endParaRPr>
            </a:p>
          </p:txBody>
        </p:sp>
        <p:sp>
          <p:nvSpPr>
            <p:cNvPr id="168" name="Line 21"/>
            <p:cNvSpPr/>
            <p:nvPr/>
          </p:nvSpPr>
          <p:spPr>
            <a:xfrm flipH="1">
              <a:off x="6189840" y="4499280"/>
              <a:ext cx="709200" cy="0"/>
            </a:xfrm>
            <a:prstGeom prst="line">
              <a:avLst/>
            </a:prstGeom>
            <a:ln w="3492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TextShape 22"/>
          <p:cNvSpPr txBox="1"/>
          <p:nvPr/>
        </p:nvSpPr>
        <p:spPr>
          <a:xfrm>
            <a:off x="9286200" y="641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016000" y="1026720"/>
            <a:ext cx="4899600" cy="37252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00"/>
                            </p:stCondLst>
                            <p:childTnLst>
                              <p:par>
                                <p:cTn id="148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000"/>
                            </p:stCondLst>
                            <p:childTnLst>
                              <p:par>
                                <p:cTn id="152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000"/>
                            </p:stCondLst>
                            <p:childTnLst>
                              <p:par>
                                <p:cTn id="156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0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4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489120" y="144000"/>
            <a:ext cx="55108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DISPOSITIVO MÓVIL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 flipH="1">
            <a:off x="4029480" y="2088000"/>
            <a:ext cx="8160120" cy="2399760"/>
          </a:xfrm>
          <a:prstGeom prst="homePlate">
            <a:avLst>
              <a:gd name="adj" fmla="val 62671"/>
            </a:avLst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5726160" y="2376000"/>
            <a:ext cx="58658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s-P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En todos los puestos de control, serán instalado un POS para captura de los datos del transporte de animales, conductor, vehículo y otras informaciones de gestión.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92160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080000" y="1889280"/>
            <a:ext cx="2448000" cy="27907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afterEffect" fill="hold" presetClass="entr" presetID="2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154880"/>
            <a:ext cx="12192840" cy="124740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 flipH="1" rot="10800000">
            <a:off x="0" y="2833920"/>
            <a:ext cx="8526240" cy="2843640"/>
          </a:xfrm>
          <a:prstGeom prst="homePlate">
            <a:avLst>
              <a:gd name="adj" fmla="val 62671"/>
            </a:avLst>
          </a:prstGeom>
          <a:solidFill>
            <a:srgbClr val="b47804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3381480" y="83160"/>
            <a:ext cx="55108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IMPRESORA</a:t>
            </a:r>
            <a:endParaRPr b="0" lang="es-PY" sz="2600" spc="-1" strike="noStrike">
              <a:latin typeface="Arial"/>
            </a:endParaRPr>
          </a:p>
        </p:txBody>
      </p:sp>
      <p:pic>
        <p:nvPicPr>
          <p:cNvPr id="179" name="Imagem 5" descr=""/>
          <p:cNvPicPr/>
          <p:nvPr/>
        </p:nvPicPr>
        <p:blipFill>
          <a:blip r:embed="rId1"/>
          <a:stretch/>
        </p:blipFill>
        <p:spPr>
          <a:xfrm rot="21373800">
            <a:off x="6732000" y="2643120"/>
            <a:ext cx="3858840" cy="342252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sp>
        <p:nvSpPr>
          <p:cNvPr id="180" name="CustomShape 4"/>
          <p:cNvSpPr/>
          <p:nvPr/>
        </p:nvSpPr>
        <p:spPr>
          <a:xfrm>
            <a:off x="1103040" y="1560600"/>
            <a:ext cx="9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Impresora portátil para emisión de certificado de transporte.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785160" y="4480560"/>
            <a:ext cx="527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Resistente a la exposición del clima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785160" y="3372840"/>
            <a:ext cx="472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Bluetooth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785160" y="3741840"/>
            <a:ext cx="4721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Autonomía de 50 m de papel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785160" y="4111200"/>
            <a:ext cx="603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Protección contra corrosivos y UV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5" name="TextShape 9"/>
          <p:cNvSpPr txBox="1"/>
          <p:nvPr/>
        </p:nvSpPr>
        <p:spPr>
          <a:xfrm>
            <a:off x="92142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86" name="Graphic 30_0" descr=""/>
          <p:cNvPicPr/>
          <p:nvPr/>
        </p:nvPicPr>
        <p:blipFill>
          <a:blip r:embed="rId2"/>
          <a:stretch/>
        </p:blipFill>
        <p:spPr>
          <a:xfrm rot="20083200">
            <a:off x="9347040" y="2799720"/>
            <a:ext cx="1250280" cy="12315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with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000"/>
                            </p:stCondLst>
                            <p:childTnLst>
                              <p:par>
                                <p:cTn id="20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500"/>
                            </p:stCondLst>
                            <p:childTnLst>
                              <p:par>
                                <p:cTn id="208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000"/>
                            </p:stCondLst>
                            <p:childTnLst>
                              <p:par>
                                <p:cTn id="213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500"/>
                            </p:stCondLst>
                            <p:childTnLst>
                              <p:par>
                                <p:cTn id="218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7" descr=""/>
          <p:cNvPicPr/>
          <p:nvPr/>
        </p:nvPicPr>
        <p:blipFill>
          <a:blip r:embed="rId1"/>
          <a:srcRect l="38744" t="0" r="42327" b="19703"/>
          <a:stretch/>
        </p:blipFill>
        <p:spPr>
          <a:xfrm>
            <a:off x="9051120" y="292320"/>
            <a:ext cx="1748880" cy="417168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sp>
        <p:nvSpPr>
          <p:cNvPr id="188" name="CustomShape 1"/>
          <p:cNvSpPr/>
          <p:nvPr/>
        </p:nvSpPr>
        <p:spPr>
          <a:xfrm>
            <a:off x="0" y="5117400"/>
            <a:ext cx="12192840" cy="102312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511200" y="5283360"/>
            <a:ext cx="11170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Para los vehículos de otras localidades al ingresar en el área de control, serán fiscalizados, sellados y recibirán el certificado de autorización de transporte.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149640" y="83160"/>
            <a:ext cx="6299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EMISIÓN DE CERTIFICADO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92160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5215680" y="1800000"/>
            <a:ext cx="1912320" cy="2262240"/>
          </a:xfrm>
          <a:prstGeom prst="rect">
            <a:avLst/>
          </a:prstGeom>
          <a:ln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3456000" y="2664000"/>
            <a:ext cx="1296000" cy="360000"/>
          </a:xfrm>
          <a:custGeom>
            <a:avLst/>
            <a:gdLst/>
            <a:ahLst/>
            <a:rect l="0" t="0" r="r" b="b"/>
            <a:pathLst>
              <a:path w="3601" h="1002">
                <a:moveTo>
                  <a:pt x="0" y="500"/>
                </a:moveTo>
                <a:lnTo>
                  <a:pt x="716" y="0"/>
                </a:lnTo>
                <a:lnTo>
                  <a:pt x="716" y="250"/>
                </a:lnTo>
                <a:lnTo>
                  <a:pt x="2884" y="250"/>
                </a:lnTo>
                <a:lnTo>
                  <a:pt x="2884" y="0"/>
                </a:lnTo>
                <a:lnTo>
                  <a:pt x="3600" y="500"/>
                </a:lnTo>
                <a:lnTo>
                  <a:pt x="2884" y="1001"/>
                </a:lnTo>
                <a:lnTo>
                  <a:pt x="2884" y="750"/>
                </a:lnTo>
                <a:lnTo>
                  <a:pt x="716" y="750"/>
                </a:lnTo>
                <a:lnTo>
                  <a:pt x="716" y="1001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Graphic 30_1" descr=""/>
          <p:cNvPicPr/>
          <p:nvPr/>
        </p:nvPicPr>
        <p:blipFill>
          <a:blip r:embed="rId3"/>
          <a:stretch/>
        </p:blipFill>
        <p:spPr>
          <a:xfrm>
            <a:off x="7488000" y="2326680"/>
            <a:ext cx="1219320" cy="1201320"/>
          </a:xfrm>
          <a:prstGeom prst="rect">
            <a:avLst/>
          </a:prstGeom>
          <a:ln>
            <a:noFill/>
          </a:ln>
        </p:spPr>
      </p:pic>
      <p:pic>
        <p:nvPicPr>
          <p:cNvPr id="195" name="Picture 10_0" descr="A close up of a truck&#10;&#10;Description automatically generated"/>
          <p:cNvPicPr/>
          <p:nvPr/>
        </p:nvPicPr>
        <p:blipFill>
          <a:blip r:embed="rId4"/>
          <a:stretch/>
        </p:blipFill>
        <p:spPr>
          <a:xfrm flipH="1">
            <a:off x="291600" y="2376000"/>
            <a:ext cx="2876400" cy="8521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6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812680" y="83160"/>
            <a:ext cx="65667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HISTORIAL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5291640"/>
            <a:ext cx="12192840" cy="97236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364680" y="5400360"/>
            <a:ext cx="1120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Sistema de almacenamiento de historiales del transporte con datos encriptados.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92160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592000" y="979920"/>
            <a:ext cx="7051320" cy="3772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4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4874040"/>
            <a:ext cx="12192840" cy="124740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3069000" y="58320"/>
            <a:ext cx="6054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MONITOREO EN TIEMPO REAL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95360" y="4969800"/>
            <a:ext cx="112021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Sistema proporciona el status de cada vehículo para la unidad de fiscalización, facilitando las inspecciones según cada situación.</a:t>
            </a:r>
            <a:endParaRPr b="0" lang="es-PY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Alertas en los casos de vehículos que no fueron inspeccionados o están fuera de la ruta autorizada.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9216000" y="641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067920" y="936000"/>
            <a:ext cx="6148080" cy="3570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afterEffect" fill="hold" presetClass="entr" presetID="16" presetSubtype="37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5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6" presetSubtype="37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5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812680" y="83160"/>
            <a:ext cx="65667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APLICACIÓN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4868280"/>
            <a:ext cx="12192840" cy="124740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495360" y="5120640"/>
            <a:ext cx="11202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Aplicación disponible para grabación de datos (cédula, nombre del conductor, etc.) en el módulo vehicular.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92160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888000" y="792000"/>
            <a:ext cx="4682520" cy="3816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6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68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"/>
          <p:cNvGrpSpPr/>
          <p:nvPr/>
        </p:nvGrpSpPr>
        <p:grpSpPr>
          <a:xfrm>
            <a:off x="1668600" y="3384000"/>
            <a:ext cx="8973720" cy="2811600"/>
            <a:chOff x="1668600" y="3384000"/>
            <a:chExt cx="8973720" cy="2811600"/>
          </a:xfrm>
        </p:grpSpPr>
        <p:pic>
          <p:nvPicPr>
            <p:cNvPr id="212" name="Picture 23" descr="A close up of a building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2369160" y="4438800"/>
              <a:ext cx="1166400" cy="1125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3" name="CustomShape 2"/>
            <p:cNvSpPr/>
            <p:nvPr/>
          </p:nvSpPr>
          <p:spPr>
            <a:xfrm rot="10800000">
              <a:off x="4012560" y="4817520"/>
              <a:ext cx="523080" cy="258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3"/>
            <p:cNvSpPr/>
            <p:nvPr/>
          </p:nvSpPr>
          <p:spPr>
            <a:xfrm>
              <a:off x="6829920" y="5164920"/>
              <a:ext cx="523080" cy="258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4"/>
            <p:cNvSpPr/>
            <p:nvPr/>
          </p:nvSpPr>
          <p:spPr>
            <a:xfrm>
              <a:off x="1668600" y="5618520"/>
              <a:ext cx="23738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Puesto de Control</a:t>
              </a:r>
              <a:endParaRPr b="0" lang="es-PY" sz="1600" spc="-1" strike="noStrike">
                <a:latin typeface="Arial"/>
              </a:endParaRPr>
            </a:p>
          </p:txBody>
        </p:sp>
        <p:sp>
          <p:nvSpPr>
            <p:cNvPr id="216" name="CustomShape 5"/>
            <p:cNvSpPr/>
            <p:nvPr/>
          </p:nvSpPr>
          <p:spPr>
            <a:xfrm>
              <a:off x="8268840" y="5618520"/>
              <a:ext cx="237348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s-PY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Central de Control</a:t>
              </a:r>
              <a:endParaRPr b="0" lang="es-PY" sz="1600" spc="-1" strike="noStrike">
                <a:latin typeface="Arial"/>
              </a:endParaRPr>
            </a:p>
          </p:txBody>
        </p:sp>
        <p:pic>
          <p:nvPicPr>
            <p:cNvPr id="217" name="" descr=""/>
            <p:cNvPicPr/>
            <p:nvPr/>
          </p:nvPicPr>
          <p:blipFill>
            <a:blip r:embed="rId2"/>
            <a:stretch/>
          </p:blipFill>
          <p:spPr>
            <a:xfrm>
              <a:off x="8221320" y="3384000"/>
              <a:ext cx="2290680" cy="2048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8" name="CustomShape 6"/>
          <p:cNvSpPr/>
          <p:nvPr/>
        </p:nvSpPr>
        <p:spPr>
          <a:xfrm>
            <a:off x="2812680" y="83160"/>
            <a:ext cx="65667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DIAGRAMA DE FLUJO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pic>
        <p:nvPicPr>
          <p:cNvPr id="219" name="Picture 10" descr="A close up of a truck&#10;&#10;Description automatically generated"/>
          <p:cNvPicPr/>
          <p:nvPr/>
        </p:nvPicPr>
        <p:blipFill>
          <a:blip r:embed="rId3"/>
          <a:stretch/>
        </p:blipFill>
        <p:spPr>
          <a:xfrm flipH="1">
            <a:off x="7830360" y="1324800"/>
            <a:ext cx="2876400" cy="852120"/>
          </a:xfrm>
          <a:prstGeom prst="rect">
            <a:avLst/>
          </a:prstGeom>
          <a:ln>
            <a:noFill/>
          </a:ln>
        </p:spPr>
      </p:pic>
      <p:pic>
        <p:nvPicPr>
          <p:cNvPr id="220" name="Graphic 26" descr=""/>
          <p:cNvPicPr/>
          <p:nvPr/>
        </p:nvPicPr>
        <p:blipFill>
          <a:blip r:embed="rId4"/>
          <a:stretch/>
        </p:blipFill>
        <p:spPr>
          <a:xfrm>
            <a:off x="5412960" y="3897720"/>
            <a:ext cx="793440" cy="1733040"/>
          </a:xfrm>
          <a:prstGeom prst="rect">
            <a:avLst/>
          </a:prstGeom>
          <a:ln>
            <a:noFill/>
          </a:ln>
        </p:spPr>
      </p:pic>
      <p:pic>
        <p:nvPicPr>
          <p:cNvPr id="221" name="Graphic 30" descr=""/>
          <p:cNvPicPr/>
          <p:nvPr/>
        </p:nvPicPr>
        <p:blipFill>
          <a:blip r:embed="rId5"/>
          <a:stretch/>
        </p:blipFill>
        <p:spPr>
          <a:xfrm>
            <a:off x="6412320" y="1251000"/>
            <a:ext cx="1047960" cy="1032480"/>
          </a:xfrm>
          <a:prstGeom prst="rect">
            <a:avLst/>
          </a:prstGeom>
          <a:ln>
            <a:noFill/>
          </a:ln>
        </p:spPr>
      </p:pic>
      <p:sp>
        <p:nvSpPr>
          <p:cNvPr id="222" name="CustomShape 7"/>
          <p:cNvSpPr/>
          <p:nvPr/>
        </p:nvSpPr>
        <p:spPr>
          <a:xfrm>
            <a:off x="4161240" y="1712160"/>
            <a:ext cx="52308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"/>
          <p:cNvSpPr/>
          <p:nvPr/>
        </p:nvSpPr>
        <p:spPr>
          <a:xfrm rot="5400000">
            <a:off x="5537160" y="3299400"/>
            <a:ext cx="52308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9"/>
          <p:cNvSpPr/>
          <p:nvPr/>
        </p:nvSpPr>
        <p:spPr>
          <a:xfrm rot="16200000">
            <a:off x="5871600" y="3299760"/>
            <a:ext cx="52308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4030560" y="5076720"/>
            <a:ext cx="52308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1"/>
          <p:cNvSpPr/>
          <p:nvPr/>
        </p:nvSpPr>
        <p:spPr>
          <a:xfrm rot="10800000">
            <a:off x="6849000" y="4729320"/>
            <a:ext cx="52308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2"/>
          <p:cNvSpPr/>
          <p:nvPr/>
        </p:nvSpPr>
        <p:spPr>
          <a:xfrm>
            <a:off x="2973960" y="2617200"/>
            <a:ext cx="2373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Autenticación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28" name="CustomShape 13"/>
          <p:cNvSpPr/>
          <p:nvPr/>
        </p:nvSpPr>
        <p:spPr>
          <a:xfrm>
            <a:off x="6840000" y="2592000"/>
            <a:ext cx="497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Envío de datos y activación del módulo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29" name="CustomShape 14"/>
          <p:cNvSpPr/>
          <p:nvPr/>
        </p:nvSpPr>
        <p:spPr>
          <a:xfrm>
            <a:off x="4624560" y="5580000"/>
            <a:ext cx="23738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Antena de Transmisión de Datos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30" name="TextShape 15"/>
          <p:cNvSpPr txBox="1"/>
          <p:nvPr/>
        </p:nvSpPr>
        <p:spPr>
          <a:xfrm>
            <a:off x="9286200" y="6480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6"/>
          <a:stretch/>
        </p:blipFill>
        <p:spPr>
          <a:xfrm>
            <a:off x="5365080" y="1093320"/>
            <a:ext cx="898920" cy="15706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7"/>
          <a:stretch/>
        </p:blipFill>
        <p:spPr>
          <a:xfrm>
            <a:off x="1432440" y="1368000"/>
            <a:ext cx="2095560" cy="10191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000"/>
                            </p:stCondLst>
                            <p:childTnLst>
                              <p:par>
                                <p:cTn id="28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4000"/>
                            </p:stCondLst>
                            <p:childTnLst>
                              <p:par>
                                <p:cTn id="28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0"/>
                            </p:stCondLst>
                            <p:childTnLst>
                              <p:par>
                                <p:cTn id="28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6000"/>
                            </p:stCondLst>
                            <p:childTnLst>
                              <p:par>
                                <p:cTn id="293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5" dur="500" autoRev="1" fill="hold"/>
                                        <p:tgtEl>
                                          <p:spTgt spid="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7000"/>
                            </p:stCondLst>
                            <p:childTnLst>
                              <p:par>
                                <p:cTn id="297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8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500" autoRev="1" fill="hold"/>
                                        <p:tgtEl>
                                          <p:spTgt spid="2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8000"/>
                            </p:stCondLst>
                            <p:childTnLst>
                              <p:par>
                                <p:cTn id="30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000"/>
                            </p:stCondLst>
                            <p:childTnLst>
                              <p:par>
                                <p:cTn id="30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7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" y="3994560"/>
            <a:ext cx="12192840" cy="176544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0" y="1296000"/>
            <a:ext cx="12192840" cy="177732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750240" y="1329120"/>
            <a:ext cx="6881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Acompañamiento en tiempo real.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725760" y="1662840"/>
            <a:ext cx="10740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Control de transporte autorizado.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725760" y="1996560"/>
            <a:ext cx="6151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Datos encriptados.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725760" y="2664000"/>
            <a:ext cx="6057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Reduce los errores humanos.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576000" y="4130280"/>
            <a:ext cx="5356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Datos auditables.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576000" y="4438800"/>
            <a:ext cx="6656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Plataforma de servicios disponible para todas las unidades.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2881080" y="237240"/>
            <a:ext cx="6401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32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BENEFICIOS DE e-GTA</a:t>
            </a:r>
            <a:endParaRPr b="0" lang="es-PY" sz="32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242" name="CustomShape 10"/>
          <p:cNvSpPr/>
          <p:nvPr/>
        </p:nvSpPr>
        <p:spPr>
          <a:xfrm>
            <a:off x="576000" y="4752000"/>
            <a:ext cx="8221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Sistema online y offline sin perdidas de datos.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576000" y="5085720"/>
            <a:ext cx="908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Identificación electrónica do vehículo y del conductor.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576000" y="5400000"/>
            <a:ext cx="9913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Disponibilidad de informaciones 24h x 7d.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725760" y="2330280"/>
            <a:ext cx="7398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Transacciones electrónicas utilizando tecnología bancaria.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46" name="TextShape 14"/>
          <p:cNvSpPr txBox="1"/>
          <p:nvPr/>
        </p:nvSpPr>
        <p:spPr>
          <a:xfrm>
            <a:off x="9216000" y="641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500"/>
                            </p:stCondLst>
                            <p:childTnLst>
                              <p:par>
                                <p:cTn id="341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200"/>
                            </p:stCondLst>
                            <p:childTnLst>
                              <p:par>
                                <p:cTn id="346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7900"/>
                            </p:stCondLst>
                            <p:childTnLst>
                              <p:par>
                                <p:cTn id="351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600"/>
                            </p:stCondLst>
                            <p:childTnLst>
                              <p:par>
                                <p:cTn id="356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00"/>
                            </p:stCondLst>
                            <p:childTnLst>
                              <p:par>
                                <p:cTn id="361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6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8700"/>
                            </p:stCondLst>
                            <p:childTnLst>
                              <p:par>
                                <p:cTn id="371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1400"/>
                            </p:stCondLst>
                            <p:childTnLst>
                              <p:par>
                                <p:cTn id="376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4100"/>
                            </p:stCondLst>
                            <p:childTnLst>
                              <p:par>
                                <p:cTn id="381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0" y="3994560"/>
            <a:ext cx="12192840" cy="176544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0" y="1296000"/>
            <a:ext cx="12192840" cy="177732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750240" y="1329120"/>
            <a:ext cx="6881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Recopilación de información rápida y sin necesidad de papel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725760" y="1662840"/>
            <a:ext cx="10740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Eliminación de errores tipográficos en los informes.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725760" y="1996560"/>
            <a:ext cx="6151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Reducción del tiempo de trabajo por papel.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725760" y="2664000"/>
            <a:ext cx="6057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Cumplimento con la legislación.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576000" y="4130280"/>
            <a:ext cx="741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Facilidad a la hora de compartir la información actualizada.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576000" y="4438800"/>
            <a:ext cx="9720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Funcionamiento fiable en entornos difíciles, como por ejemplo, en condiciones húmedas y entornos de vibración y choque.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2881080" y="237240"/>
            <a:ext cx="64018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32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BENEFICIOS DE e-GTA</a:t>
            </a:r>
            <a:endParaRPr b="0" lang="es-PY" sz="32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576000" y="4994280"/>
            <a:ext cx="908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Sin necesidad de contacto o visión.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>
            <a:off x="576000" y="5328000"/>
            <a:ext cx="9913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Automatización y control industrial.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725760" y="2330280"/>
            <a:ext cx="7398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Administración controlada de dispositivos y almacén.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259" name="TextShape 13"/>
          <p:cNvSpPr txBox="1"/>
          <p:nvPr/>
        </p:nvSpPr>
        <p:spPr>
          <a:xfrm>
            <a:off x="9216000" y="641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385" dur="indefinite" restart="never" nodeType="tmRoot">
          <p:childTnLst>
            <p:seq>
              <p:cTn id="386" dur="indefinite" nodeType="mainSeq"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500"/>
                            </p:stCondLst>
                            <p:childTnLst>
                              <p:par>
                                <p:cTn id="398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200"/>
                            </p:stCondLst>
                            <p:childTnLst>
                              <p:par>
                                <p:cTn id="403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7900"/>
                            </p:stCondLst>
                            <p:childTnLst>
                              <p:par>
                                <p:cTn id="408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600"/>
                            </p:stCondLst>
                            <p:childTnLst>
                              <p:par>
                                <p:cTn id="413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300"/>
                            </p:stCondLst>
                            <p:childTnLst>
                              <p:par>
                                <p:cTn id="418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23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8700"/>
                            </p:stCondLst>
                            <p:childTnLst>
                              <p:par>
                                <p:cTn id="428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1400"/>
                            </p:stCondLst>
                            <p:childTnLst>
                              <p:par>
                                <p:cTn id="433" nodeType="afterEffect" fill="hold" presetClass="entr" presetID="2" presetSubtype="8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4588920"/>
            <a:ext cx="12192840" cy="1307520"/>
          </a:xfrm>
          <a:prstGeom prst="rect">
            <a:avLst/>
          </a:prstGeom>
          <a:solidFill>
            <a:srgbClr val="468a1a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775800" y="4755960"/>
            <a:ext cx="10624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Sistema de control electrónico de transporte de animales, responsable por los monitoreos de animales, rutas, status, veterinarios y conductores responsables.  Alerta automática de cualquier irregularidad en tiempo real.</a:t>
            </a:r>
            <a:endParaRPr b="0" lang="es-PY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182040" y="1724040"/>
            <a:ext cx="5457960" cy="18039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9286200" y="632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88000" y="216000"/>
            <a:ext cx="3867120" cy="8859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2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3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3014280" y="2215800"/>
            <a:ext cx="6777720" cy="239220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92880" y="213120"/>
            <a:ext cx="3867120" cy="8668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flipH="1">
            <a:off x="3740760" y="4248000"/>
            <a:ext cx="8448120" cy="1584000"/>
          </a:xfrm>
          <a:prstGeom prst="homePlate">
            <a:avLst>
              <a:gd name="adj" fmla="val 62671"/>
            </a:avLst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728000"/>
            <a:ext cx="8784000" cy="1584000"/>
          </a:xfrm>
          <a:prstGeom prst="homePlate">
            <a:avLst>
              <a:gd name="adj" fmla="val 62671"/>
            </a:avLst>
          </a:prstGeom>
          <a:solidFill>
            <a:srgbClr val="b47804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736200" y="2232000"/>
            <a:ext cx="6247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Entrada ilegal de animales y productos de otros países.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72000" y="4752000"/>
            <a:ext cx="574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Falta de certificación sanitaria.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4536000" y="124920"/>
            <a:ext cx="3024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-PY" sz="2800" spc="-1" strike="noStrike" u="dbl">
                <a:solidFill>
                  <a:srgbClr val="127622"/>
                </a:solidFill>
                <a:uFillTx/>
                <a:latin typeface="Arial"/>
              </a:rPr>
              <a:t>MOTIVACIONES</a:t>
            </a:r>
            <a:endParaRPr b="0" lang="es-PY" sz="2800" spc="-1" strike="noStrike"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9216000" y="632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076680" y="1526400"/>
            <a:ext cx="2083320" cy="20016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008000" y="4071960"/>
            <a:ext cx="1944000" cy="19040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nodeType="afterEffect" fill="hold" presetClass="entr" presetID="22" presetSubtype="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3960000"/>
            <a:ext cx="12199320" cy="216000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648000" y="4248000"/>
            <a:ext cx="513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Perdida de animales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50880" y="4692600"/>
            <a:ext cx="649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Animales que cruzan la frontera libremente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50880" y="5132520"/>
            <a:ext cx="513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Contrabando de animales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50880" y="5539320"/>
            <a:ext cx="93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Libre circulación de productos y subproductos de origen animal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4680000" y="72000"/>
            <a:ext cx="296028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-PY" sz="2800" spc="-1" strike="noStrike" u="dbl">
                <a:solidFill>
                  <a:srgbClr val="127622"/>
                </a:solidFill>
                <a:uFillTx/>
                <a:latin typeface="Arial"/>
              </a:rPr>
              <a:t>MOTIVACIONES</a:t>
            </a:r>
            <a:endParaRPr b="0" lang="es-PY" sz="2800" spc="-1" strike="noStrike"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9286200" y="632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72000" y="792000"/>
            <a:ext cx="4766760" cy="27457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4599720"/>
            <a:ext cx="12192840" cy="124740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3069000" y="83160"/>
            <a:ext cx="6054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NUESTRA SOLUCIÓN 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241640" y="4751280"/>
            <a:ext cx="10185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Desarrollado por PY Foundation Group SA, el e-GTA (Guía Electrónica de Transporte de Animales</a:t>
            </a: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) es una solución de alta tecnología aplicada para los controles de procedimientos de transporte.</a:t>
            </a:r>
            <a:endParaRPr b="0" lang="es-PY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888000" y="1872360"/>
            <a:ext cx="4438800" cy="146700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9286200" y="6418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16" presetSubtype="37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6" presetSubtype="37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4910040"/>
            <a:ext cx="12192840" cy="1247400"/>
          </a:xfrm>
          <a:prstGeom prst="rect">
            <a:avLst/>
          </a:prstGeom>
          <a:solidFill>
            <a:srgbClr val="b47804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3069000" y="58320"/>
            <a:ext cx="6054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SISTEMA DE GESTIÓN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85880" y="4970520"/>
            <a:ext cx="10621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Sistema responsable para los registros de vehículos autorizados, conductores, puestos de control y rutas de acceso.  </a:t>
            </a:r>
            <a:endParaRPr b="0" lang="es-PY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Supervisión</a:t>
            </a: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 de los procesos realizados en campo y posibles alertas que necesiten fiscalización.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92862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736000" y="792000"/>
            <a:ext cx="6768000" cy="3930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after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4506120"/>
            <a:ext cx="8273880" cy="1023120"/>
          </a:xfrm>
          <a:prstGeom prst="rect">
            <a:avLst/>
          </a:prstGeom>
          <a:solidFill>
            <a:srgbClr val="b47804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302040" y="4556520"/>
            <a:ext cx="6475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Equipo responsable por la gestión del transporte y envío de los datos para la central (Coordenadas, Guías y datos del conductor).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82000" y="2140200"/>
            <a:ext cx="10410480" cy="102312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3168000" y="83160"/>
            <a:ext cx="65667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468a1a"/>
                </a:solidFill>
                <a:uFillTx/>
                <a:latin typeface="Verdana"/>
                <a:ea typeface="Verdana"/>
              </a:rPr>
              <a:t>IDENTIFICACIÓN VEHICULAR</a:t>
            </a:r>
            <a:endParaRPr b="0" lang="es-PY" sz="2600" spc="-1" strike="noStrike" u="dbl">
              <a:solidFill>
                <a:srgbClr val="468a1a"/>
              </a:solidFill>
              <a:uFillTx/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669560" y="2288520"/>
            <a:ext cx="6032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Después del registro, es generada una orden de servicio para la instalación del kit vehicular.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2" name="TextShape 6"/>
          <p:cNvSpPr txBox="1"/>
          <p:nvPr/>
        </p:nvSpPr>
        <p:spPr>
          <a:xfrm>
            <a:off x="9286200" y="638244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8136000" y="4104000"/>
            <a:ext cx="2809800" cy="20001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48000" y="1512000"/>
            <a:ext cx="2952720" cy="20480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nodeType="afterEffect" fill="hold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4304880"/>
            <a:ext cx="12193200" cy="1332000"/>
          </a:xfrm>
          <a:prstGeom prst="rect">
            <a:avLst/>
          </a:prstGeom>
          <a:solidFill>
            <a:srgbClr val="b47804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928440" y="4608000"/>
            <a:ext cx="10409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El puesto de control de pasaje será diferenciado por el módulo de captura de informaciones, autenticando los vehículos en el sistema.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200400" y="1936080"/>
            <a:ext cx="8992080" cy="1023120"/>
          </a:xfrm>
          <a:prstGeom prst="rect">
            <a:avLst/>
          </a:prstGeom>
          <a:solidFill>
            <a:srgbClr val="468a1a">
              <a:alpha val="7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3304440" y="83160"/>
            <a:ext cx="65667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PUESTO DE CONTROL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4896000" y="2016000"/>
            <a:ext cx="6555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Los Puestos de control serán registrados y habilitados en el sistema en el momento de la instalación de la antena.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30" name="TextShape 6"/>
          <p:cNvSpPr txBox="1"/>
          <p:nvPr/>
        </p:nvSpPr>
        <p:spPr>
          <a:xfrm>
            <a:off x="92862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10640" y="1368000"/>
            <a:ext cx="2457360" cy="21600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nodeType="afterEffect" fill="hold" presetClass="entr" presetID="22" presetSubtype="8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9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5117400"/>
            <a:ext cx="12199320" cy="986400"/>
          </a:xfrm>
          <a:prstGeom prst="rect">
            <a:avLst/>
          </a:prstGeom>
          <a:solidFill>
            <a:srgbClr val="468a1a">
              <a:alpha val="9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073880" y="5247720"/>
            <a:ext cx="10310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Antenas instaladas en puntos estratégicos, generando una red propia de comunicación.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60080" y="58320"/>
            <a:ext cx="605412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2600" spc="-1" strike="noStrike" u="dbl">
                <a:solidFill>
                  <a:srgbClr val="127622"/>
                </a:solidFill>
                <a:uFillTx/>
                <a:latin typeface="Verdana"/>
                <a:ea typeface="Verdana"/>
              </a:rPr>
              <a:t>SISTEMA DE LOCALIZACIÓN</a:t>
            </a:r>
            <a:endParaRPr b="0" lang="es-PY" sz="2600" spc="-1" strike="noStrike" u="dbl">
              <a:solidFill>
                <a:srgbClr val="127622"/>
              </a:solidFill>
              <a:uFillTx/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9286200" y="6408000"/>
            <a:ext cx="2809800" cy="4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es-PY" sz="2000" spc="-1" strike="noStrike">
                <a:solidFill>
                  <a:srgbClr val="dec85c"/>
                </a:solidFill>
                <a:latin typeface="Source Serif Pro Light"/>
                <a:ea typeface="Source Serif Pro Light"/>
              </a:rPr>
              <a:t>PY Foundation Group SA</a:t>
            </a:r>
            <a:endParaRPr b="0" lang="es-PY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915560" y="1224000"/>
            <a:ext cx="1252440" cy="12524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3528000" y="2952000"/>
            <a:ext cx="1224000" cy="1224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5544000" y="1224000"/>
            <a:ext cx="1224000" cy="12240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9033840" y="1181880"/>
            <a:ext cx="1324440" cy="13244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7344000" y="2952000"/>
            <a:ext cx="1224000" cy="1224000"/>
          </a:xfrm>
          <a:prstGeom prst="rect">
            <a:avLst/>
          </a:prstGeom>
          <a:ln>
            <a:noFill/>
          </a:ln>
        </p:spPr>
      </p:pic>
      <p:cxnSp>
        <p:nvCxnSpPr>
          <p:cNvPr id="141" name="Line 5"/>
          <p:cNvCxnSpPr>
            <a:stCxn id="136" idx="3"/>
            <a:endCxn id="138" idx="1"/>
          </p:cNvCxnSpPr>
          <p:nvPr/>
        </p:nvCxnSpPr>
        <p:spPr>
          <a:xfrm flipV="1">
            <a:off x="3168000" y="1836000"/>
            <a:ext cx="2376360" cy="144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42" name="Line 6"/>
          <p:cNvCxnSpPr>
            <a:stCxn id="138" idx="3"/>
            <a:endCxn id="139" idx="1"/>
          </p:cNvCxnSpPr>
          <p:nvPr/>
        </p:nvCxnSpPr>
        <p:spPr>
          <a:xfrm>
            <a:off x="6768000" y="1836000"/>
            <a:ext cx="2266200" cy="828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43" name="Line 7"/>
          <p:cNvCxnSpPr>
            <a:stCxn id="140" idx="1"/>
            <a:endCxn id="138" idx="3"/>
          </p:cNvCxnSpPr>
          <p:nvPr/>
        </p:nvCxnSpPr>
        <p:spPr>
          <a:xfrm flipH="1" flipV="1">
            <a:off x="6768000" y="1836000"/>
            <a:ext cx="576360" cy="172836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44" name="Line 8"/>
          <p:cNvCxnSpPr>
            <a:stCxn id="137" idx="3"/>
            <a:endCxn id="138" idx="1"/>
          </p:cNvCxnSpPr>
          <p:nvPr/>
        </p:nvCxnSpPr>
        <p:spPr>
          <a:xfrm flipV="1">
            <a:off x="4752000" y="1836000"/>
            <a:ext cx="792360" cy="172836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45" name="Line 9"/>
          <p:cNvCxnSpPr>
            <a:stCxn id="137" idx="1"/>
            <a:endCxn id="136" idx="2"/>
          </p:cNvCxnSpPr>
          <p:nvPr/>
        </p:nvCxnSpPr>
        <p:spPr>
          <a:xfrm flipH="1" flipV="1">
            <a:off x="2541600" y="2476440"/>
            <a:ext cx="986760" cy="10879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46" name="Line 10"/>
          <p:cNvCxnSpPr>
            <a:stCxn id="140" idx="3"/>
            <a:endCxn id="139" idx="2"/>
          </p:cNvCxnSpPr>
          <p:nvPr/>
        </p:nvCxnSpPr>
        <p:spPr>
          <a:xfrm flipV="1">
            <a:off x="8568000" y="2506320"/>
            <a:ext cx="1128240" cy="10580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47" name="Line 11"/>
          <p:cNvCxnSpPr>
            <a:stCxn id="140" idx="1"/>
            <a:endCxn id="137" idx="3"/>
          </p:cNvCxnSpPr>
          <p:nvPr/>
        </p:nvCxnSpPr>
        <p:spPr>
          <a:xfrm flipH="1">
            <a:off x="4752000" y="3564000"/>
            <a:ext cx="2592360" cy="36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</p:spTree>
  </p:cSld>
  <p:transition spd="slow">
    <p:fade/>
  </p:transition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2018-04-05T15:54:57Z</dcterms:created>
  <dc:creator>PC</dc:creator>
  <dc:description/>
  <dc:language>es-PY</dc:language>
  <cp:lastModifiedBy/>
  <dcterms:modified xsi:type="dcterms:W3CDTF">2021-03-21T00:15:43Z</dcterms:modified>
  <cp:revision>391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