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9.png" ContentType="image/png"/>
  <Override PartName="/ppt/media/image26.jpeg" ContentType="image/jpeg"/>
  <Override PartName="/ppt/media/image42.png" ContentType="image/png"/>
  <Override PartName="/ppt/media/image23.jpeg" ContentType="image/jpeg"/>
  <Override PartName="/ppt/media/image12.png" ContentType="image/png"/>
  <Override PartName="/ppt/media/image22.png" ContentType="image/png"/>
  <Override PartName="/ppt/media/image24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0.jpeg" ContentType="image/jpeg"/>
  <Override PartName="/ppt/media/image1.png" ContentType="image/png"/>
  <Override PartName="/ppt/media/image15.png" ContentType="image/png"/>
  <Override PartName="/ppt/media/image3.jpeg" ContentType="image/jpeg"/>
  <Override PartName="/ppt/media/image8.jpeg" ContentType="image/jpeg"/>
  <Override PartName="/ppt/media/image5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31.jpeg" ContentType="image/jpeg"/>
  <Override PartName="/ppt/media/image25.png" ContentType="image/png"/>
  <Override PartName="/ppt/media/image41.png" ContentType="image/png"/>
  <Override PartName="/ppt/media/image30.jpeg" ContentType="image/jpeg"/>
  <Override PartName="/ppt/media/image43.png" ContentType="image/png"/>
  <Override PartName="/ppt/media/image44.png" ContentType="image/png"/>
  <Override PartName="/ppt/media/image33.png" ContentType="image/png"/>
  <Override PartName="/ppt/media/image45.png" ContentType="image/png"/>
  <Override PartName="/ppt/media/image27.jpeg" ContentType="image/jpeg"/>
  <Override PartName="/ppt/media/image39.png" ContentType="image/png"/>
  <Override PartName="/ppt/media/image9.png" ContentType="image/png"/>
  <Override PartName="/ppt/media/image11.png" ContentType="image/png"/>
  <Override PartName="/ppt/media/image28.png" ContentType="image/png"/>
  <Override PartName="/ppt/media/image38.jpeg" ContentType="image/jpeg"/>
  <Override PartName="/ppt/media/image7.jpeg" ContentType="image/jpeg"/>
  <Override PartName="/ppt/media/image20.png" ContentType="image/png"/>
  <Override PartName="/ppt/media/image6.jpeg" ContentType="image/jpeg"/>
  <Override PartName="/ppt/media/image1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.png" ContentType="image/png"/>
  <Override PartName="/ppt/media/image32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PY" sz="1800" spc="-1" strike="noStrike">
                <a:latin typeface="Arial"/>
              </a:rPr>
              <a:t>Pulse </a:t>
            </a:r>
            <a:r>
              <a:rPr b="0" lang="es-PY" sz="1800" spc="-1" strike="noStrike">
                <a:latin typeface="Arial"/>
              </a:rPr>
              <a:t>para </a:t>
            </a:r>
            <a:r>
              <a:rPr b="0" lang="es-PY" sz="1800" spc="-1" strike="noStrike">
                <a:latin typeface="Arial"/>
              </a:rPr>
              <a:t>editar el </a:t>
            </a:r>
            <a:r>
              <a:rPr b="0" lang="es-PY" sz="1800" spc="-1" strike="noStrike">
                <a:latin typeface="Arial"/>
              </a:rPr>
              <a:t>formato </a:t>
            </a:r>
            <a:r>
              <a:rPr b="0" lang="es-PY" sz="1800" spc="-1" strike="noStrike">
                <a:latin typeface="Arial"/>
              </a:rPr>
              <a:t>del texto </a:t>
            </a:r>
            <a:r>
              <a:rPr b="0" lang="es-PY" sz="1800" spc="-1" strike="noStrike">
                <a:latin typeface="Arial"/>
              </a:rPr>
              <a:t>de título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Pulse para editar el formato de texto del esquema</a:t>
            </a:r>
            <a:endParaRPr b="0" lang="es-PY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1800" spc="-1" strike="noStrike">
                <a:latin typeface="Arial"/>
              </a:rPr>
              <a:t>Segundo nivel del esquema</a:t>
            </a:r>
            <a:endParaRPr b="0" lang="es-PY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Tercer nivel del esquema</a:t>
            </a:r>
            <a:endParaRPr b="0" lang="es-PY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1800" spc="-1" strike="noStrike">
                <a:latin typeface="Arial"/>
              </a:rPr>
              <a:t>Cuarto nivel del esquema</a:t>
            </a:r>
            <a:endParaRPr b="0" lang="es-PY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Quinto nivel del esquema</a:t>
            </a:r>
            <a:endParaRPr b="0" lang="es-PY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Sexto nivel del esquema</a:t>
            </a:r>
            <a:endParaRPr b="0" lang="es-PY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Séptimo nivel del esquema</a:t>
            </a:r>
            <a:endParaRPr b="0" lang="es-PY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PY" sz="1800" spc="-1" strike="noStrike">
                <a:latin typeface="Arial"/>
              </a:rPr>
              <a:t>Pulse para editar el </a:t>
            </a:r>
            <a:r>
              <a:rPr b="0" lang="es-PY" sz="1800" spc="-1" strike="noStrike">
                <a:latin typeface="Arial"/>
              </a:rPr>
              <a:t>formato del texto de </a:t>
            </a:r>
            <a:r>
              <a:rPr b="0" lang="es-PY" sz="1800" spc="-1" strike="noStrike">
                <a:latin typeface="Arial"/>
              </a:rPr>
              <a:t>título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3200" spc="-1" strike="noStrike">
                <a:latin typeface="Arial"/>
              </a:rPr>
              <a:t>Pulse para editar el formato de texto del esquema</a:t>
            </a:r>
            <a:endParaRPr b="0" lang="es-P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800" spc="-1" strike="noStrike">
                <a:latin typeface="Arial"/>
              </a:rPr>
              <a:t>Segundo nivel del esquema</a:t>
            </a:r>
            <a:endParaRPr b="0" lang="es-P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400" spc="-1" strike="noStrike">
                <a:latin typeface="Arial"/>
              </a:rPr>
              <a:t>Tercer nivel del esquema</a:t>
            </a:r>
            <a:endParaRPr b="0" lang="es-P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000" spc="-1" strike="noStrike">
                <a:latin typeface="Arial"/>
              </a:rPr>
              <a:t>Cuarto nivel del esquema</a:t>
            </a:r>
            <a:endParaRPr b="0" lang="es-P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Quinto nivel del esquema</a:t>
            </a:r>
            <a:endParaRPr b="0" lang="es-P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Sexto nivel del esquema</a:t>
            </a:r>
            <a:endParaRPr b="0" lang="es-P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Séptimo nivel del esquema</a:t>
            </a:r>
            <a:endParaRPr b="0" lang="es-P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PY" sz="4400" spc="-1" strike="noStrike">
                <a:latin typeface="Arial"/>
              </a:rPr>
              <a:t>Pul</a:t>
            </a:r>
            <a:r>
              <a:rPr b="0" lang="es-PY" sz="4400" spc="-1" strike="noStrike">
                <a:latin typeface="Arial"/>
              </a:rPr>
              <a:t>se </a:t>
            </a:r>
            <a:r>
              <a:rPr b="0" lang="es-PY" sz="4400" spc="-1" strike="noStrike">
                <a:latin typeface="Arial"/>
              </a:rPr>
              <a:t>par</a:t>
            </a:r>
            <a:r>
              <a:rPr b="0" lang="es-PY" sz="4400" spc="-1" strike="noStrike">
                <a:latin typeface="Arial"/>
              </a:rPr>
              <a:t>a </a:t>
            </a:r>
            <a:r>
              <a:rPr b="0" lang="es-PY" sz="4400" spc="-1" strike="noStrike">
                <a:latin typeface="Arial"/>
              </a:rPr>
              <a:t>edit</a:t>
            </a:r>
            <a:r>
              <a:rPr b="0" lang="es-PY" sz="4400" spc="-1" strike="noStrike">
                <a:latin typeface="Arial"/>
              </a:rPr>
              <a:t>ar </a:t>
            </a:r>
            <a:r>
              <a:rPr b="0" lang="es-PY" sz="4400" spc="-1" strike="noStrike">
                <a:latin typeface="Arial"/>
              </a:rPr>
              <a:t>el </a:t>
            </a:r>
            <a:r>
              <a:rPr b="0" lang="es-PY" sz="4400" spc="-1" strike="noStrike">
                <a:latin typeface="Arial"/>
              </a:rPr>
              <a:t>for</a:t>
            </a:r>
            <a:r>
              <a:rPr b="0" lang="es-PY" sz="4400" spc="-1" strike="noStrike">
                <a:latin typeface="Arial"/>
              </a:rPr>
              <a:t>mat</a:t>
            </a:r>
            <a:r>
              <a:rPr b="0" lang="es-PY" sz="4400" spc="-1" strike="noStrike">
                <a:latin typeface="Arial"/>
              </a:rPr>
              <a:t>o </a:t>
            </a:r>
            <a:r>
              <a:rPr b="0" lang="es-PY" sz="4400" spc="-1" strike="noStrike">
                <a:latin typeface="Arial"/>
              </a:rPr>
              <a:t>del </a:t>
            </a:r>
            <a:r>
              <a:rPr b="0" lang="es-PY" sz="4400" spc="-1" strike="noStrike">
                <a:latin typeface="Arial"/>
              </a:rPr>
              <a:t>text</a:t>
            </a:r>
            <a:r>
              <a:rPr b="0" lang="es-PY" sz="4400" spc="-1" strike="noStrike">
                <a:latin typeface="Arial"/>
              </a:rPr>
              <a:t>o </a:t>
            </a:r>
            <a:r>
              <a:rPr b="0" lang="es-PY" sz="4400" spc="-1" strike="noStrike">
                <a:latin typeface="Arial"/>
              </a:rPr>
              <a:t>de </a:t>
            </a:r>
            <a:r>
              <a:rPr b="0" lang="es-PY" sz="4400" spc="-1" strike="noStrike">
                <a:latin typeface="Arial"/>
              </a:rPr>
              <a:t>títul</a:t>
            </a:r>
            <a:r>
              <a:rPr b="0" lang="es-PY" sz="4400" spc="-1" strike="noStrike">
                <a:latin typeface="Arial"/>
              </a:rPr>
              <a:t>o</a:t>
            </a:r>
            <a:endParaRPr b="0" lang="es-PY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3200" spc="-1" strike="noStrike">
                <a:latin typeface="Arial"/>
              </a:rPr>
              <a:t>Pulse para editar el formato de texto del esquema</a:t>
            </a:r>
            <a:endParaRPr b="0" lang="es-P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800" spc="-1" strike="noStrike">
                <a:latin typeface="Arial"/>
              </a:rPr>
              <a:t>Segundo nivel del esquema</a:t>
            </a:r>
            <a:endParaRPr b="0" lang="es-P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400" spc="-1" strike="noStrike">
                <a:latin typeface="Arial"/>
              </a:rPr>
              <a:t>Tercer nivel del esquema</a:t>
            </a:r>
            <a:endParaRPr b="0" lang="es-P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000" spc="-1" strike="noStrike">
                <a:latin typeface="Arial"/>
              </a:rPr>
              <a:t>Cuarto nivel del esquema</a:t>
            </a:r>
            <a:endParaRPr b="0" lang="es-P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Quinto nivel del esquema</a:t>
            </a:r>
            <a:endParaRPr b="0" lang="es-P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Sexto nivel del esquema</a:t>
            </a:r>
            <a:endParaRPr b="0" lang="es-P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Séptimo nivel del esquema</a:t>
            </a:r>
            <a:endParaRPr b="0" lang="es-P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jpe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jpeg"/><Relationship Id="rId15" Type="http://schemas.openxmlformats.org/officeDocument/2006/relationships/image" Target="../media/image24.jpeg"/><Relationship Id="rId1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2556720"/>
            <a:ext cx="12191040" cy="157608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666440" y="2668680"/>
            <a:ext cx="885780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4000" spc="-1" strike="noStrike">
                <a:solidFill>
                  <a:srgbClr val="ffffff"/>
                </a:solidFill>
                <a:latin typeface="Verdana"/>
                <a:ea typeface="Verdana"/>
              </a:rPr>
              <a:t>Sistema de Identificación Animal</a:t>
            </a:r>
            <a:endParaRPr b="0" lang="es-PY" sz="4000" spc="-1" strike="noStrike">
              <a:latin typeface="Arial"/>
            </a:endParaRPr>
          </a:p>
        </p:txBody>
      </p:sp>
      <p:pic>
        <p:nvPicPr>
          <p:cNvPr id="116" name="Picture 2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4966920" y="34560"/>
            <a:ext cx="1830240" cy="244656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6" presetSubtype="37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5335920"/>
            <a:ext cx="12191040" cy="89208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1294920" y="5595480"/>
            <a:ext cx="9567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Sistema Online para acompañamiento de acordo con el nivel de usuario.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206840" y="1274400"/>
            <a:ext cx="424548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Integración del gobierno.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Informaciones en tiempo real.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Control de estoque animal.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Flujo de faena en el frigorífico.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Control de mercados.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Certificación de origen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Auditoria de los status tributario</a:t>
            </a:r>
            <a:endParaRPr b="0" lang="es-PY" sz="1600" spc="-1" strike="noStrike">
              <a:latin typeface="Arial"/>
            </a:endParaRPr>
          </a:p>
        </p:txBody>
      </p:sp>
      <p:grpSp>
        <p:nvGrpSpPr>
          <p:cNvPr id="190" name="Group 4"/>
          <p:cNvGrpSpPr/>
          <p:nvPr/>
        </p:nvGrpSpPr>
        <p:grpSpPr>
          <a:xfrm>
            <a:off x="2116800" y="2157840"/>
            <a:ext cx="472680" cy="690480"/>
            <a:chOff x="2116800" y="2157840"/>
            <a:chExt cx="472680" cy="690480"/>
          </a:xfrm>
        </p:grpSpPr>
        <p:sp>
          <p:nvSpPr>
            <p:cNvPr id="191" name="Line 5"/>
            <p:cNvSpPr/>
            <p:nvPr/>
          </p:nvSpPr>
          <p:spPr>
            <a:xfrm>
              <a:off x="2344680" y="2157840"/>
              <a:ext cx="0" cy="67824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Line 6"/>
            <p:cNvSpPr/>
            <p:nvPr/>
          </p:nvSpPr>
          <p:spPr>
            <a:xfrm>
              <a:off x="2116800" y="2848320"/>
              <a:ext cx="47268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3" name="Group 7"/>
          <p:cNvGrpSpPr/>
          <p:nvPr/>
        </p:nvGrpSpPr>
        <p:grpSpPr>
          <a:xfrm>
            <a:off x="1022760" y="3680640"/>
            <a:ext cx="2205000" cy="1324080"/>
            <a:chOff x="1022760" y="3680640"/>
            <a:chExt cx="2205000" cy="1324080"/>
          </a:xfrm>
        </p:grpSpPr>
        <p:pic>
          <p:nvPicPr>
            <p:cNvPr id="194" name="Picture 47" descr=""/>
            <p:cNvPicPr/>
            <p:nvPr/>
          </p:nvPicPr>
          <p:blipFill>
            <a:blip r:embed="rId1"/>
            <a:stretch/>
          </p:blipFill>
          <p:spPr>
            <a:xfrm>
              <a:off x="1022760" y="3680640"/>
              <a:ext cx="2205000" cy="1324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5" name="CustomShape 8"/>
            <p:cNvSpPr/>
            <p:nvPr/>
          </p:nvSpPr>
          <p:spPr>
            <a:xfrm>
              <a:off x="1446840" y="4188600"/>
              <a:ext cx="13309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PRODUCTOR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196" name="Group 9"/>
          <p:cNvGrpSpPr/>
          <p:nvPr/>
        </p:nvGrpSpPr>
        <p:grpSpPr>
          <a:xfrm>
            <a:off x="1002960" y="2236680"/>
            <a:ext cx="1390680" cy="1198080"/>
            <a:chOff x="1002960" y="2236680"/>
            <a:chExt cx="1390680" cy="1198080"/>
          </a:xfrm>
        </p:grpSpPr>
        <p:pic>
          <p:nvPicPr>
            <p:cNvPr id="197" name="Picture 73" descr=""/>
            <p:cNvPicPr/>
            <p:nvPr/>
          </p:nvPicPr>
          <p:blipFill>
            <a:blip r:embed="rId2"/>
            <a:srcRect l="11557" t="0" r="0" b="0"/>
            <a:stretch/>
          </p:blipFill>
          <p:spPr>
            <a:xfrm>
              <a:off x="1002960" y="2236680"/>
              <a:ext cx="1390680" cy="119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8" name="CustomShape 10"/>
            <p:cNvSpPr/>
            <p:nvPr/>
          </p:nvSpPr>
          <p:spPr>
            <a:xfrm>
              <a:off x="1294920" y="2681280"/>
              <a:ext cx="6271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MAG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199" name="Group 11"/>
          <p:cNvGrpSpPr/>
          <p:nvPr/>
        </p:nvGrpSpPr>
        <p:grpSpPr>
          <a:xfrm>
            <a:off x="2527560" y="2236680"/>
            <a:ext cx="1390680" cy="1198080"/>
            <a:chOff x="2527560" y="2236680"/>
            <a:chExt cx="1390680" cy="1198080"/>
          </a:xfrm>
        </p:grpSpPr>
        <p:pic>
          <p:nvPicPr>
            <p:cNvPr id="200" name="Picture 45" descr=""/>
            <p:cNvPicPr/>
            <p:nvPr/>
          </p:nvPicPr>
          <p:blipFill>
            <a:blip r:embed="rId3"/>
            <a:srcRect l="11557" t="0" r="0" b="0"/>
            <a:stretch/>
          </p:blipFill>
          <p:spPr>
            <a:xfrm>
              <a:off x="2527560" y="2236680"/>
              <a:ext cx="1390680" cy="119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CustomShape 12"/>
            <p:cNvSpPr/>
            <p:nvPr/>
          </p:nvSpPr>
          <p:spPr>
            <a:xfrm>
              <a:off x="2655000" y="2672640"/>
              <a:ext cx="9547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SENACSA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202" name="Group 13"/>
          <p:cNvGrpSpPr/>
          <p:nvPr/>
        </p:nvGrpSpPr>
        <p:grpSpPr>
          <a:xfrm>
            <a:off x="3069000" y="3668760"/>
            <a:ext cx="2282760" cy="1324080"/>
            <a:chOff x="3069000" y="3668760"/>
            <a:chExt cx="2282760" cy="1324080"/>
          </a:xfrm>
        </p:grpSpPr>
        <p:pic>
          <p:nvPicPr>
            <p:cNvPr id="203" name="Picture 54" descr=""/>
            <p:cNvPicPr/>
            <p:nvPr/>
          </p:nvPicPr>
          <p:blipFill>
            <a:blip r:embed="rId4"/>
            <a:stretch/>
          </p:blipFill>
          <p:spPr>
            <a:xfrm>
              <a:off x="3069000" y="3668760"/>
              <a:ext cx="2282760" cy="1324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4" name="CustomShape 14"/>
            <p:cNvSpPr/>
            <p:nvPr/>
          </p:nvSpPr>
          <p:spPr>
            <a:xfrm>
              <a:off x="3569040" y="4182480"/>
              <a:ext cx="134748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548235"/>
                  </a:solidFill>
                  <a:latin typeface="Verdana"/>
                  <a:ea typeface="Verdana"/>
                </a:rPr>
                <a:t>FRIGORIFICO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205" name="Group 15"/>
          <p:cNvGrpSpPr/>
          <p:nvPr/>
        </p:nvGrpSpPr>
        <p:grpSpPr>
          <a:xfrm>
            <a:off x="1475640" y="1361160"/>
            <a:ext cx="1764360" cy="986760"/>
            <a:chOff x="1475640" y="1361160"/>
            <a:chExt cx="1764360" cy="986760"/>
          </a:xfrm>
        </p:grpSpPr>
        <p:pic>
          <p:nvPicPr>
            <p:cNvPr id="206" name="Picture 40" descr=""/>
            <p:cNvPicPr/>
            <p:nvPr/>
          </p:nvPicPr>
          <p:blipFill>
            <a:blip r:embed="rId5"/>
            <a:stretch/>
          </p:blipFill>
          <p:spPr>
            <a:xfrm>
              <a:off x="1475640" y="1361160"/>
              <a:ext cx="1764360" cy="986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7" name="CustomShape 16"/>
            <p:cNvSpPr/>
            <p:nvPr/>
          </p:nvSpPr>
          <p:spPr>
            <a:xfrm>
              <a:off x="1848600" y="1715760"/>
              <a:ext cx="105948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GOBIERNO</a:t>
              </a:r>
              <a:endParaRPr b="0" lang="es-PY" sz="1100" spc="-1" strike="noStrike">
                <a:latin typeface="Arial"/>
              </a:endParaRPr>
            </a:p>
          </p:txBody>
        </p:sp>
      </p:grpSp>
      <p:sp>
        <p:nvSpPr>
          <p:cNvPr id="208" name="Line 17"/>
          <p:cNvSpPr/>
          <p:nvPr/>
        </p:nvSpPr>
        <p:spPr>
          <a:xfrm>
            <a:off x="3646800" y="2836080"/>
            <a:ext cx="473040" cy="0"/>
          </a:xfrm>
          <a:prstGeom prst="line">
            <a:avLst/>
          </a:prstGeom>
          <a:ln w="381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9" name="Group 18"/>
          <p:cNvGrpSpPr/>
          <p:nvPr/>
        </p:nvGrpSpPr>
        <p:grpSpPr>
          <a:xfrm>
            <a:off x="4030920" y="2236680"/>
            <a:ext cx="1796040" cy="1198080"/>
            <a:chOff x="4030920" y="2236680"/>
            <a:chExt cx="1796040" cy="1198080"/>
          </a:xfrm>
        </p:grpSpPr>
        <p:pic>
          <p:nvPicPr>
            <p:cNvPr id="210" name="Picture 76" descr=""/>
            <p:cNvPicPr/>
            <p:nvPr/>
          </p:nvPicPr>
          <p:blipFill>
            <a:blip r:embed="rId6"/>
            <a:srcRect l="11557" t="0" r="0" b="0"/>
            <a:stretch/>
          </p:blipFill>
          <p:spPr>
            <a:xfrm>
              <a:off x="4030920" y="2236680"/>
              <a:ext cx="1796040" cy="119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1" name="CustomShape 19"/>
            <p:cNvSpPr/>
            <p:nvPr/>
          </p:nvSpPr>
          <p:spPr>
            <a:xfrm>
              <a:off x="4158360" y="2544480"/>
              <a:ext cx="1283760" cy="59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MINISTÉRIO</a:t>
              </a:r>
              <a:endParaRPr b="0" lang="es-PY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DE LA </a:t>
              </a:r>
              <a:endParaRPr b="0" lang="es-PY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HACIENDA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212" name="Group 20"/>
          <p:cNvGrpSpPr/>
          <p:nvPr/>
        </p:nvGrpSpPr>
        <p:grpSpPr>
          <a:xfrm>
            <a:off x="2737080" y="3229920"/>
            <a:ext cx="831960" cy="670680"/>
            <a:chOff x="2737080" y="3229920"/>
            <a:chExt cx="831960" cy="670680"/>
          </a:xfrm>
        </p:grpSpPr>
        <p:sp>
          <p:nvSpPr>
            <p:cNvPr id="213" name="Line 21"/>
            <p:cNvSpPr/>
            <p:nvPr/>
          </p:nvSpPr>
          <p:spPr>
            <a:xfrm>
              <a:off x="3569040" y="3229920"/>
              <a:ext cx="0" cy="65160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Line 22"/>
            <p:cNvSpPr/>
            <p:nvPr/>
          </p:nvSpPr>
          <p:spPr>
            <a:xfrm>
              <a:off x="2737080" y="3229920"/>
              <a:ext cx="0" cy="67068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5" name="Group 23"/>
          <p:cNvGrpSpPr/>
          <p:nvPr/>
        </p:nvGrpSpPr>
        <p:grpSpPr>
          <a:xfrm>
            <a:off x="4965840" y="3658320"/>
            <a:ext cx="6023160" cy="1329120"/>
            <a:chOff x="4965840" y="3658320"/>
            <a:chExt cx="6023160" cy="1329120"/>
          </a:xfrm>
        </p:grpSpPr>
        <p:pic>
          <p:nvPicPr>
            <p:cNvPr id="216" name="Picture 33" descr=""/>
            <p:cNvPicPr/>
            <p:nvPr/>
          </p:nvPicPr>
          <p:blipFill>
            <a:blip r:embed="rId7"/>
            <a:stretch/>
          </p:blipFill>
          <p:spPr>
            <a:xfrm>
              <a:off x="5634360" y="3895200"/>
              <a:ext cx="1580760" cy="88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Line 24"/>
            <p:cNvSpPr/>
            <p:nvPr/>
          </p:nvSpPr>
          <p:spPr>
            <a:xfrm>
              <a:off x="7213680" y="4331160"/>
              <a:ext cx="57672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Line 25"/>
            <p:cNvSpPr/>
            <p:nvPr/>
          </p:nvSpPr>
          <p:spPr>
            <a:xfrm>
              <a:off x="8957520" y="4332960"/>
              <a:ext cx="57672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9" name="Group 26"/>
            <p:cNvGrpSpPr/>
            <p:nvPr/>
          </p:nvGrpSpPr>
          <p:grpSpPr>
            <a:xfrm>
              <a:off x="9250920" y="3663360"/>
              <a:ext cx="1738080" cy="1324080"/>
              <a:chOff x="9250920" y="3663360"/>
              <a:chExt cx="1738080" cy="1324080"/>
            </a:xfrm>
          </p:grpSpPr>
          <p:pic>
            <p:nvPicPr>
              <p:cNvPr id="220" name="Picture 61" descr=""/>
              <p:cNvPicPr/>
              <p:nvPr/>
            </p:nvPicPr>
            <p:blipFill>
              <a:blip r:embed="rId8"/>
              <a:stretch/>
            </p:blipFill>
            <p:spPr>
              <a:xfrm>
                <a:off x="9250920" y="3663360"/>
                <a:ext cx="1738080" cy="1324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21" name="Picture 62" descr=""/>
              <p:cNvPicPr/>
              <p:nvPr/>
            </p:nvPicPr>
            <p:blipFill>
              <a:blip r:embed="rId9"/>
              <a:stretch/>
            </p:blipFill>
            <p:spPr>
              <a:xfrm>
                <a:off x="9819360" y="4001040"/>
                <a:ext cx="659880" cy="65988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22" name="Imagem 8" descr=""/>
            <p:cNvPicPr/>
            <p:nvPr/>
          </p:nvPicPr>
          <p:blipFill>
            <a:blip r:embed="rId10"/>
            <a:srcRect l="15651" t="13655" r="14443" b="14398"/>
            <a:stretch/>
          </p:blipFill>
          <p:spPr>
            <a:xfrm>
              <a:off x="7620480" y="3876840"/>
              <a:ext cx="1532160" cy="947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Picture 64" descr=""/>
            <p:cNvPicPr/>
            <p:nvPr/>
          </p:nvPicPr>
          <p:blipFill>
            <a:blip r:embed="rId11"/>
            <a:stretch/>
          </p:blipFill>
          <p:spPr>
            <a:xfrm>
              <a:off x="5261400" y="3678480"/>
              <a:ext cx="2305800" cy="1308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" name="Picture 37" descr=""/>
            <p:cNvPicPr/>
            <p:nvPr/>
          </p:nvPicPr>
          <p:blipFill>
            <a:blip r:embed="rId12"/>
            <a:stretch/>
          </p:blipFill>
          <p:spPr>
            <a:xfrm>
              <a:off x="7313040" y="3658320"/>
              <a:ext cx="2162520" cy="132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5" name="Line 27"/>
            <p:cNvSpPr/>
            <p:nvPr/>
          </p:nvSpPr>
          <p:spPr>
            <a:xfrm>
              <a:off x="4965840" y="4331160"/>
              <a:ext cx="66780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CustomShape 28"/>
          <p:cNvSpPr/>
          <p:nvPr/>
        </p:nvSpPr>
        <p:spPr>
          <a:xfrm>
            <a:off x="838080" y="365040"/>
            <a:ext cx="90734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Posibilidades de Integraciones Futuras</a:t>
            </a:r>
            <a:endParaRPr b="1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23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2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500"/>
                            </p:stCondLst>
                            <p:childTnLst>
                              <p:par>
                                <p:cTn id="231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000"/>
                            </p:stCondLst>
                            <p:childTnLst>
                              <p:par>
                                <p:cTn id="23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6500"/>
                            </p:stCondLst>
                            <p:childTnLst>
                              <p:par>
                                <p:cTn id="239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8000"/>
                            </p:stCondLst>
                            <p:childTnLst>
                              <p:par>
                                <p:cTn id="2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500"/>
                            </p:stCondLst>
                            <p:childTnLst>
                              <p:par>
                                <p:cTn id="24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9000"/>
                            </p:stCondLst>
                            <p:childTnLst>
                              <p:par>
                                <p:cTn id="251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0" nodeType="afterEffect" fill="hold" presetClass="entr" presetID="16" presetSubtype="37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4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02120" y="1200600"/>
            <a:ext cx="74685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INFORMACIONES EN TIEMPO REAL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02120" y="1930320"/>
            <a:ext cx="81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CONTROL INDIVIDUAL DE SALUD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02120" y="2600640"/>
            <a:ext cx="116874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PROCESOS ELECTRÓNICOS EVITANDO ERRORES HUMANO 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02120" y="3281400"/>
            <a:ext cx="63748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FISCALIZACIÓN ELECTRÓNICA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3472200" y="160920"/>
            <a:ext cx="4706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4800" spc="-1" strike="noStrike">
                <a:solidFill>
                  <a:srgbClr val="c00000"/>
                </a:solidFill>
                <a:latin typeface="Verdana"/>
                <a:ea typeface="Verdana"/>
              </a:rPr>
              <a:t>BENEFICIOS</a:t>
            </a:r>
            <a:endParaRPr b="0" lang="es-PY" sz="48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402120" y="4116240"/>
            <a:ext cx="8064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GESTIÓN DE PROCESOS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402120" y="4950720"/>
            <a:ext cx="8064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INTEGRACIÓN DE GOBIERNO</a:t>
            </a:r>
            <a:endParaRPr b="0" lang="es-PY" sz="2600" spc="-1" strike="noStrike">
              <a:latin typeface="Arial"/>
            </a:endParaRPr>
          </a:p>
        </p:txBody>
      </p:sp>
      <p:pic>
        <p:nvPicPr>
          <p:cNvPr id="234" name="Picture 4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8828640" y="3371760"/>
            <a:ext cx="2361600" cy="315720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0"/>
                            </p:stCondLst>
                            <p:childTnLst>
                              <p:par>
                                <p:cTn id="29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Muchas Gracias</a:t>
            </a:r>
            <a:endParaRPr b="0" lang="es-PY" sz="32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PY" sz="1500" spc="-1" strike="noStrike">
                <a:solidFill>
                  <a:srgbClr val="c9211e"/>
                </a:solidFill>
                <a:latin typeface="Verdana"/>
                <a:ea typeface="Verdana"/>
              </a:rPr>
              <a:t>Ing. Marcelo Anjos</a:t>
            </a: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s-PY" sz="3200" spc="-1" strike="noStrike">
              <a:latin typeface="Arial"/>
            </a:endParaRPr>
          </a:p>
        </p:txBody>
      </p:sp>
      <p:pic>
        <p:nvPicPr>
          <p:cNvPr id="236" name="Content Placeholder 4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4468320" y="1825560"/>
            <a:ext cx="3254400" cy="435024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480" y="2541960"/>
            <a:ext cx="12191040" cy="220536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581760" y="2715120"/>
            <a:ext cx="5133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Extravio de animales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81760" y="3129840"/>
            <a:ext cx="5133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Contrabando de animais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81760" y="3544560"/>
            <a:ext cx="7806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Estoque siempre actualizado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581760" y="4003920"/>
            <a:ext cx="8276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Informaciones del registro de campo realizado en cada trabajo hecho (conteo, vacunación, colecta de sangre, etc.) 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Motivos para Utilización del Sistema</a:t>
            </a:r>
            <a:endParaRPr b="0" lang="es-PY" sz="3200" spc="-1" strike="noStrike">
              <a:latin typeface="Arial"/>
            </a:endParaRPr>
          </a:p>
        </p:txBody>
      </p:sp>
      <p:pic>
        <p:nvPicPr>
          <p:cNvPr id="123" name="Picture 3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11197080" y="378360"/>
            <a:ext cx="901080" cy="120492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862520"/>
            <a:ext cx="12191040" cy="136476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241640" y="4945320"/>
            <a:ext cx="10015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Por medio de App para celular,  el sistema hace la gestión de los procesos de control (Identificación inteligente, trabajos de campo, entrada y salida animal, monitoreo de estoque, registro online para auditoria de todos los registros desde el inicio al fin de la vida de cada animal).  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38080" y="365040"/>
            <a:ext cx="1017792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4000"/>
          </a:bodyPr>
          <a:p>
            <a:pPr algn="ctr">
              <a:lnSpc>
                <a:spcPct val="90000"/>
              </a:lnSpc>
            </a:pPr>
            <a:r>
              <a:rPr b="1" lang="es-PY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El Sistema de Identificación Animal</a:t>
            </a:r>
            <a:endParaRPr b="0" lang="es-PY" sz="4400" spc="-1" strike="noStrike">
              <a:latin typeface="Arial"/>
            </a:endParaRPr>
          </a:p>
        </p:txBody>
      </p:sp>
      <p:pic>
        <p:nvPicPr>
          <p:cNvPr id="127" name="Picture 10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4223880" y="1285560"/>
            <a:ext cx="3215880" cy="3215880"/>
          </a:xfrm>
          <a:prstGeom prst="rect">
            <a:avLst/>
          </a:prstGeom>
          <a:ln>
            <a:noFill/>
          </a:ln>
        </p:spPr>
      </p:pic>
      <p:pic>
        <p:nvPicPr>
          <p:cNvPr id="128" name="Picture 15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5414760" y="1933200"/>
            <a:ext cx="833760" cy="833760"/>
          </a:xfrm>
          <a:prstGeom prst="rect">
            <a:avLst/>
          </a:prstGeom>
          <a:ln>
            <a:noFill/>
          </a:ln>
        </p:spPr>
      </p:pic>
      <p:pic>
        <p:nvPicPr>
          <p:cNvPr id="129" name="Picture 21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5208480" y="3126960"/>
            <a:ext cx="1138320" cy="57672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306080"/>
            <a:ext cx="12191040" cy="12600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28680" y="1494720"/>
            <a:ext cx="10173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Las informaciones colectadas son enviadas al servidor online y administradas a través de una página Web con con acceso por medio de usuario y contraseña. También podrá extraer relatorios con informes de los procesos.</a:t>
            </a:r>
            <a:endParaRPr b="0" lang="es-PY" sz="1800" spc="-1" strike="noStrike">
              <a:latin typeface="Arial"/>
            </a:endParaRPr>
          </a:p>
        </p:txBody>
      </p:sp>
      <p:pic>
        <p:nvPicPr>
          <p:cNvPr id="132" name="Picture 3" descr="A close up of electronics&#10;&#10;Description automatically generated"/>
          <p:cNvPicPr/>
          <p:nvPr/>
        </p:nvPicPr>
        <p:blipFill>
          <a:blip r:embed="rId1"/>
          <a:stretch/>
        </p:blipFill>
        <p:spPr>
          <a:xfrm>
            <a:off x="1060560" y="2646360"/>
            <a:ext cx="5961600" cy="4192920"/>
          </a:xfrm>
          <a:prstGeom prst="rect">
            <a:avLst/>
          </a:prstGeom>
          <a:ln>
            <a:noFill/>
          </a:ln>
        </p:spPr>
      </p:pic>
      <p:pic>
        <p:nvPicPr>
          <p:cNvPr id="133" name="Picture 1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6478560" y="4353480"/>
            <a:ext cx="3934440" cy="220428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838080" y="365040"/>
            <a:ext cx="957492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Pagina Web Administrativa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afterEffect" fill="hold" presetClass="entr" presetID="2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4787280"/>
            <a:ext cx="12191040" cy="130752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406800" y="4824000"/>
            <a:ext cx="71618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Control por numeración, raza, color, sexo, edad, etc.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Evolución automática por edad animal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Estoque actualizado por cada trabajo con GPS, fecha, Hora, Veterinario responsable, etc.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Monitoreo dentro de un Rango, con envió de alertas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38080" y="365040"/>
            <a:ext cx="887472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Todo el Proceso Monitoreo Online</a:t>
            </a:r>
            <a:endParaRPr b="0" lang="es-PY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780520" y="1204920"/>
            <a:ext cx="4443120" cy="27547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800000" y="1728000"/>
            <a:ext cx="4669200" cy="291924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5092200"/>
            <a:ext cx="12191040" cy="10224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Picture 5" descr=""/>
          <p:cNvPicPr/>
          <p:nvPr/>
        </p:nvPicPr>
        <p:blipFill>
          <a:blip r:embed="rId1"/>
          <a:stretch/>
        </p:blipFill>
        <p:spPr>
          <a:xfrm>
            <a:off x="8181000" y="2792160"/>
            <a:ext cx="3096360" cy="21409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142" name="CustomShape 2"/>
          <p:cNvSpPr/>
          <p:nvPr/>
        </p:nvSpPr>
        <p:spPr>
          <a:xfrm>
            <a:off x="0" y="898560"/>
            <a:ext cx="12191040" cy="14094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468360" y="1227240"/>
            <a:ext cx="11253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Las características del animal, el historial de vacunación, fecha de entrada o salida, motivo de muerte, clasificación de extravíos.</a:t>
            </a:r>
            <a:endParaRPr b="0" lang="es-PY" sz="1800" spc="-1" strike="noStrike">
              <a:latin typeface="Arial"/>
            </a:endParaRPr>
          </a:p>
        </p:txBody>
      </p:sp>
      <p:grpSp>
        <p:nvGrpSpPr>
          <p:cNvPr id="144" name="Group 4"/>
          <p:cNvGrpSpPr/>
          <p:nvPr/>
        </p:nvGrpSpPr>
        <p:grpSpPr>
          <a:xfrm>
            <a:off x="3008520" y="2951640"/>
            <a:ext cx="2314800" cy="1779840"/>
            <a:chOff x="3008520" y="2951640"/>
            <a:chExt cx="2314800" cy="1779840"/>
          </a:xfrm>
        </p:grpSpPr>
        <p:pic>
          <p:nvPicPr>
            <p:cNvPr id="145" name="Picture 83" descr=""/>
            <p:cNvPicPr/>
            <p:nvPr/>
          </p:nvPicPr>
          <p:blipFill>
            <a:blip r:embed="rId2"/>
            <a:stretch/>
          </p:blipFill>
          <p:spPr>
            <a:xfrm rot="4531800">
              <a:off x="3136320" y="3427560"/>
              <a:ext cx="1175760" cy="117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Picture 84" descr=""/>
            <p:cNvPicPr/>
            <p:nvPr/>
          </p:nvPicPr>
          <p:blipFill>
            <a:blip r:embed="rId3"/>
            <a:stretch/>
          </p:blipFill>
          <p:spPr>
            <a:xfrm rot="15709800">
              <a:off x="4020480" y="3032280"/>
              <a:ext cx="1221840" cy="12218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7" name="Picture 20" descr=""/>
          <p:cNvPicPr/>
          <p:nvPr/>
        </p:nvPicPr>
        <p:blipFill>
          <a:blip r:embed="rId4"/>
          <a:stretch/>
        </p:blipFill>
        <p:spPr>
          <a:xfrm>
            <a:off x="8481960" y="31802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48" name="Picture 10" descr=""/>
          <p:cNvPicPr/>
          <p:nvPr/>
        </p:nvPicPr>
        <p:blipFill>
          <a:blip r:embed="rId5"/>
          <a:stretch/>
        </p:blipFill>
        <p:spPr>
          <a:xfrm>
            <a:off x="8561160" y="32972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49" name="Picture 21" descr=""/>
          <p:cNvPicPr/>
          <p:nvPr/>
        </p:nvPicPr>
        <p:blipFill>
          <a:blip r:embed="rId6"/>
          <a:stretch/>
        </p:blipFill>
        <p:spPr>
          <a:xfrm>
            <a:off x="8767800" y="29426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0" name="Picture 22" descr=""/>
          <p:cNvPicPr/>
          <p:nvPr/>
        </p:nvPicPr>
        <p:blipFill>
          <a:blip r:embed="rId7"/>
          <a:stretch/>
        </p:blipFill>
        <p:spPr>
          <a:xfrm>
            <a:off x="9093240" y="30254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1" name="Picture 23" descr=""/>
          <p:cNvPicPr/>
          <p:nvPr/>
        </p:nvPicPr>
        <p:blipFill>
          <a:blip r:embed="rId8"/>
          <a:stretch/>
        </p:blipFill>
        <p:spPr>
          <a:xfrm>
            <a:off x="8691480" y="363492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2" name="Picture 24" descr=""/>
          <p:cNvPicPr/>
          <p:nvPr/>
        </p:nvPicPr>
        <p:blipFill>
          <a:blip r:embed="rId9"/>
          <a:stretch/>
        </p:blipFill>
        <p:spPr>
          <a:xfrm>
            <a:off x="8691480" y="405072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3" name="Picture 25" descr=""/>
          <p:cNvPicPr/>
          <p:nvPr/>
        </p:nvPicPr>
        <p:blipFill>
          <a:blip r:embed="rId10"/>
          <a:stretch/>
        </p:blipFill>
        <p:spPr>
          <a:xfrm>
            <a:off x="10374120" y="370980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4" name="Picture 26" descr=""/>
          <p:cNvPicPr/>
          <p:nvPr/>
        </p:nvPicPr>
        <p:blipFill>
          <a:blip r:embed="rId11"/>
          <a:stretch/>
        </p:blipFill>
        <p:spPr>
          <a:xfrm>
            <a:off x="10374120" y="423756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5" name="Picture 27" descr=""/>
          <p:cNvPicPr/>
          <p:nvPr/>
        </p:nvPicPr>
        <p:blipFill>
          <a:blip r:embed="rId12"/>
          <a:stretch/>
        </p:blipFill>
        <p:spPr>
          <a:xfrm>
            <a:off x="10671120" y="439380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6" name="Picture 28" descr=""/>
          <p:cNvPicPr/>
          <p:nvPr/>
        </p:nvPicPr>
        <p:blipFill>
          <a:blip r:embed="rId13"/>
          <a:stretch/>
        </p:blipFill>
        <p:spPr>
          <a:xfrm>
            <a:off x="10802520" y="4393800"/>
            <a:ext cx="169560" cy="25668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8207640" y="2480400"/>
            <a:ext cx="3146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MONITOR ON LINE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6322320" y="5204520"/>
            <a:ext cx="551736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Todos los trabajos con geo reverenciados en tiempo real.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68360" y="939600"/>
            <a:ext cx="1125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Registro de los animales con numeración de cada (caravana, brinco o aro)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468360" y="1792080"/>
            <a:ext cx="1125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Procedimiento obligatorio para cuantificar o estoque real de cada productor</a:t>
            </a:r>
            <a:endParaRPr b="0" lang="es-PY" sz="1800" spc="-1" strike="noStrike">
              <a:latin typeface="Arial"/>
            </a:endParaRPr>
          </a:p>
        </p:txBody>
      </p:sp>
      <p:pic>
        <p:nvPicPr>
          <p:cNvPr id="161" name="Picture 2" descr="A picture containing baseball, bat, player, swinging&#10;&#10;Description automatically generated"/>
          <p:cNvPicPr/>
          <p:nvPr/>
        </p:nvPicPr>
        <p:blipFill>
          <a:blip r:embed="rId14"/>
          <a:stretch/>
        </p:blipFill>
        <p:spPr>
          <a:xfrm>
            <a:off x="4792680" y="2554920"/>
            <a:ext cx="1687680" cy="14947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15"/>
          <a:stretch/>
        </p:blipFill>
        <p:spPr>
          <a:xfrm>
            <a:off x="1788840" y="3240000"/>
            <a:ext cx="1666800" cy="1851840"/>
          </a:xfrm>
          <a:prstGeom prst="rect">
            <a:avLst/>
          </a:prstGeom>
          <a:ln>
            <a:noFill/>
          </a:ln>
        </p:spPr>
      </p:pic>
      <p:sp>
        <p:nvSpPr>
          <p:cNvPr id="163" name="TextShape 9"/>
          <p:cNvSpPr txBox="1"/>
          <p:nvPr/>
        </p:nvSpPr>
        <p:spPr>
          <a:xfrm>
            <a:off x="3506400" y="216000"/>
            <a:ext cx="5133600" cy="5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-PY" sz="3200" spc="-1" strike="noStrike">
                <a:latin typeface="Verdana"/>
              </a:rPr>
              <a:t>Tags(Brinco) y Lector</a:t>
            </a:r>
            <a:endParaRPr b="1" lang="es-PY" sz="3200" spc="-1" strike="noStrike">
              <a:latin typeface="Verdana"/>
            </a:endParaRPr>
          </a:p>
        </p:txBody>
      </p:sp>
    </p:spTree>
  </p:cSld>
  <p:transition spd="slow" advTm="60000">
    <p:wipe dir="u"/>
  </p:transition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fill="hold" presetClass="entr" presetID="2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nodeType="afterEffect" fill="hold" presetClass="entr" presetID="2" presetSubtype="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nodeType="afterEffect" fill="hold" presetClass="entr" presetID="2" presetSubtype="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mph" presetID="26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-56520" y="1151280"/>
            <a:ext cx="12191040" cy="124668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Imagem 5" descr=""/>
          <p:cNvPicPr/>
          <p:nvPr/>
        </p:nvPicPr>
        <p:blipFill>
          <a:blip r:embed="rId1"/>
          <a:stretch/>
        </p:blipFill>
        <p:spPr>
          <a:xfrm>
            <a:off x="3743280" y="3233160"/>
            <a:ext cx="3857760" cy="34218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166" name="CustomShape 2"/>
          <p:cNvSpPr/>
          <p:nvPr/>
        </p:nvSpPr>
        <p:spPr>
          <a:xfrm>
            <a:off x="1103040" y="1344960"/>
            <a:ext cx="9984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A parte de informaciones online, es posible que cada veterinário pueda utilizar una impresora para certificar el trabajo hecho para adjuntar a las guías de trabajo utlizadas.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64000" y="201960"/>
            <a:ext cx="961596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Impresora Bluetooth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withEffect" fill="hold" presetClass="entr" presetID="16" presetSubtype="37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nodeType="after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7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4240800" y="2286360"/>
            <a:ext cx="4411800" cy="441180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0" y="1104120"/>
            <a:ext cx="12191040" cy="12600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PY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 la tecnología Blockchain, el sistema tiene criptografía de los datos, todas las informaciones guardadas son seguras y auditables en todas las partes del proceso. 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914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Datos Encriptados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fill="hold" presetClass="entr" presetID="2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213520" y="2072520"/>
            <a:ext cx="2028240" cy="37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647a"/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 rot="16200000">
            <a:off x="2906640" y="3305880"/>
            <a:ext cx="761400" cy="37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647a"/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 rot="5400000">
            <a:off x="7913160" y="3304800"/>
            <a:ext cx="761400" cy="37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647a"/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4" name="Group 4"/>
          <p:cNvGrpSpPr/>
          <p:nvPr/>
        </p:nvGrpSpPr>
        <p:grpSpPr>
          <a:xfrm>
            <a:off x="7639920" y="946080"/>
            <a:ext cx="2849400" cy="1882440"/>
            <a:chOff x="7639920" y="946080"/>
            <a:chExt cx="2849400" cy="1882440"/>
          </a:xfrm>
        </p:grpSpPr>
        <p:pic>
          <p:nvPicPr>
            <p:cNvPr id="175" name="Imagem 20" descr=""/>
            <p:cNvPicPr/>
            <p:nvPr/>
          </p:nvPicPr>
          <p:blipFill>
            <a:blip r:embed="rId1"/>
            <a:stretch/>
          </p:blipFill>
          <p:spPr>
            <a:xfrm>
              <a:off x="7639920" y="946080"/>
              <a:ext cx="1526760" cy="188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6" name="CustomShape 5"/>
            <p:cNvSpPr/>
            <p:nvPr/>
          </p:nvSpPr>
          <p:spPr>
            <a:xfrm>
              <a:off x="9327960" y="1766880"/>
              <a:ext cx="1161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SENACSA</a:t>
              </a:r>
              <a:endParaRPr b="0" lang="es-PY" sz="1800" spc="-1" strike="noStrike">
                <a:latin typeface="Arial"/>
              </a:endParaRPr>
            </a:p>
          </p:txBody>
        </p:sp>
      </p:grpSp>
      <p:grpSp>
        <p:nvGrpSpPr>
          <p:cNvPr id="177" name="Group 6"/>
          <p:cNvGrpSpPr/>
          <p:nvPr/>
        </p:nvGrpSpPr>
        <p:grpSpPr>
          <a:xfrm>
            <a:off x="6490080" y="4250520"/>
            <a:ext cx="3610800" cy="1854720"/>
            <a:chOff x="6490080" y="4250520"/>
            <a:chExt cx="3610800" cy="1854720"/>
          </a:xfrm>
        </p:grpSpPr>
        <p:pic>
          <p:nvPicPr>
            <p:cNvPr id="178" name="Imagem 23" descr=""/>
            <p:cNvPicPr/>
            <p:nvPr/>
          </p:nvPicPr>
          <p:blipFill>
            <a:blip r:embed="rId2"/>
            <a:stretch/>
          </p:blipFill>
          <p:spPr>
            <a:xfrm>
              <a:off x="6490080" y="4260960"/>
              <a:ext cx="1676520" cy="1361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Imagem 24" descr=""/>
            <p:cNvPicPr/>
            <p:nvPr/>
          </p:nvPicPr>
          <p:blipFill>
            <a:blip r:embed="rId3"/>
            <a:stretch/>
          </p:blipFill>
          <p:spPr>
            <a:xfrm>
              <a:off x="8424360" y="4250520"/>
              <a:ext cx="1676520" cy="136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0" name="CustomShape 7"/>
            <p:cNvSpPr/>
            <p:nvPr/>
          </p:nvSpPr>
          <p:spPr>
            <a:xfrm>
              <a:off x="7077600" y="5741280"/>
              <a:ext cx="24386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PRODUCTORES</a:t>
              </a:r>
              <a:endParaRPr b="0" lang="es-PY" sz="1800" spc="-1" strike="noStrike">
                <a:latin typeface="Arial"/>
              </a:endParaRPr>
            </a:p>
          </p:txBody>
        </p:sp>
      </p:grpSp>
      <p:grpSp>
        <p:nvGrpSpPr>
          <p:cNvPr id="181" name="Group 8"/>
          <p:cNvGrpSpPr/>
          <p:nvPr/>
        </p:nvGrpSpPr>
        <p:grpSpPr>
          <a:xfrm>
            <a:off x="1458000" y="1009800"/>
            <a:ext cx="2849400" cy="1882440"/>
            <a:chOff x="1458000" y="1009800"/>
            <a:chExt cx="2849400" cy="1882440"/>
          </a:xfrm>
        </p:grpSpPr>
        <p:pic>
          <p:nvPicPr>
            <p:cNvPr id="182" name="Imagem 20" descr=""/>
            <p:cNvPicPr/>
            <p:nvPr/>
          </p:nvPicPr>
          <p:blipFill>
            <a:blip r:embed="rId4"/>
            <a:stretch/>
          </p:blipFill>
          <p:spPr>
            <a:xfrm>
              <a:off x="1458000" y="1009800"/>
              <a:ext cx="1526760" cy="188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3" name="CustomShape 9"/>
            <p:cNvSpPr/>
            <p:nvPr/>
          </p:nvSpPr>
          <p:spPr>
            <a:xfrm>
              <a:off x="3146040" y="1830240"/>
              <a:ext cx="11613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Nuestro Servidor</a:t>
              </a:r>
              <a:endParaRPr b="0" lang="es-PY" sz="1800" spc="-1" strike="noStrike">
                <a:latin typeface="Arial"/>
              </a:endParaRPr>
            </a:p>
          </p:txBody>
        </p:sp>
      </p:grpSp>
      <p:pic>
        <p:nvPicPr>
          <p:cNvPr id="184" name="Picture 6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2381400" y="4510800"/>
            <a:ext cx="1818360" cy="1818360"/>
          </a:xfrm>
          <a:prstGeom prst="rect">
            <a:avLst/>
          </a:prstGeom>
          <a:ln>
            <a:noFill/>
          </a:ln>
        </p:spPr>
      </p:pic>
      <p:sp>
        <p:nvSpPr>
          <p:cNvPr id="185" name="CustomShape 10"/>
          <p:cNvSpPr/>
          <p:nvPr/>
        </p:nvSpPr>
        <p:spPr>
          <a:xfrm>
            <a:off x="3876120" y="5279400"/>
            <a:ext cx="1463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Veterinario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38080" y="365040"/>
            <a:ext cx="989460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Integración Sistemática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0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500"/>
                            </p:stCondLst>
                            <p:childTnLst>
                              <p:par>
                                <p:cTn id="20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</TotalTime>
  <Application>LibreOffice/6.4.6.2$Linux_X86_64 LibreOffice_project/40$Build-2</Application>
  <Words>392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2018-04-05T15:54:57Z</dcterms:created>
  <dc:creator>PC</dc:creator>
  <dc:description/>
  <dc:language>es-PY</dc:language>
  <cp:lastModifiedBy/>
  <dcterms:modified xsi:type="dcterms:W3CDTF">2020-12-02T17:45:31Z</dcterms:modified>
  <cp:revision>297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