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5.jpeg" ContentType="image/jpeg"/>
  <Override PartName="/ppt/media/image2.png" ContentType="image/png"/>
  <Override PartName="/ppt/media/image3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4.png" ContentType="image/png"/>
  <Override PartName="/ppt/media/image20.png" ContentType="image/png"/>
  <Override PartName="/ppt/media/image19.png" ContentType="image/png"/>
  <Override PartName="/ppt/media/image25.png" ContentType="image/png"/>
  <Override PartName="/ppt/media/image26.png" ContentType="image/png"/>
  <Override PartName="/ppt/media/image27.png" ContentType="image/png"/>
  <Override PartName="/ppt/presProps.xml" ContentType="application/vnd.openxmlformats-officedocument.presentationml.presProps+xml"/>
  <Override PartName="/ppt/slideLayouts/_rels/slideLayout12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_rels/slide38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7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6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5.xml.rels" ContentType="application/vnd.openxmlformats-package.relationships+xml"/>
  <Override PartName="/ppt/slides/_rels/slide43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0.xml" ContentType="application/vnd.openxmlformats-officedocument.presentationml.slide+xml"/>
  <Override PartName="/ppt/slides/slide16.xml" ContentType="application/vnd.openxmlformats-officedocument.presentationml.slide+xml"/>
  <Override PartName="/ppt/slides/slide31.xml" ContentType="application/vnd.openxmlformats-officedocument.presentationml.slide+xml"/>
  <Override PartName="/ppt/slides/slide17.xml" ContentType="application/vnd.openxmlformats-officedocument.presentationml.slide+xml"/>
  <Override PartName="/ppt/slides/slide32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0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52DE714-BB25-4CA5-A32C-61917FE07F9D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30F7BC3-614A-4B3D-A7E0-4E0E306EAF76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7A7148C-D3C6-4EEE-A133-C5EF462A903A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3FA783C-FF32-48A3-8074-74BB86647A6F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8A150CF-EB9A-42BA-931E-4CD27F43DC4B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7381E76-E886-4204-90CD-9721065B9F4B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CDDE656-8777-4846-8F81-A3DFC80B3385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34FDBC3-9791-4334-836B-0A74E9E0C62A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9A604F9-9A0C-4683-A846-05224A5C9E62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8C6D696-9A4A-45D4-A57F-3E1A09A8CD1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9C7A7BA-10FD-46A0-B498-35281FF61218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5D44252-AA79-402D-ABDD-3919D782D62A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30661FD-B119-4B9C-A9F7-01EE38454506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440FFCB-9D62-477E-A503-0146966807F9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F93A245-7F20-4132-9A6C-8F53BB8E531B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5150359-F642-41B7-802D-49A89B2EA259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454A8FE-C8E6-434A-BA6D-0AF847EB24A4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92DBAAC-B586-40C5-A642-7936EE4BA698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E41035E-FA85-4CD1-90F5-9B58541893F7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2EFB93B-9A7D-4F95-B836-AE086135DFA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84CA41E-F84D-498C-A545-99E2096A76E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89AD79-4B25-4DAE-8F65-0F5186EB49C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BEE2B0-9BB1-41AC-90E7-8331B431C8B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634739-4FDE-4681-946A-9D98AA77C28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0EB104-4B21-4FE4-A177-F088C8276E5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E80DCA-2542-4CE3-93B4-372CCC233FE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675B2B-3493-40CF-B1E5-4D97578B073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A64D5C-2588-4694-935E-EA545274AA0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32A930-9631-486B-8051-6BB749C5C01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B25455-8777-4B2F-BC9B-D96AD1B41A4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4EDB6A-EE29-4DA1-979E-B9B4F06DCB1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DB529B-DFF8-47ED-9E4F-4143128398E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04F5F-34E1-4841-AFD4-706761AFB0BD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B8CED79-0FCD-4EF0-A44C-3C676E46DB9F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0B2EBC5-4E58-45C3-B451-761B5D33EED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7750281-FFD9-4E34-8660-FDA79C3261B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166B471-0F70-4EC1-9A49-64FC126323E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44F9E40-6DAA-47F9-B80C-49A35C6EAB5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4BDA818-CEEF-4516-94D4-10B0AC43D1A6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C38C7F4-3D50-4AB1-B9A3-FF67003712F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CE384CD-676B-44AE-BFE4-D4E6F739593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8C0ACAE-F044-46E0-983D-85DA3B2005C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B297E1C-66D0-45E4-9630-C64CFE7271B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A7B747F-8B53-44B5-9B95-2B6D20A8701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B9CFE46-FA39-462F-A5BE-F8C09479BFE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8CE04C-83A3-4FC4-9D91-49C967B57E08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9A4FAC-278F-4D49-ACA7-8281A5CCCDE2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CACFA1-B369-440A-8C5E-10A43EDD050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CBC1E1-C22E-46D3-9385-371DF8D2C28D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A3E306-A7F9-4E0E-A1A4-9ABFCB47B0A0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1FED07-CE28-4267-891E-4E6E6712F4C0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A11ACF-90F2-4560-B3FC-A397369AB303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06981A-BC88-4C24-A53D-F09AC6004732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3295F2-4DE1-4B12-9635-AD548C35416C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2CA54D-E8CF-4F1B-A9E1-79751C96AFEF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2E3DE9-B716-4629-BDF2-21B23637ED42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91021D-65F5-477C-A2C5-084519B0D46F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C32614-956D-4FFF-8E8E-FEE03C237BD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5F546A-73B4-406A-B81A-16A13C311DC1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07B76A-A960-488D-B78D-1E0CCDB5F2D0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3D592E-E159-4174-B599-579CBACBF27B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FF20C2-3F7C-4503-935A-4F2D1309BCB4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C280A1-51CE-4C25-94BD-54EAA7E506F6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DA054D-6713-4847-A200-7CB6C02D4FB2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CAACA5-111D-4D3C-9FE4-FBE0356F228B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5D1FA8-3A8F-41D3-AA37-3DE004E43650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BD9504-7FA2-4766-B04F-A6750FBCB629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3D27A1-1CF8-4F8E-A417-55A3A20B0AC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DE488A-29AE-4D8E-86B7-1F328F79679F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8840308-C0B6-4FBD-BF88-09ADCB0907FF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C1D3497-B87D-4E87-B597-F45EE033735F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760CB2E-1669-4699-A879-55B5CF120857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7B44F05-7A13-4F3D-BD72-A66A92626142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A7FC967-7278-4BB7-B2C3-DC10EA564E90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313FB14-40D5-46D9-A8E5-8FCB3E7829CF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CCFA072-EB87-4595-9F7F-CAEC58183AAC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D07F85D-AF9A-451F-B00E-28EF65DA5F7A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3E171E9-5089-47F1-9909-7E6DB0E417E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B4DFDBC-AC8E-463D-BB8A-453D6264F8B3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A2CCC81-FB2D-4E33-8E6A-CB60FE5DA214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02220DD-1ABC-4B0C-8BB3-395CAB095765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70B57A2-A522-42F2-80B6-B7BCD4F39095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7DBCAB-35EC-4E6F-AE8B-4DCC604AABB4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B4B555-B424-4DD5-9C47-8DF89D5ED14F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8C88D4-D073-4AED-B123-0B2BC27251AB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10C9BE0-A6EB-4782-9A8D-B9605B4FE85C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51799C-B4ED-43F3-BD66-878EC806DCD4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C42F308-1F4E-4C9F-B1D7-A70BF87AB23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76011E-729E-41A6-9381-F9001C1C34E1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B9F8479-4500-4C95-A61F-8FB0E6E122A1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1FB746-E5AF-4D2C-8CA0-36BDF68810D8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0EED10C-7A0E-4B54-967A-1ACEAFBE520A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498C35-3374-48BA-8E06-9703214D375D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2402181-4421-41DB-9A43-E95C07CFC09B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AF4A88-E266-4B8E-8E76-2DB779890DC6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CAB055E-307F-4009-9F91-C3634A624530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517B248-EA51-49B8-9F70-3EFFD389E442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C35227E-97EB-4F79-BEB4-FC2A47A6BA6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9D64E08-EBCD-4517-9E43-5A83C9D92D5C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691410F-FD50-4EDA-A254-710D6406B708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7FA8FE5-93EA-4809-B8C8-BA588B32FE5D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154E552-93EB-45F0-BFEE-883F31935F70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711FEAC-79EA-4AFC-925D-EEC63119D3A2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3E15E40-E39E-40E5-B1B1-1CB931324BE8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BED7A7A-38F6-42D8-9CBB-3210F224DABE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95EC0DA-A4E7-44AC-8116-77B54175CEB4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C279BD8-7512-4EBB-901C-8D224FA81334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A3A2212-B5EC-46EB-90C8-7124DFE233B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lussdiagramm: Dokument 7"/>
          <p:cNvSpPr/>
          <p:nvPr/>
        </p:nvSpPr>
        <p:spPr>
          <a:xfrm flipH="1" flipV="1">
            <a:off x="-2160" y="450468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" name="Grafik 5" descr=""/>
          <p:cNvPicPr/>
          <p:nvPr/>
        </p:nvPicPr>
        <p:blipFill>
          <a:blip r:embed="rId2"/>
          <a:stretch/>
        </p:blipFill>
        <p:spPr>
          <a:xfrm>
            <a:off x="403200" y="5211000"/>
            <a:ext cx="1021680" cy="312840"/>
          </a:xfrm>
          <a:prstGeom prst="rect">
            <a:avLst/>
          </a:prstGeom>
          <a:ln w="0">
            <a:noFill/>
          </a:ln>
        </p:spPr>
      </p:pic>
      <p:pic>
        <p:nvPicPr>
          <p:cNvPr id="2" name="Grafik 10" descr=""/>
          <p:cNvPicPr/>
          <p:nvPr/>
        </p:nvPicPr>
        <p:blipFill>
          <a:blip r:embed="rId3"/>
          <a:stretch/>
        </p:blipFill>
        <p:spPr>
          <a:xfrm>
            <a:off x="1354320" y="4983840"/>
            <a:ext cx="1386720" cy="748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hteck 87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5" name="Rechteck 88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96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720" cy="748800"/>
          </a:xfrm>
          <a:prstGeom prst="rect">
            <a:avLst/>
          </a:prstGeom>
          <a:ln w="0">
            <a:noFill/>
          </a:ln>
        </p:spPr>
      </p:pic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ftr" idx="17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sldNum" idx="18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203F12-312E-4037-867F-FB818B691F63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402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680" cy="312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3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" name="Rechteck 44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3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720" cy="7488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4B5CE2F-F250-47A9-B450-06071E87EE52}" type="slidenum"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8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680" cy="312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7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Rechteck 88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87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720" cy="74880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3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4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1B7C20-429B-4BAD-9B30-4FEE7ADA7516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92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680" cy="312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87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Rechteck 88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31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720" cy="74880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D75D42-098D-461C-ABEA-0CCD202B7BDB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6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680" cy="312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hteck 43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4" name="Rechteck 44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75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720" cy="748800"/>
          </a:xfrm>
          <a:prstGeom prst="rect">
            <a:avLst/>
          </a:prstGeom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535D306-E0AA-460B-B2C1-ECABB6C7026C}" type="slidenum"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180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680" cy="312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hteck 87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" name="Rechteck 88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19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720" cy="74880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ftr" idx="9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ldNum" idx="10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88F51B-75DA-4062-ACD5-F82FC00C69AF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4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680" cy="312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hteck 87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2" name="Rechteck 88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63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720" cy="748800"/>
          </a:xfrm>
          <a:prstGeom prst="rect">
            <a:avLst/>
          </a:prstGeom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D8AB7B-EC17-4DCB-A953-BEB1A0F53E87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69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680" cy="312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hteck 87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7" name="Rechteck 88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08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720" cy="748800"/>
          </a:xfrm>
          <a:prstGeom prst="rect">
            <a:avLst/>
          </a:prstGeom>
          <a:ln w="0">
            <a:noFill/>
          </a:ln>
        </p:spPr>
      </p:pic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ftr" idx="13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sldNum" idx="14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823DA5-0143-4AD9-A19F-5E7A18024D3A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313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680" cy="312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hteck 87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1" name="Rechteck 88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52" name="Grafik 1" descr=""/>
          <p:cNvPicPr/>
          <p:nvPr/>
        </p:nvPicPr>
        <p:blipFill>
          <a:blip r:embed="rId2"/>
          <a:stretch/>
        </p:blipFill>
        <p:spPr>
          <a:xfrm>
            <a:off x="1354320" y="4977000"/>
            <a:ext cx="1386720" cy="748800"/>
          </a:xfrm>
          <a:prstGeom prst="rect">
            <a:avLst/>
          </a:prstGeom>
          <a:ln w="0">
            <a:noFill/>
          </a:ln>
        </p:spPr>
      </p:pic>
      <p:sp>
        <p:nvSpPr>
          <p:cNvPr id="353" name="PlaceHolder 1"/>
          <p:cNvSpPr>
            <a:spLocks noGrp="1"/>
          </p:cNvSpPr>
          <p:nvPr>
            <p:ph type="ftr" idx="15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ldNum" idx="16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BA10C2-928A-4A3A-BA18-D7A2F77DC61A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57" name="Grafik 6" descr=""/>
          <p:cNvPicPr/>
          <p:nvPr/>
        </p:nvPicPr>
        <p:blipFill>
          <a:blip r:embed="rId3"/>
          <a:stretch/>
        </p:blipFill>
        <p:spPr>
          <a:xfrm>
            <a:off x="403200" y="5211360"/>
            <a:ext cx="1021680" cy="312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127.0.0.1:8077/persons/" TargetMode="External"/><Relationship Id="rId2" Type="http://schemas.openxmlformats.org/officeDocument/2006/relationships/hyperlink" Target="http://127.0.0.1:8077/persons/?format=json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itell.solutions/referenzen" TargetMode="External"/><Relationship Id="rId2" Type="http://schemas.openxmlformats.org/officeDocument/2006/relationships/hyperlink" Target="https://roskakori.at/" TargetMode="External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pub.dev/packages/provider" TargetMode="External"/><Relationship Id="rId2" Type="http://schemas.openxmlformats.org/officeDocument/2006/relationships/hyperlink" Target="https://riverpod.dev/" TargetMode="External"/><Relationship Id="rId3" Type="http://schemas.openxmlformats.org/officeDocument/2006/relationships/hyperlink" Target="https://bloclibrary.dev/" TargetMode="External"/><Relationship Id="rId4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pub.dev/packages/routemaster" TargetMode="External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incibit.at/" TargetMode="External"/><Relationship Id="rId2" Type="http://schemas.openxmlformats.org/officeDocument/2006/relationships/hyperlink" Target="https://www.linkedin.com/in/grodo/" TargetMode="External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stackoverflow.blog/2022/02/21/why-flutter-is-the-most-popular-cross-platform-mobile-sdk/#:~:text=What%20is%20Flutter%3F,interfaces%20for%20Android%20or%20IOS." TargetMode="External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3200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Django meets Flutter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0" name="Rechteck 132"/>
          <p:cNvSpPr/>
          <p:nvPr/>
        </p:nvSpPr>
        <p:spPr>
          <a:xfrm>
            <a:off x="2360160" y="3200400"/>
            <a:ext cx="5101920" cy="511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  <a:ea typeface="DejaVu Sans"/>
              </a:rPr>
              <a:t>Thomas Aglassinger und Dominik Groß</a:t>
            </a:r>
            <a:br>
              <a:rPr sz="2200"/>
            </a:br>
            <a:r>
              <a:rPr b="0" lang="en-US" sz="1800" spc="-1" strike="noStrike">
                <a:solidFill>
                  <a:srgbClr val="009bdd"/>
                </a:solidFill>
                <a:latin typeface="Arial"/>
                <a:ea typeface="DejaVu Sans"/>
              </a:rPr>
              <a:t>25.10.2022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1" name="Grafik 133" descr=""/>
          <p:cNvPicPr/>
          <p:nvPr/>
        </p:nvPicPr>
        <p:blipFill>
          <a:blip r:embed="rId1"/>
          <a:stretch/>
        </p:blipFill>
        <p:spPr>
          <a:xfrm>
            <a:off x="3789000" y="394200"/>
            <a:ext cx="2225160" cy="1275480"/>
          </a:xfrm>
          <a:prstGeom prst="rect">
            <a:avLst/>
          </a:prstGeom>
          <a:ln w="18000">
            <a:noFill/>
          </a:ln>
        </p:spPr>
      </p:pic>
      <p:pic>
        <p:nvPicPr>
          <p:cNvPr id="442" name="Picture 2" descr="So installieren Sie Python (Programmiersprache) im 2021 Windows / Mac /  Linux - Daten eingeben"/>
          <p:cNvPicPr/>
          <p:nvPr/>
        </p:nvPicPr>
        <p:blipFill>
          <a:blip r:embed="rId2"/>
          <a:stretch/>
        </p:blipFill>
        <p:spPr>
          <a:xfrm>
            <a:off x="334080" y="2057760"/>
            <a:ext cx="1667520" cy="1667520"/>
          </a:xfrm>
          <a:prstGeom prst="rect">
            <a:avLst/>
          </a:prstGeom>
          <a:ln w="0">
            <a:noFill/>
          </a:ln>
        </p:spPr>
      </p:pic>
      <p:pic>
        <p:nvPicPr>
          <p:cNvPr id="443" name="Picture 4" descr="Google Flutter 1.12 und Dart 2.7 verfügbar"/>
          <p:cNvPicPr/>
          <p:nvPr/>
        </p:nvPicPr>
        <p:blipFill>
          <a:blip r:embed="rId3"/>
          <a:stretch/>
        </p:blipFill>
        <p:spPr>
          <a:xfrm>
            <a:off x="7759800" y="2061360"/>
            <a:ext cx="1667520" cy="166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73" name="Rechteck 7"/>
          <p:cNvSpPr/>
          <p:nvPr/>
        </p:nvSpPr>
        <p:spPr>
          <a:xfrm>
            <a:off x="409320" y="66240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4" name="Rechteck 92"/>
          <p:cNvSpPr/>
          <p:nvPr/>
        </p:nvSpPr>
        <p:spPr>
          <a:xfrm>
            <a:off x="2934720" y="6631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5" name="Rechteck 93"/>
          <p:cNvSpPr/>
          <p:nvPr/>
        </p:nvSpPr>
        <p:spPr>
          <a:xfrm>
            <a:off x="5870160" y="67716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6" name="Rechteck 94"/>
          <p:cNvSpPr/>
          <p:nvPr/>
        </p:nvSpPr>
        <p:spPr>
          <a:xfrm>
            <a:off x="8456760" y="6595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7" name="Gerader Verbinder 28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Gerader Verbinder 29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Gerader Verbinder 30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Rechteck 95"/>
          <p:cNvSpPr/>
          <p:nvPr/>
        </p:nvSpPr>
        <p:spPr>
          <a:xfrm>
            <a:off x="457200" y="1828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1" name="Rechteck 96"/>
          <p:cNvSpPr/>
          <p:nvPr/>
        </p:nvSpPr>
        <p:spPr>
          <a:xfrm>
            <a:off x="2972520" y="205740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482" name="Gerade Verbindung mit Pfeil 17"/>
          <p:cNvCxnSpPr>
            <a:stCxn id="480" idx="3"/>
            <a:endCxn id="481" idx="1"/>
          </p:cNvCxnSpPr>
          <p:nvPr/>
        </p:nvCxnSpPr>
        <p:spPr>
          <a:xfrm>
            <a:off x="1827360" y="2285280"/>
            <a:ext cx="114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E0B36C3-D08E-4066-A73D-A144098F9015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84" name="Rechteck 8"/>
          <p:cNvSpPr/>
          <p:nvPr/>
        </p:nvSpPr>
        <p:spPr>
          <a:xfrm>
            <a:off x="409320" y="66240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5" name="Rechteck 86"/>
          <p:cNvSpPr/>
          <p:nvPr/>
        </p:nvSpPr>
        <p:spPr>
          <a:xfrm>
            <a:off x="2934720" y="6631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6" name="Rechteck 87"/>
          <p:cNvSpPr/>
          <p:nvPr/>
        </p:nvSpPr>
        <p:spPr>
          <a:xfrm>
            <a:off x="5870160" y="67716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7" name="Rechteck 88"/>
          <p:cNvSpPr/>
          <p:nvPr/>
        </p:nvSpPr>
        <p:spPr>
          <a:xfrm>
            <a:off x="8456760" y="6595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8" name="Gerader Verbinder 25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Gerader Verbinder 26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Gerader Verbinder 27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Rechteck 89"/>
          <p:cNvSpPr/>
          <p:nvPr/>
        </p:nvSpPr>
        <p:spPr>
          <a:xfrm>
            <a:off x="457200" y="1828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2" name="Rechteck 90"/>
          <p:cNvSpPr/>
          <p:nvPr/>
        </p:nvSpPr>
        <p:spPr>
          <a:xfrm>
            <a:off x="457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3" name="Rechteck 91"/>
          <p:cNvSpPr/>
          <p:nvPr/>
        </p:nvSpPr>
        <p:spPr>
          <a:xfrm>
            <a:off x="2972520" y="205740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494" name="Gerade Verbindung mit Pfeil 16"/>
          <p:cNvCxnSpPr>
            <a:stCxn id="491" idx="3"/>
            <a:endCxn id="493" idx="1"/>
          </p:cNvCxnSpPr>
          <p:nvPr/>
        </p:nvCxnSpPr>
        <p:spPr>
          <a:xfrm>
            <a:off x="1827360" y="2285280"/>
            <a:ext cx="114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495" name="Verbinder: gekrümmt 2"/>
          <p:cNvCxnSpPr>
            <a:stCxn id="492" idx="3"/>
            <a:endCxn id="493" idx="2"/>
          </p:cNvCxnSpPr>
          <p:nvPr/>
        </p:nvCxnSpPr>
        <p:spPr>
          <a:xfrm flipV="1">
            <a:off x="1828080" y="251316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387EBC5-02A2-4FA3-98D3-F383473BF54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97" name="Rechteck 9"/>
          <p:cNvSpPr/>
          <p:nvPr/>
        </p:nvSpPr>
        <p:spPr>
          <a:xfrm>
            <a:off x="409320" y="66240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8" name="Rechteck 79"/>
          <p:cNvSpPr/>
          <p:nvPr/>
        </p:nvSpPr>
        <p:spPr>
          <a:xfrm>
            <a:off x="2934720" y="6631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9" name="Rechteck 80"/>
          <p:cNvSpPr/>
          <p:nvPr/>
        </p:nvSpPr>
        <p:spPr>
          <a:xfrm>
            <a:off x="5870160" y="67716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0" name="Rechteck 81"/>
          <p:cNvSpPr/>
          <p:nvPr/>
        </p:nvSpPr>
        <p:spPr>
          <a:xfrm>
            <a:off x="8456760" y="6595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1" name="Gerader Verbinder 22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Gerader Verbinder 23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Gerader Verbinder 24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Rechteck 82"/>
          <p:cNvSpPr/>
          <p:nvPr/>
        </p:nvSpPr>
        <p:spPr>
          <a:xfrm>
            <a:off x="457200" y="1828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5" name="Rechteck 83"/>
          <p:cNvSpPr/>
          <p:nvPr/>
        </p:nvSpPr>
        <p:spPr>
          <a:xfrm>
            <a:off x="457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6" name="Rechteck 84"/>
          <p:cNvSpPr/>
          <p:nvPr/>
        </p:nvSpPr>
        <p:spPr>
          <a:xfrm>
            <a:off x="45720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7" name="Rechteck 85"/>
          <p:cNvSpPr/>
          <p:nvPr/>
        </p:nvSpPr>
        <p:spPr>
          <a:xfrm>
            <a:off x="2972520" y="205740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08" name="Gerade Verbindung mit Pfeil 15"/>
          <p:cNvCxnSpPr>
            <a:stCxn id="504" idx="3"/>
            <a:endCxn id="507" idx="1"/>
          </p:cNvCxnSpPr>
          <p:nvPr/>
        </p:nvCxnSpPr>
        <p:spPr>
          <a:xfrm>
            <a:off x="1827360" y="2285280"/>
            <a:ext cx="114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09" name="Verbinder: gekrümmt 3"/>
          <p:cNvCxnSpPr>
            <a:stCxn id="505" idx="3"/>
            <a:endCxn id="507" idx="2"/>
          </p:cNvCxnSpPr>
          <p:nvPr/>
        </p:nvCxnSpPr>
        <p:spPr>
          <a:xfrm flipV="1">
            <a:off x="1828080" y="251316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10" name="Verbinder: gekrümmt 25"/>
          <p:cNvCxnSpPr>
            <a:stCxn id="507" idx="2"/>
            <a:endCxn id="506" idx="3"/>
          </p:cNvCxnSpPr>
          <p:nvPr/>
        </p:nvCxnSpPr>
        <p:spPr>
          <a:xfrm rot="5400000">
            <a:off x="1770120" y="2570040"/>
            <a:ext cx="194472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79D60F1-97BF-44DF-8E15-6F0A9D74B9D9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12" name="Rechteck 10"/>
          <p:cNvSpPr/>
          <p:nvPr/>
        </p:nvSpPr>
        <p:spPr>
          <a:xfrm>
            <a:off x="409320" y="66240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3" name="Rechteck 71"/>
          <p:cNvSpPr/>
          <p:nvPr/>
        </p:nvSpPr>
        <p:spPr>
          <a:xfrm>
            <a:off x="2934720" y="6631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4" name="Rechteck 72"/>
          <p:cNvSpPr/>
          <p:nvPr/>
        </p:nvSpPr>
        <p:spPr>
          <a:xfrm>
            <a:off x="5870160" y="67716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5" name="Rechteck 73"/>
          <p:cNvSpPr/>
          <p:nvPr/>
        </p:nvSpPr>
        <p:spPr>
          <a:xfrm>
            <a:off x="8456760" y="6595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6" name="Gerader Verbinder 19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Gerader Verbinder 20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Gerader Verbinder 21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Rechteck 74"/>
          <p:cNvSpPr/>
          <p:nvPr/>
        </p:nvSpPr>
        <p:spPr>
          <a:xfrm>
            <a:off x="457200" y="1828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0" name="Rechteck 75"/>
          <p:cNvSpPr/>
          <p:nvPr/>
        </p:nvSpPr>
        <p:spPr>
          <a:xfrm>
            <a:off x="457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1" name="Rechteck 76"/>
          <p:cNvSpPr/>
          <p:nvPr/>
        </p:nvSpPr>
        <p:spPr>
          <a:xfrm>
            <a:off x="45720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2" name="Rechteck 77"/>
          <p:cNvSpPr/>
          <p:nvPr/>
        </p:nvSpPr>
        <p:spPr>
          <a:xfrm>
            <a:off x="2972520" y="205740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23" name="Rechteck 78"/>
          <p:cNvSpPr/>
          <p:nvPr/>
        </p:nvSpPr>
        <p:spPr>
          <a:xfrm>
            <a:off x="8278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24" name="Gerade Verbindung mit Pfeil 14"/>
          <p:cNvCxnSpPr>
            <a:stCxn id="519" idx="3"/>
            <a:endCxn id="522" idx="1"/>
          </p:cNvCxnSpPr>
          <p:nvPr/>
        </p:nvCxnSpPr>
        <p:spPr>
          <a:xfrm>
            <a:off x="1827360" y="2285280"/>
            <a:ext cx="114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25" name="Verbinder: gekrümmt 21"/>
          <p:cNvCxnSpPr>
            <a:stCxn id="522" idx="2"/>
            <a:endCxn id="523" idx="1"/>
          </p:cNvCxnSpPr>
          <p:nvPr/>
        </p:nvCxnSpPr>
        <p:spPr>
          <a:xfrm flipH="1" rot="16200000">
            <a:off x="5510520" y="659880"/>
            <a:ext cx="915480" cy="46216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26" name="Verbinder: gekrümmt 22"/>
          <p:cNvCxnSpPr>
            <a:stCxn id="520" idx="3"/>
            <a:endCxn id="522" idx="2"/>
          </p:cNvCxnSpPr>
          <p:nvPr/>
        </p:nvCxnSpPr>
        <p:spPr>
          <a:xfrm flipV="1">
            <a:off x="1828080" y="251316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27" name="Verbinder: gekrümmt 23"/>
          <p:cNvCxnSpPr>
            <a:stCxn id="522" idx="2"/>
            <a:endCxn id="521" idx="3"/>
          </p:cNvCxnSpPr>
          <p:nvPr/>
        </p:nvCxnSpPr>
        <p:spPr>
          <a:xfrm rot="5400000">
            <a:off x="1770120" y="2570040"/>
            <a:ext cx="194472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28" name="Verbinder: gekrümmt 24"/>
          <p:cNvCxnSpPr/>
          <p:nvPr/>
        </p:nvCxnSpPr>
        <p:spPr>
          <a:xfrm flipH="1" rot="16200000">
            <a:off x="5510880" y="659880"/>
            <a:ext cx="915480" cy="46216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F0E012C-0AE3-4BD5-8FFF-74E847E473C3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30" name="Rechteck 11"/>
          <p:cNvSpPr/>
          <p:nvPr/>
        </p:nvSpPr>
        <p:spPr>
          <a:xfrm>
            <a:off x="409320" y="66240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1" name="Rechteck 62"/>
          <p:cNvSpPr/>
          <p:nvPr/>
        </p:nvSpPr>
        <p:spPr>
          <a:xfrm>
            <a:off x="2934720" y="6631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2" name="Rechteck 63"/>
          <p:cNvSpPr/>
          <p:nvPr/>
        </p:nvSpPr>
        <p:spPr>
          <a:xfrm>
            <a:off x="5870160" y="67716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3" name="Rechteck 64"/>
          <p:cNvSpPr/>
          <p:nvPr/>
        </p:nvSpPr>
        <p:spPr>
          <a:xfrm>
            <a:off x="8456760" y="6595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4" name="Gerader Verbinder 16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Gerader Verbinder 17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Gerader Verbinder 18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Rechteck 65"/>
          <p:cNvSpPr/>
          <p:nvPr/>
        </p:nvSpPr>
        <p:spPr>
          <a:xfrm>
            <a:off x="457200" y="1828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8" name="Rechteck 66"/>
          <p:cNvSpPr/>
          <p:nvPr/>
        </p:nvSpPr>
        <p:spPr>
          <a:xfrm>
            <a:off x="457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9" name="Rechteck 67"/>
          <p:cNvSpPr/>
          <p:nvPr/>
        </p:nvSpPr>
        <p:spPr>
          <a:xfrm>
            <a:off x="45720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0" name="Rechteck 68"/>
          <p:cNvSpPr/>
          <p:nvPr/>
        </p:nvSpPr>
        <p:spPr>
          <a:xfrm>
            <a:off x="2972520" y="205740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1" name="Rechteck 69"/>
          <p:cNvSpPr/>
          <p:nvPr/>
        </p:nvSpPr>
        <p:spPr>
          <a:xfrm>
            <a:off x="8278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2" name="Rechteck 70"/>
          <p:cNvSpPr/>
          <p:nvPr/>
        </p:nvSpPr>
        <p:spPr>
          <a:xfrm>
            <a:off x="827892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43" name="Gerade Verbindung mit Pfeil 2"/>
          <p:cNvCxnSpPr>
            <a:stCxn id="537" idx="3"/>
            <a:endCxn id="540" idx="1"/>
          </p:cNvCxnSpPr>
          <p:nvPr/>
        </p:nvCxnSpPr>
        <p:spPr>
          <a:xfrm>
            <a:off x="1827360" y="2285280"/>
            <a:ext cx="114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44" name="Verbinder: gekrümmt 18"/>
          <p:cNvCxnSpPr>
            <a:stCxn id="540" idx="2"/>
            <a:endCxn id="541" idx="1"/>
          </p:cNvCxnSpPr>
          <p:nvPr/>
        </p:nvCxnSpPr>
        <p:spPr>
          <a:xfrm flipH="1" rot="16200000">
            <a:off x="5510520" y="659880"/>
            <a:ext cx="915480" cy="46216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45" name="Verbinder: gekrümmt 19"/>
          <p:cNvCxnSpPr>
            <a:stCxn id="538" idx="3"/>
            <a:endCxn id="540" idx="2"/>
          </p:cNvCxnSpPr>
          <p:nvPr/>
        </p:nvCxnSpPr>
        <p:spPr>
          <a:xfrm flipV="1">
            <a:off x="1828080" y="251316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46" name="Verbinder: gekrümmt 20"/>
          <p:cNvCxnSpPr>
            <a:stCxn id="540" idx="2"/>
            <a:endCxn id="539" idx="3"/>
          </p:cNvCxnSpPr>
          <p:nvPr/>
        </p:nvCxnSpPr>
        <p:spPr>
          <a:xfrm rot="5400000">
            <a:off x="1770120" y="2570040"/>
            <a:ext cx="194472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FBABFD8-179C-4C99-9C85-82A34CEA275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48" name="Rechteck 13"/>
          <p:cNvSpPr/>
          <p:nvPr/>
        </p:nvSpPr>
        <p:spPr>
          <a:xfrm>
            <a:off x="409320" y="66240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9" name="Rechteck 41"/>
          <p:cNvSpPr/>
          <p:nvPr/>
        </p:nvSpPr>
        <p:spPr>
          <a:xfrm>
            <a:off x="2934720" y="6631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0" name="Rechteck 42"/>
          <p:cNvSpPr/>
          <p:nvPr/>
        </p:nvSpPr>
        <p:spPr>
          <a:xfrm>
            <a:off x="5870160" y="67716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1" name="Rechteck 43"/>
          <p:cNvSpPr/>
          <p:nvPr/>
        </p:nvSpPr>
        <p:spPr>
          <a:xfrm>
            <a:off x="8456760" y="6595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2" name="Gerader Verbinder 10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Gerader Verbinder 11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Gerader Verbinder 12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Rechteck 44"/>
          <p:cNvSpPr/>
          <p:nvPr/>
        </p:nvSpPr>
        <p:spPr>
          <a:xfrm>
            <a:off x="457200" y="1828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6" name="Rechteck 45"/>
          <p:cNvSpPr/>
          <p:nvPr/>
        </p:nvSpPr>
        <p:spPr>
          <a:xfrm>
            <a:off x="457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7" name="Rechteck 46"/>
          <p:cNvSpPr/>
          <p:nvPr/>
        </p:nvSpPr>
        <p:spPr>
          <a:xfrm>
            <a:off x="45720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8" name="Rechteck 47"/>
          <p:cNvSpPr/>
          <p:nvPr/>
        </p:nvSpPr>
        <p:spPr>
          <a:xfrm>
            <a:off x="2972520" y="205740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9" name="Rechteck 49"/>
          <p:cNvSpPr/>
          <p:nvPr/>
        </p:nvSpPr>
        <p:spPr>
          <a:xfrm>
            <a:off x="8278920" y="205812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0" name="Rechteck 50"/>
          <p:cNvSpPr/>
          <p:nvPr/>
        </p:nvSpPr>
        <p:spPr>
          <a:xfrm>
            <a:off x="8278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1" name="Rechteck 51"/>
          <p:cNvSpPr/>
          <p:nvPr/>
        </p:nvSpPr>
        <p:spPr>
          <a:xfrm>
            <a:off x="827892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62" name="Gerade Verbindung mit Pfeil 10"/>
          <p:cNvCxnSpPr>
            <a:stCxn id="555" idx="3"/>
            <a:endCxn id="558" idx="1"/>
          </p:cNvCxnSpPr>
          <p:nvPr/>
        </p:nvCxnSpPr>
        <p:spPr>
          <a:xfrm>
            <a:off x="1827360" y="2285280"/>
            <a:ext cx="114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63" name="Verbinder: gekrümmt 4"/>
          <p:cNvCxnSpPr>
            <a:stCxn id="558" idx="2"/>
            <a:endCxn id="560" idx="1"/>
          </p:cNvCxnSpPr>
          <p:nvPr/>
        </p:nvCxnSpPr>
        <p:spPr>
          <a:xfrm flipH="1" rot="16200000">
            <a:off x="5510520" y="659880"/>
            <a:ext cx="915480" cy="46216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64" name="Verbinder: gekrümmt 13"/>
          <p:cNvCxnSpPr>
            <a:stCxn id="556" idx="3"/>
            <a:endCxn id="558" idx="2"/>
          </p:cNvCxnSpPr>
          <p:nvPr/>
        </p:nvCxnSpPr>
        <p:spPr>
          <a:xfrm flipV="1">
            <a:off x="1828080" y="251316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65" name="Verbinder: gekrümmt 14"/>
          <p:cNvCxnSpPr>
            <a:stCxn id="558" idx="2"/>
            <a:endCxn id="557" idx="3"/>
          </p:cNvCxnSpPr>
          <p:nvPr/>
        </p:nvCxnSpPr>
        <p:spPr>
          <a:xfrm rot="5400000">
            <a:off x="1770120" y="2570040"/>
            <a:ext cx="194472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91518C1-1CCA-45A8-8C6D-2B371213566A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67" name="Rechteck 97"/>
          <p:cNvSpPr/>
          <p:nvPr/>
        </p:nvSpPr>
        <p:spPr>
          <a:xfrm>
            <a:off x="409320" y="66240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8" name="Rechteck 98"/>
          <p:cNvSpPr/>
          <p:nvPr/>
        </p:nvSpPr>
        <p:spPr>
          <a:xfrm>
            <a:off x="2934720" y="6631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9" name="Rechteck 99"/>
          <p:cNvSpPr/>
          <p:nvPr/>
        </p:nvSpPr>
        <p:spPr>
          <a:xfrm>
            <a:off x="5870160" y="67716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0" name="Rechteck 100"/>
          <p:cNvSpPr/>
          <p:nvPr/>
        </p:nvSpPr>
        <p:spPr>
          <a:xfrm>
            <a:off x="8456760" y="6595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1" name="Gerader Verbinder 31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Gerader Verbinder 32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Gerader Verbinder 33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Rechteck 101"/>
          <p:cNvSpPr/>
          <p:nvPr/>
        </p:nvSpPr>
        <p:spPr>
          <a:xfrm>
            <a:off x="457200" y="1828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5" name="Rechteck 102"/>
          <p:cNvSpPr/>
          <p:nvPr/>
        </p:nvSpPr>
        <p:spPr>
          <a:xfrm>
            <a:off x="457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6" name="Rechteck 103"/>
          <p:cNvSpPr/>
          <p:nvPr/>
        </p:nvSpPr>
        <p:spPr>
          <a:xfrm>
            <a:off x="45720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7" name="Rechteck 104"/>
          <p:cNvSpPr/>
          <p:nvPr/>
        </p:nvSpPr>
        <p:spPr>
          <a:xfrm>
            <a:off x="2972520" y="205740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8" name="Rechteck 105"/>
          <p:cNvSpPr/>
          <p:nvPr/>
        </p:nvSpPr>
        <p:spPr>
          <a:xfrm>
            <a:off x="5944320" y="182952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9" name="Rechteck 106"/>
          <p:cNvSpPr/>
          <p:nvPr/>
        </p:nvSpPr>
        <p:spPr>
          <a:xfrm>
            <a:off x="8278920" y="205812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0" name="Rechteck 107"/>
          <p:cNvSpPr/>
          <p:nvPr/>
        </p:nvSpPr>
        <p:spPr>
          <a:xfrm>
            <a:off x="8278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1" name="Rechteck 108"/>
          <p:cNvSpPr/>
          <p:nvPr/>
        </p:nvSpPr>
        <p:spPr>
          <a:xfrm>
            <a:off x="827892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582" name="Gerade Verbindung mit Pfeil 18"/>
          <p:cNvCxnSpPr>
            <a:stCxn id="574" idx="3"/>
            <a:endCxn id="577" idx="1"/>
          </p:cNvCxnSpPr>
          <p:nvPr/>
        </p:nvCxnSpPr>
        <p:spPr>
          <a:xfrm>
            <a:off x="1827360" y="2285280"/>
            <a:ext cx="114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3" name="Gerade Verbindung mit Pfeil 19"/>
          <p:cNvCxnSpPr>
            <a:stCxn id="577" idx="3"/>
            <a:endCxn id="578" idx="1"/>
          </p:cNvCxnSpPr>
          <p:nvPr/>
        </p:nvCxnSpPr>
        <p:spPr>
          <a:xfrm>
            <a:off x="4342680" y="2285280"/>
            <a:ext cx="160200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4" name="Gerade Verbindung mit Pfeil 20"/>
          <p:cNvCxnSpPr>
            <a:stCxn id="578" idx="3"/>
            <a:endCxn id="579" idx="1"/>
          </p:cNvCxnSpPr>
          <p:nvPr/>
        </p:nvCxnSpPr>
        <p:spPr>
          <a:xfrm>
            <a:off x="7314480" y="2286000"/>
            <a:ext cx="96480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5" name="Verbinder: gekrümmt 26"/>
          <p:cNvCxnSpPr>
            <a:stCxn id="577" idx="2"/>
            <a:endCxn id="580" idx="1"/>
          </p:cNvCxnSpPr>
          <p:nvPr/>
        </p:nvCxnSpPr>
        <p:spPr>
          <a:xfrm flipH="1" rot="16200000">
            <a:off x="5510520" y="659880"/>
            <a:ext cx="915480" cy="46216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6" name="Verbinder: gekrümmt 27"/>
          <p:cNvCxnSpPr>
            <a:stCxn id="575" idx="3"/>
            <a:endCxn id="577" idx="2"/>
          </p:cNvCxnSpPr>
          <p:nvPr/>
        </p:nvCxnSpPr>
        <p:spPr>
          <a:xfrm flipV="1">
            <a:off x="1828080" y="251316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587" name="Verbinder: gekrümmt 28"/>
          <p:cNvCxnSpPr>
            <a:stCxn id="577" idx="2"/>
            <a:endCxn id="576" idx="3"/>
          </p:cNvCxnSpPr>
          <p:nvPr/>
        </p:nvCxnSpPr>
        <p:spPr>
          <a:xfrm rot="5400000">
            <a:off x="1770120" y="2570040"/>
            <a:ext cx="194472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861919A9-FA10-4DC8-BAD8-D5D0A571C8BA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89" name="Rechteck 14"/>
          <p:cNvSpPr/>
          <p:nvPr/>
        </p:nvSpPr>
        <p:spPr>
          <a:xfrm>
            <a:off x="409320" y="66240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0" name="Rechteck 29"/>
          <p:cNvSpPr/>
          <p:nvPr/>
        </p:nvSpPr>
        <p:spPr>
          <a:xfrm>
            <a:off x="2934720" y="6631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1" name="Rechteck 30"/>
          <p:cNvSpPr/>
          <p:nvPr/>
        </p:nvSpPr>
        <p:spPr>
          <a:xfrm>
            <a:off x="5870160" y="67716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2" name="Rechteck 31"/>
          <p:cNvSpPr/>
          <p:nvPr/>
        </p:nvSpPr>
        <p:spPr>
          <a:xfrm>
            <a:off x="8456760" y="6595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3" name="Gerader Verbinder 7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Gerader Verbinder 8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Gerader Verbinder 9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Rechteck 32"/>
          <p:cNvSpPr/>
          <p:nvPr/>
        </p:nvSpPr>
        <p:spPr>
          <a:xfrm>
            <a:off x="457920" y="114372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cloud service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7" name="Rechteck 33"/>
          <p:cNvSpPr/>
          <p:nvPr/>
        </p:nvSpPr>
        <p:spPr>
          <a:xfrm>
            <a:off x="457200" y="1828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8" name="Rechteck 34"/>
          <p:cNvSpPr/>
          <p:nvPr/>
        </p:nvSpPr>
        <p:spPr>
          <a:xfrm>
            <a:off x="457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9" name="Rechteck 35"/>
          <p:cNvSpPr/>
          <p:nvPr/>
        </p:nvSpPr>
        <p:spPr>
          <a:xfrm>
            <a:off x="45720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0" name="Rechteck 36"/>
          <p:cNvSpPr/>
          <p:nvPr/>
        </p:nvSpPr>
        <p:spPr>
          <a:xfrm>
            <a:off x="2972520" y="205740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1" name="Rechteck 37"/>
          <p:cNvSpPr/>
          <p:nvPr/>
        </p:nvSpPr>
        <p:spPr>
          <a:xfrm>
            <a:off x="5944320" y="182952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2" name="Rechteck 38"/>
          <p:cNvSpPr/>
          <p:nvPr/>
        </p:nvSpPr>
        <p:spPr>
          <a:xfrm>
            <a:off x="8278920" y="205812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3" name="Rechteck 39"/>
          <p:cNvSpPr/>
          <p:nvPr/>
        </p:nvSpPr>
        <p:spPr>
          <a:xfrm>
            <a:off x="8278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4" name="Rechteck 40"/>
          <p:cNvSpPr/>
          <p:nvPr/>
        </p:nvSpPr>
        <p:spPr>
          <a:xfrm>
            <a:off x="827892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605" name="Gerade Verbindung mit Pfeil 7"/>
          <p:cNvCxnSpPr>
            <a:stCxn id="597" idx="3"/>
            <a:endCxn id="600" idx="1"/>
          </p:cNvCxnSpPr>
          <p:nvPr/>
        </p:nvCxnSpPr>
        <p:spPr>
          <a:xfrm>
            <a:off x="1827360" y="2285280"/>
            <a:ext cx="114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06" name="Gerade Verbindung mit Pfeil 8"/>
          <p:cNvCxnSpPr>
            <a:stCxn id="600" idx="3"/>
            <a:endCxn id="601" idx="1"/>
          </p:cNvCxnSpPr>
          <p:nvPr/>
        </p:nvCxnSpPr>
        <p:spPr>
          <a:xfrm>
            <a:off x="4342680" y="2285280"/>
            <a:ext cx="160200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07" name="Gerade Verbindung mit Pfeil 9"/>
          <p:cNvCxnSpPr>
            <a:stCxn id="601" idx="3"/>
            <a:endCxn id="602" idx="1"/>
          </p:cNvCxnSpPr>
          <p:nvPr/>
        </p:nvCxnSpPr>
        <p:spPr>
          <a:xfrm>
            <a:off x="7314480" y="2286000"/>
            <a:ext cx="96480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08" name="Verbinder: gekrümmt 9"/>
          <p:cNvCxnSpPr>
            <a:stCxn id="600" idx="2"/>
            <a:endCxn id="603" idx="1"/>
          </p:cNvCxnSpPr>
          <p:nvPr/>
        </p:nvCxnSpPr>
        <p:spPr>
          <a:xfrm flipH="1" rot="16200000">
            <a:off x="5510520" y="659880"/>
            <a:ext cx="915480" cy="46216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09" name="Verbinder: gekrümmt 10"/>
          <p:cNvCxnSpPr>
            <a:stCxn id="596" idx="3"/>
            <a:endCxn id="602" idx="0"/>
          </p:cNvCxnSpPr>
          <p:nvPr/>
        </p:nvCxnSpPr>
        <p:spPr>
          <a:xfrm>
            <a:off x="1828080" y="1371600"/>
            <a:ext cx="7136280" cy="6868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10" name="Verbinder: gekrümmt 11"/>
          <p:cNvCxnSpPr>
            <a:stCxn id="598" idx="3"/>
            <a:endCxn id="600" idx="2"/>
          </p:cNvCxnSpPr>
          <p:nvPr/>
        </p:nvCxnSpPr>
        <p:spPr>
          <a:xfrm flipV="1">
            <a:off x="1828080" y="251316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11" name="Verbinder: gekrümmt 12"/>
          <p:cNvCxnSpPr>
            <a:stCxn id="600" idx="2"/>
            <a:endCxn id="599" idx="3"/>
          </p:cNvCxnSpPr>
          <p:nvPr/>
        </p:nvCxnSpPr>
        <p:spPr>
          <a:xfrm rot="5400000">
            <a:off x="1770120" y="2570040"/>
            <a:ext cx="194472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66617D0-D4A1-49D2-B0C4-A65173AA1DD2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hteck 15"/>
          <p:cNvSpPr/>
          <p:nvPr/>
        </p:nvSpPr>
        <p:spPr>
          <a:xfrm>
            <a:off x="349200" y="1720800"/>
            <a:ext cx="9371160" cy="1141560"/>
          </a:xfrm>
          <a:prstGeom prst="rect">
            <a:avLst/>
          </a:prstGeom>
          <a:solidFill>
            <a:srgbClr val="8ccb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14" name="Rechteck 16"/>
          <p:cNvSpPr/>
          <p:nvPr/>
        </p:nvSpPr>
        <p:spPr>
          <a:xfrm>
            <a:off x="409320" y="66240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5" name="Rechteck 17"/>
          <p:cNvSpPr/>
          <p:nvPr/>
        </p:nvSpPr>
        <p:spPr>
          <a:xfrm>
            <a:off x="2934720" y="6631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6" name="Rechteck 18"/>
          <p:cNvSpPr/>
          <p:nvPr/>
        </p:nvSpPr>
        <p:spPr>
          <a:xfrm>
            <a:off x="5870160" y="67716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7" name="Rechteck 19"/>
          <p:cNvSpPr/>
          <p:nvPr/>
        </p:nvSpPr>
        <p:spPr>
          <a:xfrm>
            <a:off x="8456760" y="6595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8" name="Gerader Verbinder 4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Gerader Verbinder 5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Gerader Verbinder 6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Rechteck 20"/>
          <p:cNvSpPr/>
          <p:nvPr/>
        </p:nvSpPr>
        <p:spPr>
          <a:xfrm>
            <a:off x="457920" y="114372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cloud service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2" name="Rechteck 21"/>
          <p:cNvSpPr/>
          <p:nvPr/>
        </p:nvSpPr>
        <p:spPr>
          <a:xfrm>
            <a:off x="457200" y="1828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3" name="Rechteck 22"/>
          <p:cNvSpPr/>
          <p:nvPr/>
        </p:nvSpPr>
        <p:spPr>
          <a:xfrm>
            <a:off x="457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4" name="Rechteck 23"/>
          <p:cNvSpPr/>
          <p:nvPr/>
        </p:nvSpPr>
        <p:spPr>
          <a:xfrm>
            <a:off x="45720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5" name="Rechteck 24"/>
          <p:cNvSpPr/>
          <p:nvPr/>
        </p:nvSpPr>
        <p:spPr>
          <a:xfrm>
            <a:off x="2972520" y="205740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6" name="Rechteck 25"/>
          <p:cNvSpPr/>
          <p:nvPr/>
        </p:nvSpPr>
        <p:spPr>
          <a:xfrm>
            <a:off x="5944320" y="182952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7" name="Rechteck 26"/>
          <p:cNvSpPr/>
          <p:nvPr/>
        </p:nvSpPr>
        <p:spPr>
          <a:xfrm>
            <a:off x="8278920" y="205812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8" name="Rechteck 27"/>
          <p:cNvSpPr/>
          <p:nvPr/>
        </p:nvSpPr>
        <p:spPr>
          <a:xfrm>
            <a:off x="8278920" y="2971800"/>
            <a:ext cx="1370160" cy="9129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9" name="Rechteck 28"/>
          <p:cNvSpPr/>
          <p:nvPr/>
        </p:nvSpPr>
        <p:spPr>
          <a:xfrm>
            <a:off x="8278920" y="4115520"/>
            <a:ext cx="1370160" cy="6843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630" name="Gerade Verbindung mit Pfeil 4"/>
          <p:cNvCxnSpPr>
            <a:stCxn id="622" idx="3"/>
            <a:endCxn id="625" idx="1"/>
          </p:cNvCxnSpPr>
          <p:nvPr/>
        </p:nvCxnSpPr>
        <p:spPr>
          <a:xfrm>
            <a:off x="1827360" y="2285280"/>
            <a:ext cx="114552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1" name="Gerade Verbindung mit Pfeil 5"/>
          <p:cNvCxnSpPr>
            <a:stCxn id="625" idx="3"/>
            <a:endCxn id="626" idx="1"/>
          </p:cNvCxnSpPr>
          <p:nvPr/>
        </p:nvCxnSpPr>
        <p:spPr>
          <a:xfrm>
            <a:off x="4342680" y="2285280"/>
            <a:ext cx="160200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2" name="Gerade Verbindung mit Pfeil 6"/>
          <p:cNvCxnSpPr>
            <a:stCxn id="626" idx="3"/>
            <a:endCxn id="627" idx="1"/>
          </p:cNvCxnSpPr>
          <p:nvPr/>
        </p:nvCxnSpPr>
        <p:spPr>
          <a:xfrm>
            <a:off x="7314480" y="2286000"/>
            <a:ext cx="96480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3" name="Verbinder: gekrümmt 5"/>
          <p:cNvCxnSpPr>
            <a:stCxn id="625" idx="2"/>
            <a:endCxn id="628" idx="1"/>
          </p:cNvCxnSpPr>
          <p:nvPr/>
        </p:nvCxnSpPr>
        <p:spPr>
          <a:xfrm flipH="1" rot="16200000">
            <a:off x="5510520" y="659880"/>
            <a:ext cx="915480" cy="46216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4" name="Verbinder: gekrümmt 6"/>
          <p:cNvCxnSpPr>
            <a:stCxn id="621" idx="3"/>
            <a:endCxn id="627" idx="0"/>
          </p:cNvCxnSpPr>
          <p:nvPr/>
        </p:nvCxnSpPr>
        <p:spPr>
          <a:xfrm>
            <a:off x="1828080" y="1371600"/>
            <a:ext cx="7136280" cy="6868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5" name="Verbinder: gekrümmt 7"/>
          <p:cNvCxnSpPr>
            <a:stCxn id="623" idx="3"/>
            <a:endCxn id="625" idx="2"/>
          </p:cNvCxnSpPr>
          <p:nvPr/>
        </p:nvCxnSpPr>
        <p:spPr>
          <a:xfrm flipV="1">
            <a:off x="1828080" y="2513160"/>
            <a:ext cx="1829880" cy="91548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636" name="Verbinder: gekrümmt 8"/>
          <p:cNvCxnSpPr>
            <a:stCxn id="625" idx="2"/>
            <a:endCxn id="624" idx="3"/>
          </p:cNvCxnSpPr>
          <p:nvPr/>
        </p:nvCxnSpPr>
        <p:spPr>
          <a:xfrm rot="5400000">
            <a:off x="1770120" y="2570040"/>
            <a:ext cx="1944720" cy="1830600"/>
          </a:xfrm>
          <a:prstGeom prst="curvedConnector2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5C8F2F8-6E9A-48B3-AD94-A8E91DFBF7F8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Beispiel-Anwendung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7D26092-43E8-4FA9-A68D-AEB71066F1D5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Agenda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Über uns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Wozu Flutter?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Das Django und Flutter Ökosystem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Django Backend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Flutter Frontend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Beispiel-Anwendung mit Code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9bdd"/>
                </a:solidFill>
                <a:latin typeface="Arial"/>
                <a:ea typeface="DejaVu Sans"/>
              </a:rPr>
              <a:t>Von Python zu Flutter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Pro und Contra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Herausforderungen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009bdd"/>
                </a:solidFill>
                <a:latin typeface="Arial"/>
                <a:ea typeface="DejaVu Sans"/>
              </a:rPr>
              <a:t>Dart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0E6C14-1F10-46D3-83C9-F41A7906FF9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Beispielanwendung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5811480" cy="34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„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Personbook“ – einfache Personenverwaltung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Personen anlegen und bearbeiten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Klassiche CRUD-Anwendung mit REST-API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Nur Beispiel, Design und Sicherheitsaspekte sekundär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1" name="Rechteck 181"/>
          <p:cNvSpPr/>
          <p:nvPr/>
        </p:nvSpPr>
        <p:spPr>
          <a:xfrm>
            <a:off x="6629400" y="1143000"/>
            <a:ext cx="2513880" cy="913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TODO Screenshot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6A5BD4-D335-4496-9559-1D8DA33E714A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Django Backend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44" name="Picture 7" descr="So installieren Sie Python (Programmiersprache) im 2021 Windows / Mac /  Linux - Daten eingeben"/>
          <p:cNvPicPr/>
          <p:nvPr/>
        </p:nvPicPr>
        <p:blipFill>
          <a:blip r:embed="rId1"/>
          <a:stretch/>
        </p:blipFill>
        <p:spPr>
          <a:xfrm>
            <a:off x="978120" y="2121120"/>
            <a:ext cx="1535760" cy="1535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911E1C3-2BB4-4417-BA63-EE230AEBEB93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REST API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46" name="Textfeld 202"/>
          <p:cNvSpPr/>
          <p:nvPr/>
        </p:nvSpPr>
        <p:spPr>
          <a:xfrm>
            <a:off x="120600" y="914400"/>
            <a:ext cx="96004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AT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http://127.0.0.1:8077/persons/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</a:t>
            </a:r>
            <a:r>
              <a:rPr b="0" lang="de-AT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http://127.0.0.1:8077/persons/?format=json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647" name="Grafik 205" descr=""/>
          <p:cNvPicPr/>
          <p:nvPr/>
        </p:nvPicPr>
        <p:blipFill>
          <a:blip r:embed="rId3"/>
          <a:stretch/>
        </p:blipFill>
        <p:spPr>
          <a:xfrm>
            <a:off x="2622600" y="3312720"/>
            <a:ext cx="1828080" cy="1543680"/>
          </a:xfrm>
          <a:prstGeom prst="rect">
            <a:avLst/>
          </a:prstGeom>
          <a:ln w="0">
            <a:noFill/>
          </a:ln>
        </p:spPr>
      </p:pic>
      <p:pic>
        <p:nvPicPr>
          <p:cNvPr id="648" name="" descr=""/>
          <p:cNvPicPr/>
          <p:nvPr/>
        </p:nvPicPr>
        <p:blipFill>
          <a:blip r:embed="rId4"/>
          <a:stretch/>
        </p:blipFill>
        <p:spPr>
          <a:xfrm>
            <a:off x="6665760" y="1371600"/>
            <a:ext cx="2935440" cy="3393000"/>
          </a:xfrm>
          <a:prstGeom prst="rect">
            <a:avLst/>
          </a:prstGeom>
          <a:ln w="0">
            <a:noFill/>
          </a:ln>
        </p:spPr>
      </p:pic>
      <p:pic>
        <p:nvPicPr>
          <p:cNvPr id="649" name="" descr=""/>
          <p:cNvPicPr/>
          <p:nvPr/>
        </p:nvPicPr>
        <p:blipFill>
          <a:blip r:embed="rId5"/>
          <a:stretch/>
        </p:blipFill>
        <p:spPr>
          <a:xfrm>
            <a:off x="228600" y="1371600"/>
            <a:ext cx="2286000" cy="3467520"/>
          </a:xfrm>
          <a:prstGeom prst="rect">
            <a:avLst/>
          </a:prstGeom>
          <a:ln w="0">
            <a:noFill/>
          </a:ln>
        </p:spPr>
      </p:pic>
      <p:sp>
        <p:nvSpPr>
          <p:cNvPr id="650" name=""/>
          <p:cNvSpPr/>
          <p:nvPr/>
        </p:nvSpPr>
        <p:spPr>
          <a:xfrm>
            <a:off x="2671200" y="1371600"/>
            <a:ext cx="1828800" cy="685800"/>
          </a:xfrm>
          <a:prstGeom prst="flowChartProcess">
            <a:avLst/>
          </a:prstGeom>
          <a:solidFill>
            <a:srgbClr val="ffffa6"/>
          </a:solidFill>
          <a:ln w="0">
            <a:solidFill>
              <a:srgbClr val="fff5c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1400" spc="-1" strike="noStrike">
                <a:latin typeface="Arial"/>
              </a:rPr>
              <a:t>Benutzer: admin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Kennwort: deMo.123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D27F42-25F0-4BE9-8C50-78335D1AFC9E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 Model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52" name="" descr=""/>
          <p:cNvPicPr/>
          <p:nvPr/>
        </p:nvPicPr>
        <p:blipFill>
          <a:blip r:embed="rId1"/>
          <a:stretch/>
        </p:blipFill>
        <p:spPr>
          <a:xfrm>
            <a:off x="21240" y="1126440"/>
            <a:ext cx="10080360" cy="3434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E6441D-D535-4ABF-86EB-79044B092673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 Admin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54" name="" descr=""/>
          <p:cNvPicPr/>
          <p:nvPr/>
        </p:nvPicPr>
        <p:blipFill>
          <a:blip r:embed="rId1"/>
          <a:stretch/>
        </p:blipFill>
        <p:spPr>
          <a:xfrm>
            <a:off x="410400" y="1093320"/>
            <a:ext cx="9187200" cy="3479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138AD7-5D23-43EE-B754-7AB4D3D07C32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Generierte Django Datenbank-Migration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56" name="" descr=""/>
          <p:cNvPicPr/>
          <p:nvPr/>
        </p:nvPicPr>
        <p:blipFill>
          <a:blip r:embed="rId1"/>
          <a:stretch/>
        </p:blipFill>
        <p:spPr>
          <a:xfrm>
            <a:off x="2352600" y="842400"/>
            <a:ext cx="5486400" cy="4082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C39CC0-6CCE-4F6A-82CD-C4062CB95F93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Datenbank Tabelle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58" name="Grafik 192" descr=""/>
          <p:cNvPicPr/>
          <p:nvPr/>
        </p:nvPicPr>
        <p:blipFill>
          <a:blip r:embed="rId1"/>
          <a:stretch/>
        </p:blipFill>
        <p:spPr>
          <a:xfrm>
            <a:off x="341280" y="1072800"/>
            <a:ext cx="9212040" cy="3041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B6E30F-B25B-4914-B212-55B99BCAD1FA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Serializer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60" name="" descr=""/>
          <p:cNvPicPr/>
          <p:nvPr/>
        </p:nvPicPr>
        <p:blipFill>
          <a:blip r:embed="rId1"/>
          <a:stretch/>
        </p:blipFill>
        <p:spPr>
          <a:xfrm>
            <a:off x="311760" y="1101600"/>
            <a:ext cx="9499680" cy="1396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38C34D-790C-4FB6-8E0E-941F89FB939D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Viewset mit GET, POST, ...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62" name="" descr=""/>
          <p:cNvPicPr/>
          <p:nvPr/>
        </p:nvPicPr>
        <p:blipFill>
          <a:blip r:embed="rId1"/>
          <a:stretch/>
        </p:blipFill>
        <p:spPr>
          <a:xfrm>
            <a:off x="343440" y="1184400"/>
            <a:ext cx="9435960" cy="2526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FA0EDF-2285-4F39-91EA-E907B033B6CC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" descr=""/>
          <p:cNvPicPr/>
          <p:nvPr/>
        </p:nvPicPr>
        <p:blipFill>
          <a:blip r:embed="rId1"/>
          <a:stretch/>
        </p:blipFill>
        <p:spPr>
          <a:xfrm>
            <a:off x="756360" y="1358280"/>
            <a:ext cx="8610480" cy="2971440"/>
          </a:xfrm>
          <a:prstGeom prst="rect">
            <a:avLst/>
          </a:prstGeom>
          <a:ln w="0">
            <a:noFill/>
          </a:ln>
        </p:spPr>
      </p:pic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Routen und URLs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65" name="Rechteck 199"/>
          <p:cNvSpPr/>
          <p:nvPr/>
        </p:nvSpPr>
        <p:spPr>
          <a:xfrm>
            <a:off x="1058400" y="3573000"/>
            <a:ext cx="3656880" cy="456480"/>
          </a:xfrm>
          <a:prstGeom prst="rect">
            <a:avLst/>
          </a:prstGeom>
          <a:noFill/>
          <a:ln w="5472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Rechteck 200"/>
          <p:cNvSpPr/>
          <p:nvPr/>
        </p:nvSpPr>
        <p:spPr>
          <a:xfrm>
            <a:off x="817200" y="1359000"/>
            <a:ext cx="5126400" cy="685080"/>
          </a:xfrm>
          <a:prstGeom prst="rect">
            <a:avLst/>
          </a:prstGeom>
          <a:noFill/>
          <a:ln w="5472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162096-0F38-471C-B382-D9F634C54B26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Thomas Aglassinger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Senior Software and Requirements Engineer bei ITELL.SOLUTIONS für Individualsoftware zu Prozessoptimierung und Automatisierung. Produktübersicht: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https://itell.solutions/referenzen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20+ Jahre Berufserfahrung in Software-Entwicklung in verschiedenen Rollen und Branchen (Bankwesen, Gesundheit, eCommerce, …)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MSc in Information Processing Science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Organisator des Python-Meetup in Graz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Diverse Open-Source-Projekte und Konferenz-Beiträge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https://roskakori.at/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Gut wartbarer Quellcode ist ein besonderes Anliegen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87156C-CE8A-404D-87D4-8D209E78ED0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subTitle"/>
          </p:nvPr>
        </p:nvSpPr>
        <p:spPr>
          <a:xfrm>
            <a:off x="-1908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Flutter Frontend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69" name="Picture 5" descr="Google Flutter 1.12 und Dart 2.7 verfügbar"/>
          <p:cNvPicPr/>
          <p:nvPr/>
        </p:nvPicPr>
        <p:blipFill>
          <a:blip r:embed="rId1"/>
          <a:stretch/>
        </p:blipFill>
        <p:spPr>
          <a:xfrm>
            <a:off x="613800" y="2057400"/>
            <a:ext cx="1751400" cy="1751400"/>
          </a:xfrm>
          <a:prstGeom prst="rect">
            <a:avLst/>
          </a:prstGeom>
          <a:ln w="0">
            <a:noFill/>
          </a:ln>
        </p:spPr>
      </p:pic>
      <p:pic>
        <p:nvPicPr>
          <p:cNvPr id="670" name="Picture 2" descr="Flutter - Vorstellung des Frameworks - mfg"/>
          <p:cNvPicPr/>
          <p:nvPr/>
        </p:nvPicPr>
        <p:blipFill>
          <a:blip r:embed="rId2"/>
          <a:stretch/>
        </p:blipFill>
        <p:spPr>
          <a:xfrm>
            <a:off x="5159520" y="1041840"/>
            <a:ext cx="6165000" cy="3467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6E4EAC-409C-4528-A9EC-5002761398B5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Entity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72" name="Grafik 3" descr=""/>
          <p:cNvPicPr/>
          <p:nvPr/>
        </p:nvPicPr>
        <p:blipFill>
          <a:blip r:embed="rId1"/>
          <a:stretch/>
        </p:blipFill>
        <p:spPr>
          <a:xfrm>
            <a:off x="1780560" y="834840"/>
            <a:ext cx="6403680" cy="4137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622D3C-9A07-4BCB-8D6A-CFCA7B690A31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Retrofit API Client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74" name="Grafik 4" descr=""/>
          <p:cNvPicPr/>
          <p:nvPr/>
        </p:nvPicPr>
        <p:blipFill>
          <a:blip r:embed="rId1"/>
          <a:stretch/>
        </p:blipFill>
        <p:spPr>
          <a:xfrm>
            <a:off x="1217880" y="1092600"/>
            <a:ext cx="7642800" cy="3484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A9F04A-C5DF-4BF6-A3B1-3D4A24CF8609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UI 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76" name="Grafik 10" descr=""/>
          <p:cNvPicPr/>
          <p:nvPr/>
        </p:nvPicPr>
        <p:blipFill>
          <a:blip r:embed="rId1"/>
          <a:stretch/>
        </p:blipFill>
        <p:spPr>
          <a:xfrm>
            <a:off x="0" y="1320480"/>
            <a:ext cx="5183280" cy="2886480"/>
          </a:xfrm>
          <a:prstGeom prst="rect">
            <a:avLst/>
          </a:prstGeom>
          <a:ln w="0">
            <a:noFill/>
          </a:ln>
        </p:spPr>
      </p:pic>
      <p:pic>
        <p:nvPicPr>
          <p:cNvPr id="677" name="Grafik 12" descr=""/>
          <p:cNvPicPr/>
          <p:nvPr/>
        </p:nvPicPr>
        <p:blipFill>
          <a:blip r:embed="rId2"/>
          <a:stretch/>
        </p:blipFill>
        <p:spPr>
          <a:xfrm>
            <a:off x="5181120" y="1143360"/>
            <a:ext cx="4898880" cy="3206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53185E-CF87-49DC-821D-07D437966B58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Noto Sans CJK SC"/>
              </a:rPr>
              <a:t> </a:t>
            </a: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Pro</a:t>
            </a: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👍 und Contra👎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EFBAB8-A9F0-4231-BD10-9B863B6004DE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Pro und Contra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600" cy="325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9bdd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Pro 👍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“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Code once, run anywhere”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Mobile Apps und Desktop sind  nativ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Viele externe Pakete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Google: Funding, Dokumentation, technologisch Solide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3C7DC4-0248-457D-B564-4563D883C920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Pro und Contra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600" cy="325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9bdd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Pro 👍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“</a:t>
            </a: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Code once, run anywhere”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Mobile Apps und Desktop sind  nativ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Viele externe Pakete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Google: Funding, Dokumentation, technologisch Solide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66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9bdd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Contra 👎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Junge Technologie, in manchen Randbereichen noch nicht voll ausgereift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Google Friedhof → derzeit unwahrscheinlich; Open Source und damit ohne Google wartbar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12BC543-075C-4AFF-A69C-32CB362AA3B9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subTitle"/>
          </p:nvPr>
        </p:nvSpPr>
        <p:spPr>
          <a:xfrm>
            <a:off x="-1908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Flutter Herausforderungen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87" name="Picture 8" descr="Google Flutter 1.12 und Dart 2.7 verfügbar"/>
          <p:cNvPicPr/>
          <p:nvPr/>
        </p:nvPicPr>
        <p:blipFill>
          <a:blip r:embed="rId1"/>
          <a:stretch/>
        </p:blipFill>
        <p:spPr>
          <a:xfrm>
            <a:off x="109800" y="2057400"/>
            <a:ext cx="1751400" cy="1751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7E59C52-D5D1-463C-8D77-D475776F1C26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State Management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Kein einheitlicher Ansatz, Standard-Bibliothek nur rudimentär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Provider: 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https://pub.dev/packages/provider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Riverpod: 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https://riverpod.dev/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Bloc: 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https://bloclibrary.dev/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25DE49-42CF-4616-B117-A2CD7823489F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Navigation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Standard-Bibliothek nur rudimentär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Navigator 1.0: einfach aber beschränkt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Navigator 2.0: Architektur-Desaster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Verschiedene externe Pakete, um Navigation erträglich zu machen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Routemaster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Ähnlich urls.py in Django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  <a:hlinkClick r:id="rId1"/>
              </a:rPr>
              <a:t>https://pub.dev/packages/routemaster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1D6252-4B37-4CBA-91E6-39D846C5F4E5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Dominik Groß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CEO bei Incibit, der Agentur für Flutter-App-Entwicklung. Mehr Informationen: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https://incibit.at/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 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10+ Jahre Berufserfahrung in der App-Entwicklung sowie im agilen Projektmanagement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BSc in Software Design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Organisator des Flutter-Meetup in Graz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Ich poste zu Themen rund um die Flutter-App-Entwicklung auf Linkedin: </a:t>
            </a:r>
            <a:r>
              <a:rPr b="0" lang="de-AT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https://www.linkedin.com/in/grodo/</a:t>
            </a: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9bdd"/>
                </a:solidFill>
                <a:latin typeface="Arial"/>
                <a:ea typeface="DejaVu Sans"/>
              </a:rPr>
              <a:t>Gute Apps funktionieren nicht nur, sondern sind auch einfach und intuitive verwendbar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A1063C-EE6C-49D0-B553-12AE5C76875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Beispiel routemaster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693" name="" descr=""/>
          <p:cNvPicPr/>
          <p:nvPr/>
        </p:nvPicPr>
        <p:blipFill>
          <a:blip r:embed="rId1"/>
          <a:stretch/>
        </p:blipFill>
        <p:spPr>
          <a:xfrm>
            <a:off x="2217600" y="952200"/>
            <a:ext cx="5664600" cy="3275280"/>
          </a:xfrm>
          <a:prstGeom prst="rect">
            <a:avLst/>
          </a:prstGeom>
          <a:ln w="0">
            <a:noFill/>
          </a:ln>
        </p:spPr>
      </p:pic>
      <p:pic>
        <p:nvPicPr>
          <p:cNvPr id="694" name="" descr=""/>
          <p:cNvPicPr/>
          <p:nvPr/>
        </p:nvPicPr>
        <p:blipFill>
          <a:blip r:embed="rId2"/>
          <a:stretch/>
        </p:blipFill>
        <p:spPr>
          <a:xfrm>
            <a:off x="2203200" y="4467960"/>
            <a:ext cx="4447440" cy="336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3EA2A6-300D-4549-B0FD-BC609149C334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Von Python zu Dart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97" name="Picture 3" descr="So installieren Sie Python (Programmiersprache) im 2021 Windows / Mac /  Linux - Daten eingeben"/>
          <p:cNvPicPr/>
          <p:nvPr/>
        </p:nvPicPr>
        <p:blipFill>
          <a:blip r:embed="rId1"/>
          <a:stretch/>
        </p:blipFill>
        <p:spPr>
          <a:xfrm>
            <a:off x="978120" y="2121120"/>
            <a:ext cx="1535760" cy="1535760"/>
          </a:xfrm>
          <a:prstGeom prst="rect">
            <a:avLst/>
          </a:prstGeom>
          <a:ln w="0">
            <a:noFill/>
          </a:ln>
        </p:spPr>
      </p:pic>
      <p:pic>
        <p:nvPicPr>
          <p:cNvPr id="698" name="Grafik 218" descr=""/>
          <p:cNvPicPr/>
          <p:nvPr/>
        </p:nvPicPr>
        <p:blipFill>
          <a:blip r:embed="rId2"/>
          <a:stretch/>
        </p:blipFill>
        <p:spPr>
          <a:xfrm>
            <a:off x="7621920" y="2107080"/>
            <a:ext cx="1549800" cy="1549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29726AE-FB17-4633-8D1B-3D8F1FADFF45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Werkzeuge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600" cy="22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poetry, pip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black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pylint, flake8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PyCharm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Visual Studio Code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Django Debug Toolbar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6600" cy="22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pub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format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analyze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Android Studio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Visual Studio Code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DevTools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6A61A5B-8392-46F5-B462-14BF2B211939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Sprache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241200" cy="372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C-ähnliche Syntax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jede Menge { }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hässliche Operatoren wie &amp;&amp; || !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Statisch typisiert mit kompakter Syntax ohne Redundanzen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Typ “dynamic”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Typinferenz: const x = 123; → impliziert int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Code-Generatoren für Dateien *.g.dart (z.B. für JSON)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Null-Safe mit zugehörigen Operatoren: ? ?. ??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009bdd"/>
                </a:solidFill>
                <a:latin typeface="Arial"/>
                <a:ea typeface="Noto Sans CJK SC"/>
              </a:rPr>
              <a:t>Wilde Konstruktor-Syntax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4C6B54D-38FE-4514-861E-9F7623C4C5DC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Zusammenfassung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7C8F5CE-4AD7-4338-9992-601C1C2FDDA0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Zusammenfassung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Die Kombination Django und Flutter bietet: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 Funktionalität mit wenig Code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Programmiersprachen, die Spaß machen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kurze Entwicklungszyklen und ausgereiften Werkzeuge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Viele externe Bibliotheken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pc="-1" strike="noStrike">
                <a:solidFill>
                  <a:srgbClr val="009bdd"/>
                </a:solidFill>
                <a:latin typeface="Arial"/>
                <a:ea typeface="DejaVu Sans"/>
              </a:rPr>
              <a:t>Für alle gängigen Plattformen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BC890D-A941-490F-9FB3-5E85D5AF7BC2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Wozu Flutter?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2" name="Picture 6" descr="Google Flutter 1.12 und Dart 2.7 verfügbar"/>
          <p:cNvPicPr/>
          <p:nvPr/>
        </p:nvPicPr>
        <p:blipFill>
          <a:blip r:embed="rId1"/>
          <a:stretch/>
        </p:blipFill>
        <p:spPr>
          <a:xfrm>
            <a:off x="762840" y="2057760"/>
            <a:ext cx="1751400" cy="1751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30CB42-089B-4D50-BD9F-9B5C8D6778C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Wozu Flutter?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Plattformunabhängig: Android, iOS; Web; macOS, Linux, Window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Eine Code-Basis für alles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100 % Open Source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Sehr aktive Community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Unterschiedlichste Komponenten für Erweiterung online verfügbar</a:t>
            </a:r>
            <a:endParaRPr b="0" lang="en-US" sz="23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Arial"/>
              <a:buChar char="•"/>
            </a:pP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#1 cross-platform mobile SDK (</a:t>
            </a:r>
            <a:r>
              <a:rPr b="0" lang="de-AT" sz="2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stackoverflow</a:t>
            </a:r>
            <a:r>
              <a:rPr b="0" lang="de-AT" sz="2300" spc="-1" strike="noStrike">
                <a:solidFill>
                  <a:srgbClr val="009bdd"/>
                </a:solidFill>
                <a:latin typeface="Arial"/>
                <a:ea typeface="DejaVu Sans"/>
              </a:rPr>
              <a:t>) </a:t>
            </a:r>
            <a:endParaRPr b="0" lang="en-US" sz="23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16F46A-118F-4175-B890-7A53A078662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Wer nutzt Flutter?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57" name="Grafik 1" descr=""/>
          <p:cNvPicPr/>
          <p:nvPr/>
        </p:nvPicPr>
        <p:blipFill>
          <a:blip r:embed="rId1"/>
          <a:stretch/>
        </p:blipFill>
        <p:spPr>
          <a:xfrm>
            <a:off x="678240" y="2035080"/>
            <a:ext cx="1688760" cy="1688760"/>
          </a:xfrm>
          <a:prstGeom prst="rect">
            <a:avLst/>
          </a:prstGeom>
          <a:ln w="0">
            <a:noFill/>
          </a:ln>
        </p:spPr>
      </p:pic>
      <p:pic>
        <p:nvPicPr>
          <p:cNvPr id="458" name="Grafik 2" descr=""/>
          <p:cNvPicPr/>
          <p:nvPr/>
        </p:nvPicPr>
        <p:blipFill>
          <a:blip r:embed="rId2"/>
          <a:stretch/>
        </p:blipFill>
        <p:spPr>
          <a:xfrm>
            <a:off x="2745000" y="2035080"/>
            <a:ext cx="1688760" cy="1688760"/>
          </a:xfrm>
          <a:prstGeom prst="rect">
            <a:avLst/>
          </a:prstGeom>
          <a:ln w="0">
            <a:noFill/>
          </a:ln>
        </p:spPr>
      </p:pic>
      <p:pic>
        <p:nvPicPr>
          <p:cNvPr id="459" name="Grafik 4" descr=""/>
          <p:cNvPicPr/>
          <p:nvPr/>
        </p:nvPicPr>
        <p:blipFill>
          <a:blip r:embed="rId3"/>
          <a:stretch/>
        </p:blipFill>
        <p:spPr>
          <a:xfrm>
            <a:off x="4434480" y="1735200"/>
            <a:ext cx="2424960" cy="2424960"/>
          </a:xfrm>
          <a:prstGeom prst="rect">
            <a:avLst/>
          </a:prstGeom>
          <a:ln w="0">
            <a:noFill/>
          </a:ln>
        </p:spPr>
      </p:pic>
      <p:pic>
        <p:nvPicPr>
          <p:cNvPr id="460" name="Grafik 5" descr=""/>
          <p:cNvPicPr/>
          <p:nvPr/>
        </p:nvPicPr>
        <p:blipFill>
          <a:blip r:embed="rId4"/>
          <a:stretch/>
        </p:blipFill>
        <p:spPr>
          <a:xfrm>
            <a:off x="7030800" y="1742760"/>
            <a:ext cx="2409840" cy="2409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752339-A652-430A-AC25-323B460422B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de-AT" sz="3600" spc="-1" strike="noStrike">
                <a:solidFill>
                  <a:srgbClr val="009bdd"/>
                </a:solidFill>
                <a:latin typeface="Arial"/>
                <a:ea typeface="DejaVu Sans"/>
              </a:rPr>
              <a:t>Das Django und Flutter Ökosystem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181D06-5AC4-4F80-B541-D4A643632EE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89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Django</a:t>
            </a:r>
            <a:r>
              <a:rPr b="0" lang="de-A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3300" spc="-1" strike="noStrike">
                <a:solidFill>
                  <a:srgbClr val="ffffff"/>
                </a:solidFill>
                <a:latin typeface="Arial"/>
                <a:ea typeface="DejaVu Sans"/>
              </a:rPr>
              <a:t>Flutter Ökosystem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64" name="Rechteck 153"/>
          <p:cNvSpPr/>
          <p:nvPr/>
        </p:nvSpPr>
        <p:spPr>
          <a:xfrm>
            <a:off x="409320" y="66240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65" name="Rechteck 154"/>
          <p:cNvSpPr/>
          <p:nvPr/>
        </p:nvSpPr>
        <p:spPr>
          <a:xfrm>
            <a:off x="2934720" y="6631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66" name="Rechteck 155"/>
          <p:cNvSpPr/>
          <p:nvPr/>
        </p:nvSpPr>
        <p:spPr>
          <a:xfrm>
            <a:off x="5870160" y="67716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67" name="Rechteck 156"/>
          <p:cNvSpPr/>
          <p:nvPr/>
        </p:nvSpPr>
        <p:spPr>
          <a:xfrm>
            <a:off x="8456760" y="659520"/>
            <a:ext cx="1370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68" name="Gerader Verbinder 157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Gerader Verbinder 158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Gerader Verbinder 159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Rechteck 164"/>
          <p:cNvSpPr/>
          <p:nvPr/>
        </p:nvSpPr>
        <p:spPr>
          <a:xfrm>
            <a:off x="2972520" y="2057400"/>
            <a:ext cx="1370160" cy="45576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512CCE2-37D7-4A61-AE74-4FD30798D08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Application>LibreOffice/7.4.1.2$MacOSX_AARCH64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2022-10-14T06:37:45Z</dcterms:created>
  <dc:creator/>
  <dc:description/>
  <dc:language>en-US</dc:language>
  <cp:lastModifiedBy/>
  <dcterms:modified xsi:type="dcterms:W3CDTF">2022-10-22T03:20:39Z</dcterms:modified>
  <cp:revision>43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r8>31</vt:r8>
  </property>
</Properties>
</file>