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5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4.png" ContentType="image/png"/>
  <Override PartName="/ppt/media/image20.png" ContentType="image/png"/>
  <Override PartName="/ppt/media/image19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presProps.xml" ContentType="application/vnd.openxmlformats-officedocument.presentationml.presProps+xml"/>
  <Override PartName="/ppt/slideLayouts/_rels/slideLayout12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_rels/slide38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7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6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5.xml.rels" ContentType="application/vnd.openxmlformats-package.relationships+xml"/>
  <Override PartName="/ppt/slides/_rels/slide43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17.xml" ContentType="application/vnd.openxmlformats-officedocument.presentationml.slide+xml"/>
  <Override PartName="/ppt/slides/slide32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0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1E6A20E-FC08-44FF-A676-F51114253D80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BCFD3DB-6C18-494A-817B-606B36905B7F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1FFCBAD-80B3-4FB9-9EB0-C0727E54C323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6316628-23B1-483E-9CA4-9CDFCC4C1C97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212AF8C-D622-4E43-8A9C-D4BE93985372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844FB60-6829-423B-944F-E40760173EE0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F1E345B-7F33-4258-93A7-D349B691955E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B512EE0-734A-4BCE-AEA1-DC87BD9EF3AC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7834C01-F16D-4498-9914-96DA2DB91765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D1492F2-EA5E-487F-94A2-8F93C03A812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E34467F-FDB0-4B38-99F0-F7E90B53B5DE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B0F8B8B-7B18-42B8-88A5-870652E6BB63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3380C7A-5836-4475-8C8E-0553E24414F1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F742B59-7C59-4E45-9A2E-E7AF4A2099E9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E521691-D7A6-48CE-8730-11BDCB701A94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36F2F12-6A6B-4C57-95FE-F50648D28CCB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214E7CF-2A1F-4E10-88FD-8DCB3B88E83A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6056F83-FE56-4B51-A6FA-A7AF1577E9C5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17313DF-95B6-408C-A24D-5EA4328BD083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84F8765-68AF-4EB6-89DD-62E2CD50E30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366F84E-07A9-407B-9A3B-EA8BC7950E2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AD9DF9-AD42-4DF9-97B0-68B7E3688FE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A5D65D-6E64-48DA-A70E-86B6A5418DF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D7CDB-3DC7-4D53-9461-30C17A43026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22508-577C-4739-A298-722180BF2F1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B04600-CE51-4BF3-946F-7CD5B7C1779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6BB2BB-C06C-4229-AA4D-8608053F1E4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442F3F-19FD-44E5-9E94-99BA99AA547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A0701F-CF4C-49D0-BEBA-1C4900A53B5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B0A8EC-240C-4744-BEEF-637BDA03DB0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88399A-D7E8-435F-9D66-08262C379FD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7FA900-C4DB-452B-9D9F-C31D72A02B8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225BBA-D6F7-43CB-8C5B-2B15A29CBA4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E7E2612-4611-4201-8CA4-A650F4E85B6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E6B0DD-A85A-4964-8E9B-CFAA1476A86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887625-E69C-454D-92A2-F477B75A910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F469E4E-EA03-4180-AA5B-0644F4454EC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42D376-AA71-4E69-B84D-F178B0F57C4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1155DD5-F0A1-4539-BC23-C612B62377C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E991BEC-4F35-41B5-8607-2FBC503D746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689ADC-CEC3-4066-AE2C-74FB1EED89D0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3F8E7AB-310B-4685-B65D-19A16D635ED2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AEE31DF-A5AB-4A51-8A2E-5609E6631D3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BD9CE7-D955-4E1B-9F65-66E84CBFBD7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D4C24A6-3A80-496F-BA06-9A01786474DF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25CCCD-F43D-4BC2-A694-894009C2D0DC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7E72F2-A55B-43BC-A702-CB6E8BBDACF9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193363-4B8D-4C15-AC05-65C3B73931B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58AA15-B563-4E50-8395-1E829335564B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D1CAF7-5926-46A0-9753-EBE584DD3331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8E60FF-B790-4FEA-AD3E-A2FBDD3BEC1D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C78578-F5E9-4E53-9A91-241C2E07E2E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0A2A4F-A1E0-4CB8-813E-B5424279A573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3DFB78-C13F-4100-AF08-BE89D4F1649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A41B22-61A5-4B91-873D-C50B7B33FA4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C79F54-4087-4F86-8C24-BF2566A42B62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DD5332-5B1E-4C63-B605-692AC9F91FC6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3707A4-D0BD-438D-B990-67FE7099E72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BEE427-E821-4439-B8AB-ACC9A114415C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71A61B-8E59-4D7E-98A6-B3FF4153CCF3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C0615E-ECBC-422A-9351-F08F58DE0B1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609C68-33E3-4AB8-94FE-651D88A4A047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F018AB-FF43-486D-BAB0-E607D80671FB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16C60C-241F-4DD5-A75C-F0D04EF613BA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03FD26-5DE9-44C5-83B3-EE706D06288A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7D54E4-8EEC-4478-B346-85ADE88CE673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3EC6D9-BFEE-4E1E-8E5D-9FED3D026665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0816A4-7111-4812-AE99-673EED46F47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9053E0-5A52-4957-AD6A-9E28AF61EE76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B0A1FEE-C43E-4203-AD1C-1557C2824678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549983D-0B10-4A29-BA55-E277974284C2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A722BD8-F8CC-475B-BA83-A035F57D585D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ABB5CC8-588C-4E3B-843C-ACA3C80ECACC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68926E2-F3BC-4569-AB25-3245CC9FA111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C496BF1-4CB6-4E16-93A1-B71CA1F76A6A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3212A40-3080-4A63-978D-10B8C5FF8C9E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44E0E69-2510-4BC1-8DD4-5E69378A32DF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9FE5884-564E-44BA-87AC-EF3E11464CC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CCA2EC4-E33F-4CED-A9EB-1D17EE6C7FA5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A12DC9C-3646-40F3-AB12-5FF1803397B0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2EDE83A-B27F-40AD-A63B-C0AC72341007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6EF683-D302-4075-A0B1-CEAEE97D3CF1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4A443A-BB96-4674-BC56-5CD2D679E10F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DC3372-33CA-49CD-9760-5EBC928FA464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C85C14F-F78E-4B58-9A7D-13074B1D1052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29A662-ECAD-4FDD-8DA2-361221B0C79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0DC38C-11A8-4F89-80AB-767BB8EBF801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C5E4B9-D799-432A-86DE-6482CE71525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239B4A-B883-43FF-89A6-055A950128D5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FFC5AE-F8DD-4171-91F8-0EBE98D1668F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8916FED-62F8-44CB-AF72-2F3DF4D4635F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E24D5C-5BAA-4C60-A5A1-691A547B8BBB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D42657-E59C-4337-A6DD-E641D827F68E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21DC348-A7B8-470B-B5EA-32D500448ABA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A1E0D27-8048-40E9-9D2E-D30E8F80FC3A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B4A075A-DE0B-488E-BBF9-4BDE94F52C4A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B1B216F-D94F-4AB4-A8A0-1A3876E6227C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0CDE7F4-7087-435A-ACEA-D1EA89A1037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0A6F89B-5472-4A14-9E45-09929CBB43FC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4E2AF8C-B6EF-405C-A0F4-EF291C29AA94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3D8AE8-DD0E-4658-B6DD-26F7F087080F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E7EAA32-B4D6-45A2-A4A1-01D5F1114AD7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9DC1A75-FD26-40B1-AE24-F0AB25EA0D09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EB06293-C59D-43B2-83EE-2F33BF79F908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2CD7927-B66B-4144-A438-9846218AC04B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86F69E3-0244-4ECE-92A0-6C9DCC21BDB8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E57DF4C-17BD-4CFA-BF4D-0A285E3BE5A2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43588AC-C432-4E3B-AFE9-FCB814DBBD3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lussdiagramm: Dokument 7"/>
          <p:cNvSpPr/>
          <p:nvPr/>
        </p:nvSpPr>
        <p:spPr>
          <a:xfrm flipH="1" flipV="1">
            <a:off x="-2160" y="4504680"/>
            <a:ext cx="10078560" cy="116856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" name="Grafik 5" descr=""/>
          <p:cNvPicPr/>
          <p:nvPr/>
        </p:nvPicPr>
        <p:blipFill>
          <a:blip r:embed="rId2"/>
          <a:stretch/>
        </p:blipFill>
        <p:spPr>
          <a:xfrm>
            <a:off x="403200" y="5211000"/>
            <a:ext cx="1021320" cy="312480"/>
          </a:xfrm>
          <a:prstGeom prst="rect">
            <a:avLst/>
          </a:prstGeom>
          <a:ln w="0">
            <a:noFill/>
          </a:ln>
        </p:spPr>
      </p:pic>
      <p:pic>
        <p:nvPicPr>
          <p:cNvPr id="2" name="Grafik 10" descr=""/>
          <p:cNvPicPr/>
          <p:nvPr/>
        </p:nvPicPr>
        <p:blipFill>
          <a:blip r:embed="rId3"/>
          <a:stretch/>
        </p:blipFill>
        <p:spPr>
          <a:xfrm>
            <a:off x="1354320" y="4983840"/>
            <a:ext cx="1386360" cy="748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hteck 87"/>
          <p:cNvSpPr/>
          <p:nvPr/>
        </p:nvSpPr>
        <p:spPr>
          <a:xfrm>
            <a:off x="0" y="0"/>
            <a:ext cx="10075320" cy="71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6" name="Rechteck 88"/>
          <p:cNvSpPr/>
          <p:nvPr/>
        </p:nvSpPr>
        <p:spPr>
          <a:xfrm>
            <a:off x="3240" y="5040000"/>
            <a:ext cx="10075320" cy="63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97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360" cy="748440"/>
          </a:xfrm>
          <a:prstGeom prst="rect">
            <a:avLst/>
          </a:prstGeom>
          <a:ln w="0">
            <a:noFill/>
          </a:ln>
        </p:spPr>
      </p:pic>
      <p:pic>
        <p:nvPicPr>
          <p:cNvPr id="398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320" cy="312480"/>
          </a:xfrm>
          <a:prstGeom prst="rect">
            <a:avLst/>
          </a:prstGeom>
          <a:ln w="0">
            <a:noFill/>
          </a:ln>
        </p:spPr>
      </p:pic>
      <p:sp>
        <p:nvSpPr>
          <p:cNvPr id="399" name="PlaceHolder 1"/>
          <p:cNvSpPr>
            <a:spLocks noGrp="1"/>
          </p:cNvSpPr>
          <p:nvPr>
            <p:ph type="ftr" idx="17"/>
          </p:nvPr>
        </p:nvSpPr>
        <p:spPr>
          <a:xfrm>
            <a:off x="3420000" y="5220000"/>
            <a:ext cx="32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ldNum" idx="18"/>
          </p:nvPr>
        </p:nvSpPr>
        <p:spPr>
          <a:xfrm>
            <a:off x="7380000" y="5220000"/>
            <a:ext cx="23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7231C5-B989-4479-ACAE-67AD791B15C9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3"/>
          <p:cNvSpPr/>
          <p:nvPr/>
        </p:nvSpPr>
        <p:spPr>
          <a:xfrm>
            <a:off x="0" y="0"/>
            <a:ext cx="10075320" cy="71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Rechteck 44"/>
          <p:cNvSpPr/>
          <p:nvPr/>
        </p:nvSpPr>
        <p:spPr>
          <a:xfrm>
            <a:off x="3240" y="5040000"/>
            <a:ext cx="10075320" cy="63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3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360" cy="748440"/>
          </a:xfrm>
          <a:prstGeom prst="rect">
            <a:avLst/>
          </a:prstGeom>
          <a:ln w="0">
            <a:noFill/>
          </a:ln>
        </p:spPr>
      </p:pic>
      <p:pic>
        <p:nvPicPr>
          <p:cNvPr id="44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320" cy="31248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85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85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579D6E8-EDFA-4351-986C-9A450CF928B6}" type="slidenum"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7"/>
          <p:cNvSpPr/>
          <p:nvPr/>
        </p:nvSpPr>
        <p:spPr>
          <a:xfrm>
            <a:off x="0" y="0"/>
            <a:ext cx="10075320" cy="71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Rechteck 88"/>
          <p:cNvSpPr/>
          <p:nvPr/>
        </p:nvSpPr>
        <p:spPr>
          <a:xfrm>
            <a:off x="3240" y="5040000"/>
            <a:ext cx="10075320" cy="63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7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360" cy="748440"/>
          </a:xfrm>
          <a:prstGeom prst="rect">
            <a:avLst/>
          </a:prstGeom>
          <a:ln w="0">
            <a:noFill/>
          </a:ln>
        </p:spPr>
      </p:pic>
      <p:pic>
        <p:nvPicPr>
          <p:cNvPr id="88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320" cy="31248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ftr" idx="3"/>
          </p:nvPr>
        </p:nvSpPr>
        <p:spPr>
          <a:xfrm>
            <a:off x="3420000" y="5220000"/>
            <a:ext cx="32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4"/>
          </p:nvPr>
        </p:nvSpPr>
        <p:spPr>
          <a:xfrm>
            <a:off x="7380000" y="5220000"/>
            <a:ext cx="23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877725-D737-4D13-BF67-E6A625F070B0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87"/>
          <p:cNvSpPr/>
          <p:nvPr/>
        </p:nvSpPr>
        <p:spPr>
          <a:xfrm>
            <a:off x="0" y="0"/>
            <a:ext cx="10075320" cy="71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Rechteck 88"/>
          <p:cNvSpPr/>
          <p:nvPr/>
        </p:nvSpPr>
        <p:spPr>
          <a:xfrm>
            <a:off x="3240" y="5040000"/>
            <a:ext cx="10075320" cy="63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1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360" cy="74844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320" cy="31248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6638D2-0879-4804-82A2-591EC949FCF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eck 43"/>
          <p:cNvSpPr/>
          <p:nvPr/>
        </p:nvSpPr>
        <p:spPr>
          <a:xfrm>
            <a:off x="0" y="0"/>
            <a:ext cx="10075320" cy="71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4" name="Rechteck 44"/>
          <p:cNvSpPr/>
          <p:nvPr/>
        </p:nvSpPr>
        <p:spPr>
          <a:xfrm>
            <a:off x="3240" y="5040000"/>
            <a:ext cx="10075320" cy="63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75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360" cy="748440"/>
          </a:xfrm>
          <a:prstGeom prst="rect">
            <a:avLst/>
          </a:prstGeom>
          <a:ln w="0">
            <a:noFill/>
          </a:ln>
        </p:spPr>
      </p:pic>
      <p:pic>
        <p:nvPicPr>
          <p:cNvPr id="176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320" cy="31248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85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85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B81DB2E-BEED-463B-97FD-A1FA21B85561}" type="slidenum"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hteck 87"/>
          <p:cNvSpPr/>
          <p:nvPr/>
        </p:nvSpPr>
        <p:spPr>
          <a:xfrm>
            <a:off x="0" y="0"/>
            <a:ext cx="10075320" cy="71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" name="Rechteck 88"/>
          <p:cNvSpPr/>
          <p:nvPr/>
        </p:nvSpPr>
        <p:spPr>
          <a:xfrm>
            <a:off x="3240" y="5040000"/>
            <a:ext cx="10075320" cy="63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19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360" cy="748440"/>
          </a:xfrm>
          <a:prstGeom prst="rect">
            <a:avLst/>
          </a:prstGeom>
          <a:ln w="0">
            <a:noFill/>
          </a:ln>
        </p:spPr>
      </p:pic>
      <p:pic>
        <p:nvPicPr>
          <p:cNvPr id="220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320" cy="31248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ftr" idx="9"/>
          </p:nvPr>
        </p:nvSpPr>
        <p:spPr>
          <a:xfrm>
            <a:off x="3420000" y="5220000"/>
            <a:ext cx="32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Num" idx="10"/>
          </p:nvPr>
        </p:nvSpPr>
        <p:spPr>
          <a:xfrm>
            <a:off x="7380000" y="5220000"/>
            <a:ext cx="23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737BEF-5986-47C0-94E6-C4E7E41167B3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hteck 87"/>
          <p:cNvSpPr/>
          <p:nvPr/>
        </p:nvSpPr>
        <p:spPr>
          <a:xfrm>
            <a:off x="0" y="0"/>
            <a:ext cx="10075320" cy="71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2" name="Rechteck 88"/>
          <p:cNvSpPr/>
          <p:nvPr/>
        </p:nvSpPr>
        <p:spPr>
          <a:xfrm>
            <a:off x="3240" y="5040000"/>
            <a:ext cx="10075320" cy="63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63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360" cy="748440"/>
          </a:xfrm>
          <a:prstGeom prst="rect">
            <a:avLst/>
          </a:prstGeom>
          <a:ln w="0">
            <a:noFill/>
          </a:ln>
        </p:spPr>
      </p:pic>
      <p:pic>
        <p:nvPicPr>
          <p:cNvPr id="264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320" cy="31248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B5EE20-A1E3-45C7-A4A0-041A6402C0A3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hteck 87"/>
          <p:cNvSpPr/>
          <p:nvPr/>
        </p:nvSpPr>
        <p:spPr>
          <a:xfrm>
            <a:off x="0" y="0"/>
            <a:ext cx="10075320" cy="71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6" name="Rechteck 88"/>
          <p:cNvSpPr/>
          <p:nvPr/>
        </p:nvSpPr>
        <p:spPr>
          <a:xfrm>
            <a:off x="3240" y="5040000"/>
            <a:ext cx="10075320" cy="63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07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360" cy="748440"/>
          </a:xfrm>
          <a:prstGeom prst="rect">
            <a:avLst/>
          </a:prstGeom>
          <a:ln w="0">
            <a:noFill/>
          </a:ln>
        </p:spPr>
      </p:pic>
      <p:pic>
        <p:nvPicPr>
          <p:cNvPr id="308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320" cy="312480"/>
          </a:xfrm>
          <a:prstGeom prst="rect">
            <a:avLst/>
          </a:prstGeom>
          <a:ln w="0">
            <a:noFill/>
          </a:ln>
        </p:spPr>
      </p:pic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ftr" idx="13"/>
          </p:nvPr>
        </p:nvSpPr>
        <p:spPr>
          <a:xfrm>
            <a:off x="3420000" y="5220000"/>
            <a:ext cx="32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sldNum" idx="14"/>
          </p:nvPr>
        </p:nvSpPr>
        <p:spPr>
          <a:xfrm>
            <a:off x="7380000" y="5220000"/>
            <a:ext cx="23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3C99F6-1E2F-4977-B1D1-65629FBA791B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hteck 87"/>
          <p:cNvSpPr/>
          <p:nvPr/>
        </p:nvSpPr>
        <p:spPr>
          <a:xfrm>
            <a:off x="0" y="0"/>
            <a:ext cx="10075320" cy="71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1" name="Rechteck 88"/>
          <p:cNvSpPr/>
          <p:nvPr/>
        </p:nvSpPr>
        <p:spPr>
          <a:xfrm>
            <a:off x="3240" y="5040000"/>
            <a:ext cx="10075320" cy="63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52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360" cy="748440"/>
          </a:xfrm>
          <a:prstGeom prst="rect">
            <a:avLst/>
          </a:prstGeom>
          <a:ln w="0">
            <a:noFill/>
          </a:ln>
        </p:spPr>
      </p:pic>
      <p:pic>
        <p:nvPicPr>
          <p:cNvPr id="353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320" cy="312480"/>
          </a:xfrm>
          <a:prstGeom prst="rect">
            <a:avLst/>
          </a:prstGeom>
          <a:ln w="0">
            <a:noFill/>
          </a:ln>
        </p:spPr>
      </p:pic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ftr" idx="15"/>
          </p:nvPr>
        </p:nvSpPr>
        <p:spPr>
          <a:xfrm>
            <a:off x="3420000" y="5220000"/>
            <a:ext cx="32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sldNum" idx="16"/>
          </p:nvPr>
        </p:nvSpPr>
        <p:spPr>
          <a:xfrm>
            <a:off x="7380000" y="5220000"/>
            <a:ext cx="233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972EE6-A0F2-4CE3-A662-954FF2031E99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pygraz/django-flutter-example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127.0.0.1:8077/persons/" TargetMode="External"/><Relationship Id="rId2" Type="http://schemas.openxmlformats.org/officeDocument/2006/relationships/hyperlink" Target="http://127.0.0.1:8077/persons/?format=json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itell.solutions/referenzen" TargetMode="External"/><Relationship Id="rId2" Type="http://schemas.openxmlformats.org/officeDocument/2006/relationships/hyperlink" Target="https://roskakori.at/" TargetMode="External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0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0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pub.dev/packages/provider" TargetMode="External"/><Relationship Id="rId2" Type="http://schemas.openxmlformats.org/officeDocument/2006/relationships/hyperlink" Target="https://riverpod.dev/" TargetMode="External"/><Relationship Id="rId3" Type="http://schemas.openxmlformats.org/officeDocument/2006/relationships/hyperlink" Target="https://bloclibrary.dev/" TargetMode="External"/><Relationship Id="rId4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pub.dev/packages/routemaster" TargetMode="External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incibit.at/" TargetMode="External"/><Relationship Id="rId2" Type="http://schemas.openxmlformats.org/officeDocument/2006/relationships/hyperlink" Target="https://www.linkedin.com/in/grodo/" TargetMode="External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stackoverflow.blog/2022/02/21/why-flutter-is-the-most-popular-cross-platform-mobile-sdk/#:~:text=What%20is%20Flutter%3F,interfaces%20for%20Android%20or%20IOS." TargetMode="External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32000" y="1620000"/>
            <a:ext cx="8998560" cy="10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Django meets Flutter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0" name="Rechteck 132"/>
          <p:cNvSpPr/>
          <p:nvPr/>
        </p:nvSpPr>
        <p:spPr>
          <a:xfrm>
            <a:off x="2360160" y="3200400"/>
            <a:ext cx="5101560" cy="510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  <a:ea typeface="DejaVu Sans"/>
              </a:rPr>
              <a:t>Thomas Aglassinger und Dominik Groß</a:t>
            </a:r>
            <a:br>
              <a:rPr sz="2200"/>
            </a:br>
            <a:r>
              <a:rPr b="0" lang="en-US" sz="1800" spc="-1" strike="noStrike">
                <a:solidFill>
                  <a:srgbClr val="009bdd"/>
                </a:solidFill>
                <a:latin typeface="Arial"/>
                <a:ea typeface="DejaVu Sans"/>
              </a:rPr>
              <a:t>25.10.2022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1" name="Grafik 133" descr=""/>
          <p:cNvPicPr/>
          <p:nvPr/>
        </p:nvPicPr>
        <p:blipFill>
          <a:blip r:embed="rId1"/>
          <a:stretch/>
        </p:blipFill>
        <p:spPr>
          <a:xfrm>
            <a:off x="3789000" y="394200"/>
            <a:ext cx="2224800" cy="1275120"/>
          </a:xfrm>
          <a:prstGeom prst="rect">
            <a:avLst/>
          </a:prstGeom>
          <a:ln w="18000">
            <a:noFill/>
          </a:ln>
        </p:spPr>
      </p:pic>
      <p:pic>
        <p:nvPicPr>
          <p:cNvPr id="442" name="Picture 2" descr="So installieren Sie Python (Programmiersprache) im 2021 Windows / Mac /  Linux - Daten eingeben"/>
          <p:cNvPicPr/>
          <p:nvPr/>
        </p:nvPicPr>
        <p:blipFill>
          <a:blip r:embed="rId2"/>
          <a:stretch/>
        </p:blipFill>
        <p:spPr>
          <a:xfrm>
            <a:off x="334080" y="2057760"/>
            <a:ext cx="1667160" cy="1667160"/>
          </a:xfrm>
          <a:prstGeom prst="rect">
            <a:avLst/>
          </a:prstGeom>
          <a:ln w="0">
            <a:noFill/>
          </a:ln>
        </p:spPr>
      </p:pic>
      <p:pic>
        <p:nvPicPr>
          <p:cNvPr id="443" name="Picture 4" descr="Google Flutter 1.12 und Dart 2.7 verfügbar"/>
          <p:cNvPicPr/>
          <p:nvPr/>
        </p:nvPicPr>
        <p:blipFill>
          <a:blip r:embed="rId3"/>
          <a:stretch/>
        </p:blipFill>
        <p:spPr>
          <a:xfrm>
            <a:off x="7759800" y="2061360"/>
            <a:ext cx="1667160" cy="166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73" name="Rechteck 7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4" name="Rechteck 92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5" name="Rechteck 93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6" name="Rechteck 94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7" name="Gerader Verbinder 28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Gerader Verbinder 29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Gerader Verbinder 30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Rechteck 95"/>
          <p:cNvSpPr/>
          <p:nvPr/>
        </p:nvSpPr>
        <p:spPr>
          <a:xfrm>
            <a:off x="457200" y="1828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1" name="Rechteck 96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482" name="Gerade Verbindung mit Pfeil 17"/>
          <p:cNvCxnSpPr>
            <a:stCxn id="480" idx="3"/>
            <a:endCxn id="481" idx="1"/>
          </p:cNvCxnSpPr>
          <p:nvPr/>
        </p:nvCxnSpPr>
        <p:spPr>
          <a:xfrm>
            <a:off x="1827000" y="2284920"/>
            <a:ext cx="11458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C19529-8D47-4D45-9EE1-2EAEEFE47A9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84" name="Rechteck 8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5" name="Rechteck 86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6" name="Rechteck 87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7" name="Rechteck 88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8" name="Gerader Verbinder 25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Gerader Verbinder 26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Gerader Verbinder 27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Rechteck 89"/>
          <p:cNvSpPr/>
          <p:nvPr/>
        </p:nvSpPr>
        <p:spPr>
          <a:xfrm>
            <a:off x="457200" y="1828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2" name="Rechteck 90"/>
          <p:cNvSpPr/>
          <p:nvPr/>
        </p:nvSpPr>
        <p:spPr>
          <a:xfrm>
            <a:off x="457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3" name="Rechteck 91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494" name="Gerade Verbindung mit Pfeil 16"/>
          <p:cNvCxnSpPr>
            <a:stCxn id="491" idx="3"/>
            <a:endCxn id="493" idx="1"/>
          </p:cNvCxnSpPr>
          <p:nvPr/>
        </p:nvCxnSpPr>
        <p:spPr>
          <a:xfrm>
            <a:off x="1827000" y="2284920"/>
            <a:ext cx="11458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495" name="Verbinder: gekrümmt 2"/>
          <p:cNvCxnSpPr>
            <a:stCxn id="492" idx="3"/>
            <a:endCxn id="493" idx="2"/>
          </p:cNvCxnSpPr>
          <p:nvPr/>
        </p:nvCxnSpPr>
        <p:spPr>
          <a:xfrm flipV="1">
            <a:off x="1827720" y="251280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B3D786-0A33-4406-A81F-1B8CFD59367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97" name="Rechteck 9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8" name="Rechteck 79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9" name="Rechteck 80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0" name="Rechteck 81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1" name="Gerader Verbinder 22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Gerader Verbinder 23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Gerader Verbinder 24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Rechteck 82"/>
          <p:cNvSpPr/>
          <p:nvPr/>
        </p:nvSpPr>
        <p:spPr>
          <a:xfrm>
            <a:off x="457200" y="1828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5" name="Rechteck 83"/>
          <p:cNvSpPr/>
          <p:nvPr/>
        </p:nvSpPr>
        <p:spPr>
          <a:xfrm>
            <a:off x="457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6" name="Rechteck 84"/>
          <p:cNvSpPr/>
          <p:nvPr/>
        </p:nvSpPr>
        <p:spPr>
          <a:xfrm>
            <a:off x="45720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7" name="Rechteck 85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08" name="Gerade Verbindung mit Pfeil 15"/>
          <p:cNvCxnSpPr>
            <a:stCxn id="504" idx="3"/>
            <a:endCxn id="507" idx="1"/>
          </p:cNvCxnSpPr>
          <p:nvPr/>
        </p:nvCxnSpPr>
        <p:spPr>
          <a:xfrm>
            <a:off x="1827000" y="2284920"/>
            <a:ext cx="11458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09" name="Verbinder: gekrümmt 3"/>
          <p:cNvCxnSpPr>
            <a:stCxn id="505" idx="3"/>
            <a:endCxn id="507" idx="2"/>
          </p:cNvCxnSpPr>
          <p:nvPr/>
        </p:nvCxnSpPr>
        <p:spPr>
          <a:xfrm flipV="1">
            <a:off x="1827720" y="251280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10" name="Verbinder: gekrümmt 25"/>
          <p:cNvCxnSpPr>
            <a:stCxn id="507" idx="2"/>
            <a:endCxn id="506" idx="3"/>
          </p:cNvCxnSpPr>
          <p:nvPr/>
        </p:nvCxnSpPr>
        <p:spPr>
          <a:xfrm rot="5400000">
            <a:off x="1769760" y="2570040"/>
            <a:ext cx="194508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BB582E-5EE8-4FC3-9CCE-5FA20426CAF2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12" name="Rechteck 10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3" name="Rechteck 71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4" name="Rechteck 72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5" name="Rechteck 73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6" name="Gerader Verbinder 19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Gerader Verbinder 20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Gerader Verbinder 21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Rechteck 74"/>
          <p:cNvSpPr/>
          <p:nvPr/>
        </p:nvSpPr>
        <p:spPr>
          <a:xfrm>
            <a:off x="457200" y="1828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0" name="Rechteck 75"/>
          <p:cNvSpPr/>
          <p:nvPr/>
        </p:nvSpPr>
        <p:spPr>
          <a:xfrm>
            <a:off x="457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1" name="Rechteck 76"/>
          <p:cNvSpPr/>
          <p:nvPr/>
        </p:nvSpPr>
        <p:spPr>
          <a:xfrm>
            <a:off x="45720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2" name="Rechteck 77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3" name="Rechteck 78"/>
          <p:cNvSpPr/>
          <p:nvPr/>
        </p:nvSpPr>
        <p:spPr>
          <a:xfrm>
            <a:off x="8278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24" name="Gerade Verbindung mit Pfeil 14"/>
          <p:cNvCxnSpPr>
            <a:stCxn id="519" idx="3"/>
            <a:endCxn id="522" idx="1"/>
          </p:cNvCxnSpPr>
          <p:nvPr/>
        </p:nvCxnSpPr>
        <p:spPr>
          <a:xfrm>
            <a:off x="1827000" y="2284920"/>
            <a:ext cx="11458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25" name="Verbinder: gekrümmt 21"/>
          <p:cNvCxnSpPr>
            <a:stCxn id="522" idx="2"/>
            <a:endCxn id="523" idx="1"/>
          </p:cNvCxnSpPr>
          <p:nvPr/>
        </p:nvCxnSpPr>
        <p:spPr>
          <a:xfrm flipH="1" rot="16200000">
            <a:off x="5510520" y="659520"/>
            <a:ext cx="91548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26" name="Verbinder: gekrümmt 22"/>
          <p:cNvCxnSpPr>
            <a:stCxn id="520" idx="3"/>
            <a:endCxn id="522" idx="2"/>
          </p:cNvCxnSpPr>
          <p:nvPr/>
        </p:nvCxnSpPr>
        <p:spPr>
          <a:xfrm flipV="1">
            <a:off x="1827720" y="251280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27" name="Verbinder: gekrümmt 23"/>
          <p:cNvCxnSpPr>
            <a:stCxn id="522" idx="2"/>
            <a:endCxn id="521" idx="3"/>
          </p:cNvCxnSpPr>
          <p:nvPr/>
        </p:nvCxnSpPr>
        <p:spPr>
          <a:xfrm rot="5400000">
            <a:off x="1769760" y="2570040"/>
            <a:ext cx="194508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28" name="Verbinder: gekrümmt 24"/>
          <p:cNvCxnSpPr/>
          <p:nvPr/>
        </p:nvCxnSpPr>
        <p:spPr>
          <a:xfrm>
            <a:off x="3657600" y="2512800"/>
            <a:ext cx="4622040" cy="915840"/>
          </a:xfrm>
          <a:prstGeom prst="curvedConnector3">
            <a:avLst>
              <a:gd name="adj1" fmla="val 25003"/>
            </a:avLst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0A7F5F2-0370-4E30-93EC-23CF3819B18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30" name="Rechteck 11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1" name="Rechteck 62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2" name="Rechteck 63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3" name="Rechteck 64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4" name="Gerader Verbinder 16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Gerader Verbinder 17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Gerader Verbinder 18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Rechteck 65"/>
          <p:cNvSpPr/>
          <p:nvPr/>
        </p:nvSpPr>
        <p:spPr>
          <a:xfrm>
            <a:off x="457200" y="1828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8" name="Rechteck 66"/>
          <p:cNvSpPr/>
          <p:nvPr/>
        </p:nvSpPr>
        <p:spPr>
          <a:xfrm>
            <a:off x="457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9" name="Rechteck 67"/>
          <p:cNvSpPr/>
          <p:nvPr/>
        </p:nvSpPr>
        <p:spPr>
          <a:xfrm>
            <a:off x="45720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0" name="Rechteck 68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1" name="Rechteck 69"/>
          <p:cNvSpPr/>
          <p:nvPr/>
        </p:nvSpPr>
        <p:spPr>
          <a:xfrm>
            <a:off x="8278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2" name="Rechteck 70"/>
          <p:cNvSpPr/>
          <p:nvPr/>
        </p:nvSpPr>
        <p:spPr>
          <a:xfrm>
            <a:off x="827892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43" name="Gerade Verbindung mit Pfeil 2"/>
          <p:cNvCxnSpPr>
            <a:stCxn id="537" idx="3"/>
            <a:endCxn id="540" idx="1"/>
          </p:cNvCxnSpPr>
          <p:nvPr/>
        </p:nvCxnSpPr>
        <p:spPr>
          <a:xfrm>
            <a:off x="1827000" y="2284920"/>
            <a:ext cx="11458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44" name="Verbinder: gekrümmt 18"/>
          <p:cNvCxnSpPr>
            <a:stCxn id="540" idx="2"/>
            <a:endCxn id="541" idx="1"/>
          </p:cNvCxnSpPr>
          <p:nvPr/>
        </p:nvCxnSpPr>
        <p:spPr>
          <a:xfrm flipH="1" rot="16200000">
            <a:off x="5510520" y="659520"/>
            <a:ext cx="91548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45" name="Verbinder: gekrümmt 19"/>
          <p:cNvCxnSpPr>
            <a:stCxn id="538" idx="3"/>
            <a:endCxn id="540" idx="2"/>
          </p:cNvCxnSpPr>
          <p:nvPr/>
        </p:nvCxnSpPr>
        <p:spPr>
          <a:xfrm flipV="1">
            <a:off x="1827720" y="251280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46" name="Verbinder: gekrümmt 20"/>
          <p:cNvCxnSpPr>
            <a:stCxn id="540" idx="2"/>
            <a:endCxn id="539" idx="3"/>
          </p:cNvCxnSpPr>
          <p:nvPr/>
        </p:nvCxnSpPr>
        <p:spPr>
          <a:xfrm rot="5400000">
            <a:off x="1769760" y="2570040"/>
            <a:ext cx="194508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70D302-275D-4905-9892-92E91D5DA85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8" name="Rechteck 13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9" name="Rechteck 41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0" name="Rechteck 42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1" name="Rechteck 43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2" name="Gerader Verbinder 10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Gerader Verbinder 11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Gerader Verbinder 12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Rechteck 44"/>
          <p:cNvSpPr/>
          <p:nvPr/>
        </p:nvSpPr>
        <p:spPr>
          <a:xfrm>
            <a:off x="457200" y="1828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6" name="Rechteck 45"/>
          <p:cNvSpPr/>
          <p:nvPr/>
        </p:nvSpPr>
        <p:spPr>
          <a:xfrm>
            <a:off x="457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7" name="Rechteck 46"/>
          <p:cNvSpPr/>
          <p:nvPr/>
        </p:nvSpPr>
        <p:spPr>
          <a:xfrm>
            <a:off x="45720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8" name="Rechteck 47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9" name="Rechteck 49"/>
          <p:cNvSpPr/>
          <p:nvPr/>
        </p:nvSpPr>
        <p:spPr>
          <a:xfrm>
            <a:off x="8278920" y="205812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0" name="Rechteck 50"/>
          <p:cNvSpPr/>
          <p:nvPr/>
        </p:nvSpPr>
        <p:spPr>
          <a:xfrm>
            <a:off x="8278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1" name="Rechteck 51"/>
          <p:cNvSpPr/>
          <p:nvPr/>
        </p:nvSpPr>
        <p:spPr>
          <a:xfrm>
            <a:off x="827892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62" name="Gerade Verbindung mit Pfeil 10"/>
          <p:cNvCxnSpPr>
            <a:stCxn id="555" idx="3"/>
            <a:endCxn id="558" idx="1"/>
          </p:cNvCxnSpPr>
          <p:nvPr/>
        </p:nvCxnSpPr>
        <p:spPr>
          <a:xfrm>
            <a:off x="1827000" y="2284920"/>
            <a:ext cx="11458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63" name="Verbinder: gekrümmt 4"/>
          <p:cNvCxnSpPr>
            <a:stCxn id="558" idx="2"/>
            <a:endCxn id="560" idx="1"/>
          </p:cNvCxnSpPr>
          <p:nvPr/>
        </p:nvCxnSpPr>
        <p:spPr>
          <a:xfrm flipH="1" rot="16200000">
            <a:off x="5510520" y="659520"/>
            <a:ext cx="91548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64" name="Verbinder: gekrümmt 13"/>
          <p:cNvCxnSpPr>
            <a:stCxn id="556" idx="3"/>
            <a:endCxn id="558" idx="2"/>
          </p:cNvCxnSpPr>
          <p:nvPr/>
        </p:nvCxnSpPr>
        <p:spPr>
          <a:xfrm flipV="1">
            <a:off x="1827720" y="251280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65" name="Verbinder: gekrümmt 14"/>
          <p:cNvCxnSpPr>
            <a:stCxn id="558" idx="2"/>
            <a:endCxn id="557" idx="3"/>
          </p:cNvCxnSpPr>
          <p:nvPr/>
        </p:nvCxnSpPr>
        <p:spPr>
          <a:xfrm rot="5400000">
            <a:off x="1769760" y="2570040"/>
            <a:ext cx="194508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4BD026-AF0C-4220-83A5-6E5C8EA32685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67" name="Rechteck 97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8" name="Rechteck 98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9" name="Rechteck 99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0" name="Rechteck 100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1" name="Gerader Verbinder 31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Gerader Verbinder 32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Gerader Verbinder 33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Rechteck 101"/>
          <p:cNvSpPr/>
          <p:nvPr/>
        </p:nvSpPr>
        <p:spPr>
          <a:xfrm>
            <a:off x="457200" y="1828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5" name="Rechteck 102"/>
          <p:cNvSpPr/>
          <p:nvPr/>
        </p:nvSpPr>
        <p:spPr>
          <a:xfrm>
            <a:off x="457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6" name="Rechteck 103"/>
          <p:cNvSpPr/>
          <p:nvPr/>
        </p:nvSpPr>
        <p:spPr>
          <a:xfrm>
            <a:off x="45720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7" name="Rechteck 104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8" name="Rechteck 105"/>
          <p:cNvSpPr/>
          <p:nvPr/>
        </p:nvSpPr>
        <p:spPr>
          <a:xfrm>
            <a:off x="5944320" y="182952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9" name="Rechteck 106"/>
          <p:cNvSpPr/>
          <p:nvPr/>
        </p:nvSpPr>
        <p:spPr>
          <a:xfrm>
            <a:off x="8278920" y="205812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0" name="Rechteck 107"/>
          <p:cNvSpPr/>
          <p:nvPr/>
        </p:nvSpPr>
        <p:spPr>
          <a:xfrm>
            <a:off x="8278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1" name="Rechteck 108"/>
          <p:cNvSpPr/>
          <p:nvPr/>
        </p:nvSpPr>
        <p:spPr>
          <a:xfrm>
            <a:off x="827892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82" name="Gerade Verbindung mit Pfeil 18"/>
          <p:cNvCxnSpPr>
            <a:stCxn id="574" idx="3"/>
            <a:endCxn id="577" idx="1"/>
          </p:cNvCxnSpPr>
          <p:nvPr/>
        </p:nvCxnSpPr>
        <p:spPr>
          <a:xfrm>
            <a:off x="1827000" y="2284920"/>
            <a:ext cx="11458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3" name="Gerade Verbindung mit Pfeil 19"/>
          <p:cNvCxnSpPr>
            <a:stCxn id="577" idx="3"/>
            <a:endCxn id="578" idx="1"/>
          </p:cNvCxnSpPr>
          <p:nvPr/>
        </p:nvCxnSpPr>
        <p:spPr>
          <a:xfrm>
            <a:off x="4342320" y="2284920"/>
            <a:ext cx="160236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4" name="Gerade Verbindung mit Pfeil 20"/>
          <p:cNvCxnSpPr>
            <a:stCxn id="578" idx="3"/>
            <a:endCxn id="579" idx="1"/>
          </p:cNvCxnSpPr>
          <p:nvPr/>
        </p:nvCxnSpPr>
        <p:spPr>
          <a:xfrm>
            <a:off x="7314120" y="2285640"/>
            <a:ext cx="96516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5" name="Verbinder: gekrümmt 26"/>
          <p:cNvCxnSpPr>
            <a:stCxn id="577" idx="2"/>
            <a:endCxn id="580" idx="1"/>
          </p:cNvCxnSpPr>
          <p:nvPr/>
        </p:nvCxnSpPr>
        <p:spPr>
          <a:xfrm flipH="1" rot="16200000">
            <a:off x="5510520" y="659520"/>
            <a:ext cx="91548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6" name="Verbinder: gekrümmt 27"/>
          <p:cNvCxnSpPr>
            <a:stCxn id="575" idx="3"/>
            <a:endCxn id="577" idx="2"/>
          </p:cNvCxnSpPr>
          <p:nvPr/>
        </p:nvCxnSpPr>
        <p:spPr>
          <a:xfrm flipV="1">
            <a:off x="1827720" y="251280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7" name="Verbinder: gekrümmt 28"/>
          <p:cNvCxnSpPr>
            <a:stCxn id="577" idx="2"/>
            <a:endCxn id="576" idx="3"/>
          </p:cNvCxnSpPr>
          <p:nvPr/>
        </p:nvCxnSpPr>
        <p:spPr>
          <a:xfrm rot="5400000">
            <a:off x="1769760" y="2570040"/>
            <a:ext cx="194508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F5B836-3394-46D2-92D5-B1F4FB4D01C0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89" name="Rechteck 14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0" name="Rechteck 29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1" name="Rechteck 30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2" name="Rechteck 31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3" name="Gerader Verbinder 7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Gerader Verbinder 8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Gerader Verbinder 9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Rechteck 32"/>
          <p:cNvSpPr/>
          <p:nvPr/>
        </p:nvSpPr>
        <p:spPr>
          <a:xfrm>
            <a:off x="457920" y="114372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cloud service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7" name="Rechteck 33"/>
          <p:cNvSpPr/>
          <p:nvPr/>
        </p:nvSpPr>
        <p:spPr>
          <a:xfrm>
            <a:off x="457200" y="1828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8" name="Rechteck 34"/>
          <p:cNvSpPr/>
          <p:nvPr/>
        </p:nvSpPr>
        <p:spPr>
          <a:xfrm>
            <a:off x="457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9" name="Rechteck 35"/>
          <p:cNvSpPr/>
          <p:nvPr/>
        </p:nvSpPr>
        <p:spPr>
          <a:xfrm>
            <a:off x="45720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0" name="Rechteck 36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1" name="Rechteck 37"/>
          <p:cNvSpPr/>
          <p:nvPr/>
        </p:nvSpPr>
        <p:spPr>
          <a:xfrm>
            <a:off x="5944320" y="182952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2" name="Rechteck 38"/>
          <p:cNvSpPr/>
          <p:nvPr/>
        </p:nvSpPr>
        <p:spPr>
          <a:xfrm>
            <a:off x="8278920" y="205812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3" name="Rechteck 39"/>
          <p:cNvSpPr/>
          <p:nvPr/>
        </p:nvSpPr>
        <p:spPr>
          <a:xfrm>
            <a:off x="8278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4" name="Rechteck 40"/>
          <p:cNvSpPr/>
          <p:nvPr/>
        </p:nvSpPr>
        <p:spPr>
          <a:xfrm>
            <a:off x="827892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605" name="Gerade Verbindung mit Pfeil 7"/>
          <p:cNvCxnSpPr>
            <a:stCxn id="597" idx="3"/>
            <a:endCxn id="600" idx="1"/>
          </p:cNvCxnSpPr>
          <p:nvPr/>
        </p:nvCxnSpPr>
        <p:spPr>
          <a:xfrm>
            <a:off x="1827000" y="2284920"/>
            <a:ext cx="11458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6" name="Gerade Verbindung mit Pfeil 8"/>
          <p:cNvCxnSpPr>
            <a:stCxn id="600" idx="3"/>
            <a:endCxn id="601" idx="1"/>
          </p:cNvCxnSpPr>
          <p:nvPr/>
        </p:nvCxnSpPr>
        <p:spPr>
          <a:xfrm>
            <a:off x="4342320" y="2284920"/>
            <a:ext cx="160236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7" name="Gerade Verbindung mit Pfeil 9"/>
          <p:cNvCxnSpPr>
            <a:stCxn id="601" idx="3"/>
            <a:endCxn id="602" idx="1"/>
          </p:cNvCxnSpPr>
          <p:nvPr/>
        </p:nvCxnSpPr>
        <p:spPr>
          <a:xfrm>
            <a:off x="7314120" y="2285640"/>
            <a:ext cx="96516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8" name="Verbinder: gekrümmt 9"/>
          <p:cNvCxnSpPr>
            <a:stCxn id="600" idx="2"/>
            <a:endCxn id="603" idx="1"/>
          </p:cNvCxnSpPr>
          <p:nvPr/>
        </p:nvCxnSpPr>
        <p:spPr>
          <a:xfrm flipH="1" rot="16200000">
            <a:off x="5510520" y="659520"/>
            <a:ext cx="91548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9" name="Verbinder: gekrümmt 10"/>
          <p:cNvCxnSpPr>
            <a:stCxn id="596" idx="3"/>
            <a:endCxn id="602" idx="0"/>
          </p:cNvCxnSpPr>
          <p:nvPr/>
        </p:nvCxnSpPr>
        <p:spPr>
          <a:xfrm>
            <a:off x="1827720" y="1371240"/>
            <a:ext cx="7136280" cy="6872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10" name="Verbinder: gekrümmt 11"/>
          <p:cNvCxnSpPr>
            <a:stCxn id="598" idx="3"/>
            <a:endCxn id="600" idx="2"/>
          </p:cNvCxnSpPr>
          <p:nvPr/>
        </p:nvCxnSpPr>
        <p:spPr>
          <a:xfrm flipV="1">
            <a:off x="1827720" y="251280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11" name="Verbinder: gekrümmt 12"/>
          <p:cNvCxnSpPr>
            <a:stCxn id="600" idx="2"/>
            <a:endCxn id="599" idx="3"/>
          </p:cNvCxnSpPr>
          <p:nvPr/>
        </p:nvCxnSpPr>
        <p:spPr>
          <a:xfrm rot="5400000">
            <a:off x="1769760" y="2570040"/>
            <a:ext cx="194508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9F467ED-280F-498B-A37E-51CD42A60423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hteck 15"/>
          <p:cNvSpPr/>
          <p:nvPr/>
        </p:nvSpPr>
        <p:spPr>
          <a:xfrm>
            <a:off x="349200" y="1720800"/>
            <a:ext cx="9370800" cy="1141200"/>
          </a:xfrm>
          <a:prstGeom prst="rect">
            <a:avLst/>
          </a:prstGeom>
          <a:solidFill>
            <a:srgbClr val="8ccb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14" name="Rechteck 16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5" name="Rechteck 17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6" name="Rechteck 18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7" name="Rechteck 19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8" name="Gerader Verbinder 4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Gerader Verbinder 5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Gerader Verbinder 6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Rechteck 20"/>
          <p:cNvSpPr/>
          <p:nvPr/>
        </p:nvSpPr>
        <p:spPr>
          <a:xfrm>
            <a:off x="457920" y="114372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cloud service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2" name="Rechteck 21"/>
          <p:cNvSpPr/>
          <p:nvPr/>
        </p:nvSpPr>
        <p:spPr>
          <a:xfrm>
            <a:off x="457200" y="1828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3" name="Rechteck 22"/>
          <p:cNvSpPr/>
          <p:nvPr/>
        </p:nvSpPr>
        <p:spPr>
          <a:xfrm>
            <a:off x="457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4" name="Rechteck 23"/>
          <p:cNvSpPr/>
          <p:nvPr/>
        </p:nvSpPr>
        <p:spPr>
          <a:xfrm>
            <a:off x="45720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5" name="Rechteck 24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6" name="Rechteck 25"/>
          <p:cNvSpPr/>
          <p:nvPr/>
        </p:nvSpPr>
        <p:spPr>
          <a:xfrm>
            <a:off x="5944320" y="182952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7" name="Rechteck 26"/>
          <p:cNvSpPr/>
          <p:nvPr/>
        </p:nvSpPr>
        <p:spPr>
          <a:xfrm>
            <a:off x="8278920" y="205812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8" name="Rechteck 27"/>
          <p:cNvSpPr/>
          <p:nvPr/>
        </p:nvSpPr>
        <p:spPr>
          <a:xfrm>
            <a:off x="8278920" y="2971800"/>
            <a:ext cx="1369800" cy="9126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9" name="Rechteck 28"/>
          <p:cNvSpPr/>
          <p:nvPr/>
        </p:nvSpPr>
        <p:spPr>
          <a:xfrm>
            <a:off x="8278920" y="4115520"/>
            <a:ext cx="1369800" cy="6840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630" name="Gerade Verbindung mit Pfeil 4"/>
          <p:cNvCxnSpPr>
            <a:stCxn id="622" idx="3"/>
            <a:endCxn id="625" idx="1"/>
          </p:cNvCxnSpPr>
          <p:nvPr/>
        </p:nvCxnSpPr>
        <p:spPr>
          <a:xfrm>
            <a:off x="1827000" y="2284920"/>
            <a:ext cx="11458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1" name="Gerade Verbindung mit Pfeil 5"/>
          <p:cNvCxnSpPr>
            <a:stCxn id="625" idx="3"/>
            <a:endCxn id="626" idx="1"/>
          </p:cNvCxnSpPr>
          <p:nvPr/>
        </p:nvCxnSpPr>
        <p:spPr>
          <a:xfrm>
            <a:off x="4342320" y="2284920"/>
            <a:ext cx="160236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2" name="Gerade Verbindung mit Pfeil 6"/>
          <p:cNvCxnSpPr>
            <a:stCxn id="626" idx="3"/>
            <a:endCxn id="627" idx="1"/>
          </p:cNvCxnSpPr>
          <p:nvPr/>
        </p:nvCxnSpPr>
        <p:spPr>
          <a:xfrm>
            <a:off x="7314120" y="2285640"/>
            <a:ext cx="96516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3" name="Verbinder: gekrümmt 5"/>
          <p:cNvCxnSpPr>
            <a:stCxn id="625" idx="2"/>
            <a:endCxn id="628" idx="1"/>
          </p:cNvCxnSpPr>
          <p:nvPr/>
        </p:nvCxnSpPr>
        <p:spPr>
          <a:xfrm flipH="1" rot="16200000">
            <a:off x="5510520" y="659520"/>
            <a:ext cx="915480" cy="46220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4" name="Verbinder: gekrümmt 6"/>
          <p:cNvCxnSpPr>
            <a:stCxn id="621" idx="3"/>
            <a:endCxn id="627" idx="0"/>
          </p:cNvCxnSpPr>
          <p:nvPr/>
        </p:nvCxnSpPr>
        <p:spPr>
          <a:xfrm>
            <a:off x="1827720" y="1371240"/>
            <a:ext cx="7136280" cy="68724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5" name="Verbinder: gekrümmt 7"/>
          <p:cNvCxnSpPr>
            <a:stCxn id="623" idx="3"/>
            <a:endCxn id="625" idx="2"/>
          </p:cNvCxnSpPr>
          <p:nvPr/>
        </p:nvCxnSpPr>
        <p:spPr>
          <a:xfrm flipV="1">
            <a:off x="1827720" y="251280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6" name="Verbinder: gekrümmt 8"/>
          <p:cNvCxnSpPr>
            <a:stCxn id="625" idx="2"/>
            <a:endCxn id="624" idx="3"/>
          </p:cNvCxnSpPr>
          <p:nvPr/>
        </p:nvCxnSpPr>
        <p:spPr>
          <a:xfrm rot="5400000">
            <a:off x="1769760" y="2570040"/>
            <a:ext cx="194508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10C3E4-AC15-4781-9D65-4BF76C99FDF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Beispiel-Anwendung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A495F7-9740-4E2B-A9BC-26B699CADB0E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Agenda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Über uns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Wozu Flutter?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Das Django und Flutter Ökosystem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Django Backend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Flutter Frontend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Beispiel-Anwendung mit Code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Von Python zu Flutter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Pro und Contra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Herausforderungen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Dart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89C79C-5284-4413-AC77-235B61BF58F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Beispielanwendung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7412400" cy="34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„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Personbook“ – einfache Personenverwaltung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Personen anlegen und bearbeiten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Klassische CRUD-Anwendung mit REST-API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Nur Beispiel, Design und Sicherheitsaspekte sekundär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Quellcode: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  <a:hlinkClick r:id="rId1"/>
              </a:rPr>
              <a:t>https://github.com/pygraz/django-flutter-example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41" name="" descr=""/>
          <p:cNvPicPr/>
          <p:nvPr/>
        </p:nvPicPr>
        <p:blipFill>
          <a:blip r:embed="rId2"/>
          <a:stretch/>
        </p:blipFill>
        <p:spPr>
          <a:xfrm>
            <a:off x="7968600" y="914400"/>
            <a:ext cx="1861200" cy="3839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C177CF-DB65-4F2D-B525-E9E4AA242974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Django Backend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44" name="Picture 7" descr="So installieren Sie Python (Programmiersprache) im 2021 Windows / Mac /  Linux - Daten eingeben"/>
          <p:cNvPicPr/>
          <p:nvPr/>
        </p:nvPicPr>
        <p:blipFill>
          <a:blip r:embed="rId1"/>
          <a:stretch/>
        </p:blipFill>
        <p:spPr>
          <a:xfrm>
            <a:off x="978120" y="2121120"/>
            <a:ext cx="1535400" cy="1535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D73CED-DCDA-4DA5-8B20-60BD67513812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REST API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46" name="Textfeld 202"/>
          <p:cNvSpPr/>
          <p:nvPr/>
        </p:nvSpPr>
        <p:spPr>
          <a:xfrm>
            <a:off x="120600" y="914400"/>
            <a:ext cx="96001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AT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http://127.0.0.1:8077/persons/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</a:t>
            </a:r>
            <a:r>
              <a:rPr b="0" lang="de-AT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http://127.0.0.1:8077/persons/?format=json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647" name="Grafik 205" descr=""/>
          <p:cNvPicPr/>
          <p:nvPr/>
        </p:nvPicPr>
        <p:blipFill>
          <a:blip r:embed="rId3"/>
          <a:stretch/>
        </p:blipFill>
        <p:spPr>
          <a:xfrm>
            <a:off x="2622600" y="3312720"/>
            <a:ext cx="1827720" cy="1543320"/>
          </a:xfrm>
          <a:prstGeom prst="rect">
            <a:avLst/>
          </a:prstGeom>
          <a:ln w="0">
            <a:noFill/>
          </a:ln>
        </p:spPr>
      </p:pic>
      <p:pic>
        <p:nvPicPr>
          <p:cNvPr id="648" name="" descr=""/>
          <p:cNvPicPr/>
          <p:nvPr/>
        </p:nvPicPr>
        <p:blipFill>
          <a:blip r:embed="rId4"/>
          <a:stretch/>
        </p:blipFill>
        <p:spPr>
          <a:xfrm>
            <a:off x="6665760" y="1371600"/>
            <a:ext cx="2935080" cy="3392640"/>
          </a:xfrm>
          <a:prstGeom prst="rect">
            <a:avLst/>
          </a:prstGeom>
          <a:ln w="0">
            <a:noFill/>
          </a:ln>
        </p:spPr>
      </p:pic>
      <p:pic>
        <p:nvPicPr>
          <p:cNvPr id="649" name="" descr=""/>
          <p:cNvPicPr/>
          <p:nvPr/>
        </p:nvPicPr>
        <p:blipFill>
          <a:blip r:embed="rId5"/>
          <a:stretch/>
        </p:blipFill>
        <p:spPr>
          <a:xfrm>
            <a:off x="228600" y="1371600"/>
            <a:ext cx="2285640" cy="3467160"/>
          </a:xfrm>
          <a:prstGeom prst="rect">
            <a:avLst/>
          </a:prstGeom>
          <a:ln w="0">
            <a:noFill/>
          </a:ln>
        </p:spPr>
      </p:pic>
      <p:sp>
        <p:nvSpPr>
          <p:cNvPr id="650" name=""/>
          <p:cNvSpPr/>
          <p:nvPr/>
        </p:nvSpPr>
        <p:spPr>
          <a:xfrm>
            <a:off x="2671200" y="1371600"/>
            <a:ext cx="1828440" cy="685440"/>
          </a:xfrm>
          <a:prstGeom prst="flowChartProcess">
            <a:avLst/>
          </a:prstGeom>
          <a:solidFill>
            <a:srgbClr val="ffffa6"/>
          </a:solidFill>
          <a:ln w="0">
            <a:solidFill>
              <a:srgbClr val="fff5c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Benutzer: admin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Kennwort: deMo.123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6A05CE-C64A-42D0-983C-721E4B652D48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 Model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52" name="" descr=""/>
          <p:cNvPicPr/>
          <p:nvPr/>
        </p:nvPicPr>
        <p:blipFill>
          <a:blip r:embed="rId1"/>
          <a:stretch/>
        </p:blipFill>
        <p:spPr>
          <a:xfrm>
            <a:off x="21240" y="1126440"/>
            <a:ext cx="10080000" cy="3434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9A0889-CF7D-4D56-8C25-0D563876EF69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 Admin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54" name="" descr=""/>
          <p:cNvPicPr/>
          <p:nvPr/>
        </p:nvPicPr>
        <p:blipFill>
          <a:blip r:embed="rId1"/>
          <a:stretch/>
        </p:blipFill>
        <p:spPr>
          <a:xfrm>
            <a:off x="410400" y="1093320"/>
            <a:ext cx="9186840" cy="3479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932B2B-7EF3-4A01-81D2-F1EB28C85918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Generierte Django Datenbank-Migration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56" name="" descr=""/>
          <p:cNvPicPr/>
          <p:nvPr/>
        </p:nvPicPr>
        <p:blipFill>
          <a:blip r:embed="rId1"/>
          <a:stretch/>
        </p:blipFill>
        <p:spPr>
          <a:xfrm>
            <a:off x="2352600" y="842400"/>
            <a:ext cx="5486040" cy="4082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0D07C3-E201-4D2C-93A1-B1B5704AE118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Datenbank Tabelle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58" name="Grafik 192" descr=""/>
          <p:cNvPicPr/>
          <p:nvPr/>
        </p:nvPicPr>
        <p:blipFill>
          <a:blip r:embed="rId1"/>
          <a:stretch/>
        </p:blipFill>
        <p:spPr>
          <a:xfrm>
            <a:off x="341280" y="1072800"/>
            <a:ext cx="9211680" cy="3040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CAFB16-22B2-4D4C-8210-541AFFBDB6FE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Serializer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60" name="" descr=""/>
          <p:cNvPicPr/>
          <p:nvPr/>
        </p:nvPicPr>
        <p:blipFill>
          <a:blip r:embed="rId1"/>
          <a:stretch/>
        </p:blipFill>
        <p:spPr>
          <a:xfrm>
            <a:off x="311760" y="1101600"/>
            <a:ext cx="9499320" cy="1396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8D9B57-F302-47AB-9CFA-7D014E90A2BA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Viewset mit GET, POST, ...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62" name="" descr=""/>
          <p:cNvPicPr/>
          <p:nvPr/>
        </p:nvPicPr>
        <p:blipFill>
          <a:blip r:embed="rId1"/>
          <a:stretch/>
        </p:blipFill>
        <p:spPr>
          <a:xfrm>
            <a:off x="343440" y="1184400"/>
            <a:ext cx="9435600" cy="2526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B398CB-6348-4D39-8866-3793320AF9D8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" descr=""/>
          <p:cNvPicPr/>
          <p:nvPr/>
        </p:nvPicPr>
        <p:blipFill>
          <a:blip r:embed="rId1"/>
          <a:stretch/>
        </p:blipFill>
        <p:spPr>
          <a:xfrm>
            <a:off x="756360" y="1358280"/>
            <a:ext cx="8610120" cy="2971080"/>
          </a:xfrm>
          <a:prstGeom prst="rect">
            <a:avLst/>
          </a:prstGeom>
          <a:ln w="0">
            <a:noFill/>
          </a:ln>
        </p:spPr>
      </p:pic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Routen und URLs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65" name="Rechteck 199"/>
          <p:cNvSpPr/>
          <p:nvPr/>
        </p:nvSpPr>
        <p:spPr>
          <a:xfrm>
            <a:off x="1058400" y="3573000"/>
            <a:ext cx="3656520" cy="45612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Rechteck 200"/>
          <p:cNvSpPr/>
          <p:nvPr/>
        </p:nvSpPr>
        <p:spPr>
          <a:xfrm>
            <a:off x="817200" y="1359000"/>
            <a:ext cx="5126040" cy="68472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A9CDA4-41CF-4EB1-93F1-88F3E99976BE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Thomas Aglassinger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Senior Software and Requirements Engineer bei ITELL.SOLUTIONS für Individualsoftware zu Prozessoptimierung und Automatisierung. Produktübersicht: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https://itell.solutions/referenzen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20+ Jahre Berufserfahrung in Software-Entwicklung in verschiedenen Rollen und Branchen (Bankwesen, Gesundheit, eCommerce, …)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MSc in Information Processing Science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Organisator des Python-Meetup in Graz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Diverse Open-Source-Projekte und Konferenz-Beiträge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https://roskakori.at/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Gut wartbarer Quellcode ist ein besonderes Anliegen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79A329-037A-49D2-97DB-6BA08E240D5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subTitle"/>
          </p:nvPr>
        </p:nvSpPr>
        <p:spPr>
          <a:xfrm>
            <a:off x="-1908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Flutter Frontend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69" name="Picture 5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613800" y="2057400"/>
            <a:ext cx="1751040" cy="1751040"/>
          </a:xfrm>
          <a:prstGeom prst="rect">
            <a:avLst/>
          </a:prstGeom>
          <a:ln w="0">
            <a:noFill/>
          </a:ln>
        </p:spPr>
      </p:pic>
      <p:pic>
        <p:nvPicPr>
          <p:cNvPr id="670" name="Picture 2" descr="Flutter - Vorstellung des Frameworks - mfg"/>
          <p:cNvPicPr/>
          <p:nvPr/>
        </p:nvPicPr>
        <p:blipFill>
          <a:blip r:embed="rId2"/>
          <a:stretch/>
        </p:blipFill>
        <p:spPr>
          <a:xfrm>
            <a:off x="5159520" y="1041840"/>
            <a:ext cx="6164640" cy="3467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8484B42-5793-4EB2-A8D2-A93FBD91624A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Entity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72" name="Grafik 3" descr=""/>
          <p:cNvPicPr/>
          <p:nvPr/>
        </p:nvPicPr>
        <p:blipFill>
          <a:blip r:embed="rId1"/>
          <a:stretch/>
        </p:blipFill>
        <p:spPr>
          <a:xfrm>
            <a:off x="1780560" y="834840"/>
            <a:ext cx="6403320" cy="4137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1BD18F-B8E3-4A6C-BFC1-13B59DE353CF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Retrofit API Client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74" name="Grafik 4" descr=""/>
          <p:cNvPicPr/>
          <p:nvPr/>
        </p:nvPicPr>
        <p:blipFill>
          <a:blip r:embed="rId1"/>
          <a:stretch/>
        </p:blipFill>
        <p:spPr>
          <a:xfrm>
            <a:off x="1217880" y="1092600"/>
            <a:ext cx="7642440" cy="3484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2935B8-EA49-443F-8D4D-3FB9B8D7B3A6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UI 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76" name="Grafik 10" descr=""/>
          <p:cNvPicPr/>
          <p:nvPr/>
        </p:nvPicPr>
        <p:blipFill>
          <a:blip r:embed="rId1"/>
          <a:stretch/>
        </p:blipFill>
        <p:spPr>
          <a:xfrm>
            <a:off x="0" y="1320480"/>
            <a:ext cx="5182920" cy="2886120"/>
          </a:xfrm>
          <a:prstGeom prst="rect">
            <a:avLst/>
          </a:prstGeom>
          <a:ln w="0">
            <a:noFill/>
          </a:ln>
        </p:spPr>
      </p:pic>
      <p:pic>
        <p:nvPicPr>
          <p:cNvPr id="677" name="Grafik 12" descr=""/>
          <p:cNvPicPr/>
          <p:nvPr/>
        </p:nvPicPr>
        <p:blipFill>
          <a:blip r:embed="rId2"/>
          <a:stretch/>
        </p:blipFill>
        <p:spPr>
          <a:xfrm>
            <a:off x="5181120" y="1143360"/>
            <a:ext cx="4898520" cy="3205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432CDD-9538-46E9-BA7B-7E649F4C54E6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Noto Sans CJK SC"/>
              </a:rPr>
              <a:t> </a:t>
            </a: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Pro</a:t>
            </a: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👍 und Contra👎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CC2C780-C271-4573-9E9F-F8A1F03DB798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Pro und Contra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240" cy="325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9bdd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Pro 👍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“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Code once, run anywhere”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Mobile Apps und Desktop sind  nativ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Viele externe Pakete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Google: Funding, Dokumentation, technologisch Solide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F12FDFF-D6E0-4ADA-A99F-7CCB15970694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Pro und Contra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240" cy="325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9bdd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Pro 👍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“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Code once, run anywhere”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Mobile Apps und Desktop sind  nativ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Viele externe Pakete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Google: Funding, Dokumentation, technologisch Solide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62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9bdd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Contra 👎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Junge Technologie, in manchen Randbereichen noch nicht voll ausgereift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Google Friedhof → derzeit unwahrscheinlich; Open Source und damit ohne Google wartbar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4948863-0CF3-495F-945E-32661E7D2839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subTitle"/>
          </p:nvPr>
        </p:nvSpPr>
        <p:spPr>
          <a:xfrm>
            <a:off x="-1908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Flutter Herausforderungen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87" name="Picture 8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109800" y="2057400"/>
            <a:ext cx="1751040" cy="175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B87892D-899B-47F7-B6F1-D51ED9A30696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State Management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Kein einheitlicher Ansatz, Standard-Bibliothek nur rudimentär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Provider: 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https://pub.dev/packages/provider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Riverpod: 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https://riverpod.dev/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Bloc: 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https://bloclibrary.dev/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691D0E-BBBF-44C1-96BD-B232A9724BED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Navigation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Standard-Bibliothek nur rudimentär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Navigator 1.0: einfach aber beschränkt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Navigator 2.0: Architektur-Desaster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Verschiedene externe Pakete, um Navigation erträglich zu machen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Routemaster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Ähnlich urls.py in Django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https://pub.dev/packages/routemaster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8D9510-2D08-463D-82DA-8CDF9F52C27A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Dominik Groß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CEO bei Incibit, der Agentur für Flutter-App-Entwicklung. Mehr Informationen: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https://incibit.at/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 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10+ Jahre Berufserfahrung in der App-Entwicklung sowie im agilen Projektmanagement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BSc in Software Design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Organisator des Flutter-Meetup in Graz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Ich poste zu Themen rund um die Flutter-App-Entwicklung auf Linkedin: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https://www.linkedin.com/in/grodo/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Gute Apps funktionieren nicht nur, sondern sind auch einfach und intuitive verwendbar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87EB56-1D36-463E-85A1-3BD89983350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Beispiel routemaster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93" name="" descr=""/>
          <p:cNvPicPr/>
          <p:nvPr/>
        </p:nvPicPr>
        <p:blipFill>
          <a:blip r:embed="rId1"/>
          <a:stretch/>
        </p:blipFill>
        <p:spPr>
          <a:xfrm>
            <a:off x="2217600" y="952200"/>
            <a:ext cx="5664240" cy="3274920"/>
          </a:xfrm>
          <a:prstGeom prst="rect">
            <a:avLst/>
          </a:prstGeom>
          <a:ln w="0">
            <a:noFill/>
          </a:ln>
        </p:spPr>
      </p:pic>
      <p:pic>
        <p:nvPicPr>
          <p:cNvPr id="694" name="" descr=""/>
          <p:cNvPicPr/>
          <p:nvPr/>
        </p:nvPicPr>
        <p:blipFill>
          <a:blip r:embed="rId2"/>
          <a:stretch/>
        </p:blipFill>
        <p:spPr>
          <a:xfrm>
            <a:off x="2203200" y="4467960"/>
            <a:ext cx="4447080" cy="336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AF33BB-F2C8-4B60-A1F9-A9FA5B28985A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Von Python zu Dart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97" name="Picture 3" descr="So installieren Sie Python (Programmiersprache) im 2021 Windows / Mac /  Linux - Daten eingeben"/>
          <p:cNvPicPr/>
          <p:nvPr/>
        </p:nvPicPr>
        <p:blipFill>
          <a:blip r:embed="rId1"/>
          <a:stretch/>
        </p:blipFill>
        <p:spPr>
          <a:xfrm>
            <a:off x="978120" y="2121120"/>
            <a:ext cx="1535400" cy="1535400"/>
          </a:xfrm>
          <a:prstGeom prst="rect">
            <a:avLst/>
          </a:prstGeom>
          <a:ln w="0">
            <a:noFill/>
          </a:ln>
        </p:spPr>
      </p:pic>
      <p:pic>
        <p:nvPicPr>
          <p:cNvPr id="698" name="Grafik 218" descr=""/>
          <p:cNvPicPr/>
          <p:nvPr/>
        </p:nvPicPr>
        <p:blipFill>
          <a:blip r:embed="rId2"/>
          <a:stretch/>
        </p:blipFill>
        <p:spPr>
          <a:xfrm>
            <a:off x="7621920" y="2107080"/>
            <a:ext cx="1549440" cy="1549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773F34B-8D72-4FE4-99D2-4CD50352A09D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Werkzeuge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240" cy="223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poetry, pip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black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pylint, flake8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PyCharm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Django Debug Toolbar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6240" cy="223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pub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format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analyze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Android Studio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DevTools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56762EC-FBFF-4394-9D5D-1CDD73502168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Sprache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240840" cy="37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C-ähnliche Syntax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jede Menge { }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hässliche Operatoren wie &amp;&amp; || !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Statisch typisiert mit kompakter Syntax ohne Redundanzen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Typ “dynamic”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Typinferenz: const x = 123; → impliziert int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Code-Generatoren für Dateien *.g.dart (z.B. für JSON)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Null-Safe mit zugehörigen Operatoren: ? ?. ??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Wilde Konstruktor-Syntax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1BCB9EB-EFA8-47AF-B33F-6E7FCACF2163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Zusammenfassung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E29E346-9AD7-4FDB-912F-09AC8F53D7A2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Zusammenfassung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Die Kombination Django und Flutter bietet: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 Funktionalität mit wenig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Programmiersprachen, die Spaß machen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kurze Entwicklungszyklen und ausgereiften Werkzeuge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Viele externe Bibliotheken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Für alle gängigen Plattformen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239603-BE25-4D25-AA07-90C5C5D3F117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Wozu Flutter?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2" name="Picture 6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762840" y="2057760"/>
            <a:ext cx="1751040" cy="175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2515EF-C190-4731-BAB5-9FDF7DF6B58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Wozu Flutter?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Plattformunabhängig: Android, iOS; Web; macOS, Linux, Window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Eine Code-Basis für alles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100 % Open Source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Sehr aktive Community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Unterschiedlichste Komponenten für Erweiterung online verfügbar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#1 cross-platform mobile SDK (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stackoverflow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) </a:t>
            </a:r>
            <a:endParaRPr b="0" lang="en-US" sz="23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D92079-0C2B-4E34-82B0-CC4E6A00FC2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560" cy="47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Wer nutzt Flutter?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57" name="Grafik 1" descr=""/>
          <p:cNvPicPr/>
          <p:nvPr/>
        </p:nvPicPr>
        <p:blipFill>
          <a:blip r:embed="rId1"/>
          <a:stretch/>
        </p:blipFill>
        <p:spPr>
          <a:xfrm>
            <a:off x="678240" y="2035080"/>
            <a:ext cx="1688400" cy="1688400"/>
          </a:xfrm>
          <a:prstGeom prst="rect">
            <a:avLst/>
          </a:prstGeom>
          <a:ln w="0">
            <a:noFill/>
          </a:ln>
        </p:spPr>
      </p:pic>
      <p:pic>
        <p:nvPicPr>
          <p:cNvPr id="458" name="Grafik 2" descr=""/>
          <p:cNvPicPr/>
          <p:nvPr/>
        </p:nvPicPr>
        <p:blipFill>
          <a:blip r:embed="rId2"/>
          <a:stretch/>
        </p:blipFill>
        <p:spPr>
          <a:xfrm>
            <a:off x="2745000" y="2035080"/>
            <a:ext cx="1688400" cy="1688400"/>
          </a:xfrm>
          <a:prstGeom prst="rect">
            <a:avLst/>
          </a:prstGeom>
          <a:ln w="0">
            <a:noFill/>
          </a:ln>
        </p:spPr>
      </p:pic>
      <p:pic>
        <p:nvPicPr>
          <p:cNvPr id="459" name="Grafik 4" descr=""/>
          <p:cNvPicPr/>
          <p:nvPr/>
        </p:nvPicPr>
        <p:blipFill>
          <a:blip r:embed="rId3"/>
          <a:stretch/>
        </p:blipFill>
        <p:spPr>
          <a:xfrm>
            <a:off x="4434480" y="1735200"/>
            <a:ext cx="2424600" cy="2424600"/>
          </a:xfrm>
          <a:prstGeom prst="rect">
            <a:avLst/>
          </a:prstGeom>
          <a:ln w="0">
            <a:noFill/>
          </a:ln>
        </p:spPr>
      </p:pic>
      <p:pic>
        <p:nvPicPr>
          <p:cNvPr id="460" name="Grafik 5" descr=""/>
          <p:cNvPicPr/>
          <p:nvPr/>
        </p:nvPicPr>
        <p:blipFill>
          <a:blip r:embed="rId4"/>
          <a:stretch/>
        </p:blipFill>
        <p:spPr>
          <a:xfrm>
            <a:off x="7030800" y="1742760"/>
            <a:ext cx="2409480" cy="2409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ECC9BF-725A-42D9-BA04-29377AB6076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Das Django und Flutter Ökosystem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BD2BC8-A6C7-443C-88D6-DC346267C49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56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64" name="Rechteck 153"/>
          <p:cNvSpPr/>
          <p:nvPr/>
        </p:nvSpPr>
        <p:spPr>
          <a:xfrm>
            <a:off x="409320" y="66240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5" name="Rechteck 154"/>
          <p:cNvSpPr/>
          <p:nvPr/>
        </p:nvSpPr>
        <p:spPr>
          <a:xfrm>
            <a:off x="2934720" y="6631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6" name="Rechteck 155"/>
          <p:cNvSpPr/>
          <p:nvPr/>
        </p:nvSpPr>
        <p:spPr>
          <a:xfrm>
            <a:off x="5870160" y="67716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7" name="Rechteck 156"/>
          <p:cNvSpPr/>
          <p:nvPr/>
        </p:nvSpPr>
        <p:spPr>
          <a:xfrm>
            <a:off x="8456760" y="659520"/>
            <a:ext cx="136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8" name="Gerader Verbinder 157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erader Verbinder 158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Gerader Verbinder 159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Rechteck 164"/>
          <p:cNvSpPr/>
          <p:nvPr/>
        </p:nvSpPr>
        <p:spPr>
          <a:xfrm>
            <a:off x="2972520" y="2057400"/>
            <a:ext cx="1369800" cy="45540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63AD247-91FC-4DF0-9236-3BB7A60E340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Application>LibreOffice/7.4.1.2$MacOSX_AARCH64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2022-10-14T06:37:45Z</dcterms:created>
  <dc:creator/>
  <dc:description/>
  <dc:language>en-US</dc:language>
  <cp:lastModifiedBy/>
  <dcterms:modified xsi:type="dcterms:W3CDTF">2022-10-23T22:18:09Z</dcterms:modified>
  <cp:revision>45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r8>31</vt:r8>
  </property>
</Properties>
</file>