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5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4.png" ContentType="image/png"/>
  <Override PartName="/ppt/media/image20.png" ContentType="image/png"/>
  <Override PartName="/ppt/media/image19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presProps.xml" ContentType="application/vnd.openxmlformats-officedocument.presentationml.presProps+xml"/>
  <Override PartName="/ppt/slideLayouts/_rels/slideLayout5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_rels/slide38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7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6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5.xml.rels" ContentType="application/vnd.openxmlformats-package.relationships+xml"/>
  <Override PartName="/ppt/slides/_rels/slide43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0.xml" ContentType="application/vnd.openxmlformats-officedocument.presentationml.slide+xml"/>
  <Override PartName="/ppt/slides/slide16.xml" ContentType="application/vnd.openxmlformats-officedocument.presentationml.slide+xml"/>
  <Override PartName="/ppt/slides/slide31.xml" ContentType="application/vnd.openxmlformats-officedocument.presentationml.slide+xml"/>
  <Override PartName="/ppt/slides/slide17.xml" ContentType="application/vnd.openxmlformats-officedocument.presentationml.slide+xml"/>
  <Override PartName="/ppt/slides/slide32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0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7503B90-0448-4B19-9042-881D09CF8D0E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CEB0FD9-E987-4568-9B23-6068FBF6FFBB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723804A-F941-4591-A6CB-37E6173093ED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12CC2C5-A0CB-483A-972E-FA9D106D6261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03CC6CD-DFAC-44A4-BAD3-99490C7B45C9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1B1330A-4372-484A-A933-E91C84010935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619FBED-C54A-4A95-B132-E9E7DC79CB65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5681A5A-EDBC-4E76-9BEB-F11843F48AC6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27E7FD0-45F1-4F61-B405-A1E4B6694314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A0D233A-267D-412B-AB8E-C7CBC38CB97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E3549C0-8E6E-42B3-BBFC-AF166855E6DD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3677696-EF37-449E-BC55-2813B9ACD011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8A847C5-A5B9-426D-96DA-0BFED6F8538D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213A809-2D76-4EA1-AE1D-F9A6561FDB14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F0212C3-0E1C-4A5C-8552-8FA21E200B83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B6A6594-1A95-4D80-9370-688A76A10E79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AD2C4FA-A943-400D-A260-38B4A5D0054B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1EE2E51-26DB-4621-8E2F-82B81671A615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4A38A5E-3C5D-412A-B6C6-BFD532115CC5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3D34E2A-D47F-4B32-8FD1-9DFA8512C8A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53A112F-79E3-47ED-9595-E713861B3337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A9BFF86-CBEC-403A-B708-DC8CDCD0D702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389C0DF-42F3-4C18-9CF0-ABAD795D6E0D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574A865-5557-4A2A-A714-DE6597AD7DEA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64529BA-007A-4999-9658-3205C6FD7CDA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516DF4C-E1EF-4D73-98B8-7F1BBF3B935C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BB98BEE-EC74-4E8A-92E3-7C096F02C6E9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A8663AC-5462-4860-A7CB-5E96EB779E80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76E74D3-9F63-4A4E-867D-C8BE2596FB1B}" type="slidenum">
              <a:t>&lt;#&gt;</a:t>
            </a:fld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439FFED-A8FB-4A92-AE11-A7E8DF3FBE2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0EA8F9-562C-4E18-A8F1-969800349DAC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E0A0AB4-3701-4EDC-B572-5BEEBAD2A7E2}" type="slidenum">
              <a:t>&lt;#&gt;</a:t>
            </a:fld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57FA8C1-713C-45D7-8A62-4AB0FE9480B6}" type="slidenum">
              <a:t>&lt;#&gt;</a:t>
            </a:fld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227FC29-E7CA-473D-9B6D-F288B7B2E8C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07B8C9-9211-4411-867F-B69A188BE64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DED0A1-C8A1-43F1-9018-8C226721B3C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799B41-0150-4F21-8B14-3B835BF33EE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4843A4-912A-42C7-B20F-932E47BD367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AB5CBC-61AD-490F-8EA8-32EB355579D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1CB275-57ED-483B-9B58-0D9A8CEFE45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F63EDE-DCF6-466D-B576-714C7994558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B1C1A4-D31B-469B-BF0C-2DBF273164D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C825AC-4DB0-4AF8-9177-2DE065FFFEF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E59B07-CCCD-439C-9807-16F28F2B85E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4CCCB3-6743-4BCF-BC97-9B1BF1C0271D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618D8C-6C09-4174-8E0F-0355507ABE9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8A8310-CF94-4B2C-B303-1AFB1A1F1DA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BB4069-0BB5-4214-8768-B87194BDDC2B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173A46E-DB4D-43B1-B6C4-FC2003EFFFD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A47526-4A7C-4920-BF46-2F7269669D7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72831FA-649D-47C2-98AC-011129D0088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48F7F78-1122-4952-81AF-DE57F593A95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2169F5-F735-4CA5-A217-ABF6A8522B7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8A4D3A1-78A2-4EA8-8670-F07C66A251C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6329BB-6FF2-4D4F-B6A3-A48AD5C76CE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ED84EF-E76C-4B29-8F9B-06C98495DB14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324AECB-6D35-4C03-B2AB-DF23351A85C0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815B5E-BC3C-4D9E-9A6A-9C2349BE8653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16A3E2-B400-4D31-A81B-5C40AA978E4E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788060-7C38-46AF-BDC5-6AD147E37A9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1BB764-AD73-4A61-91F1-D2336AB77286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7AABE4-F286-4FBD-BD2C-C83C0E7A4FA1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5EB986-0707-4877-8CF7-75BCCBD40E6E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E6B90D-493D-4935-97D3-2977B0CF5DEF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FB5339-4BC9-4E9F-B028-A1DF5DFDD5FE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D57295-1487-48C1-8047-6EFB1A52688E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DEF270-7B05-419F-9485-2687698FDC8D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563F7A-35B8-4FC8-B143-B89C0FB6B79F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BD54FC-BE5D-4F85-BD96-0EFC27B91AB0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B3A44F-333C-44EA-845C-E747B375EBC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917247-BDC9-4596-BBB1-421F0DA8E94E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E8D110-9765-449E-B86E-37647FECBE4F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2B1F7D-9140-4289-A0D1-7856BA656E93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841AC2-E4EC-41C2-8037-D2816C3EB2CF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FEED11-01E6-4E7E-A18B-0BB2D3A5E1D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87D8C2-6DB4-4BBD-AADC-98EB7305CA7F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C5D2DF-48C2-4C29-9028-4B40E7D1127C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6049E2-0433-4929-B9BE-47828B71C202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CA560E-FF6C-4C13-9377-F045E6CD561A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50D396-F57D-446D-9CD5-9DAC8079CCE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71F00A-5551-4218-8A0F-941444FD0D24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71C8835-3701-4A77-A7A5-6F5BC4E82C67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A118EAE-2583-4D63-B114-D1C12C668939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0A29D9C-1452-4523-87F7-07A6F056912A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D301408-BA37-4333-933A-7F27D7F8DE37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547B1E3-1110-47F4-A98A-ECCB752CE2C8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EB44BF0-E97D-4CD0-BBE8-65AC0C747B52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BFB1ADC-5E2A-49F6-AE79-65EA7E1F20CF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ADC11B0-0D3E-4928-8DC5-9EE5A8FA0E42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2942E3F-7F06-4F18-993F-1E09E4CEA57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EA1F3C1-43E5-464A-AD96-33129E74B958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34C77FF-E9C7-46D9-9C8A-A83822E86542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5BD5A4A-9678-4EAB-8779-99B5844DD929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2059B0-D2E1-4832-8E6B-47AF7D2563E7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C7170B4-95B5-4780-8AAE-D11522A31044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CE4B20-7144-4607-9D24-93E2509F8AF7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82CED0-5CED-442C-BBDE-67145894D9E4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BCFB56F-B18A-411C-A9EE-3CF0344E4779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A9333F-1DF5-4063-BB45-0B2AB8DE1F51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3E51E2-A6C3-4FB1-AC81-F5B8BD239A6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2818FE-46F6-4743-81BC-F85406E75332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DC61CC-8507-4A8B-84C3-F7C2C7D14B3F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FE606F-682E-4773-A4ED-0FEDAF18CD5B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E7CE5D-FFF8-42D6-8C9E-EDE2732796D9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9A83C5A-912F-4C9D-9EEC-189A6AFA6F4E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78DC8D2-238C-40A4-A2B7-234AADC4C819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B739933-05AB-4E65-B3FB-94F468F84EEE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4A54F7F-DBCE-4936-8A5C-2B6B694D82BD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8C200B-4C55-41CA-B188-301E7B8AFEAE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A9C446F-967A-4832-AD0C-578600A8D89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53DAD02-5FB3-4FE7-A366-500B926C9E99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5F8D6B-7646-4D64-ABBB-B22176CCE268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9552B92-91BB-47F1-9923-02C9A8A5DE6E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471FC5-2DDA-4C2E-9AF1-EA864E4E6D9C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82A5830-665D-4D40-B736-DCBEC09E0DC9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6BDFF47-6FB4-4050-A707-343BCE4EC118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251B2D7-D8BE-4F64-A38B-A610778BB2EB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01B3E3B-185B-4031-A029-A8FD20C30255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119F7AA-1699-4BEA-96FF-12E6F3968CFA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9072660-C7F5-419C-977C-85C784C3BA6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lussdiagramm: Dokument 7"/>
          <p:cNvSpPr/>
          <p:nvPr/>
        </p:nvSpPr>
        <p:spPr>
          <a:xfrm flipH="1" flipV="1">
            <a:off x="-2880" y="4503960"/>
            <a:ext cx="10078200" cy="11682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" name="Grafik 5" descr=""/>
          <p:cNvPicPr/>
          <p:nvPr/>
        </p:nvPicPr>
        <p:blipFill>
          <a:blip r:embed="rId2"/>
          <a:stretch/>
        </p:blipFill>
        <p:spPr>
          <a:xfrm>
            <a:off x="403200" y="5211000"/>
            <a:ext cx="1020960" cy="312120"/>
          </a:xfrm>
          <a:prstGeom prst="rect">
            <a:avLst/>
          </a:prstGeom>
          <a:ln w="0">
            <a:noFill/>
          </a:ln>
        </p:spPr>
      </p:pic>
      <p:pic>
        <p:nvPicPr>
          <p:cNvPr id="2" name="Grafik 10" descr=""/>
          <p:cNvPicPr/>
          <p:nvPr/>
        </p:nvPicPr>
        <p:blipFill>
          <a:blip r:embed="rId3"/>
          <a:stretch/>
        </p:blipFill>
        <p:spPr>
          <a:xfrm>
            <a:off x="1354320" y="4983840"/>
            <a:ext cx="1386000" cy="748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hteck 87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6" name="Rechteck 88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97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000" cy="748080"/>
          </a:xfrm>
          <a:prstGeom prst="rect">
            <a:avLst/>
          </a:prstGeom>
          <a:ln w="0">
            <a:noFill/>
          </a:ln>
        </p:spPr>
      </p:pic>
      <p:pic>
        <p:nvPicPr>
          <p:cNvPr id="398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0960" cy="312120"/>
          </a:xfrm>
          <a:prstGeom prst="rect">
            <a:avLst/>
          </a:prstGeom>
          <a:ln w="0">
            <a:noFill/>
          </a:ln>
        </p:spPr>
      </p:pic>
      <p:sp>
        <p:nvSpPr>
          <p:cNvPr id="399" name="PlaceHolder 1"/>
          <p:cNvSpPr>
            <a:spLocks noGrp="1"/>
          </p:cNvSpPr>
          <p:nvPr>
            <p:ph type="ftr" idx="17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ldNum" idx="18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ACE40C-A99F-4AD2-8B56-29860675D32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Rechteck 87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0" name="Rechteck 88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41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000" cy="748080"/>
          </a:xfrm>
          <a:prstGeom prst="rect">
            <a:avLst/>
          </a:prstGeom>
          <a:ln w="0">
            <a:noFill/>
          </a:ln>
        </p:spPr>
      </p:pic>
      <p:pic>
        <p:nvPicPr>
          <p:cNvPr id="442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0960" cy="312120"/>
          </a:xfrm>
          <a:prstGeom prst="rect">
            <a:avLst/>
          </a:prstGeom>
          <a:ln w="0">
            <a:noFill/>
          </a:ln>
        </p:spPr>
      </p:pic>
      <p:sp>
        <p:nvSpPr>
          <p:cNvPr id="443" name="PlaceHolder 1"/>
          <p:cNvSpPr>
            <a:spLocks noGrp="1"/>
          </p:cNvSpPr>
          <p:nvPr>
            <p:ph type="ftr" idx="19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ldNum" idx="20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149AC6-0D12-406D-8F7C-D6794923FE46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3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Rechteck 44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3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000" cy="748080"/>
          </a:xfrm>
          <a:prstGeom prst="rect">
            <a:avLst/>
          </a:prstGeom>
          <a:ln w="0">
            <a:noFill/>
          </a:ln>
        </p:spPr>
      </p:pic>
      <p:pic>
        <p:nvPicPr>
          <p:cNvPr id="44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0960" cy="3121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A1526D7-E935-4765-8C03-1612B4988C7C}" type="slidenum"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7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Rechteck 88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87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000" cy="748080"/>
          </a:xfrm>
          <a:prstGeom prst="rect">
            <a:avLst/>
          </a:prstGeom>
          <a:ln w="0">
            <a:noFill/>
          </a:ln>
        </p:spPr>
      </p:pic>
      <p:pic>
        <p:nvPicPr>
          <p:cNvPr id="88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0960" cy="3121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ftr" idx="3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4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CBD7D1-9B9F-4C29-ADE3-42F72CA5F97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87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Rechteck 88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31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000" cy="748080"/>
          </a:xfrm>
          <a:prstGeom prst="rect">
            <a:avLst/>
          </a:prstGeom>
          <a:ln w="0">
            <a:noFill/>
          </a:ln>
        </p:spPr>
      </p:pic>
      <p:pic>
        <p:nvPicPr>
          <p:cNvPr id="132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0960" cy="31212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BE3C9A-A877-43FE-98D9-0C36D9C81F26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eck 43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4" name="Rechteck 44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75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000" cy="748080"/>
          </a:xfrm>
          <a:prstGeom prst="rect">
            <a:avLst/>
          </a:prstGeom>
          <a:ln w="0">
            <a:noFill/>
          </a:ln>
        </p:spPr>
      </p:pic>
      <p:pic>
        <p:nvPicPr>
          <p:cNvPr id="176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0960" cy="31212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224D9CF-9869-42FE-A702-80BA6FECB533}" type="slidenum"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hteck 87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" name="Rechteck 88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19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000" cy="748080"/>
          </a:xfrm>
          <a:prstGeom prst="rect">
            <a:avLst/>
          </a:prstGeom>
          <a:ln w="0">
            <a:noFill/>
          </a:ln>
        </p:spPr>
      </p:pic>
      <p:pic>
        <p:nvPicPr>
          <p:cNvPr id="220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0960" cy="31212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ftr" idx="9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Num" idx="10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1B0E24-C03F-4149-8431-0FB758D16099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hteck 87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2" name="Rechteck 88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63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000" cy="748080"/>
          </a:xfrm>
          <a:prstGeom prst="rect">
            <a:avLst/>
          </a:prstGeom>
          <a:ln w="0">
            <a:noFill/>
          </a:ln>
        </p:spPr>
      </p:pic>
      <p:pic>
        <p:nvPicPr>
          <p:cNvPr id="264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0960" cy="3121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9291A7-A738-4E02-AA7D-68A4BB72A078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hteck 87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6" name="Rechteck 88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07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000" cy="748080"/>
          </a:xfrm>
          <a:prstGeom prst="rect">
            <a:avLst/>
          </a:prstGeom>
          <a:ln w="0">
            <a:noFill/>
          </a:ln>
        </p:spPr>
      </p:pic>
      <p:pic>
        <p:nvPicPr>
          <p:cNvPr id="308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0960" cy="312120"/>
          </a:xfrm>
          <a:prstGeom prst="rect">
            <a:avLst/>
          </a:prstGeom>
          <a:ln w="0">
            <a:noFill/>
          </a:ln>
        </p:spPr>
      </p:pic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ftr" idx="13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sldNum" idx="14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7FF654-4A5B-4ABE-9E75-E8A96BD8425B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hteck 87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1" name="Rechteck 88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52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000" cy="748080"/>
          </a:xfrm>
          <a:prstGeom prst="rect">
            <a:avLst/>
          </a:prstGeom>
          <a:ln w="0">
            <a:noFill/>
          </a:ln>
        </p:spPr>
      </p:pic>
      <p:pic>
        <p:nvPicPr>
          <p:cNvPr id="353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0960" cy="312120"/>
          </a:xfrm>
          <a:prstGeom prst="rect">
            <a:avLst/>
          </a:prstGeom>
          <a:ln w="0">
            <a:noFill/>
          </a:ln>
        </p:spPr>
      </p:pic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ftr" idx="15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sldNum" idx="16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89F297-B808-47F9-957C-8E980DA9031B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pygraz/django-flutter-example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127.0.0.1:8077/persons/" TargetMode="External"/><Relationship Id="rId2" Type="http://schemas.openxmlformats.org/officeDocument/2006/relationships/hyperlink" Target="http://127.0.0.1:8077/persons/?format=json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itell.solutions/referenzen" TargetMode="External"/><Relationship Id="rId2" Type="http://schemas.openxmlformats.org/officeDocument/2006/relationships/hyperlink" Target="https://roskakori.at/" TargetMode="External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0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0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pub.dev/packages/provider" TargetMode="External"/><Relationship Id="rId2" Type="http://schemas.openxmlformats.org/officeDocument/2006/relationships/hyperlink" Target="https://riverpod.dev/" TargetMode="External"/><Relationship Id="rId3" Type="http://schemas.openxmlformats.org/officeDocument/2006/relationships/hyperlink" Target="https://bloclibrary.dev/" TargetMode="External"/><Relationship Id="rId4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pub.dev/packages/routemaster" TargetMode="External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incibit.at/" TargetMode="External"/><Relationship Id="rId2" Type="http://schemas.openxmlformats.org/officeDocument/2006/relationships/hyperlink" Target="https://www.linkedin.com/in/grodo/" TargetMode="External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stackoverflow.blog/2022/02/21/why-flutter-is-the-most-popular-cross-platform-mobile-sdk/#:~:text=What%20is%20Flutter%3F,interfaces%20for%20Android%20or%20IOS." TargetMode="External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32000" y="1620000"/>
            <a:ext cx="899820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Django trifft Flutter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4" name="Rechteck 132"/>
          <p:cNvSpPr/>
          <p:nvPr/>
        </p:nvSpPr>
        <p:spPr>
          <a:xfrm>
            <a:off x="2360160" y="3200400"/>
            <a:ext cx="5101200" cy="510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  <a:ea typeface="DejaVu Sans"/>
              </a:rPr>
              <a:t>Thomas Aglassinger und Dominik Groß</a:t>
            </a:r>
            <a:br>
              <a:rPr sz="2200"/>
            </a:br>
            <a:r>
              <a:rPr b="0" lang="en-US" sz="1800" spc="-1" strike="noStrike">
                <a:solidFill>
                  <a:srgbClr val="009bdd"/>
                </a:solidFill>
                <a:latin typeface="Arial"/>
                <a:ea typeface="DejaVu Sans"/>
              </a:rPr>
              <a:t>25.10.2022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5" name="Grafik 133" descr=""/>
          <p:cNvPicPr/>
          <p:nvPr/>
        </p:nvPicPr>
        <p:blipFill>
          <a:blip r:embed="rId1"/>
          <a:stretch/>
        </p:blipFill>
        <p:spPr>
          <a:xfrm>
            <a:off x="3789000" y="394200"/>
            <a:ext cx="2224440" cy="1274760"/>
          </a:xfrm>
          <a:prstGeom prst="rect">
            <a:avLst/>
          </a:prstGeom>
          <a:ln w="18000">
            <a:noFill/>
          </a:ln>
        </p:spPr>
      </p:pic>
      <p:pic>
        <p:nvPicPr>
          <p:cNvPr id="486" name="Picture 2" descr="So installieren Sie Python (Programmiersprache) im 2021 Windows / Mac /  Linux - Daten eingeben"/>
          <p:cNvPicPr/>
          <p:nvPr/>
        </p:nvPicPr>
        <p:blipFill>
          <a:blip r:embed="rId2"/>
          <a:stretch/>
        </p:blipFill>
        <p:spPr>
          <a:xfrm>
            <a:off x="334080" y="2057760"/>
            <a:ext cx="1666800" cy="166680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4" descr="Google Flutter 1.12 und Dart 2.7 verfügbar"/>
          <p:cNvPicPr/>
          <p:nvPr/>
        </p:nvPicPr>
        <p:blipFill>
          <a:blip r:embed="rId3"/>
          <a:stretch/>
        </p:blipFill>
        <p:spPr>
          <a:xfrm>
            <a:off x="7759800" y="2061360"/>
            <a:ext cx="1666800" cy="16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17" name="Rechteck 7"/>
          <p:cNvSpPr/>
          <p:nvPr/>
        </p:nvSpPr>
        <p:spPr>
          <a:xfrm>
            <a:off x="409320" y="66240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8" name="Rechteck 92"/>
          <p:cNvSpPr/>
          <p:nvPr/>
        </p:nvSpPr>
        <p:spPr>
          <a:xfrm>
            <a:off x="2934720" y="6631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9" name="Rechteck 93"/>
          <p:cNvSpPr/>
          <p:nvPr/>
        </p:nvSpPr>
        <p:spPr>
          <a:xfrm>
            <a:off x="5870160" y="67716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0" name="Rechteck 94"/>
          <p:cNvSpPr/>
          <p:nvPr/>
        </p:nvSpPr>
        <p:spPr>
          <a:xfrm>
            <a:off x="8456760" y="6595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1" name="Gerader Verbinder 28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Gerader Verbinder 29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Gerader Verbinder 30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Rechteck 95"/>
          <p:cNvSpPr/>
          <p:nvPr/>
        </p:nvSpPr>
        <p:spPr>
          <a:xfrm>
            <a:off x="457200" y="1828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5" name="Rechteck 96"/>
          <p:cNvSpPr/>
          <p:nvPr/>
        </p:nvSpPr>
        <p:spPr>
          <a:xfrm>
            <a:off x="2972520" y="205740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26" name="Gerade Verbindung mit Pfeil 17"/>
          <p:cNvCxnSpPr>
            <a:stCxn id="524" idx="3"/>
            <a:endCxn id="525" idx="1"/>
          </p:cNvCxnSpPr>
          <p:nvPr/>
        </p:nvCxnSpPr>
        <p:spPr>
          <a:xfrm>
            <a:off x="1826640" y="2284920"/>
            <a:ext cx="114624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3BD50F-14EE-4B80-9316-C299D5D7A018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28" name="Rechteck 8"/>
          <p:cNvSpPr/>
          <p:nvPr/>
        </p:nvSpPr>
        <p:spPr>
          <a:xfrm>
            <a:off x="409320" y="66240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9" name="Rechteck 86"/>
          <p:cNvSpPr/>
          <p:nvPr/>
        </p:nvSpPr>
        <p:spPr>
          <a:xfrm>
            <a:off x="2934720" y="6631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0" name="Rechteck 87"/>
          <p:cNvSpPr/>
          <p:nvPr/>
        </p:nvSpPr>
        <p:spPr>
          <a:xfrm>
            <a:off x="5870160" y="67716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1" name="Rechteck 88"/>
          <p:cNvSpPr/>
          <p:nvPr/>
        </p:nvSpPr>
        <p:spPr>
          <a:xfrm>
            <a:off x="8456760" y="6595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2" name="Gerader Verbinder 25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Gerader Verbinder 26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Gerader Verbinder 27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Rechteck 89"/>
          <p:cNvSpPr/>
          <p:nvPr/>
        </p:nvSpPr>
        <p:spPr>
          <a:xfrm>
            <a:off x="457200" y="1828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6" name="Rechteck 90"/>
          <p:cNvSpPr/>
          <p:nvPr/>
        </p:nvSpPr>
        <p:spPr>
          <a:xfrm>
            <a:off x="457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7" name="Rechteck 91"/>
          <p:cNvSpPr/>
          <p:nvPr/>
        </p:nvSpPr>
        <p:spPr>
          <a:xfrm>
            <a:off x="2972520" y="205740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38" name="Gerade Verbindung mit Pfeil 16"/>
          <p:cNvCxnSpPr>
            <a:stCxn id="535" idx="3"/>
            <a:endCxn id="537" idx="1"/>
          </p:cNvCxnSpPr>
          <p:nvPr/>
        </p:nvCxnSpPr>
        <p:spPr>
          <a:xfrm>
            <a:off x="1826640" y="2284920"/>
            <a:ext cx="114624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39" name="Verbinder: gekrümmt 2"/>
          <p:cNvCxnSpPr>
            <a:stCxn id="536" idx="3"/>
            <a:endCxn id="537" idx="2"/>
          </p:cNvCxnSpPr>
          <p:nvPr/>
        </p:nvCxnSpPr>
        <p:spPr>
          <a:xfrm flipV="1">
            <a:off x="1827360" y="2512440"/>
            <a:ext cx="1830240" cy="9158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176DD5-8498-4A85-B42D-405C37C6561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41" name="Rechteck 9"/>
          <p:cNvSpPr/>
          <p:nvPr/>
        </p:nvSpPr>
        <p:spPr>
          <a:xfrm>
            <a:off x="409320" y="66240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2" name="Rechteck 79"/>
          <p:cNvSpPr/>
          <p:nvPr/>
        </p:nvSpPr>
        <p:spPr>
          <a:xfrm>
            <a:off x="2934720" y="6631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3" name="Rechteck 80"/>
          <p:cNvSpPr/>
          <p:nvPr/>
        </p:nvSpPr>
        <p:spPr>
          <a:xfrm>
            <a:off x="5870160" y="67716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4" name="Rechteck 81"/>
          <p:cNvSpPr/>
          <p:nvPr/>
        </p:nvSpPr>
        <p:spPr>
          <a:xfrm>
            <a:off x="8456760" y="6595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5" name="Gerader Verbinder 22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Gerader Verbinder 23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Gerader Verbinder 24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Rechteck 82"/>
          <p:cNvSpPr/>
          <p:nvPr/>
        </p:nvSpPr>
        <p:spPr>
          <a:xfrm>
            <a:off x="457200" y="1828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9" name="Rechteck 83"/>
          <p:cNvSpPr/>
          <p:nvPr/>
        </p:nvSpPr>
        <p:spPr>
          <a:xfrm>
            <a:off x="457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0" name="Rechteck 84"/>
          <p:cNvSpPr/>
          <p:nvPr/>
        </p:nvSpPr>
        <p:spPr>
          <a:xfrm>
            <a:off x="45720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1" name="Rechteck 85"/>
          <p:cNvSpPr/>
          <p:nvPr/>
        </p:nvSpPr>
        <p:spPr>
          <a:xfrm>
            <a:off x="2972520" y="205740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52" name="Gerade Verbindung mit Pfeil 15"/>
          <p:cNvCxnSpPr>
            <a:stCxn id="548" idx="3"/>
            <a:endCxn id="551" idx="1"/>
          </p:cNvCxnSpPr>
          <p:nvPr/>
        </p:nvCxnSpPr>
        <p:spPr>
          <a:xfrm>
            <a:off x="1826640" y="2284920"/>
            <a:ext cx="114624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53" name="Verbinder: gekrümmt 3"/>
          <p:cNvCxnSpPr>
            <a:stCxn id="549" idx="3"/>
            <a:endCxn id="551" idx="2"/>
          </p:cNvCxnSpPr>
          <p:nvPr/>
        </p:nvCxnSpPr>
        <p:spPr>
          <a:xfrm flipV="1">
            <a:off x="1827360" y="2512440"/>
            <a:ext cx="1830240" cy="9158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54" name="Verbinder: gekrümmt 25"/>
          <p:cNvCxnSpPr>
            <a:stCxn id="551" idx="2"/>
            <a:endCxn id="550" idx="3"/>
          </p:cNvCxnSpPr>
          <p:nvPr/>
        </p:nvCxnSpPr>
        <p:spPr>
          <a:xfrm rot="5400000">
            <a:off x="1769400" y="2569680"/>
            <a:ext cx="1945080" cy="183096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BA5FE7B-1E07-4738-886A-D3E0BDDBDE1D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56" name="Rechteck 10"/>
          <p:cNvSpPr/>
          <p:nvPr/>
        </p:nvSpPr>
        <p:spPr>
          <a:xfrm>
            <a:off x="409320" y="66240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7" name="Rechteck 71"/>
          <p:cNvSpPr/>
          <p:nvPr/>
        </p:nvSpPr>
        <p:spPr>
          <a:xfrm>
            <a:off x="2934720" y="6631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8" name="Rechteck 72"/>
          <p:cNvSpPr/>
          <p:nvPr/>
        </p:nvSpPr>
        <p:spPr>
          <a:xfrm>
            <a:off x="5870160" y="67716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9" name="Rechteck 73"/>
          <p:cNvSpPr/>
          <p:nvPr/>
        </p:nvSpPr>
        <p:spPr>
          <a:xfrm>
            <a:off x="8456760" y="6595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0" name="Gerader Verbinder 19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Gerader Verbinder 20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Gerader Verbinder 21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Rechteck 74"/>
          <p:cNvSpPr/>
          <p:nvPr/>
        </p:nvSpPr>
        <p:spPr>
          <a:xfrm>
            <a:off x="457200" y="1828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4" name="Rechteck 75"/>
          <p:cNvSpPr/>
          <p:nvPr/>
        </p:nvSpPr>
        <p:spPr>
          <a:xfrm>
            <a:off x="457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5" name="Rechteck 76"/>
          <p:cNvSpPr/>
          <p:nvPr/>
        </p:nvSpPr>
        <p:spPr>
          <a:xfrm>
            <a:off x="45720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6" name="Rechteck 77"/>
          <p:cNvSpPr/>
          <p:nvPr/>
        </p:nvSpPr>
        <p:spPr>
          <a:xfrm>
            <a:off x="2972520" y="205740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7" name="Rechteck 78"/>
          <p:cNvSpPr/>
          <p:nvPr/>
        </p:nvSpPr>
        <p:spPr>
          <a:xfrm>
            <a:off x="8278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68" name="Gerade Verbindung mit Pfeil 14"/>
          <p:cNvCxnSpPr>
            <a:stCxn id="563" idx="3"/>
            <a:endCxn id="566" idx="1"/>
          </p:cNvCxnSpPr>
          <p:nvPr/>
        </p:nvCxnSpPr>
        <p:spPr>
          <a:xfrm>
            <a:off x="1826640" y="2284920"/>
            <a:ext cx="114624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69" name="Verbinder: gekrümmt 21"/>
          <p:cNvCxnSpPr>
            <a:stCxn id="566" idx="2"/>
            <a:endCxn id="567" idx="1"/>
          </p:cNvCxnSpPr>
          <p:nvPr/>
        </p:nvCxnSpPr>
        <p:spPr>
          <a:xfrm flipH="1" rot="16200000">
            <a:off x="5510520" y="659160"/>
            <a:ext cx="91584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70" name="Verbinder: gekrümmt 22"/>
          <p:cNvCxnSpPr>
            <a:stCxn id="564" idx="3"/>
            <a:endCxn id="566" idx="2"/>
          </p:cNvCxnSpPr>
          <p:nvPr/>
        </p:nvCxnSpPr>
        <p:spPr>
          <a:xfrm flipV="1">
            <a:off x="1827360" y="2512440"/>
            <a:ext cx="1830240" cy="9158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71" name="Verbinder: gekrümmt 23"/>
          <p:cNvCxnSpPr>
            <a:stCxn id="566" idx="2"/>
            <a:endCxn id="565" idx="3"/>
          </p:cNvCxnSpPr>
          <p:nvPr/>
        </p:nvCxnSpPr>
        <p:spPr>
          <a:xfrm rot="5400000">
            <a:off x="1769400" y="2569680"/>
            <a:ext cx="1945080" cy="183096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72" name="Verbinder: gekrümmt 24"/>
          <p:cNvCxnSpPr/>
          <p:nvPr/>
        </p:nvCxnSpPr>
        <p:spPr>
          <a:xfrm>
            <a:off x="3657600" y="2512800"/>
            <a:ext cx="4622400" cy="916200"/>
          </a:xfrm>
          <a:prstGeom prst="curvedConnector3">
            <a:avLst>
              <a:gd name="adj1" fmla="val 25009"/>
            </a:avLst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BB6950F-C893-4DD5-AC69-4D3344FE78F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74" name="Rechteck 11"/>
          <p:cNvSpPr/>
          <p:nvPr/>
        </p:nvSpPr>
        <p:spPr>
          <a:xfrm>
            <a:off x="409320" y="66240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5" name="Rechteck 62"/>
          <p:cNvSpPr/>
          <p:nvPr/>
        </p:nvSpPr>
        <p:spPr>
          <a:xfrm>
            <a:off x="2934720" y="6631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6" name="Rechteck 63"/>
          <p:cNvSpPr/>
          <p:nvPr/>
        </p:nvSpPr>
        <p:spPr>
          <a:xfrm>
            <a:off x="5870160" y="67716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7" name="Rechteck 64"/>
          <p:cNvSpPr/>
          <p:nvPr/>
        </p:nvSpPr>
        <p:spPr>
          <a:xfrm>
            <a:off x="8456760" y="6595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8" name="Gerader Verbinder 16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Gerader Verbinder 17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Gerader Verbinder 18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Rechteck 65"/>
          <p:cNvSpPr/>
          <p:nvPr/>
        </p:nvSpPr>
        <p:spPr>
          <a:xfrm>
            <a:off x="457200" y="1828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2" name="Rechteck 66"/>
          <p:cNvSpPr/>
          <p:nvPr/>
        </p:nvSpPr>
        <p:spPr>
          <a:xfrm>
            <a:off x="457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3" name="Rechteck 67"/>
          <p:cNvSpPr/>
          <p:nvPr/>
        </p:nvSpPr>
        <p:spPr>
          <a:xfrm>
            <a:off x="45720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4" name="Rechteck 68"/>
          <p:cNvSpPr/>
          <p:nvPr/>
        </p:nvSpPr>
        <p:spPr>
          <a:xfrm>
            <a:off x="2972520" y="205740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5" name="Rechteck 69"/>
          <p:cNvSpPr/>
          <p:nvPr/>
        </p:nvSpPr>
        <p:spPr>
          <a:xfrm>
            <a:off x="8278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6" name="Rechteck 70"/>
          <p:cNvSpPr/>
          <p:nvPr/>
        </p:nvSpPr>
        <p:spPr>
          <a:xfrm>
            <a:off x="827892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87" name="Gerade Verbindung mit Pfeil 2"/>
          <p:cNvCxnSpPr>
            <a:stCxn id="581" idx="3"/>
            <a:endCxn id="584" idx="1"/>
          </p:cNvCxnSpPr>
          <p:nvPr/>
        </p:nvCxnSpPr>
        <p:spPr>
          <a:xfrm>
            <a:off x="1826640" y="2284920"/>
            <a:ext cx="114624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8" name="Verbinder: gekrümmt 18"/>
          <p:cNvCxnSpPr>
            <a:stCxn id="584" idx="2"/>
            <a:endCxn id="585" idx="1"/>
          </p:cNvCxnSpPr>
          <p:nvPr/>
        </p:nvCxnSpPr>
        <p:spPr>
          <a:xfrm flipH="1" rot="16200000">
            <a:off x="5510520" y="659160"/>
            <a:ext cx="91584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9" name="Verbinder: gekrümmt 19"/>
          <p:cNvCxnSpPr>
            <a:stCxn id="582" idx="3"/>
            <a:endCxn id="584" idx="2"/>
          </p:cNvCxnSpPr>
          <p:nvPr/>
        </p:nvCxnSpPr>
        <p:spPr>
          <a:xfrm flipV="1">
            <a:off x="1827360" y="2512440"/>
            <a:ext cx="1830240" cy="9158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90" name="Verbinder: gekrümmt 20"/>
          <p:cNvCxnSpPr>
            <a:stCxn id="584" idx="2"/>
            <a:endCxn id="583" idx="3"/>
          </p:cNvCxnSpPr>
          <p:nvPr/>
        </p:nvCxnSpPr>
        <p:spPr>
          <a:xfrm rot="5400000">
            <a:off x="1769400" y="2569680"/>
            <a:ext cx="1945080" cy="183096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ECD626-2214-4D98-88EE-8D3ADB0EDE3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92" name="Rechteck 97"/>
          <p:cNvSpPr/>
          <p:nvPr/>
        </p:nvSpPr>
        <p:spPr>
          <a:xfrm>
            <a:off x="409320" y="66240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3" name="Rechteck 98"/>
          <p:cNvSpPr/>
          <p:nvPr/>
        </p:nvSpPr>
        <p:spPr>
          <a:xfrm>
            <a:off x="2934720" y="6631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4" name="Rechteck 99"/>
          <p:cNvSpPr/>
          <p:nvPr/>
        </p:nvSpPr>
        <p:spPr>
          <a:xfrm>
            <a:off x="5870160" y="67716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5" name="Rechteck 100"/>
          <p:cNvSpPr/>
          <p:nvPr/>
        </p:nvSpPr>
        <p:spPr>
          <a:xfrm>
            <a:off x="8456760" y="6595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6" name="Gerader Verbinder 31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Gerader Verbinder 32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Gerader Verbinder 33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Rechteck 101"/>
          <p:cNvSpPr/>
          <p:nvPr/>
        </p:nvSpPr>
        <p:spPr>
          <a:xfrm>
            <a:off x="457200" y="1828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0" name="Rechteck 102"/>
          <p:cNvSpPr/>
          <p:nvPr/>
        </p:nvSpPr>
        <p:spPr>
          <a:xfrm>
            <a:off x="457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1" name="Rechteck 103"/>
          <p:cNvSpPr/>
          <p:nvPr/>
        </p:nvSpPr>
        <p:spPr>
          <a:xfrm>
            <a:off x="45720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2" name="Rechteck 104"/>
          <p:cNvSpPr/>
          <p:nvPr/>
        </p:nvSpPr>
        <p:spPr>
          <a:xfrm>
            <a:off x="2972520" y="205740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3" name="Rechteck 105"/>
          <p:cNvSpPr/>
          <p:nvPr/>
        </p:nvSpPr>
        <p:spPr>
          <a:xfrm>
            <a:off x="5944320" y="182952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4" name="Rechteck 107"/>
          <p:cNvSpPr/>
          <p:nvPr/>
        </p:nvSpPr>
        <p:spPr>
          <a:xfrm>
            <a:off x="8278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5" name="Rechteck 108"/>
          <p:cNvSpPr/>
          <p:nvPr/>
        </p:nvSpPr>
        <p:spPr>
          <a:xfrm>
            <a:off x="827892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606" name="Gerade Verbindung mit Pfeil 18"/>
          <p:cNvCxnSpPr>
            <a:stCxn id="599" idx="3"/>
            <a:endCxn id="602" idx="1"/>
          </p:cNvCxnSpPr>
          <p:nvPr/>
        </p:nvCxnSpPr>
        <p:spPr>
          <a:xfrm>
            <a:off x="1826640" y="2284920"/>
            <a:ext cx="114624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7" name="Gerade Verbindung mit Pfeil 19"/>
          <p:cNvCxnSpPr>
            <a:stCxn id="602" idx="3"/>
            <a:endCxn id="603" idx="1"/>
          </p:cNvCxnSpPr>
          <p:nvPr/>
        </p:nvCxnSpPr>
        <p:spPr>
          <a:xfrm>
            <a:off x="4341960" y="2284920"/>
            <a:ext cx="160272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8" name="Verbinder: gekrümmt 26"/>
          <p:cNvCxnSpPr>
            <a:stCxn id="602" idx="2"/>
            <a:endCxn id="604" idx="1"/>
          </p:cNvCxnSpPr>
          <p:nvPr/>
        </p:nvCxnSpPr>
        <p:spPr>
          <a:xfrm flipH="1" rot="16200000">
            <a:off x="5510520" y="659160"/>
            <a:ext cx="91584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9" name="Verbinder: gekrümmt 27"/>
          <p:cNvCxnSpPr>
            <a:stCxn id="600" idx="3"/>
            <a:endCxn id="602" idx="2"/>
          </p:cNvCxnSpPr>
          <p:nvPr/>
        </p:nvCxnSpPr>
        <p:spPr>
          <a:xfrm flipV="1">
            <a:off x="1827360" y="2512440"/>
            <a:ext cx="1830240" cy="9158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10" name="Verbinder: gekrümmt 28"/>
          <p:cNvCxnSpPr>
            <a:stCxn id="602" idx="2"/>
            <a:endCxn id="601" idx="3"/>
          </p:cNvCxnSpPr>
          <p:nvPr/>
        </p:nvCxnSpPr>
        <p:spPr>
          <a:xfrm rot="5400000">
            <a:off x="1769400" y="2569680"/>
            <a:ext cx="1945080" cy="183096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835DD2-E17C-44D1-A358-093F3CEDDE04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12" name="Rechteck 48"/>
          <p:cNvSpPr/>
          <p:nvPr/>
        </p:nvSpPr>
        <p:spPr>
          <a:xfrm>
            <a:off x="409320" y="66240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3" name="Rechteck 52"/>
          <p:cNvSpPr/>
          <p:nvPr/>
        </p:nvSpPr>
        <p:spPr>
          <a:xfrm>
            <a:off x="2934720" y="6631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4" name="Rechteck 53"/>
          <p:cNvSpPr/>
          <p:nvPr/>
        </p:nvSpPr>
        <p:spPr>
          <a:xfrm>
            <a:off x="5870160" y="67716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5" name="Rechteck 54"/>
          <p:cNvSpPr/>
          <p:nvPr/>
        </p:nvSpPr>
        <p:spPr>
          <a:xfrm>
            <a:off x="8456760" y="6595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6" name="Gerader Verbinder 13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Gerader Verbinder 14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Gerader Verbinder 15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Rechteck 55"/>
          <p:cNvSpPr/>
          <p:nvPr/>
        </p:nvSpPr>
        <p:spPr>
          <a:xfrm>
            <a:off x="457200" y="1828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0" name="Rechteck 56"/>
          <p:cNvSpPr/>
          <p:nvPr/>
        </p:nvSpPr>
        <p:spPr>
          <a:xfrm>
            <a:off x="457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1" name="Rechteck 57"/>
          <p:cNvSpPr/>
          <p:nvPr/>
        </p:nvSpPr>
        <p:spPr>
          <a:xfrm>
            <a:off x="45720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2" name="Rechteck 58"/>
          <p:cNvSpPr/>
          <p:nvPr/>
        </p:nvSpPr>
        <p:spPr>
          <a:xfrm>
            <a:off x="2972520" y="205740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3" name="Rechteck 59"/>
          <p:cNvSpPr/>
          <p:nvPr/>
        </p:nvSpPr>
        <p:spPr>
          <a:xfrm>
            <a:off x="5944320" y="182952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4" name="Rechteck 60"/>
          <p:cNvSpPr/>
          <p:nvPr/>
        </p:nvSpPr>
        <p:spPr>
          <a:xfrm>
            <a:off x="8278920" y="205812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5" name="Rechteck 61"/>
          <p:cNvSpPr/>
          <p:nvPr/>
        </p:nvSpPr>
        <p:spPr>
          <a:xfrm>
            <a:off x="8278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6" name="Rechteck 109"/>
          <p:cNvSpPr/>
          <p:nvPr/>
        </p:nvSpPr>
        <p:spPr>
          <a:xfrm>
            <a:off x="827892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627" name="Gerade Verbindung mit Pfeil 11"/>
          <p:cNvCxnSpPr>
            <a:stCxn id="619" idx="3"/>
            <a:endCxn id="622" idx="1"/>
          </p:cNvCxnSpPr>
          <p:nvPr/>
        </p:nvCxnSpPr>
        <p:spPr>
          <a:xfrm>
            <a:off x="1826640" y="2284920"/>
            <a:ext cx="114624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28" name="Gerade Verbindung mit Pfeil 12"/>
          <p:cNvCxnSpPr>
            <a:stCxn id="622" idx="3"/>
            <a:endCxn id="623" idx="1"/>
          </p:cNvCxnSpPr>
          <p:nvPr/>
        </p:nvCxnSpPr>
        <p:spPr>
          <a:xfrm>
            <a:off x="4341960" y="2284920"/>
            <a:ext cx="160272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29" name="Gerade Verbindung mit Pfeil 13"/>
          <p:cNvCxnSpPr>
            <a:stCxn id="623" idx="3"/>
            <a:endCxn id="624" idx="1"/>
          </p:cNvCxnSpPr>
          <p:nvPr/>
        </p:nvCxnSpPr>
        <p:spPr>
          <a:xfrm>
            <a:off x="7313760" y="2285640"/>
            <a:ext cx="96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0" name="Verbinder: gekrümmt 15"/>
          <p:cNvCxnSpPr>
            <a:stCxn id="622" idx="2"/>
            <a:endCxn id="625" idx="1"/>
          </p:cNvCxnSpPr>
          <p:nvPr/>
        </p:nvCxnSpPr>
        <p:spPr>
          <a:xfrm flipH="1" rot="16200000">
            <a:off x="5510520" y="659160"/>
            <a:ext cx="91584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1" name="Verbinder: gekrümmt 16"/>
          <p:cNvCxnSpPr>
            <a:stCxn id="620" idx="3"/>
            <a:endCxn id="622" idx="2"/>
          </p:cNvCxnSpPr>
          <p:nvPr/>
        </p:nvCxnSpPr>
        <p:spPr>
          <a:xfrm flipV="1">
            <a:off x="1827360" y="2512440"/>
            <a:ext cx="1830240" cy="9158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2" name="Verbinder: gekrümmt 17"/>
          <p:cNvCxnSpPr>
            <a:stCxn id="622" idx="2"/>
            <a:endCxn id="621" idx="3"/>
          </p:cNvCxnSpPr>
          <p:nvPr/>
        </p:nvCxnSpPr>
        <p:spPr>
          <a:xfrm rot="5400000">
            <a:off x="1769400" y="2569680"/>
            <a:ext cx="1945080" cy="183096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2C98256-4BE4-4479-893F-7B07337DF367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34" name="Rechteck 14"/>
          <p:cNvSpPr/>
          <p:nvPr/>
        </p:nvSpPr>
        <p:spPr>
          <a:xfrm>
            <a:off x="409320" y="66240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5" name="Rechteck 29"/>
          <p:cNvSpPr/>
          <p:nvPr/>
        </p:nvSpPr>
        <p:spPr>
          <a:xfrm>
            <a:off x="2934720" y="6631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6" name="Rechteck 30"/>
          <p:cNvSpPr/>
          <p:nvPr/>
        </p:nvSpPr>
        <p:spPr>
          <a:xfrm>
            <a:off x="5870160" y="67716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7" name="Rechteck 31"/>
          <p:cNvSpPr/>
          <p:nvPr/>
        </p:nvSpPr>
        <p:spPr>
          <a:xfrm>
            <a:off x="8456760" y="6595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8" name="Gerader Verbinder 7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Gerader Verbinder 8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Gerader Verbinder 9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Rechteck 32"/>
          <p:cNvSpPr/>
          <p:nvPr/>
        </p:nvSpPr>
        <p:spPr>
          <a:xfrm>
            <a:off x="457920" y="114372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cloud service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2" name="Rechteck 33"/>
          <p:cNvSpPr/>
          <p:nvPr/>
        </p:nvSpPr>
        <p:spPr>
          <a:xfrm>
            <a:off x="457200" y="1828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3" name="Rechteck 34"/>
          <p:cNvSpPr/>
          <p:nvPr/>
        </p:nvSpPr>
        <p:spPr>
          <a:xfrm>
            <a:off x="457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4" name="Rechteck 35"/>
          <p:cNvSpPr/>
          <p:nvPr/>
        </p:nvSpPr>
        <p:spPr>
          <a:xfrm>
            <a:off x="45720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5" name="Rechteck 36"/>
          <p:cNvSpPr/>
          <p:nvPr/>
        </p:nvSpPr>
        <p:spPr>
          <a:xfrm>
            <a:off x="2972520" y="205740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6" name="Rechteck 37"/>
          <p:cNvSpPr/>
          <p:nvPr/>
        </p:nvSpPr>
        <p:spPr>
          <a:xfrm>
            <a:off x="5944320" y="182952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7" name="Rechteck 38"/>
          <p:cNvSpPr/>
          <p:nvPr/>
        </p:nvSpPr>
        <p:spPr>
          <a:xfrm>
            <a:off x="8278920" y="205812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8" name="Rechteck 39"/>
          <p:cNvSpPr/>
          <p:nvPr/>
        </p:nvSpPr>
        <p:spPr>
          <a:xfrm>
            <a:off x="8278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9" name="Rechteck 40"/>
          <p:cNvSpPr/>
          <p:nvPr/>
        </p:nvSpPr>
        <p:spPr>
          <a:xfrm>
            <a:off x="827892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650" name="Gerade Verbindung mit Pfeil 7"/>
          <p:cNvCxnSpPr>
            <a:stCxn id="642" idx="3"/>
            <a:endCxn id="645" idx="1"/>
          </p:cNvCxnSpPr>
          <p:nvPr/>
        </p:nvCxnSpPr>
        <p:spPr>
          <a:xfrm>
            <a:off x="1826640" y="2284920"/>
            <a:ext cx="114624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51" name="Gerade Verbindung mit Pfeil 8"/>
          <p:cNvCxnSpPr>
            <a:stCxn id="645" idx="3"/>
            <a:endCxn id="646" idx="1"/>
          </p:cNvCxnSpPr>
          <p:nvPr/>
        </p:nvCxnSpPr>
        <p:spPr>
          <a:xfrm>
            <a:off x="4341960" y="2284920"/>
            <a:ext cx="160272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52" name="Gerade Verbindung mit Pfeil 9"/>
          <p:cNvCxnSpPr>
            <a:stCxn id="646" idx="3"/>
            <a:endCxn id="647" idx="1"/>
          </p:cNvCxnSpPr>
          <p:nvPr/>
        </p:nvCxnSpPr>
        <p:spPr>
          <a:xfrm>
            <a:off x="7313760" y="2285640"/>
            <a:ext cx="96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53" name="Verbinder: gekrümmt 9"/>
          <p:cNvCxnSpPr>
            <a:stCxn id="645" idx="2"/>
            <a:endCxn id="648" idx="1"/>
          </p:cNvCxnSpPr>
          <p:nvPr/>
        </p:nvCxnSpPr>
        <p:spPr>
          <a:xfrm flipH="1" rot="16200000">
            <a:off x="5510520" y="659160"/>
            <a:ext cx="91584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54" name="Verbinder: gekrümmt 10"/>
          <p:cNvCxnSpPr>
            <a:stCxn id="641" idx="3"/>
            <a:endCxn id="647" idx="0"/>
          </p:cNvCxnSpPr>
          <p:nvPr/>
        </p:nvCxnSpPr>
        <p:spPr>
          <a:xfrm>
            <a:off x="1827360" y="1371240"/>
            <a:ext cx="7136640" cy="6872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55" name="Verbinder: gekrümmt 11"/>
          <p:cNvCxnSpPr>
            <a:stCxn id="643" idx="3"/>
            <a:endCxn id="645" idx="2"/>
          </p:cNvCxnSpPr>
          <p:nvPr/>
        </p:nvCxnSpPr>
        <p:spPr>
          <a:xfrm flipV="1">
            <a:off x="1827360" y="2512440"/>
            <a:ext cx="1830240" cy="9158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56" name="Verbinder: gekrümmt 12"/>
          <p:cNvCxnSpPr>
            <a:stCxn id="645" idx="2"/>
            <a:endCxn id="644" idx="3"/>
          </p:cNvCxnSpPr>
          <p:nvPr/>
        </p:nvCxnSpPr>
        <p:spPr>
          <a:xfrm rot="5400000">
            <a:off x="1769400" y="2569680"/>
            <a:ext cx="1945080" cy="183096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EB03BE-745D-4C4A-A62C-A44998763F25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Rechteck 15"/>
          <p:cNvSpPr/>
          <p:nvPr/>
        </p:nvSpPr>
        <p:spPr>
          <a:xfrm>
            <a:off x="349200" y="1720800"/>
            <a:ext cx="9370440" cy="1140840"/>
          </a:xfrm>
          <a:prstGeom prst="rect">
            <a:avLst/>
          </a:prstGeom>
          <a:solidFill>
            <a:srgbClr val="8ccb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59" name="Rechteck 16"/>
          <p:cNvSpPr/>
          <p:nvPr/>
        </p:nvSpPr>
        <p:spPr>
          <a:xfrm>
            <a:off x="409320" y="66240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0" name="Rechteck 17"/>
          <p:cNvSpPr/>
          <p:nvPr/>
        </p:nvSpPr>
        <p:spPr>
          <a:xfrm>
            <a:off x="2934720" y="6631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1" name="Rechteck 18"/>
          <p:cNvSpPr/>
          <p:nvPr/>
        </p:nvSpPr>
        <p:spPr>
          <a:xfrm>
            <a:off x="5870160" y="67716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2" name="Rechteck 19"/>
          <p:cNvSpPr/>
          <p:nvPr/>
        </p:nvSpPr>
        <p:spPr>
          <a:xfrm>
            <a:off x="8456760" y="6595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3" name="Gerader Verbinder 4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Gerader Verbinder 5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Gerader Verbinder 6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Rechteck 20"/>
          <p:cNvSpPr/>
          <p:nvPr/>
        </p:nvSpPr>
        <p:spPr>
          <a:xfrm>
            <a:off x="457920" y="114372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cloud service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67" name="Rechteck 21"/>
          <p:cNvSpPr/>
          <p:nvPr/>
        </p:nvSpPr>
        <p:spPr>
          <a:xfrm>
            <a:off x="457200" y="1828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68" name="Rechteck 22"/>
          <p:cNvSpPr/>
          <p:nvPr/>
        </p:nvSpPr>
        <p:spPr>
          <a:xfrm>
            <a:off x="457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69" name="Rechteck 23"/>
          <p:cNvSpPr/>
          <p:nvPr/>
        </p:nvSpPr>
        <p:spPr>
          <a:xfrm>
            <a:off x="45720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0" name="Rechteck 24"/>
          <p:cNvSpPr/>
          <p:nvPr/>
        </p:nvSpPr>
        <p:spPr>
          <a:xfrm>
            <a:off x="2972520" y="205740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1" name="Rechteck 25"/>
          <p:cNvSpPr/>
          <p:nvPr/>
        </p:nvSpPr>
        <p:spPr>
          <a:xfrm>
            <a:off x="5944320" y="182952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2" name="Rechteck 26"/>
          <p:cNvSpPr/>
          <p:nvPr/>
        </p:nvSpPr>
        <p:spPr>
          <a:xfrm>
            <a:off x="8278920" y="205812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3" name="Rechteck 27"/>
          <p:cNvSpPr/>
          <p:nvPr/>
        </p:nvSpPr>
        <p:spPr>
          <a:xfrm>
            <a:off x="8278920" y="2971800"/>
            <a:ext cx="1369440" cy="9122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4" name="Rechteck 28"/>
          <p:cNvSpPr/>
          <p:nvPr/>
        </p:nvSpPr>
        <p:spPr>
          <a:xfrm>
            <a:off x="8278920" y="4115520"/>
            <a:ext cx="1369440" cy="6836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675" name="Gerade Verbindung mit Pfeil 4"/>
          <p:cNvCxnSpPr>
            <a:stCxn id="667" idx="3"/>
            <a:endCxn id="670" idx="1"/>
          </p:cNvCxnSpPr>
          <p:nvPr/>
        </p:nvCxnSpPr>
        <p:spPr>
          <a:xfrm>
            <a:off x="1826640" y="2284920"/>
            <a:ext cx="114624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76" name="Gerade Verbindung mit Pfeil 5"/>
          <p:cNvCxnSpPr>
            <a:stCxn id="670" idx="3"/>
            <a:endCxn id="671" idx="1"/>
          </p:cNvCxnSpPr>
          <p:nvPr/>
        </p:nvCxnSpPr>
        <p:spPr>
          <a:xfrm>
            <a:off x="4341960" y="2284920"/>
            <a:ext cx="160272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77" name="Gerade Verbindung mit Pfeil 6"/>
          <p:cNvCxnSpPr>
            <a:stCxn id="671" idx="3"/>
            <a:endCxn id="672" idx="1"/>
          </p:cNvCxnSpPr>
          <p:nvPr/>
        </p:nvCxnSpPr>
        <p:spPr>
          <a:xfrm>
            <a:off x="7313760" y="2285640"/>
            <a:ext cx="96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78" name="Verbinder: gekrümmt 5"/>
          <p:cNvCxnSpPr>
            <a:stCxn id="670" idx="2"/>
            <a:endCxn id="673" idx="1"/>
          </p:cNvCxnSpPr>
          <p:nvPr/>
        </p:nvCxnSpPr>
        <p:spPr>
          <a:xfrm flipH="1" rot="16200000">
            <a:off x="5510520" y="659160"/>
            <a:ext cx="91584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79" name="Verbinder: gekrümmt 6"/>
          <p:cNvCxnSpPr>
            <a:stCxn id="666" idx="3"/>
            <a:endCxn id="672" idx="0"/>
          </p:cNvCxnSpPr>
          <p:nvPr/>
        </p:nvCxnSpPr>
        <p:spPr>
          <a:xfrm>
            <a:off x="1827360" y="1371240"/>
            <a:ext cx="7136640" cy="6872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80" name="Verbinder: gekrümmt 7"/>
          <p:cNvCxnSpPr>
            <a:stCxn id="668" idx="3"/>
            <a:endCxn id="670" idx="2"/>
          </p:cNvCxnSpPr>
          <p:nvPr/>
        </p:nvCxnSpPr>
        <p:spPr>
          <a:xfrm flipV="1">
            <a:off x="1827360" y="2512440"/>
            <a:ext cx="1830240" cy="9158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81" name="Verbinder: gekrümmt 8"/>
          <p:cNvCxnSpPr>
            <a:stCxn id="670" idx="2"/>
            <a:endCxn id="669" idx="3"/>
          </p:cNvCxnSpPr>
          <p:nvPr/>
        </p:nvCxnSpPr>
        <p:spPr>
          <a:xfrm rot="5400000">
            <a:off x="1769400" y="2569680"/>
            <a:ext cx="1945080" cy="183096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EB9BA0-BA82-4CC3-BE36-6D580705A47D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Beispiel-Anwendung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61128D6-6629-448C-A13C-1AB3B0EB802F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Agenda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Über uns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Wozu Flutter?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Das Django und Flutter Ökosystem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Django Backend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Flutter Frontend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Beispiel-Anwendung mit Code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Von Python zu Flutter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Pro und Contra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Herausforderungen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Dart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D7831E-E94D-47DD-B0A2-5611270ABC0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Beispielanwendung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7412040" cy="349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„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Personbook“ – einfache Personenverwaltung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Personen anlegen und bearbeiten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Klassische CRUD-Anwendung mit REST-API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Nur Beispiel, Design und Sicherheitsaspekte sekundär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Quellcode:</a:t>
            </a:r>
            <a:r>
              <a:rPr b="0" lang="de-AT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https://github.com/pygraz/django-flutter-example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86" name="" descr=""/>
          <p:cNvPicPr/>
          <p:nvPr/>
        </p:nvPicPr>
        <p:blipFill>
          <a:blip r:embed="rId2"/>
          <a:stretch/>
        </p:blipFill>
        <p:spPr>
          <a:xfrm>
            <a:off x="7968600" y="914400"/>
            <a:ext cx="1860840" cy="3839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A7B393-461F-434C-9210-88150EDED1F5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Django Backend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89" name="Picture 7" descr="So installieren Sie Python (Programmiersprache) im 2021 Windows / Mac /  Linux - Daten eingeben"/>
          <p:cNvPicPr/>
          <p:nvPr/>
        </p:nvPicPr>
        <p:blipFill>
          <a:blip r:embed="rId1"/>
          <a:stretch/>
        </p:blipFill>
        <p:spPr>
          <a:xfrm>
            <a:off x="978120" y="2121120"/>
            <a:ext cx="1535040" cy="1535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7856B2-DD49-428B-8439-FD1D01E2BA56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REST API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91" name="Textfeld 202"/>
          <p:cNvSpPr/>
          <p:nvPr/>
        </p:nvSpPr>
        <p:spPr>
          <a:xfrm>
            <a:off x="120600" y="914400"/>
            <a:ext cx="95997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AT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http://127.0.0.1:8077/persons/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</a:t>
            </a:r>
            <a:r>
              <a:rPr b="0" lang="de-AT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http://127.0.0.1:8077/persons/?format=json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692" name="Grafik 205" descr=""/>
          <p:cNvPicPr/>
          <p:nvPr/>
        </p:nvPicPr>
        <p:blipFill>
          <a:blip r:embed="rId3"/>
          <a:stretch/>
        </p:blipFill>
        <p:spPr>
          <a:xfrm>
            <a:off x="2622600" y="3312720"/>
            <a:ext cx="1827360" cy="1542960"/>
          </a:xfrm>
          <a:prstGeom prst="rect">
            <a:avLst/>
          </a:prstGeom>
          <a:ln w="0">
            <a:noFill/>
          </a:ln>
        </p:spPr>
      </p:pic>
      <p:pic>
        <p:nvPicPr>
          <p:cNvPr id="693" name="" descr=""/>
          <p:cNvPicPr/>
          <p:nvPr/>
        </p:nvPicPr>
        <p:blipFill>
          <a:blip r:embed="rId4"/>
          <a:stretch/>
        </p:blipFill>
        <p:spPr>
          <a:xfrm>
            <a:off x="6665760" y="1371600"/>
            <a:ext cx="2934720" cy="3392280"/>
          </a:xfrm>
          <a:prstGeom prst="rect">
            <a:avLst/>
          </a:prstGeom>
          <a:ln w="0">
            <a:noFill/>
          </a:ln>
        </p:spPr>
      </p:pic>
      <p:pic>
        <p:nvPicPr>
          <p:cNvPr id="694" name="" descr=""/>
          <p:cNvPicPr/>
          <p:nvPr/>
        </p:nvPicPr>
        <p:blipFill>
          <a:blip r:embed="rId5"/>
          <a:stretch/>
        </p:blipFill>
        <p:spPr>
          <a:xfrm>
            <a:off x="228600" y="1371600"/>
            <a:ext cx="2285280" cy="3466800"/>
          </a:xfrm>
          <a:prstGeom prst="rect">
            <a:avLst/>
          </a:prstGeom>
          <a:ln w="0">
            <a:noFill/>
          </a:ln>
        </p:spPr>
      </p:pic>
      <p:sp>
        <p:nvSpPr>
          <p:cNvPr id="695" name=""/>
          <p:cNvSpPr/>
          <p:nvPr/>
        </p:nvSpPr>
        <p:spPr>
          <a:xfrm>
            <a:off x="2671200" y="1371600"/>
            <a:ext cx="1828080" cy="685080"/>
          </a:xfrm>
          <a:prstGeom prst="flowChartProcess">
            <a:avLst/>
          </a:prstGeom>
          <a:solidFill>
            <a:srgbClr val="ffffa6"/>
          </a:solidFill>
          <a:ln w="0">
            <a:solidFill>
              <a:srgbClr val="fff5c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Benutzer: admin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Kennwort: deMo.123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6289A7-3F7F-4605-962C-E826FBCFDF68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 Model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97" name="" descr=""/>
          <p:cNvPicPr/>
          <p:nvPr/>
        </p:nvPicPr>
        <p:blipFill>
          <a:blip r:embed="rId1"/>
          <a:stretch/>
        </p:blipFill>
        <p:spPr>
          <a:xfrm>
            <a:off x="21240" y="1126440"/>
            <a:ext cx="10079640" cy="3434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62C734-95D6-4B95-9ABE-02FC0961BBD7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 Admin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99" name="" descr=""/>
          <p:cNvPicPr/>
          <p:nvPr/>
        </p:nvPicPr>
        <p:blipFill>
          <a:blip r:embed="rId1"/>
          <a:stretch/>
        </p:blipFill>
        <p:spPr>
          <a:xfrm>
            <a:off x="410400" y="1093320"/>
            <a:ext cx="9186480" cy="3478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2E6E3D-EB5F-4A1D-BF71-CE2193CB42E3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Generierte Django Datenbank-Migration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701" name="" descr=""/>
          <p:cNvPicPr/>
          <p:nvPr/>
        </p:nvPicPr>
        <p:blipFill>
          <a:blip r:embed="rId1"/>
          <a:stretch/>
        </p:blipFill>
        <p:spPr>
          <a:xfrm>
            <a:off x="2352600" y="842400"/>
            <a:ext cx="5485680" cy="4081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A08F24-8538-40C4-B49A-8995D7B2E40B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Datenbank Tabelle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703" name="Grafik 192" descr=""/>
          <p:cNvPicPr/>
          <p:nvPr/>
        </p:nvPicPr>
        <p:blipFill>
          <a:blip r:embed="rId1"/>
          <a:stretch/>
        </p:blipFill>
        <p:spPr>
          <a:xfrm>
            <a:off x="341280" y="1072800"/>
            <a:ext cx="9211320" cy="3040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EB1E22-7F06-48F5-88D2-55B507F47D80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Serializer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705" name="" descr=""/>
          <p:cNvPicPr/>
          <p:nvPr/>
        </p:nvPicPr>
        <p:blipFill>
          <a:blip r:embed="rId1"/>
          <a:stretch/>
        </p:blipFill>
        <p:spPr>
          <a:xfrm>
            <a:off x="311760" y="1101600"/>
            <a:ext cx="9498960" cy="1395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192B17-2363-472A-8DA1-7A6D941FA97D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Viewset mit GET, POST, ...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707" name="" descr=""/>
          <p:cNvPicPr/>
          <p:nvPr/>
        </p:nvPicPr>
        <p:blipFill>
          <a:blip r:embed="rId1"/>
          <a:stretch/>
        </p:blipFill>
        <p:spPr>
          <a:xfrm>
            <a:off x="343440" y="1184400"/>
            <a:ext cx="9435240" cy="2526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E871D5-371E-4B4C-BD45-4628EBE8AEC1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" descr=""/>
          <p:cNvPicPr/>
          <p:nvPr/>
        </p:nvPicPr>
        <p:blipFill>
          <a:blip r:embed="rId1"/>
          <a:stretch/>
        </p:blipFill>
        <p:spPr>
          <a:xfrm>
            <a:off x="756360" y="1358280"/>
            <a:ext cx="8609760" cy="2970720"/>
          </a:xfrm>
          <a:prstGeom prst="rect">
            <a:avLst/>
          </a:prstGeom>
          <a:ln w="0">
            <a:noFill/>
          </a:ln>
        </p:spPr>
      </p:pic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Routen und URLs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10" name="Rechteck 199"/>
          <p:cNvSpPr/>
          <p:nvPr/>
        </p:nvSpPr>
        <p:spPr>
          <a:xfrm>
            <a:off x="1058400" y="3573000"/>
            <a:ext cx="3656160" cy="455760"/>
          </a:xfrm>
          <a:prstGeom prst="rect">
            <a:avLst/>
          </a:prstGeom>
          <a:noFill/>
          <a:ln w="5472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Rechteck 200"/>
          <p:cNvSpPr/>
          <p:nvPr/>
        </p:nvSpPr>
        <p:spPr>
          <a:xfrm>
            <a:off x="817200" y="1359000"/>
            <a:ext cx="5125680" cy="684360"/>
          </a:xfrm>
          <a:prstGeom prst="rect">
            <a:avLst/>
          </a:prstGeom>
          <a:noFill/>
          <a:ln w="5472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697B91-BB25-4C15-BB9D-112C33210119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Thomas Aglassinger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Senior Software and Requirements Engineer bei ITELL.SOLUTIONS für Individualsoftware zu Prozessoptimierung und Automatisierung. Produktübersicht: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https://itell.solutions/referenzen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20+ Jahre Berufserfahrung in Software-Entwicklung in verschiedenen Rollen und Branchen (Bankwesen, Gesundheit, eCommerce, …)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MSc in Information Processing Science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Organisator des Python-Meetup in Graz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Diverse Open-Source-Projekte und Konferenz-Beiträge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https://roskakori.at/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Gut wartbarer Quellcode ist ein besonderes Anliegen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19F58E-26E5-486E-85D9-4480C8BCD86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subTitle"/>
          </p:nvPr>
        </p:nvSpPr>
        <p:spPr>
          <a:xfrm>
            <a:off x="-1908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Flutter Frontend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14" name="Picture 5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613800" y="2057400"/>
            <a:ext cx="1750680" cy="1750680"/>
          </a:xfrm>
          <a:prstGeom prst="rect">
            <a:avLst/>
          </a:prstGeom>
          <a:ln w="0">
            <a:noFill/>
          </a:ln>
        </p:spPr>
      </p:pic>
      <p:pic>
        <p:nvPicPr>
          <p:cNvPr id="715" name="Picture 2" descr="Flutter - Vorstellung des Frameworks - mfg"/>
          <p:cNvPicPr/>
          <p:nvPr/>
        </p:nvPicPr>
        <p:blipFill>
          <a:blip r:embed="rId2"/>
          <a:stretch/>
        </p:blipFill>
        <p:spPr>
          <a:xfrm>
            <a:off x="5159520" y="1041840"/>
            <a:ext cx="6164280" cy="3466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9743714-DAFB-463B-975F-6602BA35D611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Entity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717" name="Grafik 3" descr=""/>
          <p:cNvPicPr/>
          <p:nvPr/>
        </p:nvPicPr>
        <p:blipFill>
          <a:blip r:embed="rId1"/>
          <a:stretch/>
        </p:blipFill>
        <p:spPr>
          <a:xfrm>
            <a:off x="1780560" y="834840"/>
            <a:ext cx="6402960" cy="4136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EA58C2-B038-4060-906D-71C948F5B633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Retrofit API Client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719" name="Grafik 4" descr=""/>
          <p:cNvPicPr/>
          <p:nvPr/>
        </p:nvPicPr>
        <p:blipFill>
          <a:blip r:embed="rId1"/>
          <a:stretch/>
        </p:blipFill>
        <p:spPr>
          <a:xfrm>
            <a:off x="1217880" y="1092600"/>
            <a:ext cx="7642080" cy="3484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E622A7-C255-4D3D-AED7-80BF6061931B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UI 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721" name="Grafik 10" descr=""/>
          <p:cNvPicPr/>
          <p:nvPr/>
        </p:nvPicPr>
        <p:blipFill>
          <a:blip r:embed="rId1"/>
          <a:stretch/>
        </p:blipFill>
        <p:spPr>
          <a:xfrm>
            <a:off x="0" y="1320480"/>
            <a:ext cx="5182560" cy="2885760"/>
          </a:xfrm>
          <a:prstGeom prst="rect">
            <a:avLst/>
          </a:prstGeom>
          <a:ln w="0">
            <a:noFill/>
          </a:ln>
        </p:spPr>
      </p:pic>
      <p:pic>
        <p:nvPicPr>
          <p:cNvPr id="722" name="Grafik 12" descr=""/>
          <p:cNvPicPr/>
          <p:nvPr/>
        </p:nvPicPr>
        <p:blipFill>
          <a:blip r:embed="rId2"/>
          <a:stretch/>
        </p:blipFill>
        <p:spPr>
          <a:xfrm>
            <a:off x="5181120" y="1143360"/>
            <a:ext cx="4898160" cy="3205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45DBCD-EB70-4BC0-A43A-C6C4B5183BCD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Noto Sans CJK SC"/>
              </a:rPr>
              <a:t> </a:t>
            </a: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Pro</a:t>
            </a: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👍 und Contra👎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9267B2-DCA3-4044-BCA0-65934B84A634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Pro und Contra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5880" cy="32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9bdd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Pro 👍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“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Code once, run anywhere”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Mobile Apps und Desktop sind  nativ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Viele externe Pakete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Google: Funding, Dokumentation, technologisch Solide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A7027AB-DBDE-4C97-9D48-951D835C7781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Pro und Contra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5880" cy="32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9bdd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Pro 👍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“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Code once, run anywhere”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Mobile Apps und Desktop sind  nativ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Viele externe Pakete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Google: Funding, Dokumentation, technologisch Solide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58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9bdd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Contra 👎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Junge Technologie, in manchen Randbereichen noch nicht voll ausgereift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Google Friedhof → derzeit unwahrscheinlich; Open Source und damit ohne Google wartbar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38A2437-239E-4348-8C44-DB6A8D21546E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subTitle"/>
          </p:nvPr>
        </p:nvSpPr>
        <p:spPr>
          <a:xfrm>
            <a:off x="-1908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Flutter Herausforderungen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32" name="Picture 8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109800" y="2057400"/>
            <a:ext cx="1750680" cy="1750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9A7EA28-2EBC-4ED3-B734-3F95476E0E64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State Management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Kein einheitlicher Ansatz, Standard-Bibliothek nur rudimentär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Provider: 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https://pub.dev/packages/provider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Riverpod: 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https://riverpod.dev/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Bloc: 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https://bloclibrary.dev/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991502-8B6F-4C6A-923B-44B2D8B7DFB0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Navigation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Standard-Bibliothek nur rudimentär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Navigator 1.0: einfach aber beschränkt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Navigator 2.0: Architektur-Desaster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Verschiedene externe Pakete, um Navigation erträglich zu machen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Routemaster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Ähnlich urls.py in Django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https://pub.dev/packages/routemaster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803395-40CA-48D5-B372-DD56A157D025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Dominik Groß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CEO bei Incibit, der Agentur für Flutter-App-Entwicklung. Mehr Informationen: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https://incibit.at/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 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10+ Jahre Berufserfahrung in der App-Entwicklung sowie im agilen Projektmanagement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BSc in Software Design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Organisator des Flutter-Meetup in Graz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Ich poste zu Themen rund um die Flutter-App-Entwicklung auf Linkedin: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https://www.linkedin.com/in/grodo/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Gute Apps funktionieren nicht nur, sondern sind auch einfach und intuitive verwendbar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8A3B9A-F320-4874-882B-A22579310BD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Beispiel routemaster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738" name="" descr=""/>
          <p:cNvPicPr/>
          <p:nvPr/>
        </p:nvPicPr>
        <p:blipFill>
          <a:blip r:embed="rId1"/>
          <a:stretch/>
        </p:blipFill>
        <p:spPr>
          <a:xfrm>
            <a:off x="2217600" y="952200"/>
            <a:ext cx="5663880" cy="3274560"/>
          </a:xfrm>
          <a:prstGeom prst="rect">
            <a:avLst/>
          </a:prstGeom>
          <a:ln w="0">
            <a:noFill/>
          </a:ln>
        </p:spPr>
      </p:pic>
      <p:pic>
        <p:nvPicPr>
          <p:cNvPr id="739" name="" descr=""/>
          <p:cNvPicPr/>
          <p:nvPr/>
        </p:nvPicPr>
        <p:blipFill>
          <a:blip r:embed="rId2"/>
          <a:stretch/>
        </p:blipFill>
        <p:spPr>
          <a:xfrm>
            <a:off x="2203200" y="4467960"/>
            <a:ext cx="4446720" cy="335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42F62F-D098-413F-9CD8-14662756CB57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Von Python zu Dart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42" name="Picture 3" descr="So installieren Sie Python (Programmiersprache) im 2021 Windows / Mac /  Linux - Daten eingeben"/>
          <p:cNvPicPr/>
          <p:nvPr/>
        </p:nvPicPr>
        <p:blipFill>
          <a:blip r:embed="rId1"/>
          <a:stretch/>
        </p:blipFill>
        <p:spPr>
          <a:xfrm>
            <a:off x="978120" y="2121120"/>
            <a:ext cx="1535040" cy="1535040"/>
          </a:xfrm>
          <a:prstGeom prst="rect">
            <a:avLst/>
          </a:prstGeom>
          <a:ln w="0">
            <a:noFill/>
          </a:ln>
        </p:spPr>
      </p:pic>
      <p:pic>
        <p:nvPicPr>
          <p:cNvPr id="743" name="Grafik 218" descr=""/>
          <p:cNvPicPr/>
          <p:nvPr/>
        </p:nvPicPr>
        <p:blipFill>
          <a:blip r:embed="rId2"/>
          <a:stretch/>
        </p:blipFill>
        <p:spPr>
          <a:xfrm>
            <a:off x="7621920" y="2107080"/>
            <a:ext cx="1549080" cy="1549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EF6F8F5-4C30-4774-B82E-9B34381EBB9C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Werkzeuge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5880" cy="22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poetry, pip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black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pylint, flake8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PyCharm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Visual Studio Code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Django Debug Toolbar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5880" cy="223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pub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format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analyze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Android Studio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Visual Studio Code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DevTools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AF80E7C-3FC1-46C9-8ED1-1B42E818FC09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Sprache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240480" cy="37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C-ähnliche Syntax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jede Menge { }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hässliche Operatoren wie &amp;&amp; || !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Statisch typisiert mit kompakter Syntax ohne Redundanzen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Typ “dynamic”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Typinferenz: const x = 123; → impliziert int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Code-Generatoren für Dateien *.g.dart (z.B. für JSON)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Null-Safe mit zugehörigen Operatoren: ? ?. ??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Wilde Konstruktor-Syntax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02BED6C-345C-4E75-9EB6-6F5D642E0068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Zusammenfassung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EE5B73-8AE0-46F5-9D21-9625F6772FA3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Zusammenfassung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Die Kombination Django und Flutter bietet: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 Funktionalität mit wenig Code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Programmiersprachen, die Spaß machen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kurze Entwicklungszyklen und ausgereiften Werkzeuge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Viele externe Bibliotheken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Für alle gängigen Plattformen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C47D1F-04E7-4EAF-9147-F1EF7B72055D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Wozu Flutter?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96" name="Picture 6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762840" y="2057760"/>
            <a:ext cx="1750680" cy="1750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A65D4F-1066-420A-BD48-C79BFA5C34C8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Wozu Flutter?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Plattformunabhängig: Android, iOS; Web; macOS, Linux, Window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Eine Code-Basis für alles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100 % Open Source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Sehr aktive Community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Unterschiedlichste Komponenten für Erweiterung online verfügbar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#1 cross-platform mobile SDK (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stackoverflow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) </a:t>
            </a:r>
            <a:endParaRPr b="0" lang="en-US" sz="23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4B0AF8-F547-4C29-BBF4-CA6E2892984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Wer nutzt Flutter?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01" name="Grafik 1" descr=""/>
          <p:cNvPicPr/>
          <p:nvPr/>
        </p:nvPicPr>
        <p:blipFill>
          <a:blip r:embed="rId1"/>
          <a:stretch/>
        </p:blipFill>
        <p:spPr>
          <a:xfrm>
            <a:off x="678240" y="2035080"/>
            <a:ext cx="1688040" cy="1688040"/>
          </a:xfrm>
          <a:prstGeom prst="rect">
            <a:avLst/>
          </a:prstGeom>
          <a:ln w="0">
            <a:noFill/>
          </a:ln>
        </p:spPr>
      </p:pic>
      <p:pic>
        <p:nvPicPr>
          <p:cNvPr id="502" name="Grafik 2" descr=""/>
          <p:cNvPicPr/>
          <p:nvPr/>
        </p:nvPicPr>
        <p:blipFill>
          <a:blip r:embed="rId2"/>
          <a:stretch/>
        </p:blipFill>
        <p:spPr>
          <a:xfrm>
            <a:off x="2745000" y="2035080"/>
            <a:ext cx="1688040" cy="1688040"/>
          </a:xfrm>
          <a:prstGeom prst="rect">
            <a:avLst/>
          </a:prstGeom>
          <a:ln w="0">
            <a:noFill/>
          </a:ln>
        </p:spPr>
      </p:pic>
      <p:pic>
        <p:nvPicPr>
          <p:cNvPr id="503" name="Grafik 4" descr=""/>
          <p:cNvPicPr/>
          <p:nvPr/>
        </p:nvPicPr>
        <p:blipFill>
          <a:blip r:embed="rId3"/>
          <a:stretch/>
        </p:blipFill>
        <p:spPr>
          <a:xfrm>
            <a:off x="4434480" y="1735200"/>
            <a:ext cx="2424240" cy="2424240"/>
          </a:xfrm>
          <a:prstGeom prst="rect">
            <a:avLst/>
          </a:prstGeom>
          <a:ln w="0">
            <a:noFill/>
          </a:ln>
        </p:spPr>
      </p:pic>
      <p:pic>
        <p:nvPicPr>
          <p:cNvPr id="504" name="Grafik 5" descr=""/>
          <p:cNvPicPr/>
          <p:nvPr/>
        </p:nvPicPr>
        <p:blipFill>
          <a:blip r:embed="rId4"/>
          <a:stretch/>
        </p:blipFill>
        <p:spPr>
          <a:xfrm>
            <a:off x="7030800" y="1742760"/>
            <a:ext cx="2409120" cy="2409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780481-C682-4E2D-A4FE-5DACE1E65FA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Das Django und Flutter Ökosystem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8C6535-FA30-4E9C-B661-3E5D227B7FF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08" name="Rechteck 153"/>
          <p:cNvSpPr/>
          <p:nvPr/>
        </p:nvSpPr>
        <p:spPr>
          <a:xfrm>
            <a:off x="409320" y="66240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9" name="Rechteck 154"/>
          <p:cNvSpPr/>
          <p:nvPr/>
        </p:nvSpPr>
        <p:spPr>
          <a:xfrm>
            <a:off x="2934720" y="6631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0" name="Rechteck 155"/>
          <p:cNvSpPr/>
          <p:nvPr/>
        </p:nvSpPr>
        <p:spPr>
          <a:xfrm>
            <a:off x="5870160" y="67716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1" name="Rechteck 156"/>
          <p:cNvSpPr/>
          <p:nvPr/>
        </p:nvSpPr>
        <p:spPr>
          <a:xfrm>
            <a:off x="8456760" y="659520"/>
            <a:ext cx="1369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2" name="Gerader Verbinder 157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Gerader Verbinder 158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Gerader Verbinder 159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Rechteck 164"/>
          <p:cNvSpPr/>
          <p:nvPr/>
        </p:nvSpPr>
        <p:spPr>
          <a:xfrm>
            <a:off x="2972520" y="2057400"/>
            <a:ext cx="1369440" cy="455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9693785-3388-4355-B90F-24FB37A756A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Application>LibreOffice/7.4.1.2$MacOSX_AARCH64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2022-10-14T06:37:45Z</dcterms:created>
  <dc:creator/>
  <dc:description/>
  <dc:language>en-US</dc:language>
  <cp:lastModifiedBy/>
  <dcterms:modified xsi:type="dcterms:W3CDTF">2022-10-25T11:55:39Z</dcterms:modified>
  <cp:revision>47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r8>31</vt:r8>
  </property>
</Properties>
</file>