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9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A0854-494C-4992-A9EC-8F2B2756B37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506473-DDC4-426B-83A7-71DADF47EB0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ED3F60-A440-4D35-ACBF-2B963CF3871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E9458-2137-4B39-A46D-B227DA98E98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A6C4EB-7B77-4866-B532-EBC5D27202D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8767E-6986-4B6D-829D-0EDF5C49216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F1A476-4AA5-4CE3-B154-79477732F13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0BCBF6-83F9-4DCE-BB41-CCC8CB39A4A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5E6352-86FC-406B-AABA-56C95662E02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FDEB0A-CD43-41FB-BE6B-160FAC5D0A6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ACAF2-1476-40EF-A98B-06565937524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DD983A-561B-48D6-AD69-2CE5632A964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21FCEC-2951-499F-8C9C-D30C2F55E8F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65E740-7E1C-48E6-85AB-563740E00F8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768282-1A3D-462B-BEF7-EB47C24E117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5EC1DCF-A100-4753-9C9E-C482CC41574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B38C09-CA0B-4574-AA27-31BAAE3B30B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B640AFB-6AAE-4008-8DD2-2E804D88853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009AED-D7FC-4471-828F-4DDC2631BFB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F576F7-47BA-4CB7-ACC2-F70AEB7CB5D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9113E1-1F1E-4B20-890E-3EBBBA505D6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356DCF-5824-42F4-A124-EF022BFECD3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8D3F4F-8DA2-4C9D-8E04-282CD60DAB1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9A43CE-91B1-42A1-A988-E23E539D499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de-AT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1664CE69-AC00-4910-8162-FACA86CF0D9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de-AT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AT" sz="1800" spc="-1" strike="noStrike">
                <a:latin typeface="Arial"/>
              </a:rPr>
              <a:t>Click to edit </a:t>
            </a:r>
            <a:r>
              <a:rPr b="0" lang="de-AT" sz="1800" spc="-1" strike="noStrike">
                <a:latin typeface="Arial"/>
              </a:rPr>
              <a:t>the title text </a:t>
            </a:r>
            <a:r>
              <a:rPr b="0" lang="de-AT" sz="1800" spc="-1" strike="noStrike">
                <a:latin typeface="Arial"/>
              </a:rPr>
              <a:t>format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Click to edit the outline text format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Second Outline Level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Third Outline Level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Fourth Outline Level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Fifth Outline Level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Sixth Outline Level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Seventh Outline Level</a:t>
            </a:r>
            <a:endParaRPr b="0" lang="de-AT" sz="20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2"/>
          <a:stretch/>
        </p:blipFill>
        <p:spPr>
          <a:xfrm>
            <a:off x="457200" y="5205960"/>
            <a:ext cx="914400" cy="280440"/>
          </a:xfrm>
          <a:prstGeom prst="rect">
            <a:avLst/>
          </a:prstGeom>
          <a:ln w="0">
            <a:noFill/>
          </a:ln>
        </p:spPr>
      </p:pic>
      <p:pic>
        <p:nvPicPr>
          <p:cNvPr id="7" name="" descr=""/>
          <p:cNvPicPr/>
          <p:nvPr/>
        </p:nvPicPr>
        <p:blipFill>
          <a:blip r:embed="rId3"/>
          <a:stretch/>
        </p:blipFill>
        <p:spPr>
          <a:xfrm>
            <a:off x="1600200" y="5200200"/>
            <a:ext cx="884880" cy="2862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AT" sz="1800" spc="-1" strike="noStrike">
                <a:latin typeface="Arial"/>
              </a:rPr>
              <a:t>Click to edit the title text format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Click to edit the outline text format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Second Outline Level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Third Outline Level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Fourth Outline Level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Fifth Outline Level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Sixth Outline Level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Seventh Outline Level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9D6918-0842-4C61-9C06-68AAD86EBC6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de-AT" sz="1400" spc="-1" strike="noStrike"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457560" y="5206320"/>
            <a:ext cx="914400" cy="28044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600560" y="5200560"/>
            <a:ext cx="884880" cy="2862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AT" sz="1800" spc="-1" strike="noStrike">
                <a:latin typeface="Arial"/>
              </a:rPr>
              <a:t>Click to edit the title text format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Click to edit the outline text format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Second Outline Level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Third Outline Level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Fourth Outline Level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Fifth Outline Level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Sixth Outline Level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Seventh Outline Level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ftr" idx="3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4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5AA667-FB71-4518-883E-0CE80B81844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de-AT" sz="14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7560" y="5206320"/>
            <a:ext cx="914400" cy="2804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600560" y="5200560"/>
            <a:ext cx="884880" cy="2862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127.0.0.1:8000/persons/" TargetMode="External"/><Relationship Id="rId2" Type="http://schemas.openxmlformats.org/officeDocument/2006/relationships/hyperlink" Target="http://127.0.0.1:8000/persons/?format=json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tell.solutions/referenzen" TargetMode="External"/><Relationship Id="rId2" Type="http://schemas.openxmlformats.org/officeDocument/2006/relationships/hyperlink" Target="https://roskakori.at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Django meets Flutter</a:t>
            </a:r>
            <a:endParaRPr b="0" lang="de-AT" sz="36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928160" y="3200400"/>
            <a:ext cx="5102640" cy="51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Thomas Aglassinger und Dominik Groß</a:t>
            </a:r>
            <a:br>
              <a:rPr sz="2200"/>
            </a:b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25.10.2022</a:t>
            </a:r>
            <a:endParaRPr b="0" lang="de-AT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429000" y="3886200"/>
            <a:ext cx="2225880" cy="1276200"/>
          </a:xfrm>
          <a:prstGeom prst="rect">
            <a:avLst/>
          </a:prstGeom>
          <a:ln w="18000">
            <a:noFill/>
          </a:ln>
        </p:spPr>
      </p:pic>
      <p:pic>
        <p:nvPicPr>
          <p:cNvPr id="135" name="Picture 2" descr="So installieren Sie Python (Programmiersprache) im 2021 Windows / Mac /  Linux - Daten eingeben"/>
          <p:cNvPicPr/>
          <p:nvPr/>
        </p:nvPicPr>
        <p:blipFill>
          <a:blip r:embed="rId2"/>
          <a:stretch/>
        </p:blipFill>
        <p:spPr>
          <a:xfrm>
            <a:off x="334080" y="2057760"/>
            <a:ext cx="1668240" cy="16682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4" descr="Google Flutter 1.12 und Dart 2.7 verfügbar"/>
          <p:cNvPicPr/>
          <p:nvPr/>
        </p:nvPicPr>
        <p:blipFill>
          <a:blip r:embed="rId3"/>
          <a:stretch/>
        </p:blipFill>
        <p:spPr>
          <a:xfrm>
            <a:off x="7543800" y="1989360"/>
            <a:ext cx="1668240" cy="16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Beispiel-Anwendung</a:t>
            </a:r>
            <a:endParaRPr b="0" lang="de-AT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4C473F-15A0-403A-9F70-0A5DC67F0B5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Beispielanwendung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5812200" cy="34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„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Personbook“ – einfache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Personenverwaltung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Personen anlegen und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bearbeiten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Klassiche CRUD-Anwendung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mit REST-API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Nur Beispiel, Design und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Sicherheitsaspekte sekundär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6629400" y="1143000"/>
            <a:ext cx="25146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de-AT" sz="1800" spc="-1" strike="noStrike">
                <a:latin typeface="Arial"/>
              </a:rPr>
              <a:t>TODO Screenshot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D9B9C6-BE93-44B8-AE94-8324F508DE5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Django Backend</a:t>
            </a:r>
            <a:endParaRPr b="0" lang="de-AT" sz="3600" spc="-1" strike="noStrike">
              <a:latin typeface="Arial"/>
            </a:endParaRPr>
          </a:p>
        </p:txBody>
      </p:sp>
      <p:pic>
        <p:nvPicPr>
          <p:cNvPr id="185" name="Picture 7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6480" cy="153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326729-5411-47E0-A9BF-9E0F8625F48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Django Model</a:t>
            </a:r>
            <a:endParaRPr b="0" lang="de-AT" sz="33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544320" y="1243080"/>
            <a:ext cx="8807760" cy="3100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BAF75D-54F3-48C9-A1EE-6546562CC0D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Django Admin</a:t>
            </a:r>
            <a:endParaRPr b="0" lang="de-AT" sz="33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45880" y="1019520"/>
            <a:ext cx="7971840" cy="3781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81AAE7-5C9B-49D6-971C-0CE2398497B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Django Model</a:t>
            </a:r>
            <a:endParaRPr b="0" lang="de-AT" sz="33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60280" y="1015200"/>
            <a:ext cx="5033520" cy="3745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963D78D-1212-4E24-A09A-81E01919E40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Datenbank Tabelle</a:t>
            </a:r>
            <a:endParaRPr b="0" lang="de-AT" sz="33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41280" y="1072800"/>
            <a:ext cx="9212760" cy="3042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C2DE51-010C-4442-88C1-7241B4F06A97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Serializer</a:t>
            </a:r>
            <a:endParaRPr b="0" lang="de-AT" sz="33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26240" y="1106640"/>
            <a:ext cx="8704080" cy="1407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607FCC6-F2DE-43A3-AB86-C18EBF19343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Viewset</a:t>
            </a:r>
            <a:endParaRPr b="0" lang="de-AT" sz="33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94840" y="1063440"/>
            <a:ext cx="9508320" cy="2594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D81AC67-BA0A-498A-A84A-E5E8D301843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Routen und URLs</a:t>
            </a:r>
            <a:endParaRPr b="0" lang="de-AT" sz="33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55960" y="1036080"/>
            <a:ext cx="9345240" cy="325332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914400" y="3429000"/>
            <a:ext cx="3657600" cy="45720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457200" y="1143000"/>
            <a:ext cx="5257800" cy="68580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71F75E-50A1-494A-A8C9-2B25BBEE01EC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Agenda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Über uns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Wozu Flutter?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Das Django und Flutter Ökosystem</a:t>
            </a:r>
            <a:endParaRPr b="0" lang="de-AT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Django Backend</a:t>
            </a:r>
            <a:endParaRPr b="0" lang="de-AT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Flutter Frontend</a:t>
            </a:r>
            <a:endParaRPr b="0" lang="de-AT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Beispiel-Anwendung mit Code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Flutter Pro und Contra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Von Python zu Dart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3C50BA-DABA-40B0-9100-B0C21A18E23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REST Query: 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20600" y="91440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AT" sz="1800" spc="-1" strike="noStrike">
                <a:latin typeface="Arial"/>
                <a:hlinkClick r:id="rId1"/>
              </a:rPr>
              <a:t>http://127.0.0.1:8000/persons/</a:t>
            </a:r>
            <a:r>
              <a:rPr b="0" lang="de-AT" sz="1800" spc="-1" strike="noStrike">
                <a:latin typeface="Arial"/>
              </a:rPr>
              <a:t>                               </a:t>
            </a:r>
            <a:r>
              <a:rPr b="0" lang="de-AT" sz="1800" spc="-1" strike="noStrike">
                <a:latin typeface="Arial"/>
                <a:hlinkClick r:id="rId2"/>
              </a:rPr>
              <a:t>http://127.0.0.1:8000/persons/?format=json</a:t>
            </a:r>
            <a:endParaRPr b="0" lang="de-AT" sz="1800" spc="-1" strike="noStrike">
              <a:latin typeface="Arial"/>
            </a:endParaRPr>
          </a:p>
          <a:p>
            <a:endParaRPr b="0" lang="de-AT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6369120" y="1371600"/>
            <a:ext cx="3232080" cy="337464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228600" y="1331640"/>
            <a:ext cx="2286000" cy="338148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5"/>
          <a:stretch/>
        </p:blipFill>
        <p:spPr>
          <a:xfrm>
            <a:off x="2514600" y="3168720"/>
            <a:ext cx="1828800" cy="1544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3B3C75D-F6D6-4544-AD24-852B56EBAD29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Flutter Frontend</a:t>
            </a:r>
            <a:endParaRPr b="0" lang="de-AT" sz="3600" spc="-1" strike="noStrike">
              <a:latin typeface="Arial"/>
            </a:endParaRPr>
          </a:p>
        </p:txBody>
      </p:sp>
      <p:pic>
        <p:nvPicPr>
          <p:cNvPr id="209" name="Picture 5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762480" y="2057400"/>
            <a:ext cx="1752120" cy="1752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8392A2-4848-40D5-AC16-A5B6CE830D39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TODO Dominik: diverse Folien zu Flutter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185469-70B1-4BBC-BD52-5C78CADFC4AA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 </a:t>
            </a:r>
            <a:r>
              <a:rPr b="0" lang="en-US" sz="36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Pro</a:t>
            </a: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👍 und Contra👎</a:t>
            </a:r>
            <a:endParaRPr b="0" lang="de-AT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CB74C41-2C68-4DAB-A4CE-CFE73889E487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Flutter Pro und Contra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2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 👍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Code once, run anywhere”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nativ. 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Viele externe Pakete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Google: Funding, Dokumentation, technologisch Solide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Contra 👎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Web ist JavaScript – mit allen Warzen und Runzeln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Teilweise noch beim reifen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Google Friedhof → derzeit unwahrscheinlich; Open Source und damit ohne Google wartbar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9A4673A-B65B-4690-9A32-40363FACF720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Von Python zu Dart</a:t>
            </a:r>
            <a:endParaRPr b="0" lang="de-AT" sz="3600" spc="-1" strike="noStrike">
              <a:latin typeface="Arial"/>
            </a:endParaRPr>
          </a:p>
        </p:txBody>
      </p:sp>
      <p:pic>
        <p:nvPicPr>
          <p:cNvPr id="218" name="Picture 3" descr="So installieren Sie Python (Programmiersprache) im 2021 Windows / Mac /  Linux - Daten eingeben"/>
          <p:cNvPicPr/>
          <p:nvPr/>
        </p:nvPicPr>
        <p:blipFill>
          <a:blip r:embed="rId1"/>
          <a:stretch/>
        </p:blipFill>
        <p:spPr>
          <a:xfrm>
            <a:off x="978120" y="2121120"/>
            <a:ext cx="1536480" cy="153648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7621920" y="2107080"/>
            <a:ext cx="1550520" cy="1550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837A66-FC88-4C55-83BB-9A1B2B021F53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Werkzeuge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22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black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Pylint, flake8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PyCharm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Django Debug Toolbar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22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format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analyze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Android Studio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Flutter DevTools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A75057-D5FD-47C1-94FC-B621EF3F5B1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Sprache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TODO Thomas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Noto Sans CJK SC"/>
              </a:rPr>
              <a:t>TODO Thomas</a:t>
            </a:r>
            <a:endParaRPr b="0" lang="en-US" sz="2400" spc="-1" strike="noStrike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BA3973-0BBD-4D57-B8E9-FB2EE898C090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Zusammenfassung</a:t>
            </a:r>
            <a:endParaRPr b="0" lang="de-AT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EB5AA2-FA31-4528-A6B9-13D9FF66796B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Zusammenfassung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Die Kombination Django und Flutter bietet: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Viel Funktionalität mit wenig Code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Programmiersprachen, die Spaß machen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kurze Entwicklungszyklen und ausgereiften Werkzeuge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Viele externe Bibliotheken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Für alle gängigen Plattformen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B505BF-3F9E-48A4-84AA-D5C1F7E80D38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Thomas Aglassinger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Senior Software and Requirements Engineer bei ITELL.SOLUTIONS für 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Individualsoftware zu Prozessoptimierung und Automatisierung. 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Produktübersicht: 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  <a:hlinkClick r:id="rId1"/>
              </a:rPr>
              <a:t>https://itell.solutions/referenzen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20+ Jahre Berufserfahrung Software-Entwicklung in verschiedenen Rollen 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und Branchen (Bankwesen, Gesundheit, eCommerce, …)</a:t>
            </a:r>
            <a:endParaRPr b="0" lang="de-AT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MSc in Information Processing Science</a:t>
            </a:r>
            <a:endParaRPr b="0" lang="de-AT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Organisator des Python-Meetup in Graz</a:t>
            </a:r>
            <a:endParaRPr b="0" lang="de-AT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Diverse Open-Source-Projekte und Konferenz-Beiträge 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  <a:hlinkClick r:id="rId2"/>
              </a:rPr>
              <a:t>https://roskakori.at/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Gut wartbarer Quellcode ist ein besonderes Anliegen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1F4FD-7A3D-4D3B-A6A2-F542E8B3023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Über uns 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Dominik Groß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TODO Dominik: vervollständigen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7F578C-3065-4732-AC5D-5EB63220837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Wozu Flutter?</a:t>
            </a:r>
            <a:endParaRPr b="0" lang="de-AT" sz="3600" spc="-1" strike="noStrike">
              <a:latin typeface="Arial"/>
            </a:endParaRPr>
          </a:p>
        </p:txBody>
      </p:sp>
      <p:pic>
        <p:nvPicPr>
          <p:cNvPr id="145" name="Picture 6" descr="Google Flutter 1.12 und Dart 2.7 verfügbar"/>
          <p:cNvPicPr/>
          <p:nvPr/>
        </p:nvPicPr>
        <p:blipFill>
          <a:blip r:embed="rId1"/>
          <a:stretch/>
        </p:blipFill>
        <p:spPr>
          <a:xfrm>
            <a:off x="762840" y="2057760"/>
            <a:ext cx="1752120" cy="1752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B137BE-BECB-4A07-B3CF-4A66919C509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Wozu Flutter?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Mobile Anwendungen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Interaktive, responsive Web-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Seiten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Desktop-Anwendungen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Plattformunabhängig: Android,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iOS; macOS, Linux, Windows</a:t>
            </a:r>
            <a:endParaRPr b="0" lang="de-A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Eine Code-Basis für alles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85E3710-62D6-40D2-A9BA-5E7ED338211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Wer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nutzt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Flutter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TODO Dominik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9D5C257-D9F5-4A46-A100-26FAEAB7D1E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3600" spc="-1" strike="noStrike">
                <a:solidFill>
                  <a:srgbClr val="009bdd"/>
                </a:solidFill>
                <a:latin typeface="Arial"/>
              </a:rPr>
              <a:t>Das Django und Flutter Ökosystem</a:t>
            </a:r>
            <a:endParaRPr b="0" lang="de-AT" sz="3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580BBE-D3ED-430D-9199-10E8CE5CAE9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349200" y="1720800"/>
            <a:ext cx="9371880" cy="1142280"/>
          </a:xfrm>
          <a:prstGeom prst="rect">
            <a:avLst/>
          </a:prstGeom>
          <a:solidFill>
            <a:srgbClr val="8ccb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Django</a:t>
            </a:r>
            <a:r>
              <a:rPr b="0" lang="de-AT" sz="4400" spc="-1" strike="noStrike">
                <a:latin typeface="Arial"/>
              </a:rPr>
              <a:t>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Flutter Ökosystem</a:t>
            </a:r>
            <a:endParaRPr b="0" lang="de-AT" sz="33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409320" y="66240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934720" y="66312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870160" y="67716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456760" y="65952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457920" y="1143720"/>
            <a:ext cx="1370880" cy="4564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de-AT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b="0" lang="de-AT" sz="10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457200" y="182880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b="0" lang="de-AT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b="0" lang="de-AT" sz="10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57920" y="297180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b="0" lang="de-AT" sz="1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57200" y="4115520"/>
            <a:ext cx="1370880" cy="6850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de-AT" sz="10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972520" y="2057400"/>
            <a:ext cx="1370880" cy="4564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944320" y="182952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8278920" y="2058120"/>
            <a:ext cx="1370880" cy="4564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8278920" y="297180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de-AT" sz="15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78920" y="4115520"/>
            <a:ext cx="1370880" cy="6850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de-AT" sz="1500" spc="-1" strike="noStrike">
              <a:latin typeface="Arial"/>
            </a:endParaRPr>
          </a:p>
        </p:txBody>
      </p:sp>
      <p:cxnSp>
        <p:nvCxnSpPr>
          <p:cNvPr id="170" name=""/>
          <p:cNvCxnSpPr>
            <a:stCxn id="162" idx="3"/>
            <a:endCxn id="165" idx="1"/>
          </p:cNvCxnSpPr>
          <p:nvPr/>
        </p:nvCxnSpPr>
        <p:spPr>
          <a:xfrm>
            <a:off x="1828080" y="2285640"/>
            <a:ext cx="114480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1" name=""/>
          <p:cNvCxnSpPr>
            <a:stCxn id="165" idx="3"/>
            <a:endCxn id="166" idx="1"/>
          </p:cNvCxnSpPr>
          <p:nvPr/>
        </p:nvCxnSpPr>
        <p:spPr>
          <a:xfrm>
            <a:off x="4343400" y="2285640"/>
            <a:ext cx="160128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2" name=""/>
          <p:cNvCxnSpPr>
            <a:stCxn id="166" idx="3"/>
            <a:endCxn id="167" idx="1"/>
          </p:cNvCxnSpPr>
          <p:nvPr/>
        </p:nvCxnSpPr>
        <p:spPr>
          <a:xfrm>
            <a:off x="7315200" y="2286360"/>
            <a:ext cx="9640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3" name=""/>
          <p:cNvCxnSpPr>
            <a:stCxn id="165" idx="2"/>
            <a:endCxn id="168" idx="1"/>
          </p:cNvCxnSpPr>
          <p:nvPr/>
        </p:nvCxnSpPr>
        <p:spPr>
          <a:xfrm>
            <a:off x="3657960" y="2513880"/>
            <a:ext cx="4621320" cy="91512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4" name=""/>
          <p:cNvCxnSpPr>
            <a:stCxn id="161" idx="3"/>
            <a:endCxn id="167" idx="0"/>
          </p:cNvCxnSpPr>
          <p:nvPr/>
        </p:nvCxnSpPr>
        <p:spPr>
          <a:xfrm>
            <a:off x="1828800" y="1371960"/>
            <a:ext cx="7135920" cy="68652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5" name=""/>
          <p:cNvCxnSpPr>
            <a:stCxn id="163" idx="3"/>
            <a:endCxn id="165" idx="2"/>
          </p:cNvCxnSpPr>
          <p:nvPr/>
        </p:nvCxnSpPr>
        <p:spPr>
          <a:xfrm flipV="1">
            <a:off x="1828800" y="2513880"/>
            <a:ext cx="1829520" cy="91512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6" name=""/>
          <p:cNvCxnSpPr>
            <a:stCxn id="165" idx="2"/>
            <a:endCxn id="164" idx="3"/>
          </p:cNvCxnSpPr>
          <p:nvPr/>
        </p:nvCxnSpPr>
        <p:spPr>
          <a:xfrm flipH="1">
            <a:off x="1828080" y="2513880"/>
            <a:ext cx="1830240" cy="194436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177" name=""/>
          <p:cNvSpPr/>
          <p:nvPr/>
        </p:nvSpPr>
        <p:spPr>
          <a:xfrm>
            <a:off x="3657600" y="3886200"/>
            <a:ext cx="25146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de-AT" sz="1800" spc="-1" strike="noStrike">
                <a:latin typeface="Arial"/>
              </a:rPr>
              <a:t>TODO Thomas: Folien für schrittweisen Aufbau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8C489F7-8B25-4C6A-8D61-67219FC7E44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2022-10-14T06:37:45Z</dcterms:created>
  <dc:creator/>
  <dc:description/>
  <dc:language>en-US</dc:language>
  <cp:lastModifiedBy/>
  <dcterms:modified xsi:type="dcterms:W3CDTF">2022-10-14T14:46:07Z</dcterms:modified>
  <cp:revision>19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