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5" r:id="rId26"/>
    <p:sldId id="286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7" autoAdjust="0"/>
  </p:normalViewPr>
  <p:slideViewPr>
    <p:cSldViewPr snapToGrid="0">
      <p:cViewPr varScale="1">
        <p:scale>
          <a:sx n="129" d="100"/>
          <a:sy n="129" d="100"/>
        </p:scale>
        <p:origin x="354" y="186"/>
      </p:cViewPr>
      <p:guideLst/>
    </p:cSldViewPr>
  </p:slideViewPr>
  <p:outlineViewPr>
    <p:cViewPr>
      <p:scale>
        <a:sx n="33" d="100"/>
        <a:sy n="33" d="100"/>
      </p:scale>
      <p:origin x="0" y="-774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C0966-F72C-4153-A70B-F31D373ACB2C}" type="datetimeFigureOut">
              <a:rPr lang="de-AT" smtClean="0"/>
              <a:t>16.10.2022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5CBFF-7CF5-4ABD-8E8C-32C6FE7E0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5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4D1A0854-494C-4992-A9EC-8F2B2756B37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49506473-DDC4-426B-83A7-71DADF47EB0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D1ED3F60-A440-4D35-ACBF-2B963CF3871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6BBE9458-2137-4B39-A46D-B227DA98E98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6CA6C4EB-7B77-4866-B532-EBC5D27202D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A598767E-6986-4B6D-829D-0EDF5C49216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F9F1A476-4AA5-4CE3-B154-79477732F13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D70BCBF6-83F9-4DCE-BB41-CCC8CB39A4A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925E6352-86FC-406B-AABA-56C95662E02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ABFDEB0A-CD43-41FB-BE6B-160FAC5D0A6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58AACAF2-1476-40EF-A98B-06565937524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</p:spPr>
        <p:txBody>
          <a:bodyPr/>
          <a:lstStyle/>
          <a:p>
            <a:fld id="{18DD983A-561B-48D6-AD69-2CE5632A964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121FCEC-2951-499F-8C9C-D30C2F55E8F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565E740-7E1C-48E6-85AB-563740E00F8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768282-1A3D-462B-BEF7-EB47C24E117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5EC1DCF-A100-4753-9C9E-C482CC41574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7B38C09-CA0B-4574-AA27-31BAAE3B30B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B640AFB-6AAE-4008-8DD2-2E804D88853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F009AED-D7FC-4471-828F-4DDC2631BFB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5F576F7-47BA-4CB7-ACC2-F70AEB7CB5D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19113E1-1F1E-4B20-890E-3EBBBA505D6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4356DCF-5824-42F4-A124-EF022BFECD3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F8D3F4F-8DA2-4C9D-8E04-282CD60DAB1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59A43CE-91B1-42A1-A988-E23E539D499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Dokument 7"/>
          <p:cNvSpPr/>
          <p:nvPr/>
        </p:nvSpPr>
        <p:spPr>
          <a:xfrm flipH="1" flipV="1">
            <a:off x="-720" y="450626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6" name="Grafik 5"/>
          <p:cNvPicPr/>
          <p:nvPr/>
        </p:nvPicPr>
        <p:blipFill>
          <a:blip r:embed="rId14"/>
          <a:stretch/>
        </p:blipFill>
        <p:spPr>
          <a:xfrm>
            <a:off x="457200" y="5205960"/>
            <a:ext cx="914400" cy="280440"/>
          </a:xfrm>
          <a:prstGeom prst="rect">
            <a:avLst/>
          </a:prstGeom>
          <a:ln w="0"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71ACE64-C631-87EC-96E8-D84E0729FF7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73" y="4983829"/>
            <a:ext cx="1387325" cy="749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44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Seventh Outline Level</a:t>
            </a:r>
          </a:p>
        </p:txBody>
      </p:sp>
      <p:pic>
        <p:nvPicPr>
          <p:cNvPr id="50" name="Grafik 49"/>
          <p:cNvPicPr/>
          <p:nvPr/>
        </p:nvPicPr>
        <p:blipFill>
          <a:blip r:embed="rId14"/>
          <a:stretch/>
        </p:blipFill>
        <p:spPr>
          <a:xfrm>
            <a:off x="457560" y="5206320"/>
            <a:ext cx="914400" cy="28044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04D76B6-EB3E-1333-9190-0D7B9D186E5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73" y="4976849"/>
            <a:ext cx="1387325" cy="749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Rechteck 88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ftr" idx="3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de-AT" sz="1400" b="0" strike="noStrike" spc="-1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4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5AA667-FB71-4518-883E-0CE80B81844F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  <p:pic>
        <p:nvPicPr>
          <p:cNvPr id="94" name="Grafik 93"/>
          <p:cNvPicPr/>
          <p:nvPr/>
        </p:nvPicPr>
        <p:blipFill>
          <a:blip r:embed="rId14"/>
          <a:stretch/>
        </p:blipFill>
        <p:spPr>
          <a:xfrm>
            <a:off x="457560" y="5206320"/>
            <a:ext cx="914400" cy="28044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1FE24E3-0B86-9DF3-1C8A-9FAE5C1FF08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73" y="4976849"/>
            <a:ext cx="1387325" cy="749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persons/?format=json" TargetMode="External"/><Relationship Id="rId2" Type="http://schemas.openxmlformats.org/officeDocument/2006/relationships/hyperlink" Target="http://127.0.0.1:8000/persons/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skakori.at/" TargetMode="External"/><Relationship Id="rId2" Type="http://schemas.openxmlformats.org/officeDocument/2006/relationships/hyperlink" Target="https://itell.solutions/referenzen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rodo/" TargetMode="External"/><Relationship Id="rId2" Type="http://schemas.openxmlformats.org/officeDocument/2006/relationships/hyperlink" Target="https://incibit.at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blog/2022/02/21/why-flutter-is-the-most-popular-cross-platform-mobile-sdk/#:~:text=What%20is%20Flutter%3F,interfaces%20for%20Android%20or%20IOS." TargetMode="Externa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Django </a:t>
            </a:r>
            <a:r>
              <a:rPr lang="de-AT" sz="3600" b="0" strike="noStrike" spc="-1" noProof="0" dirty="0" err="1">
                <a:solidFill>
                  <a:srgbClr val="009BDD"/>
                </a:solidFill>
                <a:latin typeface="Arial"/>
              </a:rPr>
              <a:t>meets</a:t>
            </a: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 Flutter</a:t>
            </a:r>
            <a:endParaRPr lang="de-AT" sz="3600" b="0" strike="noStrike" spc="-1" noProof="0" dirty="0">
              <a:latin typeface="Arial"/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928160" y="3200400"/>
            <a:ext cx="5102640" cy="5119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spcBef>
                <a:spcPts val="1060"/>
              </a:spcBef>
              <a:buNone/>
            </a:pPr>
            <a:r>
              <a:rPr lang="en-US" sz="2200" b="0" strike="noStrike" spc="-1">
                <a:solidFill>
                  <a:srgbClr val="009BDD"/>
                </a:solidFill>
                <a:latin typeface="Arial"/>
              </a:rPr>
              <a:t>Thomas Aglassinger und Dominik Groß</a:t>
            </a:r>
            <a:br>
              <a:rPr sz="2200"/>
            </a:br>
            <a:r>
              <a:rPr lang="en-US" sz="1800" b="0" strike="noStrike" spc="-1">
                <a:solidFill>
                  <a:srgbClr val="009BDD"/>
                </a:solidFill>
                <a:latin typeface="Arial"/>
              </a:rPr>
              <a:t>25.10.2022</a:t>
            </a:r>
            <a:endParaRPr lang="de-AT" sz="1800" b="0" strike="noStrike" spc="-1">
              <a:latin typeface="Arial"/>
            </a:endParaRPr>
          </a:p>
        </p:txBody>
      </p:sp>
      <p:pic>
        <p:nvPicPr>
          <p:cNvPr id="134" name="Grafik 133"/>
          <p:cNvPicPr/>
          <p:nvPr/>
        </p:nvPicPr>
        <p:blipFill>
          <a:blip r:embed="rId2"/>
          <a:stretch/>
        </p:blipFill>
        <p:spPr>
          <a:xfrm>
            <a:off x="3429000" y="3886200"/>
            <a:ext cx="2225880" cy="1276200"/>
          </a:xfrm>
          <a:prstGeom prst="rect">
            <a:avLst/>
          </a:prstGeom>
          <a:ln w="18000">
            <a:noFill/>
          </a:ln>
        </p:spPr>
      </p:pic>
      <p:pic>
        <p:nvPicPr>
          <p:cNvPr id="135" name="Picture 2" descr="So installieren Sie Python (Programmiersprache) im 2021 Windows / Mac /  Linux - Daten eingeben"/>
          <p:cNvPicPr/>
          <p:nvPr/>
        </p:nvPicPr>
        <p:blipFill>
          <a:blip r:embed="rId3"/>
          <a:stretch/>
        </p:blipFill>
        <p:spPr>
          <a:xfrm>
            <a:off x="334080" y="2057760"/>
            <a:ext cx="1668240" cy="16682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4" descr="Google Flutter 1.12 und Dart 2.7 verfügbar"/>
          <p:cNvPicPr/>
          <p:nvPr/>
        </p:nvPicPr>
        <p:blipFill>
          <a:blip r:embed="rId4"/>
          <a:stretch/>
        </p:blipFill>
        <p:spPr>
          <a:xfrm>
            <a:off x="7543800" y="1989360"/>
            <a:ext cx="1668240" cy="166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Beispiel-Anwendung</a:t>
            </a:r>
            <a:endParaRPr lang="de-AT" sz="36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04C473F-15A0-403A-9F70-0A5DC67F0B54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Beispielanwendung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5812200" cy="349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„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</a:rPr>
              <a:t>Personbook</a:t>
            </a: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“ – einfache Personenverwaltung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Personen anlegen und bearbeiten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</a:rPr>
              <a:t>Klassiche</a:t>
            </a: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 CRUD-Anwendung mit REST-API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Nur Beispiel, Design und Sicherheitsaspekte sekundär</a:t>
            </a:r>
            <a:endParaRPr lang="de-AT" sz="2400" b="0" strike="noStrike" spc="-1" noProof="0" dirty="0">
              <a:latin typeface="Arial"/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6629400" y="1143000"/>
            <a:ext cx="25146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de-AT" sz="1800" b="0" strike="noStrike" spc="-1">
                <a:latin typeface="Arial"/>
              </a:rPr>
              <a:t>TODO Screenshot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3D9B9C6-BE93-44B8-AE94-8324F508DE52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Django Backend</a:t>
            </a:r>
            <a:endParaRPr lang="de-AT" sz="3600" b="0" strike="noStrike" spc="-1" noProof="0" dirty="0">
              <a:latin typeface="Arial"/>
            </a:endParaRPr>
          </a:p>
        </p:txBody>
      </p:sp>
      <p:pic>
        <p:nvPicPr>
          <p:cNvPr id="185" name="Picture 7" descr="So installieren Sie Python (Programmiersprache) im 2021 Windows / Mac /  Linux - Daten eingeben"/>
          <p:cNvPicPr/>
          <p:nvPr/>
        </p:nvPicPr>
        <p:blipFill>
          <a:blip r:embed="rId2"/>
          <a:stretch/>
        </p:blipFill>
        <p:spPr>
          <a:xfrm>
            <a:off x="978120" y="2121120"/>
            <a:ext cx="1536480" cy="153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326729-5411-47E0-A9BF-9E0F8625F48C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Django Model</a:t>
            </a:r>
            <a:endParaRPr lang="de-AT" sz="3300" b="0" strike="noStrike" spc="-1" noProof="0" dirty="0">
              <a:latin typeface="Arial"/>
            </a:endParaRPr>
          </a:p>
        </p:txBody>
      </p:sp>
      <p:pic>
        <p:nvPicPr>
          <p:cNvPr id="187" name="Grafik 186"/>
          <p:cNvPicPr/>
          <p:nvPr/>
        </p:nvPicPr>
        <p:blipFill>
          <a:blip r:embed="rId2"/>
          <a:stretch/>
        </p:blipFill>
        <p:spPr>
          <a:xfrm>
            <a:off x="544320" y="1243080"/>
            <a:ext cx="8807760" cy="3100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BAF75D-54F3-48C9-A1EE-6546562CC0D3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Django Admin</a:t>
            </a:r>
            <a:endParaRPr lang="de-AT" sz="3300" b="0" strike="noStrike" spc="-1" noProof="0" dirty="0">
              <a:latin typeface="Arial"/>
            </a:endParaRPr>
          </a:p>
        </p:txBody>
      </p:sp>
      <p:pic>
        <p:nvPicPr>
          <p:cNvPr id="189" name="Grafik 188"/>
          <p:cNvPicPr/>
          <p:nvPr/>
        </p:nvPicPr>
        <p:blipFill>
          <a:blip r:embed="rId2"/>
          <a:stretch/>
        </p:blipFill>
        <p:spPr>
          <a:xfrm>
            <a:off x="245880" y="1019520"/>
            <a:ext cx="7971840" cy="3781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81AAE7-5C9B-49D6-971C-0CE2398497B7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Django Model</a:t>
            </a:r>
            <a:endParaRPr lang="de-AT" sz="3300" b="0" strike="noStrike" spc="-1" noProof="0" dirty="0">
              <a:latin typeface="Arial"/>
            </a:endParaRPr>
          </a:p>
        </p:txBody>
      </p:sp>
      <p:pic>
        <p:nvPicPr>
          <p:cNvPr id="191" name="Grafik 190"/>
          <p:cNvPicPr/>
          <p:nvPr/>
        </p:nvPicPr>
        <p:blipFill>
          <a:blip r:embed="rId2"/>
          <a:stretch/>
        </p:blipFill>
        <p:spPr>
          <a:xfrm>
            <a:off x="260280" y="1015200"/>
            <a:ext cx="5033520" cy="3745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963D78D-1212-4E24-A09A-81E01919E406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Datenbank Tabelle</a:t>
            </a:r>
            <a:endParaRPr lang="de-AT" sz="3300" b="0" strike="noStrike" spc="-1" noProof="0" dirty="0">
              <a:latin typeface="Arial"/>
            </a:endParaRPr>
          </a:p>
        </p:txBody>
      </p:sp>
      <p:pic>
        <p:nvPicPr>
          <p:cNvPr id="193" name="Grafik 192"/>
          <p:cNvPicPr/>
          <p:nvPr/>
        </p:nvPicPr>
        <p:blipFill>
          <a:blip r:embed="rId2"/>
          <a:stretch/>
        </p:blipFill>
        <p:spPr>
          <a:xfrm>
            <a:off x="341280" y="1072800"/>
            <a:ext cx="9212760" cy="3042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5C2DE51-010C-4442-88C1-7241B4F06A97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 err="1">
                <a:solidFill>
                  <a:srgbClr val="FFFFFF"/>
                </a:solidFill>
                <a:latin typeface="Arial"/>
              </a:rPr>
              <a:t>Serializer</a:t>
            </a:r>
            <a:endParaRPr lang="de-AT" sz="3300" b="0" strike="noStrike" spc="-1" noProof="0" dirty="0">
              <a:latin typeface="Arial"/>
            </a:endParaRPr>
          </a:p>
        </p:txBody>
      </p:sp>
      <p:pic>
        <p:nvPicPr>
          <p:cNvPr id="195" name="Grafik 194"/>
          <p:cNvPicPr/>
          <p:nvPr/>
        </p:nvPicPr>
        <p:blipFill>
          <a:blip r:embed="rId2"/>
          <a:stretch/>
        </p:blipFill>
        <p:spPr>
          <a:xfrm>
            <a:off x="426240" y="1106640"/>
            <a:ext cx="8704080" cy="1407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07FCC6-F2DE-43A3-AB86-C18EBF193437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 err="1">
                <a:solidFill>
                  <a:srgbClr val="FFFFFF"/>
                </a:solidFill>
                <a:latin typeface="Arial"/>
              </a:rPr>
              <a:t>Viewset</a:t>
            </a:r>
            <a:endParaRPr lang="de-AT" sz="3300" b="0" strike="noStrike" spc="-1" noProof="0" dirty="0">
              <a:latin typeface="Arial"/>
            </a:endParaRPr>
          </a:p>
        </p:txBody>
      </p:sp>
      <p:pic>
        <p:nvPicPr>
          <p:cNvPr id="197" name="Grafik 196"/>
          <p:cNvPicPr/>
          <p:nvPr/>
        </p:nvPicPr>
        <p:blipFill>
          <a:blip r:embed="rId2"/>
          <a:stretch/>
        </p:blipFill>
        <p:spPr>
          <a:xfrm>
            <a:off x="294840" y="1063440"/>
            <a:ext cx="9508320" cy="2594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D81AC67-BA0A-498A-A84A-E5E8D301843B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Routen und URLs</a:t>
            </a:r>
            <a:endParaRPr lang="de-AT" sz="3300" b="0" strike="noStrike" spc="-1" noProof="0" dirty="0">
              <a:latin typeface="Arial"/>
            </a:endParaRPr>
          </a:p>
        </p:txBody>
      </p:sp>
      <p:pic>
        <p:nvPicPr>
          <p:cNvPr id="199" name="Grafik 198"/>
          <p:cNvPicPr/>
          <p:nvPr/>
        </p:nvPicPr>
        <p:blipFill>
          <a:blip r:embed="rId2"/>
          <a:stretch/>
        </p:blipFill>
        <p:spPr>
          <a:xfrm>
            <a:off x="255960" y="1036080"/>
            <a:ext cx="9345240" cy="3253320"/>
          </a:xfrm>
          <a:prstGeom prst="rect">
            <a:avLst/>
          </a:prstGeom>
          <a:ln w="0">
            <a:noFill/>
          </a:ln>
        </p:spPr>
      </p:pic>
      <p:sp>
        <p:nvSpPr>
          <p:cNvPr id="200" name="Rechteck 199"/>
          <p:cNvSpPr/>
          <p:nvPr/>
        </p:nvSpPr>
        <p:spPr>
          <a:xfrm>
            <a:off x="914400" y="3429000"/>
            <a:ext cx="3657600" cy="45720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Rechteck 200"/>
          <p:cNvSpPr/>
          <p:nvPr/>
        </p:nvSpPr>
        <p:spPr>
          <a:xfrm>
            <a:off x="457200" y="1143000"/>
            <a:ext cx="5257800" cy="685800"/>
          </a:xfrm>
          <a:prstGeom prst="rect">
            <a:avLst/>
          </a:prstGeom>
          <a:noFill/>
          <a:ln w="5472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171F75E-50A1-494A-A8C9-2B25BBEE01EC}" type="slidenum"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Agenda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Über uns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Wozu Flutter?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Das Django und Flutter Ökosystem</a:t>
            </a:r>
            <a:endParaRPr lang="de-AT" sz="2400" b="0" strike="noStrike" spc="-1" noProof="0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100" b="0" strike="noStrike" spc="-1" noProof="0" dirty="0">
                <a:solidFill>
                  <a:srgbClr val="009BDD"/>
                </a:solidFill>
                <a:latin typeface="Arial"/>
              </a:rPr>
              <a:t>Django Backend</a:t>
            </a:r>
            <a:endParaRPr lang="de-AT" sz="2100" b="0" strike="noStrike" spc="-1" noProof="0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100" b="0" strike="noStrike" spc="-1" noProof="0" dirty="0">
                <a:solidFill>
                  <a:srgbClr val="009BDD"/>
                </a:solidFill>
                <a:latin typeface="Arial"/>
              </a:rPr>
              <a:t>Flutter Frontend</a:t>
            </a:r>
            <a:endParaRPr lang="de-AT" sz="21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Beispiel-Anwendung mit Code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Flutter Pro und Contra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Von Python zu Dart</a:t>
            </a:r>
            <a:endParaRPr lang="de-AT" sz="24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3C50BA-DABA-40B0-9100-B0C21A18E23B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REST Query: 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120600" y="91440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AT" sz="1800" b="0" strike="noStrike" spc="-1">
                <a:latin typeface="Arial"/>
                <a:hlinkClick r:id="rId2"/>
              </a:rPr>
              <a:t>http://127.0.0.1:8000/persons/</a:t>
            </a:r>
            <a:r>
              <a:rPr lang="de-AT" sz="1800" b="0" strike="noStrike" spc="-1">
                <a:latin typeface="Arial"/>
              </a:rPr>
              <a:t>                               </a:t>
            </a:r>
            <a:r>
              <a:rPr lang="de-AT" sz="1800" b="0" strike="noStrike" spc="-1">
                <a:latin typeface="Arial"/>
                <a:hlinkClick r:id="rId3"/>
              </a:rPr>
              <a:t>http://127.0.0.1:8000/persons/?format=json</a:t>
            </a:r>
            <a:endParaRPr lang="de-AT" sz="1800" b="0" strike="noStrike" spc="-1">
              <a:latin typeface="Arial"/>
            </a:endParaRPr>
          </a:p>
          <a:p>
            <a:endParaRPr lang="de-AT" sz="1800" b="0" strike="noStrike" spc="-1">
              <a:latin typeface="Arial"/>
            </a:endParaRPr>
          </a:p>
        </p:txBody>
      </p:sp>
      <p:pic>
        <p:nvPicPr>
          <p:cNvPr id="204" name="Grafik 203"/>
          <p:cNvPicPr/>
          <p:nvPr/>
        </p:nvPicPr>
        <p:blipFill>
          <a:blip r:embed="rId4"/>
          <a:stretch/>
        </p:blipFill>
        <p:spPr>
          <a:xfrm>
            <a:off x="6369120" y="1371600"/>
            <a:ext cx="3232080" cy="3374640"/>
          </a:xfrm>
          <a:prstGeom prst="rect">
            <a:avLst/>
          </a:prstGeom>
          <a:ln w="0">
            <a:noFill/>
          </a:ln>
        </p:spPr>
      </p:pic>
      <p:pic>
        <p:nvPicPr>
          <p:cNvPr id="205" name="Grafik 204"/>
          <p:cNvPicPr/>
          <p:nvPr/>
        </p:nvPicPr>
        <p:blipFill>
          <a:blip r:embed="rId5"/>
          <a:stretch/>
        </p:blipFill>
        <p:spPr>
          <a:xfrm>
            <a:off x="228600" y="1331640"/>
            <a:ext cx="2286000" cy="338148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205"/>
          <p:cNvPicPr/>
          <p:nvPr/>
        </p:nvPicPr>
        <p:blipFill>
          <a:blip r:embed="rId6"/>
          <a:stretch/>
        </p:blipFill>
        <p:spPr>
          <a:xfrm>
            <a:off x="2514600" y="3168720"/>
            <a:ext cx="1828800" cy="1544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3B3C75D-F6D6-4544-AD24-852B56EBAD29}" type="slidenum"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-19137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Flutter Frontend</a:t>
            </a:r>
            <a:endParaRPr lang="de-AT" sz="3600" b="0" strike="noStrike" spc="-1" noProof="0" dirty="0">
              <a:latin typeface="Arial"/>
            </a:endParaRPr>
          </a:p>
        </p:txBody>
      </p:sp>
      <p:pic>
        <p:nvPicPr>
          <p:cNvPr id="209" name="Picture 5" descr="Google Flutter 1.12 und Dart 2.7 verfügbar"/>
          <p:cNvPicPr/>
          <p:nvPr/>
        </p:nvPicPr>
        <p:blipFill>
          <a:blip r:embed="rId2"/>
          <a:stretch/>
        </p:blipFill>
        <p:spPr>
          <a:xfrm>
            <a:off x="613800" y="2057400"/>
            <a:ext cx="1752120" cy="1752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38392A2-4848-40D5-AC16-A5B6CE830D39}" type="slidenum">
              <a:t>21</a:t>
            </a:fld>
            <a:endParaRPr/>
          </a:p>
        </p:txBody>
      </p:sp>
      <p:pic>
        <p:nvPicPr>
          <p:cNvPr id="1026" name="Picture 2" descr="Flutter - Vorstellung des Frameworks - mfg">
            <a:extLst>
              <a:ext uri="{FF2B5EF4-FFF2-40B4-BE49-F238E27FC236}">
                <a16:creationId xmlns:a16="http://schemas.microsoft.com/office/drawing/2014/main" id="{572235F0-D3CF-83BB-FA7A-0B64BC57F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48" y="1041942"/>
            <a:ext cx="6165589" cy="34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Entity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6185469-70B1-4BBC-BD52-5C78CADFC4AA}" type="slidenum">
              <a:t>22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8F68B5-F8D4-1CBF-ACE5-FEEC21A8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03" y="834745"/>
            <a:ext cx="6404291" cy="41381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Retrofit API Client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6185469-70B1-4BBC-BD52-5C78CADFC4AA}" type="slidenum">
              <a:t>23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8CDD37-F974-48C7-9181-272CE45D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25" y="1092537"/>
            <a:ext cx="7643589" cy="34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UI 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6185469-70B1-4BBC-BD52-5C78CADFC4AA}" type="slidenum">
              <a:t>24</a:t>
            </a:fld>
            <a:endParaRPr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2F5A24-B1AB-23F4-4F07-6F858F4B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588"/>
            <a:ext cx="5184139" cy="28871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693427E-A6DA-8130-E0DE-41803D33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79" y="1143206"/>
            <a:ext cx="4899446" cy="32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 Flutter Pro</a:t>
            </a: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👍 und Contra👎</a:t>
            </a:r>
            <a:endParaRPr lang="de-AT" sz="36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CB74C41-2C68-4DAB-A4CE-CFE73889E487}" type="slidenum"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Flutter Pro und Contra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2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Pro 👍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“Code 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</a:rPr>
              <a:t>once</a:t>
            </a: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, 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</a:rPr>
              <a:t>run</a:t>
            </a: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 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</a:rPr>
              <a:t>anywhere</a:t>
            </a: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”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Mobile Apps und Desktop sind  nativ 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Viele externe Pakete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Google: Funding, Dokumentation, technologisch Solide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Contra 👎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Junge Technologie, in manchen Randbereichen noch nicht voll ausgereift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Google Friedhof → derzeit unwahrscheinlich; Open Source und damit ohne Google wartbar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9A4673A-B65B-4690-9A32-40363FACF720}" type="slidenum"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Von Python zu Dart</a:t>
            </a:r>
            <a:endParaRPr lang="de-AT" sz="3600" b="0" strike="noStrike" spc="-1" noProof="0" dirty="0">
              <a:latin typeface="Arial"/>
            </a:endParaRPr>
          </a:p>
        </p:txBody>
      </p:sp>
      <p:pic>
        <p:nvPicPr>
          <p:cNvPr id="218" name="Picture 3" descr="So installieren Sie Python (Programmiersprache) im 2021 Windows / Mac /  Linux - Daten eingeben"/>
          <p:cNvPicPr/>
          <p:nvPr/>
        </p:nvPicPr>
        <p:blipFill>
          <a:blip r:embed="rId2"/>
          <a:stretch/>
        </p:blipFill>
        <p:spPr>
          <a:xfrm>
            <a:off x="978120" y="2121120"/>
            <a:ext cx="1536480" cy="1536480"/>
          </a:xfrm>
          <a:prstGeom prst="rect">
            <a:avLst/>
          </a:prstGeom>
          <a:ln w="0">
            <a:noFill/>
          </a:ln>
        </p:spPr>
      </p:pic>
      <p:pic>
        <p:nvPicPr>
          <p:cNvPr id="219" name="Grafik 218"/>
          <p:cNvPicPr/>
          <p:nvPr/>
        </p:nvPicPr>
        <p:blipFill>
          <a:blip r:embed="rId3"/>
          <a:stretch/>
        </p:blipFill>
        <p:spPr>
          <a:xfrm>
            <a:off x="7621920" y="2107080"/>
            <a:ext cx="1550520" cy="1550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4837A66-FC88-4C55-83BB-9A1B2B021F53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Werkzeuge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  <a:ea typeface="Noto Sans CJK SC"/>
              </a:rPr>
              <a:t>black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  <a:ea typeface="Noto Sans CJK SC"/>
              </a:rPr>
              <a:t>Pylint</a:t>
            </a: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, flake8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  <a:ea typeface="Noto Sans CJK SC"/>
              </a:rPr>
              <a:t>PyCharm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Django 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  <a:ea typeface="Noto Sans CJK SC"/>
              </a:rPr>
              <a:t>Debug</a:t>
            </a: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 Toolbar</a:t>
            </a: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Flutter 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  <a:ea typeface="Noto Sans CJK SC"/>
              </a:rPr>
              <a:t>format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Flutter 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  <a:ea typeface="Noto Sans CJK SC"/>
              </a:rPr>
              <a:t>analyze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Android Studio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Visual Studio Code</a:t>
            </a: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Flutter </a:t>
            </a:r>
            <a:r>
              <a:rPr lang="de-AT" sz="2400" b="0" strike="noStrike" spc="-1" noProof="0" dirty="0" err="1">
                <a:solidFill>
                  <a:srgbClr val="009BDD"/>
                </a:solidFill>
                <a:latin typeface="Arial"/>
                <a:ea typeface="Noto Sans CJK SC"/>
              </a:rPr>
              <a:t>DevTools</a:t>
            </a:r>
            <a:endParaRPr lang="de-AT" sz="2400" b="0" strike="noStrike" spc="-1" noProof="0" dirty="0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2A75057-D5FD-47C1-94FC-B621EF3F5B1A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Sprache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TODO Thomas</a:t>
            </a: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  <a:ea typeface="Noto Sans CJK SC"/>
              </a:rPr>
              <a:t>TODO Thomas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EBA3973-0BBD-4D57-B8E9-FB2EE898C090}" type="slidenum"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Thomas </a:t>
            </a:r>
            <a:r>
              <a:rPr lang="de-AT" sz="3300" b="0" strike="noStrike" spc="-1" noProof="0" dirty="0" err="1">
                <a:solidFill>
                  <a:srgbClr val="FFFFFF"/>
                </a:solidFill>
                <a:latin typeface="Arial"/>
              </a:rPr>
              <a:t>Aglassinger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Senior Software and </a:t>
            </a:r>
            <a:r>
              <a:rPr lang="de-AT" sz="2000" b="0" strike="noStrike" spc="-1" noProof="0" dirty="0" err="1">
                <a:solidFill>
                  <a:srgbClr val="009BDD"/>
                </a:solidFill>
                <a:latin typeface="Arial"/>
              </a:rPr>
              <a:t>Requirements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 Engineer bei ITELL.SOLUTIONS für Individualsoftware zu Prozessoptimierung und Automatisierung. Produktübersicht: 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  <a:hlinkClick r:id="rId2"/>
              </a:rPr>
              <a:t>https://itell.solutions/referenzen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 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20+ Jahre Berufserfahrung Software-Entwicklung in verschiedenen Rollen und Branchen (Bankwesen, Gesundheit, eCommerce, …)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 err="1">
                <a:solidFill>
                  <a:srgbClr val="009BDD"/>
                </a:solidFill>
                <a:latin typeface="Arial"/>
              </a:rPr>
              <a:t>MSc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 in Information Processing Science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Organisator des Python-Meetup in Graz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Diverse Open-Source-Projekte und Konferenz-Beiträge 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  <a:hlinkClick r:id="rId3"/>
              </a:rPr>
              <a:t>https://roskakori.at/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 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Gut wartbarer Quellcode ist ein besonderes Anliegen</a:t>
            </a:r>
            <a:endParaRPr lang="de-AT" sz="20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31F4FD-7A3D-4D3B-A6A2-F542E8B3023F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Zusammenfassung</a:t>
            </a:r>
            <a:endParaRPr lang="de-AT" sz="36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3EB5AA2-FA31-4528-A6B9-13D9FF66796B}" type="slidenum"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Zusammenfassung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Die Kombination Django und Flutter bietet: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Viel Funktionalität mit wenig Code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Programmiersprachen, die Spaß machen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kurze Entwicklungszyklen und ausgereiften Werkzeuge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Viele externe Bibliotheken</a:t>
            </a:r>
            <a:endParaRPr lang="de-AT" sz="24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noProof="0" dirty="0">
                <a:solidFill>
                  <a:srgbClr val="009BDD"/>
                </a:solidFill>
                <a:latin typeface="Arial"/>
              </a:rPr>
              <a:t>Für alle gängigen Plattformen</a:t>
            </a:r>
            <a:endParaRPr lang="de-AT" sz="24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7B505BF-3F9E-48A4-84AA-D5C1F7E80D38}" type="slidenum"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Dominik Groß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CEO bei </a:t>
            </a:r>
            <a:r>
              <a:rPr lang="de-AT" sz="2000" b="0" strike="noStrike" spc="-1" noProof="0" dirty="0" err="1">
                <a:solidFill>
                  <a:srgbClr val="009BDD"/>
                </a:solidFill>
                <a:latin typeface="Arial"/>
              </a:rPr>
              <a:t>Incibit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, der Agentur für Flutter-App-Entwicklung. Mehr Informationen: 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  <a:hlinkClick r:id="rId2"/>
              </a:rPr>
              <a:t>https://incibit.at/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   </a:t>
            </a: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10+ Jahre Berufserfahrung in der App-Entwicklung</a:t>
            </a:r>
            <a:r>
              <a:rPr lang="de-AT" sz="2000" spc="-1" noProof="0" dirty="0">
                <a:solidFill>
                  <a:srgbClr val="009BDD"/>
                </a:solidFill>
                <a:latin typeface="Arial"/>
              </a:rPr>
              <a:t> sowie im agilen 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Projektmanagement 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 err="1">
                <a:solidFill>
                  <a:srgbClr val="009BDD"/>
                </a:solidFill>
                <a:latin typeface="Arial"/>
              </a:rPr>
              <a:t>BSc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 in Software Design 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Organisator des Flutter-Meetup in Graz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Ich poste zu Themen rund um die Flutter-App-Entwicklung auf </a:t>
            </a:r>
            <a:r>
              <a:rPr lang="de-AT" sz="2000" b="0" strike="noStrike" spc="-1" noProof="0" dirty="0" err="1">
                <a:solidFill>
                  <a:srgbClr val="009BDD"/>
                </a:solidFill>
                <a:latin typeface="Arial"/>
              </a:rPr>
              <a:t>Linkedin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: 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  <a:hlinkClick r:id="rId3"/>
              </a:rPr>
              <a:t>https://www.linkedin.com/in/grodo/</a:t>
            </a: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 </a:t>
            </a:r>
            <a:endParaRPr lang="de-AT" sz="2000" b="0" strike="noStrike" spc="-1" noProof="0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noProof="0" dirty="0">
                <a:solidFill>
                  <a:srgbClr val="009BDD"/>
                </a:solidFill>
                <a:latin typeface="Arial"/>
              </a:rPr>
              <a:t>Gute Apps funktionieren nicht nur, sondern sind auch einfach und intuitive verwendbar </a:t>
            </a:r>
            <a:endParaRPr lang="de-AT" sz="20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7F578C-3065-4732-AC5D-5EB63220837E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Wozu Flutter?</a:t>
            </a:r>
            <a:endParaRPr lang="de-AT" sz="3600" b="0" strike="noStrike" spc="-1" noProof="0" dirty="0">
              <a:latin typeface="Arial"/>
            </a:endParaRPr>
          </a:p>
        </p:txBody>
      </p:sp>
      <p:pic>
        <p:nvPicPr>
          <p:cNvPr id="145" name="Picture 6" descr="Google Flutter 1.12 und Dart 2.7 verfügbar"/>
          <p:cNvPicPr/>
          <p:nvPr/>
        </p:nvPicPr>
        <p:blipFill>
          <a:blip r:embed="rId2"/>
          <a:stretch/>
        </p:blipFill>
        <p:spPr>
          <a:xfrm>
            <a:off x="762840" y="2057760"/>
            <a:ext cx="1752120" cy="1752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BB137BE-BECB-4A07-B3CF-4A66919C5091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Wozu Flutter?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0900" indent="-3429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Plattformunabhängig: Android, iOS; Web; </a:t>
            </a:r>
            <a:r>
              <a:rPr lang="de-AT" sz="2300" spc="-1" noProof="0" dirty="0" err="1">
                <a:solidFill>
                  <a:srgbClr val="009BDD"/>
                </a:solidFill>
                <a:latin typeface="Arial"/>
              </a:rPr>
              <a:t>macOS</a:t>
            </a: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, Linux, </a:t>
            </a:r>
            <a:r>
              <a:rPr lang="de-AT" sz="2300" spc="-1" noProof="0" dirty="0" err="1">
                <a:solidFill>
                  <a:srgbClr val="009BDD"/>
                </a:solidFill>
                <a:latin typeface="Arial"/>
              </a:rPr>
              <a:t>Window</a:t>
            </a:r>
            <a:endParaRPr lang="de-AT" sz="2300" spc="-1" noProof="0" dirty="0">
              <a:solidFill>
                <a:srgbClr val="009BDD"/>
              </a:solidFill>
              <a:latin typeface="Arial"/>
            </a:endParaRPr>
          </a:p>
          <a:p>
            <a:pPr marL="450900" indent="-3429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Eine Code-Basis für alles</a:t>
            </a:r>
          </a:p>
          <a:p>
            <a:pPr marL="450900" indent="-3429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100 % Open Source</a:t>
            </a:r>
          </a:p>
          <a:p>
            <a:pPr marL="450900" indent="-3429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Sehr aktive Community</a:t>
            </a:r>
          </a:p>
          <a:p>
            <a:pPr marL="450900" indent="-3429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Unterschiedlichste Komponenten für Erweiterung online verfügbar</a:t>
            </a:r>
          </a:p>
          <a:p>
            <a:pPr marL="450900" indent="-3429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</a:pP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#1 </a:t>
            </a:r>
            <a:r>
              <a:rPr lang="de-AT" sz="2300" spc="-1" noProof="0" dirty="0" err="1">
                <a:solidFill>
                  <a:srgbClr val="009BDD"/>
                </a:solidFill>
                <a:latin typeface="Arial"/>
              </a:rPr>
              <a:t>cross-platform</a:t>
            </a: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 mobile SDK (</a:t>
            </a:r>
            <a:r>
              <a:rPr lang="de-AT" sz="2300" spc="-1" noProof="0" dirty="0" err="1">
                <a:solidFill>
                  <a:srgbClr val="009BDD"/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r>
              <a:rPr lang="de-AT" sz="2300" spc="-1" noProof="0" dirty="0">
                <a:solidFill>
                  <a:srgbClr val="009BDD"/>
                </a:solidFill>
                <a:latin typeface="Arial"/>
              </a:rPr>
              <a:t>) </a:t>
            </a:r>
          </a:p>
          <a:p>
            <a:pPr marL="450900" indent="-3429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</a:pPr>
            <a:endParaRPr lang="de-AT" sz="23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85E3710-62D6-40D2-A9BA-5E7ED338211B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Wer nutzt Flutter?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9D5C257-D9F5-4A46-A100-26FAEAB7D1EB}" type="slidenum">
              <a:t>7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C233826-D802-EBB3-8D34-DA9C26E8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20" y="2035123"/>
            <a:ext cx="1689396" cy="168939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4967092-515F-9142-08B7-2B88401F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07" y="2035121"/>
            <a:ext cx="1689398" cy="168939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26CDA3-C13D-A64E-6EC0-87E4D629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505" y="1735199"/>
            <a:ext cx="2425763" cy="24257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4F29A66-E3CF-2C26-1C00-C42C9A3E3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689" y="1742742"/>
            <a:ext cx="2410678" cy="2410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AT" sz="4400" b="0" strike="noStrike" spc="-1" noProof="0" dirty="0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lang="de-AT" sz="3600" b="0" strike="noStrike" spc="-1" noProof="0" dirty="0">
                <a:solidFill>
                  <a:srgbClr val="009BDD"/>
                </a:solidFill>
                <a:latin typeface="Arial"/>
              </a:rPr>
              <a:t>Das Django und Flutter Ökosystem</a:t>
            </a:r>
            <a:endParaRPr lang="de-AT" sz="3600" b="0" strike="noStrike" spc="-1" noProof="0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580BBE-D3ED-430D-9199-10E8CE5CAE9D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hteck 151"/>
          <p:cNvSpPr/>
          <p:nvPr/>
        </p:nvSpPr>
        <p:spPr>
          <a:xfrm>
            <a:off x="349200" y="1720800"/>
            <a:ext cx="9371880" cy="1142280"/>
          </a:xfrm>
          <a:prstGeom prst="rect">
            <a:avLst/>
          </a:prstGeom>
          <a:solidFill>
            <a:srgbClr val="8CCBE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Django</a:t>
            </a:r>
            <a:r>
              <a:rPr lang="de-AT" sz="4400" b="0" strike="noStrike" spc="-1" noProof="0" dirty="0">
                <a:latin typeface="Arial"/>
              </a:rPr>
              <a:t> </a:t>
            </a:r>
            <a:r>
              <a:rPr lang="de-AT" sz="3300" b="0" strike="noStrike" spc="-1" noProof="0" dirty="0">
                <a:solidFill>
                  <a:srgbClr val="FFFFFF"/>
                </a:solidFill>
                <a:latin typeface="Arial"/>
              </a:rPr>
              <a:t>Flutter Ökosystem</a:t>
            </a:r>
            <a:endParaRPr lang="de-AT" sz="3300" b="0" strike="noStrike" spc="-1" noProof="0" dirty="0">
              <a:latin typeface="Arial"/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09320" y="66240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934720" y="66312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70160" y="67716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8456760" y="659520"/>
            <a:ext cx="1370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58" name="Gerader Verbinder 157"/>
          <p:cNvSpPr/>
          <p:nvPr/>
        </p:nvSpPr>
        <p:spPr>
          <a:xfrm>
            <a:off x="2285280" y="86544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erader Verbinder 158"/>
          <p:cNvSpPr/>
          <p:nvPr/>
        </p:nvSpPr>
        <p:spPr>
          <a:xfrm>
            <a:off x="5149080" y="87840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Gerader Verbinder 159"/>
          <p:cNvSpPr/>
          <p:nvPr/>
        </p:nvSpPr>
        <p:spPr>
          <a:xfrm>
            <a:off x="7813080" y="878760"/>
            <a:ext cx="720" cy="4007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Rechteck 160"/>
          <p:cNvSpPr/>
          <p:nvPr/>
        </p:nvSpPr>
        <p:spPr>
          <a:xfrm>
            <a:off x="457920" y="1143720"/>
            <a:ext cx="1370880" cy="4564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lang="de-AT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cloud service</a:t>
            </a:r>
            <a:endParaRPr lang="de-AT" sz="1000" b="0" strike="noStrike" spc="-1">
              <a:latin typeface="Arial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457200" y="182880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000"/>
            </a:b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lokal, schnell</a:t>
            </a:r>
            <a:endParaRPr lang="de-AT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nur 1 Schreibzugriff</a:t>
            </a:r>
            <a:endParaRPr lang="de-AT" sz="1000" b="0" strike="noStrike" spc="-1">
              <a:latin typeface="Arial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57920" y="297180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benötigt Server</a:t>
            </a:r>
            <a:br>
              <a:rPr sz="1000"/>
            </a:b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Viele Features (GIS, JSON, XML, Volltextsuche)</a:t>
            </a:r>
            <a:endParaRPr lang="de-AT" sz="1000" b="0" strike="noStrike" spc="-1">
              <a:latin typeface="Arial"/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457200" y="4115520"/>
            <a:ext cx="1370880" cy="6850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Andere SQL</a:t>
            </a:r>
            <a:br>
              <a:rPr sz="1500"/>
            </a:b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000"/>
            </a:b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lang="de-AT" sz="1000" b="0" strike="noStrike" spc="-1">
              <a:latin typeface="Arial"/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2972520" y="2057400"/>
            <a:ext cx="1370880" cy="4564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944320" y="182952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8278920" y="2058120"/>
            <a:ext cx="1370880" cy="4564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8278920" y="2971800"/>
            <a:ext cx="1370880" cy="9136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lang="de-AT" sz="1500" b="0" strike="noStrike" spc="-1">
              <a:latin typeface="Arial"/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8278920" y="4115520"/>
            <a:ext cx="1370880" cy="68508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lang="de-AT" sz="1500" b="0" strike="noStrike" spc="-1">
              <a:latin typeface="Arial"/>
            </a:endParaRPr>
          </a:p>
        </p:txBody>
      </p:sp>
      <p:cxnSp>
        <p:nvCxnSpPr>
          <p:cNvPr id="170" name="Gerade Verbindung mit Pfeil 169"/>
          <p:cNvCxnSpPr>
            <a:stCxn id="162" idx="3"/>
            <a:endCxn id="165" idx="1"/>
          </p:cNvCxnSpPr>
          <p:nvPr/>
        </p:nvCxnSpPr>
        <p:spPr>
          <a:xfrm>
            <a:off x="1828080" y="2285640"/>
            <a:ext cx="114480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1" name="Gerade Verbindung mit Pfeil 170"/>
          <p:cNvCxnSpPr>
            <a:stCxn id="165" idx="3"/>
            <a:endCxn id="166" idx="1"/>
          </p:cNvCxnSpPr>
          <p:nvPr/>
        </p:nvCxnSpPr>
        <p:spPr>
          <a:xfrm>
            <a:off x="4343400" y="2285640"/>
            <a:ext cx="1601280" cy="108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2" name="Gerade Verbindung mit Pfeil 171"/>
          <p:cNvCxnSpPr>
            <a:stCxn id="166" idx="3"/>
            <a:endCxn id="167" idx="1"/>
          </p:cNvCxnSpPr>
          <p:nvPr/>
        </p:nvCxnSpPr>
        <p:spPr>
          <a:xfrm>
            <a:off x="7315200" y="2286360"/>
            <a:ext cx="964080" cy="360"/>
          </a:xfrm>
          <a:prstGeom prst="straightConnector1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3" name="Verbinder: gekrümmt 172"/>
          <p:cNvCxnSpPr>
            <a:stCxn id="165" idx="2"/>
            <a:endCxn id="168" idx="1"/>
          </p:cNvCxnSpPr>
          <p:nvPr/>
        </p:nvCxnSpPr>
        <p:spPr>
          <a:xfrm>
            <a:off x="3657960" y="2513880"/>
            <a:ext cx="4621320" cy="91512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4" name="Verbinder: gekrümmt 173"/>
          <p:cNvCxnSpPr>
            <a:stCxn id="161" idx="3"/>
            <a:endCxn id="167" idx="0"/>
          </p:cNvCxnSpPr>
          <p:nvPr/>
        </p:nvCxnSpPr>
        <p:spPr>
          <a:xfrm>
            <a:off x="1828800" y="1371960"/>
            <a:ext cx="7135920" cy="68652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5" name="Verbinder: gekrümmt 174"/>
          <p:cNvCxnSpPr>
            <a:stCxn id="163" idx="3"/>
            <a:endCxn id="165" idx="2"/>
          </p:cNvCxnSpPr>
          <p:nvPr/>
        </p:nvCxnSpPr>
        <p:spPr>
          <a:xfrm flipV="1">
            <a:off x="1828800" y="2513880"/>
            <a:ext cx="1829520" cy="91512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cxnSp>
        <p:nvCxnSpPr>
          <p:cNvPr id="176" name="Verbinder: gekrümmt 175"/>
          <p:cNvCxnSpPr>
            <a:stCxn id="165" idx="2"/>
            <a:endCxn id="164" idx="3"/>
          </p:cNvCxnSpPr>
          <p:nvPr/>
        </p:nvCxnSpPr>
        <p:spPr>
          <a:xfrm flipH="1">
            <a:off x="1828080" y="2513880"/>
            <a:ext cx="1830240" cy="1944360"/>
          </a:xfrm>
          <a:prstGeom prst="curvedConnector3">
            <a:avLst/>
          </a:prstGeom>
          <a:ln w="18360">
            <a:solidFill>
              <a:srgbClr val="666666"/>
            </a:solidFill>
            <a:round/>
          </a:ln>
        </p:spPr>
      </p:cxnSp>
      <p:sp>
        <p:nvSpPr>
          <p:cNvPr id="177" name="Rechteck 176"/>
          <p:cNvSpPr/>
          <p:nvPr/>
        </p:nvSpPr>
        <p:spPr>
          <a:xfrm>
            <a:off x="3657600" y="3886200"/>
            <a:ext cx="25146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de-AT" sz="1800" b="0" strike="noStrike" spc="-1">
                <a:latin typeface="Arial"/>
              </a:rPr>
              <a:t>TODO Thomas: Folien für schrittweisen Aufbau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8C489F7-8B25-4C6A-8D61-67219FC7E441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Benutzerdefiniert</PresentationFormat>
  <Paragraphs>136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Django meets Flutter</vt:lpstr>
      <vt:lpstr>Agenda</vt:lpstr>
      <vt:lpstr>Thomas Aglassinger</vt:lpstr>
      <vt:lpstr>Dominik Groß</vt:lpstr>
      <vt:lpstr>PowerPoint-Präsentation</vt:lpstr>
      <vt:lpstr>Wozu Flutter?</vt:lpstr>
      <vt:lpstr>Wer nutzt Flutter?</vt:lpstr>
      <vt:lpstr>PowerPoint-Präsentation</vt:lpstr>
      <vt:lpstr>Django Flutter Ökosystem</vt:lpstr>
      <vt:lpstr>PowerPoint-Präsentation</vt:lpstr>
      <vt:lpstr>Beispielanwendung</vt:lpstr>
      <vt:lpstr>PowerPoint-Präsentation</vt:lpstr>
      <vt:lpstr>Django Model</vt:lpstr>
      <vt:lpstr>Django Admin</vt:lpstr>
      <vt:lpstr>Django Model</vt:lpstr>
      <vt:lpstr>Datenbank Tabelle</vt:lpstr>
      <vt:lpstr>Serializer</vt:lpstr>
      <vt:lpstr>Viewset</vt:lpstr>
      <vt:lpstr>Routen und URLs</vt:lpstr>
      <vt:lpstr>REST Query: </vt:lpstr>
      <vt:lpstr>PowerPoint-Präsentation</vt:lpstr>
      <vt:lpstr>Entity</vt:lpstr>
      <vt:lpstr>Retrofit API Client</vt:lpstr>
      <vt:lpstr>UI </vt:lpstr>
      <vt:lpstr>PowerPoint-Präsentation</vt:lpstr>
      <vt:lpstr>Flutter Pro und Contra</vt:lpstr>
      <vt:lpstr>PowerPoint-Präsentation</vt:lpstr>
      <vt:lpstr>Werkzeuge</vt:lpstr>
      <vt:lpstr>Sprache</vt:lpstr>
      <vt:lpstr>PowerPoint-Präsentation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Dominik Groß</cp:lastModifiedBy>
  <cp:revision>22</cp:revision>
  <dcterms:created xsi:type="dcterms:W3CDTF">2022-10-14T06:37:45Z</dcterms:created>
  <dcterms:modified xsi:type="dcterms:W3CDTF">2022-10-16T14:25:29Z</dcterms:modified>
  <dc:language>en-US</dc:language>
</cp:coreProperties>
</file>