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552" r:id="rId2"/>
    <p:sldId id="553" r:id="rId3"/>
    <p:sldId id="636" r:id="rId4"/>
    <p:sldId id="637" r:id="rId5"/>
  </p:sldIdLst>
  <p:sldSz cx="9144000" cy="6858000" type="screen4x3"/>
  <p:notesSz cx="6858000" cy="99472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27772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27772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27772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27772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27772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rgbClr val="27772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rgbClr val="27772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rgbClr val="27772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rgbClr val="27772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9B0319"/>
    <a:srgbClr val="FE1D0C"/>
    <a:srgbClr val="00FFCC"/>
    <a:srgbClr val="277727"/>
    <a:srgbClr val="006C00"/>
    <a:srgbClr val="0080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54202" autoAdjust="0"/>
  </p:normalViewPr>
  <p:slideViewPr>
    <p:cSldViewPr>
      <p:cViewPr varScale="1">
        <p:scale>
          <a:sx n="42" d="100"/>
          <a:sy n="42" d="100"/>
        </p:scale>
        <p:origin x="20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2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0607986-1108-44B0-AA56-B35BC93066B3}" type="datetimeFigureOut">
              <a:rPr lang="zh-CN" altLang="en-US"/>
              <a:pPr>
                <a:defRPr/>
              </a:pPr>
              <a:t>2021/3/13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F433311-0076-4FA0-BBB0-5F81B6990E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7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5029200" cy="4476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0388"/>
            <a:ext cx="2971800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50388"/>
            <a:ext cx="2971800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None/>
              <a:defRPr sz="1200"/>
            </a:lvl1pPr>
          </a:lstStyle>
          <a:p>
            <a:pPr>
              <a:defRPr/>
            </a:pPr>
            <a:fld id="{FF842D78-5DDC-478D-8E8E-396CF1F961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9755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1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1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17" indent="-263776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103" indent="-211021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145" indent="-211021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186" indent="-211021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0782CBF-ECD4-401E-A1A8-7E34025B654E}" type="slidenum">
              <a:rPr lang="en-US" altLang="zh-CN" sz="1100">
                <a:solidFill>
                  <a:prstClr val="black"/>
                </a:solidFill>
              </a:rPr>
              <a:pPr/>
              <a:t>1</a:t>
            </a:fld>
            <a:endParaRPr lang="en-US" altLang="zh-CN" sz="11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751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1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800" dirty="0" smtClean="0"/>
              <a:t>问题分析：</a:t>
            </a:r>
            <a:endParaRPr lang="en-US" altLang="zh-CN" sz="2800" dirty="0" smtClean="0"/>
          </a:p>
          <a:p>
            <a:pPr lvl="1"/>
            <a:r>
              <a:rPr lang="zh-CN" altLang="en-US" sz="2200" dirty="0" smtClean="0"/>
              <a:t>可以用扫描窗方式对测试图像进行扫描，对每个扫描窗进行模板匹配，若最接近某个模板，就认为是该模板对应的数字。同时也需注意拒识非数字字符的窗口。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对于图像数据，可以对其进行二值化后再作为特征向量用于匹配，以提高算法的鲁棒性。同时也鼓励尝试采用其他的特征提取方式。</a:t>
            </a: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191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85817" indent="-263776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55103" indent="-211021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77145" indent="-211021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99186" indent="-211021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0782CBF-ECD4-401E-A1A8-7E34025B654E}" type="slidenum">
              <a:rPr lang="en-US" altLang="zh-CN" sz="1100">
                <a:solidFill>
                  <a:prstClr val="black"/>
                </a:solidFill>
              </a:rPr>
              <a:pPr/>
              <a:t>2</a:t>
            </a:fld>
            <a:endParaRPr lang="en-US" altLang="zh-CN" sz="11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125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842D78-5DDC-478D-8E8E-396CF1F9618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7594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842D78-5DDC-478D-8E8E-396CF1F9618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341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University, </a:t>
            </a:r>
            <a:r>
              <a:rPr lang="zh-CN" altLang="en-US"/>
              <a:t>第一章 引言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FFD15-30C3-4959-BE39-24DB2220C6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352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University, </a:t>
            </a:r>
            <a:r>
              <a:rPr lang="zh-CN" altLang="en-US"/>
              <a:t>第一章 引言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490D4-8E10-489C-B007-069D02EED0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46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University, </a:t>
            </a:r>
            <a:r>
              <a:rPr lang="zh-CN" altLang="en-US"/>
              <a:t>第一章 引言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74E5E-CC6A-4B93-B8B6-6C36BE49B5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5155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University, </a:t>
            </a:r>
            <a:r>
              <a:rPr lang="zh-CN" altLang="en-US"/>
              <a:t>第一章 引言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3F403-9242-477F-8BCD-6ABCB8E6E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087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University, </a:t>
            </a:r>
            <a:r>
              <a:rPr lang="zh-CN" altLang="en-US"/>
              <a:t>第一章 引言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8BDB-356B-4377-894B-AA6790D6BB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390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1547813" y="6248400"/>
            <a:ext cx="4824412" cy="457200"/>
          </a:xfrm>
        </p:spPr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Guijin Wang, Tsinghua University, </a:t>
            </a:r>
            <a:r>
              <a:rPr lang="zh-CN" altLang="en-US"/>
              <a:t>第一章 引言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44E02-A695-49DB-9899-B4CCB45937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231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University, </a:t>
            </a:r>
            <a:r>
              <a:rPr lang="zh-CN" altLang="en-US"/>
              <a:t>第一章 引言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925A1-A83F-4EFA-BC41-C641D2F5ED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382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University, </a:t>
            </a:r>
            <a:r>
              <a:rPr lang="zh-CN" altLang="en-US"/>
              <a:t>第一章 引言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15300-B0BC-4012-B575-9F50D698D0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901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University, </a:t>
            </a:r>
            <a:r>
              <a:rPr lang="zh-CN" altLang="en-US"/>
              <a:t>第一章 引言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D8A37-F19D-42FA-9054-C3E89E6F17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855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University, </a:t>
            </a:r>
            <a:r>
              <a:rPr lang="zh-CN" altLang="en-US"/>
              <a:t>第一章 引言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ADF9B-6919-470C-951D-E222979631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414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University, </a:t>
            </a:r>
            <a:r>
              <a:rPr lang="zh-CN" altLang="en-US"/>
              <a:t>第一章 引言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590F7-BE46-44F5-8FCF-FB2ADFB4D6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985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University, </a:t>
            </a:r>
            <a:r>
              <a:rPr lang="zh-CN" altLang="en-US"/>
              <a:t>第一章 引言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8072E-6A05-4793-856F-56E7AE2BB7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502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University, </a:t>
            </a:r>
            <a:r>
              <a:rPr lang="zh-CN" altLang="en-US"/>
              <a:t>第一章 引言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700D9-460D-485B-9B94-A46B4431F6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84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rc 7"/>
          <p:cNvSpPr>
            <a:spLocks/>
          </p:cNvSpPr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B9FFFF"/>
              </a:gs>
              <a:gs pos="100000">
                <a:srgbClr val="FFFFB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321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Guijin Wang, Tsinghua University, </a:t>
            </a:r>
            <a:r>
              <a:rPr lang="zh-CN" altLang="en-US"/>
              <a:t>第一章 引言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rgbClr val="FF9900"/>
                </a:solidFill>
              </a:defRPr>
            </a:lvl1pPr>
          </a:lstStyle>
          <a:p>
            <a:pPr>
              <a:defRPr/>
            </a:pPr>
            <a:fld id="{DCE8A29F-59D7-4203-99B6-5EE15CE4AC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49" r:id="rId2"/>
    <p:sldLayoutId id="2147484238" r:id="rId3"/>
    <p:sldLayoutId id="2147484239" r:id="rId4"/>
    <p:sldLayoutId id="2147484240" r:id="rId5"/>
    <p:sldLayoutId id="2147484241" r:id="rId6"/>
    <p:sldLayoutId id="2147484242" r:id="rId7"/>
    <p:sldLayoutId id="2147484243" r:id="rId8"/>
    <p:sldLayoutId id="2147484244" r:id="rId9"/>
    <p:sldLayoutId id="2147484245" r:id="rId10"/>
    <p:sldLayoutId id="2147484246" r:id="rId11"/>
    <p:sldLayoutId id="2147484247" r:id="rId12"/>
    <p:sldLayoutId id="2147484248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Monotype Sorts" pitchFamily="2" charset="2"/>
        <a:buChar char="n"/>
        <a:defRPr kumimoji="1" sz="3200" b="1">
          <a:solidFill>
            <a:srgbClr val="277727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65000"/>
        <a:buFont typeface="Monotype Sorts" pitchFamily="2" charset="2"/>
        <a:buChar char="u"/>
        <a:defRPr kumimoji="1" sz="2800" b="1">
          <a:solidFill>
            <a:srgbClr val="277727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Monotype Sorts" pitchFamily="2" charset="2"/>
        <a:buChar char="u"/>
        <a:defRPr kumimoji="1" sz="2400" b="1">
          <a:solidFill>
            <a:srgbClr val="277727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Monotype Sorts" pitchFamily="2" charset="2"/>
        <a:buChar char="l"/>
        <a:defRPr kumimoji="1" sz="2000" b="1">
          <a:solidFill>
            <a:srgbClr val="277727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Char char="n"/>
              <a:defRPr kumimoji="1" sz="32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SzPct val="65000"/>
              <a:buFont typeface="Monotype Sorts" pitchFamily="2" charset="2"/>
              <a:buChar char="u"/>
              <a:defRPr kumimoji="1" sz="28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Char char="u"/>
              <a:defRPr kumimoji="1" sz="24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SzPct val="50000"/>
              <a:buFont typeface="Monotype Sorts" pitchFamily="2" charset="2"/>
              <a:buChar char="l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dirty="0" err="1">
                <a:solidFill>
                  <a:srgbClr val="003399"/>
                </a:solidFill>
                <a:ea typeface="宋体" panose="02010600030101010101" pitchFamily="2" charset="-122"/>
              </a:rPr>
              <a:t>Guijin</a:t>
            </a:r>
            <a:r>
              <a:rPr lang="en-US" altLang="zh-CN" sz="1400" b="0" dirty="0">
                <a:solidFill>
                  <a:srgbClr val="003399"/>
                </a:solidFill>
                <a:ea typeface="宋体" panose="02010600030101010101" pitchFamily="2" charset="-122"/>
              </a:rPr>
              <a:t> Wang, Tsinghua University</a:t>
            </a:r>
            <a:endParaRPr lang="zh-CN" altLang="en-US" sz="1400" b="0" dirty="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  <p:sp>
        <p:nvSpPr>
          <p:cNvPr id="190467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Char char="n"/>
              <a:defRPr kumimoji="1" sz="32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SzPct val="65000"/>
              <a:buFont typeface="Monotype Sorts" pitchFamily="2" charset="2"/>
              <a:buChar char="u"/>
              <a:defRPr kumimoji="1" sz="28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Char char="u"/>
              <a:defRPr kumimoji="1" sz="24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SzPct val="50000"/>
              <a:buFont typeface="Monotype Sorts" pitchFamily="2" charset="2"/>
              <a:buChar char="l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9C599F-37F8-4C90-95CF-F8948C084142}" type="slidenum">
              <a:rPr lang="en-US" altLang="zh-CN" sz="1400" b="0" smtClean="0">
                <a:solidFill>
                  <a:srgbClr val="FF99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 b="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  <p:sp>
        <p:nvSpPr>
          <p:cNvPr id="19046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069" y="332656"/>
            <a:ext cx="8077200" cy="752128"/>
          </a:xfrm>
        </p:spPr>
        <p:txBody>
          <a:bodyPr/>
          <a:lstStyle/>
          <a:p>
            <a:pPr algn="l" eaLnBrk="1" hangingPunct="1"/>
            <a:r>
              <a:rPr lang="zh-CN" altLang="en-US" sz="3200" dirty="0"/>
              <a:t>数字字符识别</a:t>
            </a:r>
            <a:r>
              <a:rPr lang="en-US" altLang="zh-CN" sz="3200" dirty="0"/>
              <a:t>—</a:t>
            </a:r>
            <a:r>
              <a:rPr lang="zh-CN" altLang="en-US" sz="3200" dirty="0"/>
              <a:t>模板匹配</a:t>
            </a:r>
            <a:endParaRPr lang="en-US" altLang="zh-CN" sz="2400" dirty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068" y="1086297"/>
            <a:ext cx="9024451" cy="4907632"/>
          </a:xfrm>
        </p:spPr>
        <p:txBody>
          <a:bodyPr/>
          <a:lstStyle/>
          <a:p>
            <a:r>
              <a:rPr lang="zh-CN" altLang="en-US" sz="2800" dirty="0"/>
              <a:t>提供数据：本次作业提供两组数据，分别存放</a:t>
            </a:r>
            <a:r>
              <a:rPr lang="zh-CN" altLang="en-US" sz="2800" dirty="0" smtClean="0"/>
              <a:t>在</a:t>
            </a:r>
            <a:r>
              <a:rPr lang="en-US" altLang="zh-CN" sz="2800" dirty="0"/>
              <a:t>T</a:t>
            </a:r>
            <a:r>
              <a:rPr lang="en-US" altLang="zh-CN" sz="2800" dirty="0" smtClean="0"/>
              <a:t>rain</a:t>
            </a:r>
            <a:r>
              <a:rPr lang="zh-CN" altLang="en-US" sz="2800" dirty="0"/>
              <a:t>文件夹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Test</a:t>
            </a:r>
            <a:r>
              <a:rPr lang="zh-CN" altLang="en-US" sz="2800" dirty="0"/>
              <a:t>文件夹中。</a:t>
            </a:r>
            <a:endParaRPr lang="en-US" altLang="zh-CN" sz="2800" dirty="0"/>
          </a:p>
          <a:p>
            <a:endParaRPr lang="en-US" altLang="zh-CN" sz="600" dirty="0"/>
          </a:p>
          <a:p>
            <a:pPr marL="457200" lvl="1" indent="0">
              <a:buNone/>
            </a:pPr>
            <a:r>
              <a:rPr lang="en-US" altLang="zh-CN" sz="2400" dirty="0"/>
              <a:t>Train</a:t>
            </a:r>
            <a:r>
              <a:rPr lang="zh-CN" altLang="en-US" sz="2200" dirty="0" smtClean="0"/>
              <a:t>文件夹</a:t>
            </a:r>
            <a:r>
              <a:rPr lang="zh-CN" altLang="en-US" sz="2200" dirty="0"/>
              <a:t>中有已单独分割出来的</a:t>
            </a:r>
            <a:r>
              <a:rPr lang="en-US" altLang="zh-CN" sz="2200" dirty="0"/>
              <a:t>0-9</a:t>
            </a:r>
            <a:r>
              <a:rPr lang="zh-CN" altLang="en-US" sz="2200" dirty="0"/>
              <a:t>数字图像模板。如图</a:t>
            </a:r>
            <a:r>
              <a:rPr lang="en-US" altLang="zh-CN" sz="2200" dirty="0"/>
              <a:t>2</a:t>
            </a:r>
            <a:r>
              <a:rPr lang="zh-CN" altLang="en-US" sz="2200" dirty="0"/>
              <a:t>所</a:t>
            </a:r>
            <a:r>
              <a:rPr lang="zh-CN" altLang="en-US" sz="2200" dirty="0" smtClean="0"/>
              <a:t>示</a:t>
            </a:r>
            <a:r>
              <a:rPr lang="zh-CN" altLang="en-US" sz="2200" dirty="0" smtClean="0"/>
              <a:t>：</a:t>
            </a:r>
            <a:r>
              <a:rPr lang="zh-CN" altLang="en-US" sz="2200" dirty="0"/>
              <a:t>请注意</a:t>
            </a:r>
            <a:r>
              <a:rPr lang="zh-CN" altLang="en-US" sz="2200" dirty="0" smtClean="0"/>
              <a:t>：</a:t>
            </a:r>
            <a:r>
              <a:rPr lang="zh-CN" altLang="en-US" sz="2200" dirty="0" smtClean="0"/>
              <a:t>模板尺寸不一致</a:t>
            </a:r>
            <a:endParaRPr lang="en-US" altLang="zh-CN" sz="2200" dirty="0"/>
          </a:p>
          <a:p>
            <a:pPr>
              <a:buNone/>
            </a:pPr>
            <a:r>
              <a:rPr lang="en-US" altLang="zh-CN" dirty="0"/>
              <a:t>            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Test</a:t>
            </a:r>
            <a:r>
              <a:rPr lang="zh-CN" altLang="en-US" sz="2200" dirty="0" smtClean="0"/>
              <a:t>文件夹</a:t>
            </a:r>
            <a:r>
              <a:rPr lang="zh-CN" altLang="en-US" sz="2200" dirty="0"/>
              <a:t>中</a:t>
            </a:r>
            <a:r>
              <a:rPr lang="zh-CN" altLang="en-US" sz="2200" dirty="0" smtClean="0"/>
              <a:t>有</a:t>
            </a:r>
            <a:r>
              <a:rPr lang="en-US" altLang="zh-CN" sz="2200" dirty="0" smtClean="0"/>
              <a:t>10</a:t>
            </a:r>
            <a:r>
              <a:rPr lang="zh-CN" altLang="en-US" sz="2200" dirty="0" smtClean="0"/>
              <a:t>张</a:t>
            </a:r>
            <a:r>
              <a:rPr lang="zh-CN" altLang="en-US" sz="2200" dirty="0"/>
              <a:t>用于测试</a:t>
            </a:r>
            <a:r>
              <a:rPr lang="zh-CN" altLang="en-US" sz="2200" dirty="0" smtClean="0"/>
              <a:t>的车牌图片，其中包含一张测试车牌底色与模板不同，请同学们思考如何处理</a:t>
            </a:r>
            <a:endParaRPr lang="en-US" altLang="zh-CN" sz="2200" dirty="0" smtClean="0"/>
          </a:p>
          <a:p>
            <a:pPr lvl="1"/>
            <a:endParaRPr lang="en-US" altLang="zh-CN" sz="2200" dirty="0"/>
          </a:p>
          <a:p>
            <a:pPr lvl="1"/>
            <a:endParaRPr lang="en-US" altLang="zh-CN" sz="2200" dirty="0" smtClean="0"/>
          </a:p>
          <a:p>
            <a:pPr lvl="1"/>
            <a:endParaRPr lang="en-US" altLang="zh-CN" sz="2200" dirty="0"/>
          </a:p>
          <a:p>
            <a:r>
              <a:rPr lang="zh-CN" altLang="en-US" sz="2800" dirty="0"/>
              <a:t>请利用给出的图像模板</a:t>
            </a:r>
            <a:r>
              <a:rPr lang="zh-CN" altLang="en-US" sz="2800" dirty="0" smtClean="0"/>
              <a:t>对</a:t>
            </a:r>
            <a:r>
              <a:rPr lang="zh-CN" altLang="en-US" sz="2800" dirty="0"/>
              <a:t>测试图片</a:t>
            </a:r>
            <a:r>
              <a:rPr lang="zh-CN" altLang="en-US" sz="2800" dirty="0" smtClean="0"/>
              <a:t>进行</a:t>
            </a:r>
            <a:r>
              <a:rPr lang="zh-CN" altLang="en-US" sz="2800" dirty="0"/>
              <a:t>数字</a:t>
            </a:r>
            <a:r>
              <a:rPr lang="zh-CN" altLang="en-US" sz="2800" dirty="0" smtClean="0"/>
              <a:t>字符识别（仅需识别车牌部分）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20764"/>
            <a:ext cx="180975" cy="314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144" y="3011238"/>
            <a:ext cx="142875" cy="333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027" y="2996952"/>
            <a:ext cx="200025" cy="361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097" y="3016002"/>
            <a:ext cx="161925" cy="3238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749" y="4365224"/>
            <a:ext cx="1688727" cy="108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39" y="4365224"/>
            <a:ext cx="1602353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Char char="n"/>
              <a:defRPr kumimoji="1" sz="32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SzPct val="65000"/>
              <a:buFont typeface="Monotype Sorts" pitchFamily="2" charset="2"/>
              <a:buChar char="u"/>
              <a:defRPr kumimoji="1" sz="28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Char char="u"/>
              <a:defRPr kumimoji="1" sz="24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SzPct val="50000"/>
              <a:buFont typeface="Monotype Sorts" pitchFamily="2" charset="2"/>
              <a:buChar char="l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0" dirty="0" err="1">
                <a:solidFill>
                  <a:srgbClr val="003399"/>
                </a:solidFill>
                <a:ea typeface="宋体" panose="02010600030101010101" pitchFamily="2" charset="-122"/>
              </a:rPr>
              <a:t>Guijin</a:t>
            </a:r>
            <a:r>
              <a:rPr lang="en-US" altLang="zh-CN" sz="1400" b="0" dirty="0">
                <a:solidFill>
                  <a:srgbClr val="003399"/>
                </a:solidFill>
                <a:ea typeface="宋体" panose="02010600030101010101" pitchFamily="2" charset="-122"/>
              </a:rPr>
              <a:t> Wang, Tsinghua University</a:t>
            </a:r>
            <a:endParaRPr lang="zh-CN" altLang="en-US" sz="1400" b="0" dirty="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  <p:sp>
        <p:nvSpPr>
          <p:cNvPr id="190467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Char char="n"/>
              <a:defRPr kumimoji="1" sz="32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SzPct val="65000"/>
              <a:buFont typeface="Monotype Sorts" pitchFamily="2" charset="2"/>
              <a:buChar char="u"/>
              <a:defRPr kumimoji="1" sz="28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Char char="u"/>
              <a:defRPr kumimoji="1" sz="24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SzPct val="50000"/>
              <a:buFont typeface="Monotype Sorts" pitchFamily="2" charset="2"/>
              <a:buChar char="l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–"/>
              <a:defRPr kumimoji="1" sz="2000" b="1">
                <a:solidFill>
                  <a:srgbClr val="277727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9C599F-37F8-4C90-95CF-F8948C084142}" type="slidenum">
              <a:rPr lang="en-US" altLang="zh-CN" sz="1400" b="0" smtClean="0">
                <a:solidFill>
                  <a:srgbClr val="FF99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 b="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  <p:sp>
        <p:nvSpPr>
          <p:cNvPr id="19046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069" y="332656"/>
            <a:ext cx="8077200" cy="752128"/>
          </a:xfrm>
        </p:spPr>
        <p:txBody>
          <a:bodyPr/>
          <a:lstStyle/>
          <a:p>
            <a:pPr algn="l" eaLnBrk="1" hangingPunct="1"/>
            <a:r>
              <a:rPr lang="zh-CN" altLang="en-US" sz="3200" dirty="0"/>
              <a:t>数字字符识别</a:t>
            </a:r>
            <a:r>
              <a:rPr lang="en-US" altLang="zh-CN" sz="3200" dirty="0"/>
              <a:t>—</a:t>
            </a:r>
            <a:r>
              <a:rPr lang="zh-CN" altLang="en-US" sz="3200" dirty="0"/>
              <a:t>模板匹配</a:t>
            </a:r>
            <a:endParaRPr lang="en-US" altLang="zh-CN" sz="2400" dirty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84784"/>
            <a:ext cx="8784976" cy="4907632"/>
          </a:xfrm>
        </p:spPr>
        <p:txBody>
          <a:bodyPr/>
          <a:lstStyle/>
          <a:p>
            <a:r>
              <a:rPr lang="zh-CN" altLang="en-US" sz="2800" dirty="0" smtClean="0"/>
              <a:t>补充</a:t>
            </a:r>
            <a:r>
              <a:rPr lang="zh-CN" altLang="en-US" sz="2800" dirty="0"/>
              <a:t>题：</a:t>
            </a:r>
            <a:endParaRPr lang="en-US" altLang="zh-CN" sz="2800" dirty="0"/>
          </a:p>
          <a:p>
            <a:pPr lvl="1"/>
            <a:r>
              <a:rPr lang="en-US" altLang="zh-CN" sz="2400" dirty="0"/>
              <a:t>Test</a:t>
            </a:r>
            <a:r>
              <a:rPr lang="zh-CN" altLang="en-US" sz="2200" dirty="0" smtClean="0"/>
              <a:t>文件夹</a:t>
            </a:r>
            <a:r>
              <a:rPr lang="zh-CN" altLang="en-US" sz="2200" dirty="0"/>
              <a:t>中</a:t>
            </a:r>
            <a:r>
              <a:rPr lang="zh-CN" altLang="en-US" sz="2200" dirty="0" smtClean="0"/>
              <a:t>还有</a:t>
            </a:r>
            <a:r>
              <a:rPr lang="en-US" altLang="zh-CN" sz="2200" dirty="0" smtClean="0"/>
              <a:t>3</a:t>
            </a:r>
            <a:r>
              <a:rPr lang="zh-CN" altLang="en-US" sz="2200" dirty="0" smtClean="0"/>
              <a:t>张图像存在光照和倾斜等因素的</a:t>
            </a:r>
            <a:r>
              <a:rPr lang="zh-CN" altLang="en-US" sz="2200" dirty="0"/>
              <a:t>干扰</a:t>
            </a:r>
            <a:r>
              <a:rPr lang="zh-CN" altLang="en-US" sz="2200" dirty="0" smtClean="0"/>
              <a:t>，有兴趣</a:t>
            </a:r>
            <a:r>
              <a:rPr lang="zh-CN" altLang="en-US" sz="2200" dirty="0"/>
              <a:t>的同学可以思考如何对</a:t>
            </a:r>
            <a:r>
              <a:rPr lang="zh-CN" altLang="en-US" sz="2200" dirty="0" smtClean="0"/>
              <a:t>这</a:t>
            </a:r>
            <a:r>
              <a:rPr lang="en-US" altLang="zh-CN" sz="2200" dirty="0" smtClean="0"/>
              <a:t>3</a:t>
            </a:r>
            <a:r>
              <a:rPr lang="zh-CN" altLang="en-US" sz="2200" dirty="0" smtClean="0"/>
              <a:t>张</a:t>
            </a:r>
            <a:r>
              <a:rPr lang="zh-CN" altLang="en-US" sz="2200" dirty="0"/>
              <a:t>图像进行数字字符识别</a:t>
            </a:r>
            <a:endParaRPr lang="en-US" altLang="zh-CN" sz="2200" dirty="0"/>
          </a:p>
          <a:p>
            <a:pPr eaLnBrk="1" hangingPunct="1">
              <a:lnSpc>
                <a:spcPct val="90000"/>
              </a:lnSpc>
            </a:pP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49" y="3082730"/>
            <a:ext cx="2632500" cy="216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024493"/>
            <a:ext cx="2971800" cy="2276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999" y="3276905"/>
            <a:ext cx="24955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6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4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标题 1"/>
          <p:cNvSpPr>
            <a:spLocks noGrp="1"/>
          </p:cNvSpPr>
          <p:nvPr>
            <p:ph type="title"/>
          </p:nvPr>
        </p:nvSpPr>
        <p:spPr>
          <a:xfrm>
            <a:off x="180628" y="620688"/>
            <a:ext cx="8782744" cy="1143000"/>
          </a:xfrm>
        </p:spPr>
        <p:txBody>
          <a:bodyPr/>
          <a:lstStyle/>
          <a:p>
            <a:r>
              <a:rPr lang="zh-CN" altLang="en-US" sz="3600" dirty="0"/>
              <a:t>模式识别作业</a:t>
            </a:r>
            <a:r>
              <a:rPr lang="en-US" altLang="zh-CN" sz="3600" dirty="0"/>
              <a:t>2</a:t>
            </a:r>
            <a:r>
              <a:rPr lang="zh-CN" altLang="en-US" sz="3600" dirty="0"/>
              <a:t>：数字字符识别</a:t>
            </a:r>
            <a:r>
              <a:rPr lang="en-US" altLang="zh-CN" sz="3600" dirty="0"/>
              <a:t>—</a:t>
            </a:r>
            <a:r>
              <a:rPr lang="zh-CN" altLang="en-US" sz="3600" dirty="0"/>
              <a:t>特征设计</a:t>
            </a:r>
            <a:endParaRPr lang="zh-CN" altLang="en-US" sz="4400" dirty="0"/>
          </a:p>
        </p:txBody>
      </p:sp>
      <p:sp>
        <p:nvSpPr>
          <p:cNvPr id="10485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2400" dirty="0"/>
              <a:t>问题背景：在前面基础上，尝试设计不同的特征并用于模板匹配，比较不同特征情况下对模板匹配性能的影响</a:t>
            </a:r>
            <a:endParaRPr lang="en-US" altLang="zh-CN" sz="2400" dirty="0"/>
          </a:p>
          <a:p>
            <a:pPr lvl="0"/>
            <a:endParaRPr lang="en-US" altLang="zh-CN" sz="2400" dirty="0"/>
          </a:p>
          <a:p>
            <a:pPr lvl="0"/>
            <a:r>
              <a:rPr lang="zh-CN" altLang="en-US" sz="2400" dirty="0"/>
              <a:t>提供数据：同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104858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z="1400" dirty="0" err="1"/>
              <a:t>Guijin</a:t>
            </a:r>
            <a:r>
              <a:rPr lang="en-US" altLang="zh-CN" sz="1400" dirty="0"/>
              <a:t> Wang, Tsinghua University</a:t>
            </a:r>
            <a:endParaRPr lang="zh-CN" altLang="en-US" sz="1400" dirty="0"/>
          </a:p>
        </p:txBody>
      </p:sp>
      <p:sp>
        <p:nvSpPr>
          <p:cNvPr id="104858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B981E9-383A-4B8B-8AEF-56FA9082FEA8}" type="slidenum">
              <a:rPr lang="en-US" altLang="zh-CN" sz="1400" smtClean="0"/>
              <a:t>3</a:t>
            </a:fld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95707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数字字符识别</a:t>
            </a:r>
            <a:r>
              <a:rPr lang="en-US" altLang="zh-CN" sz="3600" dirty="0"/>
              <a:t>—</a:t>
            </a:r>
            <a:r>
              <a:rPr lang="zh-CN" altLang="en-US" sz="3600" dirty="0"/>
              <a:t>特征设计</a:t>
            </a:r>
            <a:endParaRPr lang="zh-CN" altLang="en-US" sz="4400" dirty="0"/>
          </a:p>
        </p:txBody>
      </p:sp>
      <p:sp>
        <p:nvSpPr>
          <p:cNvPr id="1048590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8062664" cy="4114800"/>
          </a:xfrm>
        </p:spPr>
        <p:txBody>
          <a:bodyPr/>
          <a:lstStyle/>
          <a:p>
            <a:r>
              <a:rPr lang="zh-CN" altLang="en-US" sz="2800" dirty="0"/>
              <a:t>问题分析：</a:t>
            </a:r>
            <a:endParaRPr lang="en-US" altLang="zh-CN" sz="2800" dirty="0"/>
          </a:p>
          <a:p>
            <a:pPr lvl="1"/>
            <a:r>
              <a:rPr lang="zh-CN" altLang="en-US" sz="2200" dirty="0"/>
              <a:t>可以利用一些局部统计信息作为特征。</a:t>
            </a:r>
            <a:endParaRPr lang="en-US" altLang="zh-CN" sz="2200" dirty="0"/>
          </a:p>
          <a:p>
            <a:pPr lvl="1"/>
            <a:r>
              <a:rPr lang="zh-CN" altLang="en-US" sz="2200" dirty="0"/>
              <a:t>如：分块计算特征</a:t>
            </a:r>
            <a:r>
              <a:rPr lang="en-US" altLang="zh-CN" sz="2200" dirty="0"/>
              <a:t>(</a:t>
            </a:r>
            <a:r>
              <a:rPr lang="zh-CN" altLang="en-US" sz="2200" dirty="0"/>
              <a:t>每块逐行或逐列统计黑像素点的个数，重心等</a:t>
            </a:r>
            <a:r>
              <a:rPr lang="en-US" altLang="zh-CN" sz="2200" dirty="0"/>
              <a:t>)</a:t>
            </a:r>
            <a:r>
              <a:rPr lang="zh-CN" altLang="en-US" sz="2200" dirty="0"/>
              <a:t>，最后将各块特征合并在一起用于匹配</a:t>
            </a:r>
            <a:endParaRPr lang="en-US" altLang="zh-CN" sz="2200" dirty="0"/>
          </a:p>
          <a:p>
            <a:endParaRPr lang="zh-CN" altLang="en-US" dirty="0"/>
          </a:p>
        </p:txBody>
      </p:sp>
      <p:sp>
        <p:nvSpPr>
          <p:cNvPr id="1048591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z="1400" dirty="0" err="1"/>
              <a:t>Guijin</a:t>
            </a:r>
            <a:r>
              <a:rPr lang="en-US" altLang="zh-CN" sz="1400" dirty="0"/>
              <a:t> Wang, Tsinghua University</a:t>
            </a:r>
            <a:endParaRPr lang="zh-CN" altLang="en-US" sz="1400" dirty="0"/>
          </a:p>
        </p:txBody>
      </p:sp>
      <p:sp>
        <p:nvSpPr>
          <p:cNvPr id="104859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B981E9-383A-4B8B-8AEF-56FA9082FEA8}" type="slidenum">
              <a:rPr lang="en-US" altLang="zh-CN" sz="1400" smtClean="0"/>
              <a:t>4</a:t>
            </a:fld>
            <a:endParaRPr lang="en-US" altLang="zh-CN" sz="1400" dirty="0"/>
          </a:p>
        </p:txBody>
      </p:sp>
      <p:pic>
        <p:nvPicPr>
          <p:cNvPr id="2097152" name="Picture 2" descr="D:\模式识别作业\给小软\train\2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4496142"/>
            <a:ext cx="690563" cy="666750"/>
          </a:xfrm>
          <a:prstGeom prst="rect">
            <a:avLst/>
          </a:prstGeom>
          <a:noFill/>
        </p:spPr>
      </p:pic>
      <p:graphicFrame>
        <p:nvGraphicFramePr>
          <p:cNvPr id="4194304" name="表格 6"/>
          <p:cNvGraphicFramePr>
            <a:graphicFrameLocks noGrp="1"/>
          </p:cNvGraphicFramePr>
          <p:nvPr/>
        </p:nvGraphicFramePr>
        <p:xfrm>
          <a:off x="1071539" y="4496142"/>
          <a:ext cx="684000" cy="65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4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4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40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9715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736" y="4091322"/>
            <a:ext cx="453390" cy="280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8593" name="右箭头 8"/>
          <p:cNvSpPr/>
          <p:nvPr/>
        </p:nvSpPr>
        <p:spPr>
          <a:xfrm>
            <a:off x="2000232" y="4710456"/>
            <a:ext cx="28575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9715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71736" y="5382447"/>
            <a:ext cx="452438" cy="280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155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71934" y="5138132"/>
            <a:ext cx="601980" cy="73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7156" name="Picture 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071934" y="3877008"/>
            <a:ext cx="624840" cy="69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8594" name="TextBox 20"/>
          <p:cNvSpPr txBox="1"/>
          <p:nvPr/>
        </p:nvSpPr>
        <p:spPr>
          <a:xfrm>
            <a:off x="2571736" y="4435241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  <a:endParaRPr lang="en-US" dirty="0"/>
          </a:p>
        </p:txBody>
      </p:sp>
      <p:sp>
        <p:nvSpPr>
          <p:cNvPr id="1048595" name="TextBox 21"/>
          <p:cNvSpPr txBox="1"/>
          <p:nvPr/>
        </p:nvSpPr>
        <p:spPr>
          <a:xfrm>
            <a:off x="4143372" y="4448512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  <a:endParaRPr lang="en-US" dirty="0"/>
          </a:p>
        </p:txBody>
      </p:sp>
      <p:sp>
        <p:nvSpPr>
          <p:cNvPr id="1048596" name="右箭头 14"/>
          <p:cNvSpPr/>
          <p:nvPr/>
        </p:nvSpPr>
        <p:spPr>
          <a:xfrm>
            <a:off x="3500430" y="4734264"/>
            <a:ext cx="28575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597" name="右箭头 15"/>
          <p:cNvSpPr/>
          <p:nvPr/>
        </p:nvSpPr>
        <p:spPr>
          <a:xfrm>
            <a:off x="5214942" y="4734264"/>
            <a:ext cx="28575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97157" name="Picture 1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643570" y="4486807"/>
            <a:ext cx="3023235" cy="604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8598" name="TextBox 19"/>
          <p:cNvSpPr txBox="1"/>
          <p:nvPr/>
        </p:nvSpPr>
        <p:spPr>
          <a:xfrm>
            <a:off x="1857356" y="444851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分块</a:t>
            </a:r>
            <a:endParaRPr lang="en-US" sz="1200" dirty="0"/>
          </a:p>
        </p:txBody>
      </p:sp>
      <p:sp>
        <p:nvSpPr>
          <p:cNvPr id="1048599" name="TextBox 24"/>
          <p:cNvSpPr txBox="1"/>
          <p:nvPr/>
        </p:nvSpPr>
        <p:spPr>
          <a:xfrm>
            <a:off x="3357554" y="4272599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局部特征</a:t>
            </a:r>
            <a:endParaRPr lang="en-US" sz="1200" dirty="0"/>
          </a:p>
        </p:txBody>
      </p:sp>
      <p:sp>
        <p:nvSpPr>
          <p:cNvPr id="1048600" name="TextBox 25"/>
          <p:cNvSpPr txBox="1"/>
          <p:nvPr/>
        </p:nvSpPr>
        <p:spPr>
          <a:xfrm>
            <a:off x="5072066" y="4272599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特征合并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50014564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Pct val="70000"/>
          <a:buFont typeface="Monotype Sorts" pitchFamily="2" charset="2"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277727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Pct val="70000"/>
          <a:buFont typeface="Monotype Sorts" pitchFamily="2" charset="2"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277727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19350</TotalTime>
  <Words>346</Words>
  <Application>Microsoft Office PowerPoint</Application>
  <PresentationFormat>全屏显示(4:3)</PresentationFormat>
  <Paragraphs>41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Monotype Sorts</vt:lpstr>
      <vt:lpstr>黑体</vt:lpstr>
      <vt:lpstr>宋体</vt:lpstr>
      <vt:lpstr>Times New Roman</vt:lpstr>
      <vt:lpstr>默认设计模板</vt:lpstr>
      <vt:lpstr>数字字符识别—模板匹配</vt:lpstr>
      <vt:lpstr>数字字符识别—模板匹配</vt:lpstr>
      <vt:lpstr>模式识别作业2：数字字符识别—特征设计</vt:lpstr>
      <vt:lpstr>数字字符识别—特征设计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Xinggang Lin</dc:creator>
  <cp:lastModifiedBy>陈慧</cp:lastModifiedBy>
  <cp:revision>414</cp:revision>
  <cp:lastPrinted>2019-03-15T03:20:31Z</cp:lastPrinted>
  <dcterms:created xsi:type="dcterms:W3CDTF">2003-02-18T16:18:43Z</dcterms:created>
  <dcterms:modified xsi:type="dcterms:W3CDTF">2021-03-13T08:52:39Z</dcterms:modified>
</cp:coreProperties>
</file>