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3" r:id="rId2"/>
  </p:sldIdLst>
  <p:sldSz cx="21383625" cy="30275213"/>
  <p:notesSz cx="6858000" cy="9144000"/>
  <p:embeddedFontLst>
    <p:embeddedFont>
      <p:font typeface="Arial Black" panose="020B0A04020102020204" pitchFamily="34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anklin Gothic Demi" panose="020B070302010202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569"/>
    <a:srgbClr val="7F7C75"/>
    <a:srgbClr val="CC3300"/>
    <a:srgbClr val="EA5D70"/>
    <a:srgbClr val="993300"/>
    <a:srgbClr val="800000"/>
    <a:srgbClr val="A50021"/>
    <a:srgbClr val="CC0000"/>
    <a:srgbClr val="F082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54" y="-6060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2022-10-07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21383625" cy="6162727"/>
            <a:chOff x="-1" y="0"/>
            <a:chExt cx="21383625" cy="61627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21383625" cy="61627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191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/>
                <a:t>PBO</a:t>
              </a:r>
              <a:endParaRPr lang="ko-KR" altLang="en-US" sz="2000" b="1" spc="-1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김종덕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박윤형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오세영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오픈소스 기반 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LoRaWAN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네트워크 망을</a:t>
              </a:r>
              <a:endParaRPr lang="en-US" altLang="ko-KR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활용한 교내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(PNU)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주차장 모니터링 시스템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30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28695" y="54006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소개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11198731"/>
            <a:ext cx="21383625" cy="950925"/>
            <a:chOff x="0" y="11198731"/>
            <a:chExt cx="21383625" cy="95092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98731"/>
              <a:ext cx="21383625" cy="95092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737298" y="11385993"/>
              <a:ext cx="1919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내용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2022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173200" y="28594050"/>
            <a:ext cx="293370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FC2C9-ABB9-921F-BE7B-933CC514C7C1}"/>
              </a:ext>
            </a:extLst>
          </p:cNvPr>
          <p:cNvSpPr txBox="1"/>
          <p:nvPr/>
        </p:nvSpPr>
        <p:spPr>
          <a:xfrm>
            <a:off x="12756279" y="6659294"/>
            <a:ext cx="844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C3300"/>
                </a:solidFill>
              </a:rPr>
              <a:t>교내 옥외 주차장의 빈 자리를 찾아주는</a:t>
            </a:r>
            <a:r>
              <a:rPr lang="en-US" altLang="ko-KR" sz="2800" b="1" dirty="0">
                <a:solidFill>
                  <a:srgbClr val="CC3300"/>
                </a:solidFill>
              </a:rPr>
              <a:t> </a:t>
            </a:r>
            <a:r>
              <a:rPr lang="ko-KR" altLang="en-US" sz="2800" b="1" dirty="0">
                <a:solidFill>
                  <a:srgbClr val="CC3300"/>
                </a:solidFill>
              </a:rPr>
              <a:t>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30A4A-A2B0-4A84-2275-255873928E36}"/>
              </a:ext>
            </a:extLst>
          </p:cNvPr>
          <p:cNvSpPr txBox="1"/>
          <p:nvPr/>
        </p:nvSpPr>
        <p:spPr>
          <a:xfrm>
            <a:off x="12756280" y="7268063"/>
            <a:ext cx="8440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  기존에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옥외 주차장을 대상으로 주차장의 정보를 제공하는 서비스는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많이 없을 뿐더러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있다고 하더라도 주차센서의 배터리 수명 문제와 옥외 주차장이 넓게 분포된 </a:t>
            </a:r>
            <a:r>
              <a:rPr lang="en-US" altLang="ko-KR" sz="2400" b="1" dirty="0"/>
              <a:t>PNU</a:t>
            </a:r>
            <a:r>
              <a:rPr lang="ko-KR" altLang="en-US" sz="2400" b="1" dirty="0"/>
              <a:t>의 특성 때문에 적용하기엔 무리가 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   따라서 이런 문제점들을 해결하기 위해 저전력 광대역 통신 기술을 사용한 </a:t>
            </a:r>
            <a:r>
              <a:rPr lang="en-US" altLang="ko-KR" sz="2400" b="1" dirty="0"/>
              <a:t>LoRaWAN</a:t>
            </a:r>
            <a:r>
              <a:rPr lang="ko-KR" altLang="en-US" sz="2400" b="1" dirty="0"/>
              <a:t>네트워크 망을 구축하여 교내 옥외 주차장 데이터를 수집해 어플리케이션을 통해 시각화 하여 주차장 정보를 제공하는 서비스를 만들고자 한다</a:t>
            </a:r>
            <a:r>
              <a:rPr lang="en-US" altLang="ko-KR" sz="2400" b="1" dirty="0"/>
              <a:t>.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5F899A6-A8E2-5063-A4C1-59A027795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2" y="6376312"/>
            <a:ext cx="11619047" cy="4533333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E21EDE-ADA9-1A56-1AE7-3D796BD38337}"/>
              </a:ext>
            </a:extLst>
          </p:cNvPr>
          <p:cNvSpPr/>
          <p:nvPr/>
        </p:nvSpPr>
        <p:spPr>
          <a:xfrm>
            <a:off x="580574" y="13190432"/>
            <a:ext cx="9927439" cy="6435843"/>
          </a:xfrm>
          <a:prstGeom prst="roundRect">
            <a:avLst/>
          </a:prstGeom>
          <a:solidFill>
            <a:schemeClr val="bg1"/>
          </a:solidFill>
          <a:ln w="127000">
            <a:solidFill>
              <a:srgbClr val="EA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F28986-FB7A-7E60-F47A-3790253F1C47}"/>
              </a:ext>
            </a:extLst>
          </p:cNvPr>
          <p:cNvSpPr/>
          <p:nvPr/>
        </p:nvSpPr>
        <p:spPr>
          <a:xfrm>
            <a:off x="11064720" y="13258996"/>
            <a:ext cx="9927439" cy="6435843"/>
          </a:xfrm>
          <a:prstGeom prst="roundRect">
            <a:avLst/>
          </a:prstGeom>
          <a:solidFill>
            <a:schemeClr val="bg1"/>
          </a:solidFill>
          <a:ln w="127000">
            <a:solidFill>
              <a:srgbClr val="EA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DAC1581-162F-E29A-AE1A-6D90CABE5CDC}"/>
              </a:ext>
            </a:extLst>
          </p:cNvPr>
          <p:cNvSpPr/>
          <p:nvPr/>
        </p:nvSpPr>
        <p:spPr>
          <a:xfrm>
            <a:off x="11178235" y="20617949"/>
            <a:ext cx="9927439" cy="6435843"/>
          </a:xfrm>
          <a:prstGeom prst="roundRect">
            <a:avLst/>
          </a:prstGeom>
          <a:solidFill>
            <a:schemeClr val="bg1"/>
          </a:solidFill>
          <a:ln w="127000">
            <a:solidFill>
              <a:srgbClr val="EA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5101B52-1BD2-A199-4155-7E5C6F722278}"/>
              </a:ext>
            </a:extLst>
          </p:cNvPr>
          <p:cNvSpPr/>
          <p:nvPr/>
        </p:nvSpPr>
        <p:spPr>
          <a:xfrm>
            <a:off x="580575" y="20582986"/>
            <a:ext cx="9927439" cy="6435843"/>
          </a:xfrm>
          <a:prstGeom prst="roundRect">
            <a:avLst/>
          </a:prstGeom>
          <a:solidFill>
            <a:schemeClr val="bg1"/>
          </a:solidFill>
          <a:ln w="127000">
            <a:solidFill>
              <a:srgbClr val="EA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A6DEC2AC-7995-716F-6709-6F6684E1A1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456" y="16278544"/>
            <a:ext cx="3121894" cy="3121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0" cap="sq">
            <a:solidFill>
              <a:srgbClr val="CC3300"/>
            </a:solidFill>
            <a:miter lim="800000"/>
          </a:ln>
          <a:effectLst/>
        </p:spPr>
      </p:pic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CB125CD-8D54-A624-588F-161F077D3264}"/>
              </a:ext>
            </a:extLst>
          </p:cNvPr>
          <p:cNvSpPr/>
          <p:nvPr/>
        </p:nvSpPr>
        <p:spPr>
          <a:xfrm rot="5400000">
            <a:off x="17742334" y="19796725"/>
            <a:ext cx="1919115" cy="1077218"/>
          </a:xfrm>
          <a:prstGeom prst="rightArrow">
            <a:avLst/>
          </a:prstGeom>
          <a:solidFill>
            <a:srgbClr val="CC3300"/>
          </a:solidFill>
          <a:ln w="63500"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735E59BC-9203-409C-84F5-4E9FD67C35F5}"/>
              </a:ext>
            </a:extLst>
          </p:cNvPr>
          <p:cNvSpPr/>
          <p:nvPr/>
        </p:nvSpPr>
        <p:spPr>
          <a:xfrm rot="10800000">
            <a:off x="9737298" y="23297261"/>
            <a:ext cx="1919115" cy="1077218"/>
          </a:xfrm>
          <a:prstGeom prst="rightArrow">
            <a:avLst/>
          </a:prstGeom>
          <a:solidFill>
            <a:srgbClr val="CC3300"/>
          </a:solidFill>
          <a:ln w="63500"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68197-8F83-E773-D04C-F4C84386EC92}"/>
              </a:ext>
            </a:extLst>
          </p:cNvPr>
          <p:cNvSpPr txBox="1"/>
          <p:nvPr/>
        </p:nvSpPr>
        <p:spPr>
          <a:xfrm>
            <a:off x="16271297" y="17252337"/>
            <a:ext cx="4260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/>
              <a:t>실험 결과 게이트웨이</a:t>
            </a:r>
            <a:br>
              <a:rPr lang="en-US" altLang="ko-KR" sz="2400" b="1" dirty="0"/>
            </a:br>
            <a:r>
              <a:rPr lang="ko-KR" altLang="en-US" sz="2400" b="1" dirty="0"/>
              <a:t>한대로도 교내의 대부분을 커버할 수 있음을 확인함</a:t>
            </a:r>
            <a:endParaRPr lang="en-US" altLang="ko-KR" sz="2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49A222-9096-E554-6FD3-6BA7D0D49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970" y="21819262"/>
            <a:ext cx="6781800" cy="2695575"/>
          </a:xfrm>
          <a:prstGeom prst="rect">
            <a:avLst/>
          </a:prstGeom>
        </p:spPr>
      </p:pic>
      <p:sp>
        <p:nvSpPr>
          <p:cNvPr id="14" name="TextBox 43">
            <a:extLst>
              <a:ext uri="{FF2B5EF4-FFF2-40B4-BE49-F238E27FC236}">
                <a16:creationId xmlns:a16="http://schemas.microsoft.com/office/drawing/2014/main" id="{1FBF6752-A25D-11A3-B000-FA31C3806E1F}"/>
              </a:ext>
            </a:extLst>
          </p:cNvPr>
          <p:cNvSpPr txBox="1"/>
          <p:nvPr/>
        </p:nvSpPr>
        <p:spPr>
          <a:xfrm>
            <a:off x="11691358" y="24833441"/>
            <a:ext cx="912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LoRaWAN</a:t>
            </a:r>
            <a:r>
              <a:rPr lang="ko-KR" altLang="en-US" sz="2400" b="1" dirty="0"/>
              <a:t>에서 받은 데이터를 데이터베이스</a:t>
            </a:r>
            <a:r>
              <a:rPr lang="en-US" altLang="ko-KR" sz="2400" b="1" dirty="0"/>
              <a:t>(MySQL)</a:t>
            </a:r>
            <a:r>
              <a:rPr lang="ko-KR" altLang="en-US" sz="2400" b="1" dirty="0"/>
              <a:t>에 저장</a:t>
            </a:r>
            <a:endParaRPr lang="en-US" altLang="ko-KR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/>
              <a:t>데이터베이스</a:t>
            </a:r>
            <a:r>
              <a:rPr lang="en-US" altLang="ko-KR" sz="2400" b="1" dirty="0"/>
              <a:t>(MySQL)</a:t>
            </a:r>
            <a:r>
              <a:rPr lang="ko-KR" altLang="en-US" sz="2400" b="1" dirty="0"/>
              <a:t>에 저장된 데이터를 어플리케이션에 전송</a:t>
            </a:r>
            <a:endParaRPr lang="en-US" altLang="ko-KR" sz="2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2124CB5-9047-0FF5-E72E-F90EF1D48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24" y="14307368"/>
            <a:ext cx="3114236" cy="2680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0" cap="sq">
            <a:solidFill>
              <a:srgbClr val="CC3300"/>
            </a:solidFill>
            <a:miter lim="800000"/>
          </a:ln>
          <a:effectLst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B1233DC-F5E2-3EB1-FD5C-95D78CE5DB5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" b="20166"/>
          <a:stretch/>
        </p:blipFill>
        <p:spPr bwMode="auto">
          <a:xfrm>
            <a:off x="5269476" y="14307368"/>
            <a:ext cx="1689094" cy="26761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D16B8CA-9120-BCCB-B7DB-8F7A9750ED8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17634"/>
          <a:stretch/>
        </p:blipFill>
        <p:spPr bwMode="auto">
          <a:xfrm>
            <a:off x="7143078" y="14306267"/>
            <a:ext cx="1650917" cy="267525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1697DD5-4819-5A18-6093-31CEC8BB9477}"/>
              </a:ext>
            </a:extLst>
          </p:cNvPr>
          <p:cNvSpPr/>
          <p:nvPr/>
        </p:nvSpPr>
        <p:spPr>
          <a:xfrm>
            <a:off x="5234438" y="14300076"/>
            <a:ext cx="3582537" cy="2688011"/>
          </a:xfrm>
          <a:prstGeom prst="roundRect">
            <a:avLst>
              <a:gd name="adj" fmla="val 2776"/>
            </a:avLst>
          </a:prstGeom>
          <a:solidFill>
            <a:schemeClr val="accent1">
              <a:alpha val="0"/>
            </a:schemeClr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13E749D-6718-98A8-9965-4FF53FC94688}"/>
              </a:ext>
            </a:extLst>
          </p:cNvPr>
          <p:cNvCxnSpPr>
            <a:cxnSpLocks/>
          </p:cNvCxnSpPr>
          <p:nvPr/>
        </p:nvCxnSpPr>
        <p:spPr>
          <a:xfrm>
            <a:off x="5330436" y="15041221"/>
            <a:ext cx="5017524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4DBA19-9B84-94DB-93F9-E25DBFEAB39E}"/>
              </a:ext>
            </a:extLst>
          </p:cNvPr>
          <p:cNvSpPr/>
          <p:nvPr/>
        </p:nvSpPr>
        <p:spPr>
          <a:xfrm>
            <a:off x="8813142" y="14589600"/>
            <a:ext cx="1650917" cy="56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최대 감지거리</a:t>
            </a:r>
          </a:p>
        </p:txBody>
      </p:sp>
      <p:pic>
        <p:nvPicPr>
          <p:cNvPr id="54" name="Picture 2" descr="LoRa and LoRaWAN: Technical overview | DEVELOPER PORTAL">
            <a:extLst>
              <a:ext uri="{FF2B5EF4-FFF2-40B4-BE49-F238E27FC236}">
                <a16:creationId xmlns:a16="http://schemas.microsoft.com/office/drawing/2014/main" id="{D8ECE67E-36E8-F0C1-D468-4FDF1A058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t="5220" r="24434"/>
          <a:stretch/>
        </p:blipFill>
        <p:spPr bwMode="auto">
          <a:xfrm>
            <a:off x="11571899" y="13767812"/>
            <a:ext cx="4577751" cy="20656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CC3300"/>
            </a:solidFill>
            <a:miter lim="800000"/>
          </a:ln>
          <a:effectLst/>
        </p:spPr>
      </p:pic>
      <p:sp>
        <p:nvSpPr>
          <p:cNvPr id="35" name="TextBox 38">
            <a:extLst>
              <a:ext uri="{FF2B5EF4-FFF2-40B4-BE49-F238E27FC236}">
                <a16:creationId xmlns:a16="http://schemas.microsoft.com/office/drawing/2014/main" id="{BE710030-D0CB-53FF-13B9-875A756D0B40}"/>
              </a:ext>
            </a:extLst>
          </p:cNvPr>
          <p:cNvSpPr txBox="1"/>
          <p:nvPr/>
        </p:nvSpPr>
        <p:spPr>
          <a:xfrm>
            <a:off x="1137281" y="17470405"/>
            <a:ext cx="3586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/>
              <a:t>초음파센서와 임베디드 보드로 주차장 내의 차량 감지 </a:t>
            </a:r>
          </a:p>
        </p:txBody>
      </p:sp>
      <p:sp>
        <p:nvSpPr>
          <p:cNvPr id="37" name="TextBox 39">
            <a:extLst>
              <a:ext uri="{FF2B5EF4-FFF2-40B4-BE49-F238E27FC236}">
                <a16:creationId xmlns:a16="http://schemas.microsoft.com/office/drawing/2014/main" id="{E1B8C8E4-0754-5F07-9CEE-834C6F074388}"/>
              </a:ext>
            </a:extLst>
          </p:cNvPr>
          <p:cNvSpPr txBox="1"/>
          <p:nvPr/>
        </p:nvSpPr>
        <p:spPr>
          <a:xfrm>
            <a:off x="5234604" y="17470405"/>
            <a:ext cx="4010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/>
              <a:t>차량이 최대 감지거리를 벗어나면 주차장 내에 차량이 없다고 판단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E624393-5BB0-1837-418E-729713893E7A}"/>
              </a:ext>
            </a:extLst>
          </p:cNvPr>
          <p:cNvSpPr/>
          <p:nvPr/>
        </p:nvSpPr>
        <p:spPr>
          <a:xfrm>
            <a:off x="3863524" y="12756721"/>
            <a:ext cx="3361538" cy="799127"/>
          </a:xfrm>
          <a:prstGeom prst="roundRect">
            <a:avLst/>
          </a:prstGeom>
          <a:solidFill>
            <a:srgbClr val="EA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데이터 센싱</a:t>
            </a:r>
            <a:endParaRPr lang="en-US" altLang="ko-KR" sz="28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6945474-23FF-AB5A-68B7-DB55234F6BB7}"/>
              </a:ext>
            </a:extLst>
          </p:cNvPr>
          <p:cNvSpPr/>
          <p:nvPr/>
        </p:nvSpPr>
        <p:spPr>
          <a:xfrm>
            <a:off x="14461185" y="12756721"/>
            <a:ext cx="3361538" cy="799127"/>
          </a:xfrm>
          <a:prstGeom prst="roundRect">
            <a:avLst/>
          </a:prstGeom>
          <a:solidFill>
            <a:srgbClr val="EA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LoRa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LoRaWAN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28FE9F2-1667-EC1D-7E85-F6E78A23AA57}"/>
              </a:ext>
            </a:extLst>
          </p:cNvPr>
          <p:cNvSpPr/>
          <p:nvPr/>
        </p:nvSpPr>
        <p:spPr>
          <a:xfrm>
            <a:off x="14461185" y="20219209"/>
            <a:ext cx="3361538" cy="799127"/>
          </a:xfrm>
          <a:prstGeom prst="roundRect">
            <a:avLst/>
          </a:prstGeom>
          <a:solidFill>
            <a:srgbClr val="EA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웹서버의 기능</a:t>
            </a:r>
            <a:endParaRPr lang="en-US" altLang="ko-KR" sz="2800" b="1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4EA4D5B4-3BBA-C95C-C45B-6DB5FCFE20FA}"/>
              </a:ext>
            </a:extLst>
          </p:cNvPr>
          <p:cNvSpPr/>
          <p:nvPr/>
        </p:nvSpPr>
        <p:spPr>
          <a:xfrm>
            <a:off x="9905229" y="15627264"/>
            <a:ext cx="1919115" cy="1077218"/>
          </a:xfrm>
          <a:prstGeom prst="rightArrow">
            <a:avLst/>
          </a:prstGeom>
          <a:solidFill>
            <a:srgbClr val="CC3300"/>
          </a:solidFill>
          <a:ln w="63500"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0554C-A2FD-BAC8-7678-42B449414066}"/>
              </a:ext>
            </a:extLst>
          </p:cNvPr>
          <p:cNvSpPr txBox="1"/>
          <p:nvPr/>
        </p:nvSpPr>
        <p:spPr>
          <a:xfrm>
            <a:off x="16252247" y="13876233"/>
            <a:ext cx="4260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LoRa :   </a:t>
            </a:r>
            <a:r>
              <a:rPr lang="ko-KR" altLang="en-US" sz="2400" b="1" dirty="0"/>
              <a:t>저전력 장거리</a:t>
            </a:r>
            <a:br>
              <a:rPr lang="en-US" altLang="ko-KR" sz="2400" b="1" dirty="0"/>
            </a:br>
            <a:r>
              <a:rPr lang="en-US" altLang="ko-KR" sz="2400" b="1" dirty="0"/>
              <a:t>              </a:t>
            </a:r>
            <a:r>
              <a:rPr lang="ko-KR" altLang="en-US" sz="2400" b="1" dirty="0"/>
              <a:t>통신기술</a:t>
            </a:r>
            <a:endParaRPr lang="en-US" altLang="ko-KR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 err="1"/>
              <a:t>LoRaWAN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LoRa</a:t>
            </a:r>
            <a:r>
              <a:rPr lang="ko-KR" altLang="en-US" sz="2400" b="1" dirty="0"/>
              <a:t> 통신으로 </a:t>
            </a:r>
            <a:r>
              <a:rPr lang="en-US" altLang="ko-KR" sz="2400" b="1" dirty="0"/>
              <a:t>			             </a:t>
            </a:r>
            <a:r>
              <a:rPr lang="ko-KR" altLang="en-US" sz="2400" b="1" dirty="0"/>
              <a:t>데이터를 수집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A64EEB5-B21D-0C27-250F-03C73378E891}"/>
              </a:ext>
            </a:extLst>
          </p:cNvPr>
          <p:cNvSpPr/>
          <p:nvPr/>
        </p:nvSpPr>
        <p:spPr>
          <a:xfrm>
            <a:off x="3863524" y="20219209"/>
            <a:ext cx="3361538" cy="799127"/>
          </a:xfrm>
          <a:prstGeom prst="roundRect">
            <a:avLst/>
          </a:prstGeom>
          <a:solidFill>
            <a:srgbClr val="EA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어플리케이션</a:t>
            </a:r>
            <a:endParaRPr lang="en-US" altLang="ko-KR" sz="2800" b="1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965FDD9-C5AF-4F26-99DE-60AF505C54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2388" y="21408853"/>
            <a:ext cx="5283809" cy="3668616"/>
          </a:xfrm>
          <a:prstGeom prst="rect">
            <a:avLst/>
          </a:prstGeom>
        </p:spPr>
      </p:pic>
      <p:sp>
        <p:nvSpPr>
          <p:cNvPr id="61" name="TextBox 10">
            <a:extLst>
              <a:ext uri="{FF2B5EF4-FFF2-40B4-BE49-F238E27FC236}">
                <a16:creationId xmlns:a16="http://schemas.microsoft.com/office/drawing/2014/main" id="{9D7AF7DE-36EB-6333-5093-DF9D0B990F5B}"/>
              </a:ext>
            </a:extLst>
          </p:cNvPr>
          <p:cNvSpPr txBox="1"/>
          <p:nvPr/>
        </p:nvSpPr>
        <p:spPr>
          <a:xfrm>
            <a:off x="2269316" y="25441246"/>
            <a:ext cx="736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/>
              <a:t>수집된 데이터를 통해 어떤 건물의 주차장에 빈자리가 있는지 </a:t>
            </a:r>
            <a:r>
              <a:rPr lang="ko-KR" altLang="en-US" sz="2400" b="1"/>
              <a:t>확인 가능하다</a:t>
            </a:r>
            <a:endParaRPr lang="en-US" altLang="ko-KR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BB18F7-7AA1-DCA5-8933-08033056503A}"/>
              </a:ext>
            </a:extLst>
          </p:cNvPr>
          <p:cNvSpPr/>
          <p:nvPr/>
        </p:nvSpPr>
        <p:spPr>
          <a:xfrm>
            <a:off x="5986463" y="14458002"/>
            <a:ext cx="235748" cy="45719"/>
          </a:xfrm>
          <a:prstGeom prst="roundRect">
            <a:avLst/>
          </a:prstGeom>
          <a:solidFill>
            <a:srgbClr val="7F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9ECBDA-2AF2-0767-7A18-8E293843DDA4}"/>
              </a:ext>
            </a:extLst>
          </p:cNvPr>
          <p:cNvSpPr/>
          <p:nvPr/>
        </p:nvSpPr>
        <p:spPr>
          <a:xfrm rot="168329">
            <a:off x="7739715" y="14470255"/>
            <a:ext cx="553962" cy="120118"/>
          </a:xfrm>
          <a:prstGeom prst="roundRect">
            <a:avLst/>
          </a:prstGeom>
          <a:solidFill>
            <a:srgbClr val="7B7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4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2072</TotalTime>
  <Words>176</Words>
  <Application>Microsoft Office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맑은 고딕</vt:lpstr>
      <vt:lpstr>Wingdings</vt:lpstr>
      <vt:lpstr>Calibri Light</vt:lpstr>
      <vt:lpstr>Arial</vt:lpstr>
      <vt:lpstr>Arial Black</vt:lpstr>
      <vt:lpstr>Franklin Gothic Demi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530 IM</cp:lastModifiedBy>
  <cp:revision>51</cp:revision>
  <dcterms:created xsi:type="dcterms:W3CDTF">2019-07-31T07:36:11Z</dcterms:created>
  <dcterms:modified xsi:type="dcterms:W3CDTF">2022-10-07T02:31:36Z</dcterms:modified>
</cp:coreProperties>
</file>