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8"/>
  </p:notesMasterIdLst>
  <p:sldIdLst>
    <p:sldId id="256" r:id="rId2"/>
    <p:sldId id="258" r:id="rId3"/>
    <p:sldId id="280" r:id="rId4"/>
    <p:sldId id="281" r:id="rId5"/>
    <p:sldId id="293" r:id="rId6"/>
    <p:sldId id="282" r:id="rId7"/>
    <p:sldId id="285" r:id="rId8"/>
    <p:sldId id="294" r:id="rId9"/>
    <p:sldId id="287" r:id="rId10"/>
    <p:sldId id="288" r:id="rId11"/>
    <p:sldId id="289" r:id="rId12"/>
    <p:sldId id="295" r:id="rId13"/>
    <p:sldId id="290" r:id="rId14"/>
    <p:sldId id="291" r:id="rId15"/>
    <p:sldId id="292" r:id="rId16"/>
    <p:sldId id="262" r:id="rId1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5235" autoAdjust="0"/>
    <p:restoredTop sz="76256" autoAdjust="0"/>
  </p:normalViewPr>
  <p:slideViewPr>
    <p:cSldViewPr snapToGrid="0">
      <p:cViewPr varScale="1">
        <p:scale>
          <a:sx n="86" d="100"/>
          <a:sy n="86" d="100"/>
        </p:scale>
        <p:origin x="91" y="8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l-GR" dirty="0" err="1"/>
            <a:t>What</a:t>
          </a:r>
          <a:r>
            <a:rPr lang="el-GR" dirty="0"/>
            <a:t> </a:t>
          </a:r>
          <a:r>
            <a:rPr lang="el-GR" dirty="0" err="1"/>
            <a:t>is</a:t>
          </a:r>
          <a:r>
            <a:rPr lang="el-GR" dirty="0"/>
            <a:t> a B4XPage</a:t>
          </a:r>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84AE5510-BE6A-48CE-ACDD-27721BCEB6AB}">
      <dgm:prSet/>
      <dgm:spPr/>
      <dgm:t>
        <a:bodyPr/>
        <a:lstStyle/>
        <a:p>
          <a:pPr>
            <a:buFont typeface="Symbol" panose="05050102010706020507" pitchFamily="18" charset="2"/>
            <a:buChar char=""/>
          </a:pPr>
          <a:r>
            <a:rPr lang="el-GR"/>
            <a:t>How to Create and Delete a B4XPage</a:t>
          </a:r>
        </a:p>
      </dgm:t>
    </dgm:pt>
    <dgm:pt modelId="{A0CE3081-8961-4D52-A8AF-5B2262416596}" type="parTrans" cxnId="{DEFA0557-4BAF-45CC-A1A8-4854B1D587E3}">
      <dgm:prSet/>
      <dgm:spPr/>
      <dgm:t>
        <a:bodyPr/>
        <a:lstStyle/>
        <a:p>
          <a:endParaRPr lang="el-GR"/>
        </a:p>
      </dgm:t>
    </dgm:pt>
    <dgm:pt modelId="{58F4623E-18BB-4093-ADF6-869D6FC6654E}" type="sibTrans" cxnId="{DEFA0557-4BAF-45CC-A1A8-4854B1D587E3}">
      <dgm:prSet/>
      <dgm:spPr/>
      <dgm:t>
        <a:bodyPr/>
        <a:lstStyle/>
        <a:p>
          <a:endParaRPr lang="el-GR"/>
        </a:p>
      </dgm:t>
    </dgm:pt>
    <dgm:pt modelId="{A2ECAC36-2A95-46C5-ADD0-A35185A90149}">
      <dgm:prSet/>
      <dgm:spPr/>
      <dgm:t>
        <a:bodyPr/>
        <a:lstStyle/>
        <a:p>
          <a:pPr>
            <a:buFont typeface="Symbol" panose="05050102010706020507" pitchFamily="18" charset="2"/>
            <a:buChar char=""/>
          </a:pPr>
          <a:r>
            <a:rPr lang="el-GR"/>
            <a:t>Passing Values within Pages </a:t>
          </a:r>
        </a:p>
      </dgm:t>
    </dgm:pt>
    <dgm:pt modelId="{05B4AC10-9565-4DDB-9A95-56615EB63865}" type="parTrans" cxnId="{E4A4E5CE-E95E-4B25-A9F5-1E35647960F8}">
      <dgm:prSet/>
      <dgm:spPr/>
      <dgm:t>
        <a:bodyPr/>
        <a:lstStyle/>
        <a:p>
          <a:endParaRPr lang="el-GR"/>
        </a:p>
      </dgm:t>
    </dgm:pt>
    <dgm:pt modelId="{9B14BC9A-BA66-4986-A519-00C9AF25E145}" type="sibTrans" cxnId="{E4A4E5CE-E95E-4B25-A9F5-1E35647960F8}">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3">
        <dgm:presLayoutVars>
          <dgm:bulletEnabled val="1"/>
        </dgm:presLayoutVars>
      </dgm:prSet>
      <dgm:spPr/>
    </dgm:pt>
    <dgm:pt modelId="{A3D729A4-5585-4D9B-8730-F8286EC1FC04}" type="pres">
      <dgm:prSet presAssocID="{30477B69-2F94-4910-B445-245EB5E581C2}" presName="sibTrans" presStyleCnt="0"/>
      <dgm:spPr/>
    </dgm:pt>
    <dgm:pt modelId="{CDF6F585-4F76-462A-ABE2-215851FD7761}" type="pres">
      <dgm:prSet presAssocID="{84AE5510-BE6A-48CE-ACDD-27721BCEB6AB}" presName="node" presStyleLbl="node1" presStyleIdx="1" presStyleCnt="3">
        <dgm:presLayoutVars>
          <dgm:bulletEnabled val="1"/>
        </dgm:presLayoutVars>
      </dgm:prSet>
      <dgm:spPr/>
    </dgm:pt>
    <dgm:pt modelId="{D7EC9F28-0505-4B55-8471-AB47E854C7E4}" type="pres">
      <dgm:prSet presAssocID="{58F4623E-18BB-4093-ADF6-869D6FC6654E}" presName="sibTrans" presStyleCnt="0"/>
      <dgm:spPr/>
    </dgm:pt>
    <dgm:pt modelId="{3CD19A31-834E-4D69-8B3F-FAEBC7717341}" type="pres">
      <dgm:prSet presAssocID="{A2ECAC36-2A95-46C5-ADD0-A35185A90149}" presName="node" presStyleLbl="node1" presStyleIdx="2" presStyleCnt="3">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DEFA0557-4BAF-45CC-A1A8-4854B1D587E3}" srcId="{0C401041-E03C-4661-9607-908B0A03F6F5}" destId="{84AE5510-BE6A-48CE-ACDD-27721BCEB6AB}" srcOrd="1" destOrd="0" parTransId="{A0CE3081-8961-4D52-A8AF-5B2262416596}" sibTransId="{58F4623E-18BB-4093-ADF6-869D6FC6654E}"/>
    <dgm:cxn modelId="{8418C598-D47D-4778-855A-FD927DF943B2}" type="presOf" srcId="{84AE5510-BE6A-48CE-ACDD-27721BCEB6AB}" destId="{CDF6F585-4F76-462A-ABE2-215851FD7761}" srcOrd="0" destOrd="0" presId="urn:microsoft.com/office/officeart/2005/8/layout/default"/>
    <dgm:cxn modelId="{399B30B7-DDBE-495E-9C16-1E1EBAB9F1F8}" type="presOf" srcId="{A2ECAC36-2A95-46C5-ADD0-A35185A90149}" destId="{3CD19A31-834E-4D69-8B3F-FAEBC7717341}"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E4A4E5CE-E95E-4B25-A9F5-1E35647960F8}" srcId="{0C401041-E03C-4661-9607-908B0A03F6F5}" destId="{A2ECAC36-2A95-46C5-ADD0-A35185A90149}" srcOrd="2" destOrd="0" parTransId="{05B4AC10-9565-4DDB-9A95-56615EB63865}" sibTransId="{9B14BC9A-BA66-4986-A519-00C9AF25E145}"/>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9CCDBE82-A015-4842-8584-D0DE0A19DF3B}" type="presParOf" srcId="{19028724-D1E1-4614-8076-49D4BC137DEF}" destId="{CDF6F585-4F76-462A-ABE2-215851FD7761}" srcOrd="2" destOrd="0" presId="urn:microsoft.com/office/officeart/2005/8/layout/default"/>
    <dgm:cxn modelId="{34A3E534-F9B3-4ED9-A2F0-B7F1F42668D9}" type="presParOf" srcId="{19028724-D1E1-4614-8076-49D4BC137DEF}" destId="{D7EC9F28-0505-4B55-8471-AB47E854C7E4}" srcOrd="3" destOrd="0" presId="urn:microsoft.com/office/officeart/2005/8/layout/default"/>
    <dgm:cxn modelId="{218CE9F5-A958-4A62-ADE3-3D882BDD4BE5}" type="presParOf" srcId="{19028724-D1E1-4614-8076-49D4BC137DEF}" destId="{3CD19A31-834E-4D69-8B3F-FAEBC771734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064983" y="1651"/>
          <a:ext cx="3518186" cy="21109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l-GR" sz="4200" kern="1200" dirty="0" err="1"/>
            <a:t>What</a:t>
          </a:r>
          <a:r>
            <a:rPr lang="el-GR" sz="4200" kern="1200" dirty="0"/>
            <a:t> </a:t>
          </a:r>
          <a:r>
            <a:rPr lang="el-GR" sz="4200" kern="1200" dirty="0" err="1"/>
            <a:t>is</a:t>
          </a:r>
          <a:r>
            <a:rPr lang="el-GR" sz="4200" kern="1200" dirty="0"/>
            <a:t> a B4XPage</a:t>
          </a:r>
        </a:p>
      </dsp:txBody>
      <dsp:txXfrm>
        <a:off x="1064983" y="1651"/>
        <a:ext cx="3518186" cy="2110912"/>
      </dsp:txXfrm>
    </dsp:sp>
    <dsp:sp modelId="{CDF6F585-4F76-462A-ABE2-215851FD7761}">
      <dsp:nvSpPr>
        <dsp:cNvPr id="0" name=""/>
        <dsp:cNvSpPr/>
      </dsp:nvSpPr>
      <dsp:spPr>
        <a:xfrm>
          <a:off x="4934988" y="1651"/>
          <a:ext cx="3518186" cy="2110912"/>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Font typeface="Symbol" panose="05050102010706020507" pitchFamily="18" charset="2"/>
            <a:buNone/>
          </a:pPr>
          <a:r>
            <a:rPr lang="el-GR" sz="4200" kern="1200"/>
            <a:t>How to Create and Delete a B4XPage</a:t>
          </a:r>
        </a:p>
      </dsp:txBody>
      <dsp:txXfrm>
        <a:off x="4934988" y="1651"/>
        <a:ext cx="3518186" cy="2110912"/>
      </dsp:txXfrm>
    </dsp:sp>
    <dsp:sp modelId="{3CD19A31-834E-4D69-8B3F-FAEBC7717341}">
      <dsp:nvSpPr>
        <dsp:cNvPr id="0" name=""/>
        <dsp:cNvSpPr/>
      </dsp:nvSpPr>
      <dsp:spPr>
        <a:xfrm>
          <a:off x="2999986" y="2464381"/>
          <a:ext cx="3518186" cy="211091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Font typeface="Symbol" panose="05050102010706020507" pitchFamily="18" charset="2"/>
            <a:buNone/>
          </a:pPr>
          <a:r>
            <a:rPr lang="el-GR" sz="4200" kern="1200"/>
            <a:t>Passing Values within Pages </a:t>
          </a:r>
        </a:p>
      </dsp:txBody>
      <dsp:txXfrm>
        <a:off x="2999986" y="2464381"/>
        <a:ext cx="3518186" cy="21109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B4XPages is a software library. Includes classes and procedures to create multiple application communication forms with the user. Also, it helps to transfer applications to different platforms using the B4A, B4i and B4J tools.   </a:t>
            </a:r>
          </a:p>
          <a:p>
            <a:r>
              <a:rPr lang="en-US" dirty="0"/>
              <a:t>Every application you have created so far with B4J already includes a B4XPage. This is B4XMainPage which is always the user's first contact form with the application. More generally, each B4XPage manages all the codes required for the GUI (Graphics User Interface) to work.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853841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Verdana" panose="020B0604030504040204" pitchFamily="34" charset="0"/>
                <a:ea typeface="Calibri" panose="020F0502020204030204" pitchFamily="34" charset="0"/>
                <a:cs typeface="Times New Roman" panose="02020603050405020304" pitchFamily="18" charset="0"/>
              </a:rPr>
              <a:t>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access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data</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another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those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must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declared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keyword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Public</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objects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themselves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either</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MainPage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elsewhere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also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declared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Public</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n-US" dirty="0"/>
          </a:p>
          <a:p>
            <a:r>
              <a:rPr lang="en-US" dirty="0"/>
              <a:t>For the purposes of this example, you will use the application of example 2. This includes </a:t>
            </a:r>
            <a:r>
              <a:rPr lang="en-US" dirty="0" err="1"/>
              <a:t>MainPage</a:t>
            </a:r>
            <a:r>
              <a:rPr lang="en-US" dirty="0"/>
              <a:t>, B4XPage1 and B4XPage2. Forms have also been created in the Designer. Open example 2, run it, and observe its operation.</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8126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As you run the application, notice that text from </a:t>
            </a:r>
            <a:r>
              <a:rPr lang="en-US" dirty="0" err="1"/>
              <a:t>textFields</a:t>
            </a:r>
            <a:r>
              <a:rPr lang="en-US" dirty="0"/>
              <a:t> is transferred to the following pages. This is because both page1 and page2 and both TextField are declared public. </a:t>
            </a:r>
          </a:p>
          <a:p>
            <a:r>
              <a:rPr lang="en-US" dirty="0"/>
              <a:t>In order page1 to have access to the txtGlobal1 variable, it must also use it by indicating the name of the page on which it was created:</a:t>
            </a:r>
          </a:p>
          <a:p>
            <a:r>
              <a:rPr lang="en-US" dirty="0"/>
              <a:t>lblGlobal1.Text = B4XPages.MainPage.txtGlobal.Text</a:t>
            </a:r>
          </a:p>
          <a:p>
            <a:r>
              <a:rPr lang="en-US" dirty="0"/>
              <a:t>where lblGlobal1 is a label that displays the content read on the page1 screen.</a:t>
            </a:r>
          </a:p>
          <a:p>
            <a:r>
              <a:rPr lang="en-US" dirty="0"/>
              <a:t>Similarly, Page2 has access to </a:t>
            </a:r>
            <a:r>
              <a:rPr lang="en-US" dirty="0" err="1"/>
              <a:t>MainPage's</a:t>
            </a:r>
            <a:r>
              <a:rPr lang="en-US" dirty="0"/>
              <a:t> txtGlobal1 and Page1's txtGlobal2 variables as follows:</a:t>
            </a:r>
          </a:p>
          <a:p>
            <a:r>
              <a:rPr lang="en-US" dirty="0"/>
              <a:t>	lblGlobal1.Text = B4XPages.MainPage.txtGlobal.Text</a:t>
            </a:r>
          </a:p>
          <a:p>
            <a:r>
              <a:rPr lang="en-US" dirty="0"/>
              <a:t>	lblGlobal2.Text = B4XPages.MainPage.page1.txtGlobal2.Text</a:t>
            </a:r>
          </a:p>
          <a:p>
            <a:r>
              <a:rPr lang="en-US" dirty="0"/>
              <a:t>where lblGlobal1 and   lblGlobal2   are two labels that display the contents of the two Public Variables on the page2 screen.</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884149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the previous example, try closing all windows except </a:t>
            </a:r>
            <a:r>
              <a:rPr lang="en-US" dirty="0" err="1"/>
              <a:t>MainPage</a:t>
            </a:r>
            <a:r>
              <a:rPr lang="en-US" dirty="0"/>
              <a:t> and type in new text and press the button to page1. You will notice that the value displayed by the </a:t>
            </a:r>
            <a:r>
              <a:rPr lang="en-US" dirty="0" err="1"/>
              <a:t>MainPage</a:t>
            </a:r>
            <a:r>
              <a:rPr lang="en-US" dirty="0"/>
              <a:t> it is not the new but still shows the first one. </a:t>
            </a:r>
          </a:p>
          <a:p>
            <a:r>
              <a:rPr lang="en-US" dirty="0"/>
              <a:t>This is because B4Xpages remain in computer memory and each time they are called the event B4XPage_Create does not run again. To read the       global variables again from </a:t>
            </a:r>
            <a:r>
              <a:rPr lang="en-US" dirty="0" err="1"/>
              <a:t>MainPage</a:t>
            </a:r>
            <a:r>
              <a:rPr lang="en-US" dirty="0"/>
              <a:t> you can run event B4XPage_Appear and in there use the variables from </a:t>
            </a:r>
            <a:r>
              <a:rPr lang="en-US" dirty="0" err="1"/>
              <a:t>MainPage</a:t>
            </a:r>
            <a:r>
              <a:rPr lang="en-US" dirty="0"/>
              <a:t>:</a:t>
            </a:r>
          </a:p>
          <a:p>
            <a:r>
              <a:rPr lang="en-US" dirty="0"/>
              <a:t>Unlike B4XPage_Create that runs only once on the first call of the page, B4XPage_Appear runs every time the window appears in the foreground, so you can use it whenever the page returns to transfer variables from other forms.</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1091370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When you start a new program with B4XPage, the following folder structure is created.</a:t>
            </a:r>
          </a:p>
          <a:p>
            <a:r>
              <a:rPr lang="en-US" dirty="0"/>
              <a:t>Each of the three folders B4A, B4i And B4J include the relevant codes in order to create applications, Android, </a:t>
            </a:r>
            <a:r>
              <a:rPr lang="en-US" dirty="0" err="1"/>
              <a:t>Ios</a:t>
            </a:r>
            <a:r>
              <a:rPr lang="en-US" dirty="0"/>
              <a:t> computers (Win-</a:t>
            </a:r>
            <a:r>
              <a:rPr lang="en-US" dirty="0" err="1"/>
              <a:t>dows</a:t>
            </a:r>
            <a:r>
              <a:rPr lang="en-US" dirty="0"/>
              <a:t>, Linux platforms) respectively. </a:t>
            </a:r>
          </a:p>
          <a:p>
            <a:r>
              <a:rPr lang="en-US" dirty="0"/>
              <a:t>Specifically, in the B4J folder there is the “Files” folder where it contains all the files created with the Designer as well as any other files that must be used during the execution of the code e.g. images.  </a:t>
            </a:r>
            <a:r>
              <a:rPr lang="en-US" dirty="0" err="1"/>
              <a:t>MainPage.bjl</a:t>
            </a:r>
            <a:r>
              <a:rPr lang="en-US" dirty="0"/>
              <a:t> is the file that was created automatically during the creation of the application and is its home screen. The Shared Files folder also includes files that the three </a:t>
            </a:r>
            <a:r>
              <a:rPr lang="en-US" dirty="0" err="1"/>
              <a:t>dif-ferent</a:t>
            </a:r>
            <a:r>
              <a:rPr lang="en-US" dirty="0"/>
              <a:t> applications can share if the developer chooses to create an </a:t>
            </a:r>
            <a:r>
              <a:rPr lang="en-US" dirty="0" err="1"/>
              <a:t>applica-tion</a:t>
            </a:r>
            <a:r>
              <a:rPr lang="en-US" dirty="0"/>
              <a:t> for both Android, IOS and PC.</a:t>
            </a:r>
          </a:p>
          <a:p>
            <a:r>
              <a:rPr lang="en-US" dirty="0"/>
              <a:t>The application's home folder contains all the files that create the different B4XPages of our application. </a:t>
            </a:r>
          </a:p>
          <a:p>
            <a:r>
              <a:rPr lang="en-US" dirty="0"/>
              <a:t>The first page that is created must have the name “B4XMainPage.bas” and cannot be changed; all other pages are named by the developer.</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83426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When creating a new application with B4Xpage, the language has already prepared the first page and as mentioned its name in the application folder is B4XMainPage.bas. Also, it has created a form (or GUI screen) to com-</a:t>
            </a:r>
            <a:r>
              <a:rPr lang="en-US" dirty="0" err="1"/>
              <a:t>municate</a:t>
            </a:r>
            <a:r>
              <a:rPr lang="en-US" dirty="0"/>
              <a:t> with the user (named </a:t>
            </a:r>
            <a:r>
              <a:rPr lang="en-US" dirty="0" err="1"/>
              <a:t>MainPage.bjl</a:t>
            </a:r>
            <a:r>
              <a:rPr lang="en-US" dirty="0"/>
              <a:t>). Eventually, a mechanism called B4XPagesManager undertakes to manage the pages. </a:t>
            </a:r>
          </a:p>
          <a:p>
            <a:r>
              <a:rPr lang="en-US" b="1" dirty="0"/>
              <a:t>What is Root</a:t>
            </a:r>
          </a:p>
          <a:p>
            <a:r>
              <a:rPr lang="en-US" dirty="0"/>
              <a:t>The Root variable is an object of class B4XView. Undertakes to perform all display-related tasks in the various forms created by the developer (also associated with code sharing in B4J, B4A, B4i). Therefore, the Root object instructs the </a:t>
            </a:r>
            <a:r>
              <a:rPr lang="en-US" dirty="0" err="1"/>
              <a:t>MainPage</a:t>
            </a:r>
            <a:r>
              <a:rPr lang="en-US" dirty="0"/>
              <a:t> form to load with the </a:t>
            </a:r>
            <a:r>
              <a:rPr lang="en-US" dirty="0" err="1"/>
              <a:t>Root.LoadLayout</a:t>
            </a:r>
            <a:r>
              <a:rPr lang="en-US" dirty="0"/>
              <a:t>("</a:t>
            </a:r>
            <a:r>
              <a:rPr lang="en-US" dirty="0" err="1"/>
              <a:t>MainPage</a:t>
            </a:r>
            <a:r>
              <a:rPr lang="en-US" dirty="0"/>
              <a:t>" method).</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45535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Bef>
                <a:spcPts val="200"/>
              </a:spcBef>
            </a:pPr>
            <a:r>
              <a:rPr lang="el-GR" dirty="0" err="1">
                <a:effectLst/>
              </a:rPr>
              <a:t>After</a:t>
            </a:r>
            <a:r>
              <a:rPr lang="el-GR" dirty="0">
                <a:effectLst/>
              </a:rPr>
              <a:t> </a:t>
            </a:r>
            <a:r>
              <a:rPr lang="el-GR" dirty="0" err="1">
                <a:effectLst/>
              </a:rPr>
              <a:t>Create</a:t>
            </a:r>
            <a:r>
              <a:rPr lang="el-GR" dirty="0">
                <a:effectLst/>
              </a:rPr>
              <a:t> </a:t>
            </a:r>
            <a:r>
              <a:rPr lang="el-GR" dirty="0" err="1">
                <a:effectLst/>
              </a:rPr>
              <a:t>an</a:t>
            </a:r>
            <a:r>
              <a:rPr lang="el-GR" dirty="0">
                <a:effectLst/>
              </a:rPr>
              <a:t> </a:t>
            </a:r>
            <a:r>
              <a:rPr lang="el-GR" dirty="0" err="1">
                <a:effectLst/>
              </a:rPr>
              <a:t>app</a:t>
            </a:r>
            <a:r>
              <a:rPr lang="el-GR" dirty="0">
                <a:effectLst/>
              </a:rPr>
              <a:t> </a:t>
            </a:r>
            <a:r>
              <a:rPr lang="el-GR" dirty="0" err="1">
                <a:effectLst/>
              </a:rPr>
              <a:t>select</a:t>
            </a:r>
            <a:r>
              <a:rPr lang="el-GR" dirty="0">
                <a:effectLst/>
              </a:rPr>
              <a:t> </a:t>
            </a:r>
            <a:r>
              <a:rPr lang="el-GR" dirty="0" err="1">
                <a:effectLst/>
              </a:rPr>
              <a:t>from</a:t>
            </a:r>
            <a:r>
              <a:rPr lang="el-GR" dirty="0">
                <a:effectLst/>
              </a:rPr>
              <a:t> the </a:t>
            </a:r>
            <a:r>
              <a:rPr lang="el-GR" dirty="0" err="1">
                <a:effectLst/>
              </a:rPr>
              <a:t>menu</a:t>
            </a:r>
            <a:r>
              <a:rPr lang="el-GR" dirty="0">
                <a:effectLst/>
              </a:rPr>
              <a:t> Project – </a:t>
            </a:r>
            <a:r>
              <a:rPr lang="el-GR" dirty="0" err="1">
                <a:effectLst/>
              </a:rPr>
              <a:t>Add</a:t>
            </a:r>
            <a:r>
              <a:rPr lang="el-GR" dirty="0">
                <a:effectLst/>
              </a:rPr>
              <a:t> </a:t>
            </a:r>
            <a:r>
              <a:rPr lang="el-GR" dirty="0" err="1">
                <a:effectLst/>
              </a:rPr>
              <a:t>New</a:t>
            </a:r>
            <a:r>
              <a:rPr lang="el-GR" dirty="0">
                <a:effectLst/>
              </a:rPr>
              <a:t> </a:t>
            </a:r>
            <a:r>
              <a:rPr lang="el-GR" dirty="0" err="1">
                <a:effectLst/>
              </a:rPr>
              <a:t>Module</a:t>
            </a:r>
            <a:r>
              <a:rPr lang="el-GR" dirty="0">
                <a:effectLst/>
              </a:rPr>
              <a:t> – </a:t>
            </a:r>
            <a:r>
              <a:rPr lang="el-GR" dirty="0" err="1">
                <a:effectLst/>
              </a:rPr>
              <a:t>Class</a:t>
            </a:r>
            <a:r>
              <a:rPr lang="el-GR" dirty="0">
                <a:effectLst/>
              </a:rPr>
              <a:t> </a:t>
            </a:r>
            <a:r>
              <a:rPr lang="el-GR" dirty="0" err="1">
                <a:effectLst/>
              </a:rPr>
              <a:t>Module</a:t>
            </a:r>
            <a:r>
              <a:rPr lang="el-GR" dirty="0">
                <a:effectLst/>
              </a:rPr>
              <a:t> – B4XPage And </a:t>
            </a:r>
            <a:r>
              <a:rPr lang="el-GR" dirty="0" err="1">
                <a:effectLst/>
              </a:rPr>
              <a:t>Give</a:t>
            </a:r>
            <a:r>
              <a:rPr lang="el-GR" dirty="0">
                <a:effectLst/>
              </a:rPr>
              <a:t> the </a:t>
            </a:r>
            <a:r>
              <a:rPr lang="el-GR" dirty="0" err="1">
                <a:effectLst/>
              </a:rPr>
              <a:t>name</a:t>
            </a:r>
            <a:r>
              <a:rPr lang="el-GR" dirty="0">
                <a:effectLst/>
              </a:rPr>
              <a:t> B4XPage1. </a:t>
            </a:r>
            <a:r>
              <a:rPr lang="en-US"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l-GR"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endParaRPr>
          </a:p>
          <a:p>
            <a:pPr>
              <a:tabLst>
                <a:tab pos="180340" algn="l"/>
                <a:tab pos="540385" algn="l"/>
                <a:tab pos="900430" algn="l"/>
                <a:tab pos="1260475" algn="l"/>
              </a:tabLst>
            </a:pPr>
            <a:r>
              <a:rPr lang="el-GR" sz="1800" dirty="0">
                <a:effectLst/>
                <a:latin typeface="Verdana" panose="020B0604030504040204" pitchFamily="34" charset="0"/>
                <a:ea typeface="Calibri" panose="020F0502020204030204" pitchFamily="34" charset="0"/>
                <a:cs typeface="Times New Roman" panose="02020603050405020304" pitchFamily="18" charset="0"/>
              </a:rPr>
              <a:t>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“B4XPage1”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necessary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started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communication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screen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(GUI)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point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should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later</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32254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Open Designer and from the menu File select New.</a:t>
            </a:r>
          </a:p>
          <a:p>
            <a:r>
              <a:rPr lang="en-US" dirty="0"/>
              <a:t>From the Variants tab, specify the dimensions of the form you want to design, and then select a label and button to insert into your form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370508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Use the menu Generate Members to insert the two objects into your code as well as the Click of the button. Remember that this action must be applied when you are in the code of the B4XPage1.</a:t>
            </a:r>
          </a:p>
          <a:p>
            <a:r>
              <a:rPr lang="en-US" dirty="0"/>
              <a:t>From the file menu save your form named frmPage1. (You can give any name you want, and it serves the needs of the application).</a:t>
            </a:r>
          </a:p>
          <a:p>
            <a:r>
              <a:rPr lang="en-US" dirty="0"/>
              <a:t>The following code will now be created, and the file will have been displayed frmPage1.bjl in the folder files.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3887783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lnSpc>
                <a:spcPct val="107000"/>
              </a:lnSpc>
              <a:spcAft>
                <a:spcPts val="800"/>
              </a:spcAft>
            </a:pPr>
            <a:r>
              <a:rPr lang="el-GR" dirty="0" err="1">
                <a:effectLst/>
              </a:rPr>
              <a:t>To</a:t>
            </a:r>
            <a:r>
              <a:rPr lang="el-GR" dirty="0">
                <a:effectLst/>
              </a:rPr>
              <a:t> </a:t>
            </a:r>
            <a:r>
              <a:rPr lang="el-GR" dirty="0" err="1">
                <a:effectLst/>
              </a:rPr>
              <a:t>link</a:t>
            </a:r>
            <a:r>
              <a:rPr lang="el-GR" dirty="0">
                <a:effectLst/>
              </a:rPr>
              <a:t> the </a:t>
            </a:r>
            <a:r>
              <a:rPr lang="el-GR" dirty="0" err="1">
                <a:effectLst/>
              </a:rPr>
              <a:t>form</a:t>
            </a:r>
            <a:r>
              <a:rPr lang="el-GR" dirty="0">
                <a:effectLst/>
              </a:rPr>
              <a:t> frmPage1 </a:t>
            </a:r>
            <a:r>
              <a:rPr lang="el-GR" dirty="0" err="1">
                <a:effectLst/>
              </a:rPr>
              <a:t>with</a:t>
            </a:r>
            <a:r>
              <a:rPr lang="el-GR" dirty="0">
                <a:effectLst/>
              </a:rPr>
              <a:t> the B4XPage1 </a:t>
            </a:r>
            <a:r>
              <a:rPr lang="el-GR" dirty="0" err="1">
                <a:effectLst/>
              </a:rPr>
              <a:t>you</a:t>
            </a:r>
            <a:r>
              <a:rPr lang="el-GR" dirty="0">
                <a:effectLst/>
              </a:rPr>
              <a:t> </a:t>
            </a:r>
            <a:r>
              <a:rPr lang="el-GR" dirty="0" err="1">
                <a:effectLst/>
              </a:rPr>
              <a:t>must</a:t>
            </a:r>
            <a:r>
              <a:rPr lang="el-GR" dirty="0">
                <a:effectLst/>
              </a:rPr>
              <a:t> </a:t>
            </a:r>
            <a:r>
              <a:rPr lang="el-GR" dirty="0" err="1">
                <a:effectLst/>
              </a:rPr>
              <a:t>now</a:t>
            </a:r>
            <a:r>
              <a:rPr lang="el-GR" dirty="0">
                <a:effectLst/>
              </a:rPr>
              <a:t> </a:t>
            </a:r>
            <a:r>
              <a:rPr lang="el-GR" dirty="0" err="1">
                <a:effectLst/>
              </a:rPr>
              <a:t>call</a:t>
            </a:r>
            <a:r>
              <a:rPr lang="el-GR" dirty="0">
                <a:effectLst/>
              </a:rPr>
              <a:t> the </a:t>
            </a:r>
            <a:r>
              <a:rPr lang="el-GR" dirty="0" err="1">
                <a:effectLst/>
              </a:rPr>
              <a:t>property</a:t>
            </a:r>
            <a:r>
              <a:rPr lang="el-GR" dirty="0">
                <a:effectLst/>
              </a:rPr>
              <a:t> </a:t>
            </a:r>
            <a:r>
              <a:rPr lang="el-GR" dirty="0" err="1">
                <a:effectLst/>
              </a:rPr>
              <a:t>Root.LoadLayout</a:t>
            </a:r>
            <a:r>
              <a:rPr lang="el-GR" dirty="0">
                <a:effectLst/>
              </a:rPr>
              <a:t>("frmPage1") </a:t>
            </a:r>
            <a:r>
              <a:rPr lang="el-GR" dirty="0" err="1">
                <a:effectLst/>
              </a:rPr>
              <a:t>within</a:t>
            </a:r>
            <a:r>
              <a:rPr lang="el-GR" dirty="0">
                <a:effectLst/>
              </a:rPr>
              <a:t> the </a:t>
            </a:r>
            <a:r>
              <a:rPr lang="el-GR" dirty="0" err="1">
                <a:effectLst/>
              </a:rPr>
              <a:t>event</a:t>
            </a:r>
            <a:r>
              <a:rPr lang="el-GR" dirty="0">
                <a:effectLst/>
              </a:rPr>
              <a:t> B4XPage_Created. </a:t>
            </a: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next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include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method’s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programming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depend</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purpose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building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suppose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move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B4XPage1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screen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click</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B4XmainPage’s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button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click</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button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placed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return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1824861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342900" lvl="0" indent="-342900" algn="just">
              <a:lnSpc>
                <a:spcPct val="107000"/>
              </a:lnSpc>
              <a:buFont typeface="+mj-lt"/>
              <a:buAutoNum type="arabicPeriod"/>
            </a:pPr>
            <a:r>
              <a:rPr lang="el-GR" dirty="0" err="1">
                <a:effectLst/>
              </a:rPr>
              <a:t>Set</a:t>
            </a:r>
            <a:r>
              <a:rPr lang="el-GR" dirty="0">
                <a:effectLst/>
              </a:rPr>
              <a:t> a </a:t>
            </a:r>
            <a:r>
              <a:rPr lang="el-GR" dirty="0" err="1">
                <a:effectLst/>
              </a:rPr>
              <a:t>class</a:t>
            </a:r>
            <a:r>
              <a:rPr lang="el-GR" dirty="0">
                <a:effectLst/>
              </a:rPr>
              <a:t> </a:t>
            </a:r>
            <a:r>
              <a:rPr lang="el-GR" dirty="0" err="1">
                <a:effectLst/>
              </a:rPr>
              <a:t>object</a:t>
            </a:r>
            <a:r>
              <a:rPr lang="el-GR" dirty="0">
                <a:effectLst/>
              </a:rPr>
              <a:t> B4XPage1.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Initialize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page1.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Runs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Initialize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routine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B4XPage1.</a:t>
            </a:r>
          </a:p>
          <a:p>
            <a:pPr marL="342900" lvl="0" indent="-342900" algn="just">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ID for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object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remains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open</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screen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closes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remains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open</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3800245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When a B4XPage is called, the program control passes to that page. There-fore, for the page to close, an event must occur, such as pressing a button or the close button in the top right of the window. More generally, it also depends on how the screen was opened: 	</a:t>
            </a:r>
          </a:p>
          <a:p>
            <a:endParaRPr lang="en-US" dirty="0"/>
          </a:p>
          <a:p>
            <a:r>
              <a:rPr lang="en-US" dirty="0"/>
              <a:t>The first way closes the current form while the second way essentially calls the home page again while closing the current one.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315474342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hyperlink" Target="https://creativecommons.org/licenses/by/4.0/"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extLst>
              <a:ext uri="{FF2B5EF4-FFF2-40B4-BE49-F238E27FC236}">
                <a16:creationId xmlns:a16="http://schemas.microsoft.com/office/drawing/2014/main" id="{66966CEF-A252-4DB7-8829-1E1FAF23EF5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7"/>
            <a:extLst>
              <a:ext uri="{FF2B5EF4-FFF2-40B4-BE49-F238E27FC236}">
                <a16:creationId xmlns:a16="http://schemas.microsoft.com/office/drawing/2014/main" id="{7C9FC214-8FCD-48B5-87C0-B786C9E22A51}"/>
              </a:ext>
            </a:extLst>
          </p:cNvPr>
          <p:cNvPicPr/>
          <p:nvPr userDrawn="1"/>
        </p:nvPicPr>
        <p:blipFill>
          <a:blip r:embed="rId8">
            <a:extLst>
              <a:ext uri="{28A0092B-C50C-407E-A947-70E740481C1C}">
                <a14:useLocalDpi xmlns:a14="http://schemas.microsoft.com/office/drawing/2010/main" val="0"/>
              </a:ext>
            </a:extLst>
          </a:blip>
          <a:stretch>
            <a:fillRect/>
          </a:stretch>
        </p:blipFill>
        <p:spPr>
          <a:xfrm>
            <a:off x="336442" y="6453103"/>
            <a:ext cx="838200" cy="29527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a:t>
            </a:r>
            <a:r>
              <a:rPr lang="en-US" sz="2800" b="1" kern="0" dirty="0">
                <a:solidFill>
                  <a:srgbClr val="2F5496"/>
                </a:solidFill>
                <a:ea typeface="Times New Roman" panose="02020603050405020304" pitchFamily="18" charset="0"/>
                <a:cs typeface="Times New Roman" panose="02020603050405020304" pitchFamily="18" charset="0"/>
              </a:rPr>
              <a:t>10</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a typeface="Times New Roman" panose="02020603050405020304" pitchFamily="18" charset="0"/>
                <a:cs typeface="Times New Roman" panose="02020603050405020304" pitchFamily="18" charset="0"/>
              </a:rPr>
              <a:t>B4XPages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Ορθογώνιο 13">
            <a:extLst>
              <a:ext uri="{FF2B5EF4-FFF2-40B4-BE49-F238E27FC236}">
                <a16:creationId xmlns:a16="http://schemas.microsoft.com/office/drawing/2014/main" id="{994F2977-643C-47E0-9E09-36503B5981D3}"/>
              </a:ext>
            </a:extLst>
          </p:cNvPr>
          <p:cNvSpPr/>
          <p:nvPr/>
        </p:nvSpPr>
        <p:spPr>
          <a:xfrm>
            <a:off x="6692906" y="4813052"/>
            <a:ext cx="5437231" cy="161126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AEB31B0F-81EB-49AC-986C-216CC832F71A}"/>
              </a:ext>
            </a:extLst>
          </p:cNvPr>
          <p:cNvSpPr/>
          <p:nvPr/>
        </p:nvSpPr>
        <p:spPr>
          <a:xfrm>
            <a:off x="6692907" y="3911230"/>
            <a:ext cx="5437231" cy="866653"/>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0FECBF33-641C-48AB-9E05-4288EA474A5E}"/>
              </a:ext>
            </a:extLst>
          </p:cNvPr>
          <p:cNvSpPr/>
          <p:nvPr/>
        </p:nvSpPr>
        <p:spPr>
          <a:xfrm>
            <a:off x="6666216" y="2678532"/>
            <a:ext cx="5437231" cy="1197529"/>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79710B95-6275-4EF7-BFB2-30F3F569A6CB}"/>
              </a:ext>
            </a:extLst>
          </p:cNvPr>
          <p:cNvSpPr/>
          <p:nvPr/>
        </p:nvSpPr>
        <p:spPr>
          <a:xfrm>
            <a:off x="6692908" y="1788561"/>
            <a:ext cx="5437231" cy="866652"/>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77D727C5-7119-4FA2-AE4D-6D98CC4245FD}"/>
              </a:ext>
            </a:extLst>
          </p:cNvPr>
          <p:cNvSpPr/>
          <p:nvPr/>
        </p:nvSpPr>
        <p:spPr>
          <a:xfrm>
            <a:off x="6710977" y="882589"/>
            <a:ext cx="5437231" cy="866652"/>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146DAA1B-522F-4FCD-B51C-B642FB651710}"/>
              </a:ext>
            </a:extLst>
          </p:cNvPr>
          <p:cNvSpPr>
            <a:spLocks noGrp="1"/>
          </p:cNvSpPr>
          <p:nvPr>
            <p:ph type="title"/>
          </p:nvPr>
        </p:nvSpPr>
        <p:spPr/>
        <p:txBody>
          <a:bodyPr/>
          <a:lstStyle/>
          <a:p>
            <a:r>
              <a:rPr lang="en-US" dirty="0"/>
              <a:t>Call a new B4Xpage.</a:t>
            </a:r>
            <a:endParaRPr lang="el-GR" dirty="0"/>
          </a:p>
        </p:txBody>
      </p:sp>
      <p:pic>
        <p:nvPicPr>
          <p:cNvPr id="4" name="Εικόνα 3" descr="Εικόνα που περιέχει κείμενο&#10;&#10;Περιγραφή που δημιουργήθηκε αυτόματα">
            <a:extLst>
              <a:ext uri="{FF2B5EF4-FFF2-40B4-BE49-F238E27FC236}">
                <a16:creationId xmlns:a16="http://schemas.microsoft.com/office/drawing/2014/main" id="{A49BAEEE-C35A-4AC8-809C-60DE65C34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21" y="882589"/>
            <a:ext cx="6338116" cy="5092822"/>
          </a:xfrm>
          <a:prstGeom prst="rect">
            <a:avLst/>
          </a:prstGeom>
        </p:spPr>
      </p:pic>
      <p:sp>
        <p:nvSpPr>
          <p:cNvPr id="9" name="TextBox 8">
            <a:extLst>
              <a:ext uri="{FF2B5EF4-FFF2-40B4-BE49-F238E27FC236}">
                <a16:creationId xmlns:a16="http://schemas.microsoft.com/office/drawing/2014/main" id="{4767654E-7AF1-48CB-86EE-6C81169E5253}"/>
              </a:ext>
            </a:extLst>
          </p:cNvPr>
          <p:cNvSpPr txBox="1"/>
          <p:nvPr/>
        </p:nvSpPr>
        <p:spPr>
          <a:xfrm>
            <a:off x="6710977" y="921909"/>
            <a:ext cx="5208147" cy="5502404"/>
          </a:xfrm>
          <a:prstGeom prst="rect">
            <a:avLst/>
          </a:prstGeom>
          <a:noFill/>
        </p:spPr>
        <p:txBody>
          <a:bodyPr wrap="square">
            <a:spAutoFit/>
          </a:bodyPr>
          <a:lstStyle/>
          <a:p>
            <a:pPr marL="342900" lvl="0" indent="-342900">
              <a:lnSpc>
                <a:spcPct val="107000"/>
              </a:lnSpc>
              <a:spcBef>
                <a:spcPts val="600"/>
              </a:spcBef>
              <a:buFont typeface="+mj-lt"/>
              <a:buAutoNum type="arabicPeriod"/>
            </a:pPr>
            <a:r>
              <a:rPr lang="el-GR" sz="2400" dirty="0" err="1">
                <a:effectLst/>
                <a:latin typeface="Verdana" panose="020B0604030504040204" pitchFamily="34" charset="0"/>
                <a:ea typeface="Verdana" panose="020B0604030504040204" pitchFamily="34" charset="0"/>
              </a:rPr>
              <a:t>Set</a:t>
            </a:r>
            <a:r>
              <a:rPr lang="el-GR" sz="2400" dirty="0">
                <a:effectLst/>
                <a:latin typeface="Verdana" panose="020B0604030504040204" pitchFamily="34" charset="0"/>
                <a:ea typeface="Verdana" panose="020B0604030504040204" pitchFamily="34" charset="0"/>
              </a:rPr>
              <a:t> a </a:t>
            </a:r>
            <a:r>
              <a:rPr lang="el-GR" sz="2400" dirty="0" err="1">
                <a:effectLst/>
                <a:latin typeface="Verdana" panose="020B0604030504040204" pitchFamily="34" charset="0"/>
                <a:ea typeface="Verdana" panose="020B0604030504040204" pitchFamily="34" charset="0"/>
              </a:rPr>
              <a:t>class</a:t>
            </a:r>
            <a:r>
              <a:rPr lang="el-GR" sz="2400" dirty="0">
                <a:effectLst/>
                <a:latin typeface="Verdana" panose="020B0604030504040204" pitchFamily="34" charset="0"/>
                <a:ea typeface="Verdana" panose="020B0604030504040204" pitchFamily="34" charset="0"/>
              </a:rPr>
              <a:t> </a:t>
            </a:r>
            <a:r>
              <a:rPr lang="el-GR" sz="2400" dirty="0" err="1">
                <a:effectLst/>
                <a:latin typeface="Verdana" panose="020B0604030504040204" pitchFamily="34" charset="0"/>
                <a:ea typeface="Verdana" panose="020B0604030504040204" pitchFamily="34" charset="0"/>
              </a:rPr>
              <a:t>object</a:t>
            </a:r>
            <a:r>
              <a:rPr lang="el-GR" sz="2400" dirty="0">
                <a:effectLst/>
                <a:latin typeface="Verdana" panose="020B0604030504040204" pitchFamily="34" charset="0"/>
                <a:ea typeface="Verdana" panose="020B0604030504040204" pitchFamily="34" charset="0"/>
              </a:rPr>
              <a:t> B4XPage1.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Initialize</a:t>
            </a:r>
            <a:r>
              <a:rPr lang="el-GR" sz="2400" dirty="0">
                <a:effectLst/>
                <a:latin typeface="Verdana" panose="020B0604030504040204" pitchFamily="34" charset="0"/>
                <a:ea typeface="Verdana" panose="020B0604030504040204" pitchFamily="34" charset="0"/>
                <a:cs typeface="Times New Roman" panose="02020603050405020304" pitchFamily="18" charset="0"/>
              </a:rPr>
              <a:t> page1. </a:t>
            </a:r>
            <a:endParaRPr lang="en-US"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07000"/>
              </a:lnSpc>
              <a:spcBef>
                <a:spcPts val="600"/>
              </a:spcBef>
              <a:buFont typeface="+mj-lt"/>
              <a:buAutoNum type="arabicPeriod"/>
            </a:pPr>
            <a:r>
              <a:rPr lang="el-GR" sz="2400" dirty="0" err="1">
                <a:effectLst/>
                <a:latin typeface="Verdana" panose="020B0604030504040204" pitchFamily="34" charset="0"/>
                <a:ea typeface="Verdana" panose="020B0604030504040204" pitchFamily="34" charset="0"/>
                <a:cs typeface="Times New Roman" panose="02020603050405020304" pitchFamily="18" charset="0"/>
              </a:rPr>
              <a:t>Runs</a:t>
            </a:r>
            <a:r>
              <a:rPr lang="el-GR" sz="2400" dirty="0">
                <a:effectLst/>
                <a:latin typeface="Verdana" panose="020B0604030504040204" pitchFamily="34" charset="0"/>
                <a:ea typeface="Verdana" panose="020B0604030504040204" pitchFamily="34" charset="0"/>
                <a:cs typeface="Times New Roman" panose="02020603050405020304" pitchFamily="18" charset="0"/>
              </a:rPr>
              <a:t>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Initialize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routine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within</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class</a:t>
            </a:r>
            <a:r>
              <a:rPr lang="el-GR" sz="2400" dirty="0">
                <a:effectLst/>
                <a:latin typeface="Verdana" panose="020B0604030504040204" pitchFamily="34" charset="0"/>
                <a:ea typeface="Verdana" panose="020B0604030504040204" pitchFamily="34" charset="0"/>
                <a:cs typeface="Times New Roman" panose="02020603050405020304" pitchFamily="18" charset="0"/>
              </a:rPr>
              <a:t> B4XPage1.</a:t>
            </a:r>
          </a:p>
          <a:p>
            <a:pPr marL="342900" lvl="0" indent="-342900">
              <a:lnSpc>
                <a:spcPct val="107000"/>
              </a:lnSpc>
              <a:spcBef>
                <a:spcPts val="600"/>
              </a:spcBef>
              <a:buFont typeface="+mj-lt"/>
              <a:buAutoNum type="arabicPeriod"/>
            </a:pPr>
            <a:r>
              <a:rPr lang="el-GR" sz="2400" dirty="0" err="1">
                <a:effectLst/>
                <a:latin typeface="Verdana" panose="020B0604030504040204" pitchFamily="34" charset="0"/>
                <a:ea typeface="Verdana" panose="020B0604030504040204" pitchFamily="34" charset="0"/>
                <a:cs typeface="Times New Roman" panose="02020603050405020304" pitchFamily="18" charset="0"/>
              </a:rPr>
              <a:t>Create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an</a:t>
            </a:r>
            <a:r>
              <a:rPr lang="el-GR" sz="2400" dirty="0">
                <a:effectLst/>
                <a:latin typeface="Verdana" panose="020B0604030504040204" pitchFamily="34" charset="0"/>
                <a:ea typeface="Verdana" panose="020B0604030504040204" pitchFamily="34" charset="0"/>
                <a:cs typeface="Times New Roman" panose="02020603050405020304" pitchFamily="18" charset="0"/>
              </a:rPr>
              <a:t> ID for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new</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object</a:t>
            </a:r>
            <a:r>
              <a:rPr lang="el-GR" sz="2400" dirty="0">
                <a:effectLst/>
                <a:latin typeface="Verdana" panose="020B0604030504040204" pitchFamily="34" charset="0"/>
                <a:ea typeface="Verdana" panose="020B0604030504040204" pitchFamily="34" charset="0"/>
                <a:cs typeface="Times New Roman" panose="02020603050405020304" pitchFamily="18" charset="0"/>
              </a:rPr>
              <a:t>. (In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example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is</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my</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first</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a:t>
            </a:r>
          </a:p>
          <a:p>
            <a:pPr marL="342900" lvl="0" indent="-342900">
              <a:lnSpc>
                <a:spcPct val="107000"/>
              </a:lnSpc>
              <a:spcBef>
                <a:spcPts val="600"/>
              </a:spcBef>
              <a:buFont typeface="+mj-lt"/>
              <a:buAutoNum type="arabicPeriod"/>
            </a:pPr>
            <a:r>
              <a:rPr lang="el-GR" sz="2400" dirty="0" err="1">
                <a:effectLst/>
                <a:latin typeface="Verdana" panose="020B0604030504040204" pitchFamily="34" charset="0"/>
                <a:ea typeface="Verdana" panose="020B0604030504040204" pitchFamily="34" charset="0"/>
                <a:cs typeface="Times New Roman" panose="02020603050405020304" pitchFamily="18" charset="0"/>
              </a:rPr>
              <a:t>Call</a:t>
            </a:r>
            <a:r>
              <a:rPr lang="el-GR" sz="2400" dirty="0">
                <a:effectLst/>
                <a:latin typeface="Verdana" panose="020B0604030504040204" pitchFamily="34" charset="0"/>
                <a:ea typeface="Verdana" panose="020B0604030504040204" pitchFamily="34" charset="0"/>
                <a:cs typeface="Times New Roman" panose="02020603050405020304" pitchFamily="18" charset="0"/>
              </a:rPr>
              <a:t>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new</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while</a:t>
            </a:r>
            <a:r>
              <a:rPr lang="el-GR" sz="2400" dirty="0">
                <a:effectLst/>
                <a:latin typeface="Verdana" panose="020B0604030504040204" pitchFamily="34" charset="0"/>
                <a:ea typeface="Verdana" panose="020B0604030504040204" pitchFamily="34" charset="0"/>
                <a:cs typeface="Times New Roman" panose="02020603050405020304" pitchFamily="18" charset="0"/>
              </a:rPr>
              <a:t>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home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remains</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open</a:t>
            </a:r>
            <a:r>
              <a:rPr lang="el-GR" sz="2400" dirty="0">
                <a:effectLst/>
                <a:latin typeface="Verdana" panose="020B0604030504040204" pitchFamily="34" charset="0"/>
                <a:ea typeface="Verdana" panose="020B0604030504040204" pitchFamily="34" charset="0"/>
                <a:cs typeface="Times New Roman" panose="02020603050405020304" pitchFamily="18" charset="0"/>
              </a:rPr>
              <a:t>.</a:t>
            </a:r>
          </a:p>
          <a:p>
            <a:pPr marL="342900" lvl="0" indent="-342900">
              <a:lnSpc>
                <a:spcPct val="107000"/>
              </a:lnSpc>
              <a:spcBef>
                <a:spcPts val="600"/>
              </a:spcBef>
              <a:spcAft>
                <a:spcPts val="800"/>
              </a:spcAft>
              <a:buFont typeface="+mj-lt"/>
              <a:buAutoNum type="arabicPeriod"/>
            </a:pPr>
            <a:r>
              <a:rPr lang="el-GR" sz="2400" dirty="0" err="1">
                <a:effectLst/>
                <a:latin typeface="Verdana" panose="020B0604030504040204" pitchFamily="34" charset="0"/>
                <a:ea typeface="Verdana" panose="020B0604030504040204" pitchFamily="34" charset="0"/>
                <a:cs typeface="Times New Roman" panose="02020603050405020304" pitchFamily="18" charset="0"/>
              </a:rPr>
              <a:t>Second</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way</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to</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call</a:t>
            </a:r>
            <a:r>
              <a:rPr lang="el-GR" sz="2400" dirty="0">
                <a:effectLst/>
                <a:latin typeface="Verdana" panose="020B0604030504040204" pitchFamily="34" charset="0"/>
                <a:ea typeface="Verdana" panose="020B0604030504040204" pitchFamily="34" charset="0"/>
                <a:cs typeface="Times New Roman" panose="02020603050405020304" pitchFamily="18" charset="0"/>
              </a:rPr>
              <a:t> a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where</a:t>
            </a:r>
            <a:r>
              <a:rPr lang="el-GR" sz="2400" dirty="0">
                <a:effectLst/>
                <a:latin typeface="Verdana" panose="020B0604030504040204" pitchFamily="34" charset="0"/>
                <a:ea typeface="Verdana" panose="020B0604030504040204" pitchFamily="34" charset="0"/>
                <a:cs typeface="Times New Roman" panose="02020603050405020304" pitchFamily="18" charset="0"/>
              </a:rPr>
              <a:t>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home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screen</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closes</a:t>
            </a:r>
            <a:r>
              <a:rPr lang="el-GR" sz="2400" dirty="0">
                <a:effectLst/>
                <a:latin typeface="Verdana" panose="020B0604030504040204" pitchFamily="34" charset="0"/>
                <a:ea typeface="Verdana" panose="020B0604030504040204" pitchFamily="34" charset="0"/>
                <a:cs typeface="Times New Roman" panose="02020603050405020304" pitchFamily="18" charset="0"/>
              </a:rPr>
              <a:t> and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only</a:t>
            </a:r>
            <a:r>
              <a:rPr lang="el-GR" sz="2400" dirty="0">
                <a:effectLst/>
                <a:latin typeface="Verdana" panose="020B0604030504040204" pitchFamily="34" charset="0"/>
                <a:ea typeface="Verdana" panose="020B0604030504040204" pitchFamily="34" charset="0"/>
                <a:cs typeface="Times New Roman" panose="02020603050405020304" pitchFamily="18" charset="0"/>
              </a:rPr>
              <a:t>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new</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remains</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open</a:t>
            </a:r>
            <a:r>
              <a:rPr lang="el-GR" sz="2400" dirty="0">
                <a:effectLst/>
                <a:latin typeface="Verdana" panose="020B0604030504040204" pitchFamily="34" charset="0"/>
                <a:ea typeface="Verdan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1303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2" grpId="0" animBg="1"/>
      <p:bldP spid="11"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C06E87-7BA9-427D-AB30-3E23B22DBC39}"/>
              </a:ext>
            </a:extLst>
          </p:cNvPr>
          <p:cNvSpPr>
            <a:spLocks noGrp="1"/>
          </p:cNvSpPr>
          <p:nvPr>
            <p:ph type="title"/>
          </p:nvPr>
        </p:nvSpPr>
        <p:spPr/>
        <p:txBody>
          <a:bodyPr/>
          <a:lstStyle/>
          <a:p>
            <a:r>
              <a:rPr lang="en-US"/>
              <a:t>Call a new B4Xpage.</a:t>
            </a:r>
            <a:endParaRPr lang="el-GR" dirty="0"/>
          </a:p>
        </p:txBody>
      </p:sp>
      <p:pic>
        <p:nvPicPr>
          <p:cNvPr id="4" name="Εικόνα 3">
            <a:extLst>
              <a:ext uri="{FF2B5EF4-FFF2-40B4-BE49-F238E27FC236}">
                <a16:creationId xmlns:a16="http://schemas.microsoft.com/office/drawing/2014/main" id="{BF0F5546-33C1-4EC3-BE90-46E173E95BAE}"/>
              </a:ext>
            </a:extLst>
          </p:cNvPr>
          <p:cNvPicPr>
            <a:picLocks noChangeAspect="1"/>
          </p:cNvPicPr>
          <p:nvPr/>
        </p:nvPicPr>
        <p:blipFill>
          <a:blip r:embed="rId2"/>
          <a:stretch>
            <a:fillRect/>
          </a:stretch>
        </p:blipFill>
        <p:spPr>
          <a:xfrm>
            <a:off x="267354" y="1251975"/>
            <a:ext cx="4519052" cy="4054191"/>
          </a:xfrm>
          <a:prstGeom prst="rect">
            <a:avLst/>
          </a:prstGeom>
        </p:spPr>
      </p:pic>
      <p:pic>
        <p:nvPicPr>
          <p:cNvPr id="6" name="Εικόνα 5">
            <a:extLst>
              <a:ext uri="{FF2B5EF4-FFF2-40B4-BE49-F238E27FC236}">
                <a16:creationId xmlns:a16="http://schemas.microsoft.com/office/drawing/2014/main" id="{6047C66D-5622-467B-8B8A-148CB0147EB4}"/>
              </a:ext>
            </a:extLst>
          </p:cNvPr>
          <p:cNvPicPr>
            <a:picLocks noChangeAspect="1"/>
          </p:cNvPicPr>
          <p:nvPr/>
        </p:nvPicPr>
        <p:blipFill>
          <a:blip r:embed="rId3"/>
          <a:stretch>
            <a:fillRect/>
          </a:stretch>
        </p:blipFill>
        <p:spPr>
          <a:xfrm>
            <a:off x="7405595" y="1251975"/>
            <a:ext cx="4519051" cy="4129083"/>
          </a:xfrm>
          <a:prstGeom prst="rect">
            <a:avLst/>
          </a:prstGeom>
        </p:spPr>
      </p:pic>
      <p:pic>
        <p:nvPicPr>
          <p:cNvPr id="8" name="Εικόνα 7" descr="Εικόνα που περιέχει κείμενο&#10;&#10;Περιγραφή που δημιουργήθηκε αυτόματα">
            <a:extLst>
              <a:ext uri="{FF2B5EF4-FFF2-40B4-BE49-F238E27FC236}">
                <a16:creationId xmlns:a16="http://schemas.microsoft.com/office/drawing/2014/main" id="{31F09003-27FB-4395-BB1B-28EB1C1A91BE}"/>
              </a:ext>
            </a:extLst>
          </p:cNvPr>
          <p:cNvPicPr>
            <a:picLocks noChangeAspect="1"/>
          </p:cNvPicPr>
          <p:nvPr/>
        </p:nvPicPr>
        <p:blipFill rotWithShape="1">
          <a:blip r:embed="rId4">
            <a:extLst>
              <a:ext uri="{28A0092B-C50C-407E-A947-70E740481C1C}">
                <a14:useLocalDpi xmlns:a14="http://schemas.microsoft.com/office/drawing/2010/main" val="0"/>
              </a:ext>
            </a:extLst>
          </a:blip>
          <a:srcRect t="84206" b="7253"/>
          <a:stretch/>
        </p:blipFill>
        <p:spPr>
          <a:xfrm>
            <a:off x="5196320" y="539262"/>
            <a:ext cx="6759978" cy="463916"/>
          </a:xfrm>
          <a:prstGeom prst="rect">
            <a:avLst/>
          </a:prstGeom>
        </p:spPr>
      </p:pic>
      <p:pic>
        <p:nvPicPr>
          <p:cNvPr id="9" name="Εικόνα 8" descr="Εικόνα που περιέχει κείμενο&#10;&#10;Περιγραφή που δημιουργήθηκε αυτόματα">
            <a:extLst>
              <a:ext uri="{FF2B5EF4-FFF2-40B4-BE49-F238E27FC236}">
                <a16:creationId xmlns:a16="http://schemas.microsoft.com/office/drawing/2014/main" id="{85F628CA-9FBA-4FF5-A13F-76AEF5292DEA}"/>
              </a:ext>
            </a:extLst>
          </p:cNvPr>
          <p:cNvPicPr>
            <a:picLocks noChangeAspect="1"/>
          </p:cNvPicPr>
          <p:nvPr/>
        </p:nvPicPr>
        <p:blipFill rotWithShape="1">
          <a:blip r:embed="rId4">
            <a:extLst>
              <a:ext uri="{28A0092B-C50C-407E-A947-70E740481C1C}">
                <a14:useLocalDpi xmlns:a14="http://schemas.microsoft.com/office/drawing/2010/main" val="0"/>
              </a:ext>
            </a:extLst>
          </a:blip>
          <a:srcRect t="74539" r="33893" b="13319"/>
          <a:stretch/>
        </p:blipFill>
        <p:spPr>
          <a:xfrm>
            <a:off x="267354" y="5606025"/>
            <a:ext cx="5532392" cy="816483"/>
          </a:xfrm>
          <a:prstGeom prst="rect">
            <a:avLst/>
          </a:prstGeom>
        </p:spPr>
      </p:pic>
    </p:spTree>
    <p:extLst>
      <p:ext uri="{BB962C8B-B14F-4D97-AF65-F5344CB8AC3E}">
        <p14:creationId xmlns:p14="http://schemas.microsoft.com/office/powerpoint/2010/main" val="215948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28B0F48-08AF-4302-AC54-3B434F190040}"/>
              </a:ext>
            </a:extLst>
          </p:cNvPr>
          <p:cNvSpPr>
            <a:spLocks noGrp="1"/>
          </p:cNvSpPr>
          <p:nvPr>
            <p:ph type="title"/>
          </p:nvPr>
        </p:nvSpPr>
        <p:spPr/>
        <p:txBody>
          <a:bodyPr/>
          <a:lstStyle/>
          <a:p>
            <a:r>
              <a:rPr lang="en-US" dirty="0"/>
              <a:t>Close a B4XPage.</a:t>
            </a:r>
            <a:endParaRPr lang="el-GR" dirty="0"/>
          </a:p>
        </p:txBody>
      </p:sp>
      <p:graphicFrame>
        <p:nvGraphicFramePr>
          <p:cNvPr id="4" name="Πίνακας 3">
            <a:extLst>
              <a:ext uri="{FF2B5EF4-FFF2-40B4-BE49-F238E27FC236}">
                <a16:creationId xmlns:a16="http://schemas.microsoft.com/office/drawing/2014/main" id="{FAD84E1A-A33C-4400-9BCF-62137FF2AFBD}"/>
              </a:ext>
            </a:extLst>
          </p:cNvPr>
          <p:cNvGraphicFramePr>
            <a:graphicFrameLocks noGrp="1"/>
          </p:cNvGraphicFramePr>
          <p:nvPr>
            <p:extLst>
              <p:ext uri="{D42A27DB-BD31-4B8C-83A1-F6EECF244321}">
                <p14:modId xmlns:p14="http://schemas.microsoft.com/office/powerpoint/2010/main" val="2701332974"/>
              </p:ext>
            </p:extLst>
          </p:nvPr>
        </p:nvGraphicFramePr>
        <p:xfrm>
          <a:off x="372862" y="1840523"/>
          <a:ext cx="10980938" cy="2475975"/>
        </p:xfrm>
        <a:graphic>
          <a:graphicData uri="http://schemas.openxmlformats.org/drawingml/2006/table">
            <a:tbl>
              <a:tblPr firstRow="1" firstCol="1" bandRow="1"/>
              <a:tblGrid>
                <a:gridCol w="5490469">
                  <a:extLst>
                    <a:ext uri="{9D8B030D-6E8A-4147-A177-3AD203B41FA5}">
                      <a16:colId xmlns:a16="http://schemas.microsoft.com/office/drawing/2014/main" val="2131037404"/>
                    </a:ext>
                  </a:extLst>
                </a:gridCol>
                <a:gridCol w="5490469">
                  <a:extLst>
                    <a:ext uri="{9D8B030D-6E8A-4147-A177-3AD203B41FA5}">
                      <a16:colId xmlns:a16="http://schemas.microsoft.com/office/drawing/2014/main" val="1928683699"/>
                    </a:ext>
                  </a:extLst>
                </a:gridCol>
              </a:tblGrid>
              <a:tr h="825325">
                <a:tc>
                  <a:txBody>
                    <a:bodyPr/>
                    <a:lstStyle/>
                    <a:p>
                      <a:pPr>
                        <a:lnSpc>
                          <a:spcPct val="107000"/>
                        </a:lnSpc>
                        <a:spcAft>
                          <a:spcPts val="800"/>
                        </a:spcAft>
                      </a:pPr>
                      <a:r>
                        <a:rPr lang="el-GR" sz="2000" b="1">
                          <a:effectLst/>
                          <a:latin typeface="Verdana" panose="020B0604030504040204" pitchFamily="34" charset="0"/>
                          <a:ea typeface="Calibri" panose="020F0502020204030204" pitchFamily="34" charset="0"/>
                          <a:cs typeface="Times New Roman" panose="02020603050405020304" pitchFamily="18" charset="0"/>
                        </a:rPr>
                        <a:t>When opened with:</a:t>
                      </a:r>
                      <a:endParaRPr lang="el-GR"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2000" b="1">
                          <a:effectLst/>
                          <a:latin typeface="Verdana" panose="020B0604030504040204" pitchFamily="34" charset="0"/>
                          <a:ea typeface="Calibri" panose="020F0502020204030204" pitchFamily="34" charset="0"/>
                          <a:cs typeface="Times New Roman" panose="02020603050405020304" pitchFamily="18" charset="0"/>
                        </a:rPr>
                        <a:t>Usually closes with:</a:t>
                      </a:r>
                      <a:endParaRPr lang="el-GR"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795083"/>
                  </a:ext>
                </a:extLst>
              </a:tr>
              <a:tr h="825325">
                <a:tc>
                  <a:txBody>
                    <a:bodyPr/>
                    <a:lstStyle/>
                    <a:p>
                      <a:pPr>
                        <a:lnSpc>
                          <a:spcPct val="107000"/>
                        </a:lnSpc>
                        <a:spcAft>
                          <a:spcPts val="800"/>
                        </a:spcAft>
                      </a:pPr>
                      <a:r>
                        <a:rPr lang="el-GR" sz="2000">
                          <a:effectLst/>
                          <a:latin typeface="Verdana" panose="020B0604030504040204" pitchFamily="34" charset="0"/>
                          <a:ea typeface="Calibri" panose="020F0502020204030204" pitchFamily="34" charset="0"/>
                          <a:cs typeface="Times New Roman" panose="02020603050405020304" pitchFamily="18" charset="0"/>
                        </a:rPr>
                        <a:t>B4XPages.ShowPage("my first Page")</a:t>
                      </a:r>
                      <a:endParaRPr lang="el-GR"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2000">
                          <a:effectLst/>
                          <a:latin typeface="Verdana" panose="020B0604030504040204" pitchFamily="34" charset="0"/>
                          <a:ea typeface="Calibri" panose="020F0502020204030204" pitchFamily="34" charset="0"/>
                          <a:cs typeface="Times New Roman" panose="02020603050405020304" pitchFamily="18" charset="0"/>
                        </a:rPr>
                        <a:t>B4XPages.ClosePage(Me)</a:t>
                      </a:r>
                      <a:endParaRPr lang="el-GR"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579100"/>
                  </a:ext>
                </a:extLst>
              </a:tr>
              <a:tr h="825325">
                <a:tc>
                  <a:txBody>
                    <a:bodyPr/>
                    <a:lstStyle/>
                    <a:p>
                      <a:pPr>
                        <a:lnSpc>
                          <a:spcPct val="107000"/>
                        </a:lnSpc>
                        <a:spcAft>
                          <a:spcPts val="800"/>
                        </a:spcAft>
                      </a:pPr>
                      <a:r>
                        <a:rPr lang="el-GR" sz="2000" dirty="0">
                          <a:effectLst/>
                          <a:latin typeface="Verdana" panose="020B0604030504040204" pitchFamily="34" charset="0"/>
                          <a:ea typeface="Calibri" panose="020F0502020204030204" pitchFamily="34" charset="0"/>
                          <a:cs typeface="Times New Roman" panose="02020603050405020304" pitchFamily="18" charset="0"/>
                        </a:rPr>
                        <a:t>B4XPages.ShowPageAndRemovePreviousPages("</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my</a:t>
                      </a:r>
                      <a:r>
                        <a:rPr lang="el-GR" sz="2000" dirty="0">
                          <a:effectLst/>
                          <a:latin typeface="Verdana" panose="020B0604030504040204" pitchFamily="34" charset="0"/>
                          <a:ea typeface="Calibri" panose="020F0502020204030204" pitchFamily="34" charset="0"/>
                          <a:cs typeface="Times New Roman" panose="02020603050405020304" pitchFamily="18" charset="0"/>
                        </a:rPr>
                        <a:t> </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2000" dirty="0">
                          <a:effectLst/>
                          <a:latin typeface="Verdana" panose="020B0604030504040204" pitchFamily="34" charset="0"/>
                          <a:ea typeface="Calibri" panose="020F0502020204030204" pitchFamily="34" charset="0"/>
                          <a:cs typeface="Times New Roman" panose="02020603050405020304" pitchFamily="18" charset="0"/>
                        </a:rPr>
                        <a:t> </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2000" dirty="0">
                          <a:effectLst/>
                          <a:latin typeface="Verdana" panose="020B0604030504040204" pitchFamily="34" charset="0"/>
                          <a:ea typeface="Calibri" panose="020F0502020204030204" pitchFamily="34" charset="0"/>
                          <a:cs typeface="Times New Roman" panose="02020603050405020304" pitchFamily="18" charset="0"/>
                        </a:rPr>
                        <a:t>")</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spcAft>
                          <a:spcPts val="800"/>
                        </a:spcAft>
                      </a:pPr>
                      <a:r>
                        <a:rPr lang="el-GR" sz="2000" dirty="0">
                          <a:effectLst/>
                          <a:latin typeface="Verdana" panose="020B0604030504040204" pitchFamily="34" charset="0"/>
                          <a:ea typeface="Calibri" panose="020F0502020204030204" pitchFamily="34" charset="0"/>
                          <a:cs typeface="Times New Roman" panose="02020603050405020304" pitchFamily="18" charset="0"/>
                        </a:rPr>
                        <a:t>B4XPages.ShowPageAndRemovePreviousPages("</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MainPage</a:t>
                      </a:r>
                      <a:r>
                        <a:rPr lang="el-GR" sz="2000" dirty="0">
                          <a:effectLst/>
                          <a:latin typeface="Verdana" panose="020B0604030504040204" pitchFamily="34" charset="0"/>
                          <a:ea typeface="Calibri" panose="020F0502020204030204" pitchFamily="34" charset="0"/>
                          <a:cs typeface="Times New Roman" panose="02020603050405020304" pitchFamily="18" charset="0"/>
                        </a:rPr>
                        <a:t>")	</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5090264"/>
                  </a:ext>
                </a:extLst>
              </a:tr>
            </a:tbl>
          </a:graphicData>
        </a:graphic>
      </p:graphicFrame>
    </p:spTree>
    <p:extLst>
      <p:ext uri="{BB962C8B-B14F-4D97-AF65-F5344CB8AC3E}">
        <p14:creationId xmlns:p14="http://schemas.microsoft.com/office/powerpoint/2010/main" val="276631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97DC70A-76A6-4634-AF33-D551547BF578}"/>
              </a:ext>
            </a:extLst>
          </p:cNvPr>
          <p:cNvSpPr>
            <a:spLocks noGrp="1"/>
          </p:cNvSpPr>
          <p:nvPr>
            <p:ph type="title"/>
          </p:nvPr>
        </p:nvSpPr>
        <p:spPr/>
        <p:txBody>
          <a:bodyPr/>
          <a:lstStyle/>
          <a:p>
            <a:r>
              <a:rPr lang="en-US" dirty="0"/>
              <a:t>Transfer information between pages</a:t>
            </a:r>
            <a:endParaRPr lang="el-GR" dirty="0"/>
          </a:p>
        </p:txBody>
      </p:sp>
      <p:pic>
        <p:nvPicPr>
          <p:cNvPr id="4" name="Εικόνα 3">
            <a:extLst>
              <a:ext uri="{FF2B5EF4-FFF2-40B4-BE49-F238E27FC236}">
                <a16:creationId xmlns:a16="http://schemas.microsoft.com/office/drawing/2014/main" id="{FE351708-3AE6-4160-8DB9-F76D1F2BA79A}"/>
              </a:ext>
            </a:extLst>
          </p:cNvPr>
          <p:cNvPicPr>
            <a:picLocks noChangeAspect="1"/>
          </p:cNvPicPr>
          <p:nvPr/>
        </p:nvPicPr>
        <p:blipFill>
          <a:blip r:embed="rId3"/>
          <a:stretch>
            <a:fillRect/>
          </a:stretch>
        </p:blipFill>
        <p:spPr>
          <a:xfrm>
            <a:off x="2677290" y="839055"/>
            <a:ext cx="6372081" cy="5356242"/>
          </a:xfrm>
          <a:prstGeom prst="rect">
            <a:avLst/>
          </a:prstGeom>
        </p:spPr>
      </p:pic>
    </p:spTree>
    <p:extLst>
      <p:ext uri="{BB962C8B-B14F-4D97-AF65-F5344CB8AC3E}">
        <p14:creationId xmlns:p14="http://schemas.microsoft.com/office/powerpoint/2010/main" val="272618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C4B4287-0AAD-4DF8-819D-CA2BC0845C7D}"/>
              </a:ext>
            </a:extLst>
          </p:cNvPr>
          <p:cNvSpPr>
            <a:spLocks noGrp="1"/>
          </p:cNvSpPr>
          <p:nvPr>
            <p:ph type="title"/>
          </p:nvPr>
        </p:nvSpPr>
        <p:spPr/>
        <p:txBody>
          <a:bodyPr/>
          <a:lstStyle/>
          <a:p>
            <a:r>
              <a:rPr lang="en-US" dirty="0"/>
              <a:t>Transfer information between pages</a:t>
            </a:r>
            <a:endParaRPr lang="el-GR" dirty="0"/>
          </a:p>
        </p:txBody>
      </p:sp>
      <p:grpSp>
        <p:nvGrpSpPr>
          <p:cNvPr id="5" name="Ομάδα 4">
            <a:extLst>
              <a:ext uri="{FF2B5EF4-FFF2-40B4-BE49-F238E27FC236}">
                <a16:creationId xmlns:a16="http://schemas.microsoft.com/office/drawing/2014/main" id="{59BC0116-2E4F-40D5-AAF2-0BEFF73D0E3A}"/>
              </a:ext>
            </a:extLst>
          </p:cNvPr>
          <p:cNvGrpSpPr/>
          <p:nvPr/>
        </p:nvGrpSpPr>
        <p:grpSpPr>
          <a:xfrm>
            <a:off x="405080" y="1870821"/>
            <a:ext cx="5023339" cy="2164821"/>
            <a:chOff x="463060" y="1748901"/>
            <a:chExt cx="5023339" cy="2164821"/>
          </a:xfrm>
        </p:grpSpPr>
        <p:pic>
          <p:nvPicPr>
            <p:cNvPr id="7" name="Εικόνα 6">
              <a:extLst>
                <a:ext uri="{FF2B5EF4-FFF2-40B4-BE49-F238E27FC236}">
                  <a16:creationId xmlns:a16="http://schemas.microsoft.com/office/drawing/2014/main" id="{487FBDFF-904C-40C0-ACCA-5CFDBD575776}"/>
                </a:ext>
              </a:extLst>
            </p:cNvPr>
            <p:cNvPicPr>
              <a:picLocks noChangeAspect="1"/>
            </p:cNvPicPr>
            <p:nvPr/>
          </p:nvPicPr>
          <p:blipFill>
            <a:blip r:embed="rId3"/>
            <a:stretch>
              <a:fillRect/>
            </a:stretch>
          </p:blipFill>
          <p:spPr>
            <a:xfrm>
              <a:off x="463060" y="1748901"/>
              <a:ext cx="5023339" cy="2164821"/>
            </a:xfrm>
            <a:prstGeom prst="rect">
              <a:avLst/>
            </a:prstGeom>
          </p:spPr>
        </p:pic>
        <p:sp>
          <p:nvSpPr>
            <p:cNvPr id="3" name="Ορθογώνιο 2">
              <a:extLst>
                <a:ext uri="{FF2B5EF4-FFF2-40B4-BE49-F238E27FC236}">
                  <a16:creationId xmlns:a16="http://schemas.microsoft.com/office/drawing/2014/main" id="{4817F90D-9F12-4FBE-86AE-6894C93418EB}"/>
                </a:ext>
              </a:extLst>
            </p:cNvPr>
            <p:cNvSpPr/>
            <p:nvPr/>
          </p:nvSpPr>
          <p:spPr>
            <a:xfrm>
              <a:off x="1219198" y="2696732"/>
              <a:ext cx="996464" cy="9374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0" name="Ομάδα 9">
            <a:extLst>
              <a:ext uri="{FF2B5EF4-FFF2-40B4-BE49-F238E27FC236}">
                <a16:creationId xmlns:a16="http://schemas.microsoft.com/office/drawing/2014/main" id="{85661900-E546-4495-96B1-74847C87FC8E}"/>
              </a:ext>
            </a:extLst>
          </p:cNvPr>
          <p:cNvGrpSpPr/>
          <p:nvPr/>
        </p:nvGrpSpPr>
        <p:grpSpPr>
          <a:xfrm>
            <a:off x="6184557" y="2785124"/>
            <a:ext cx="5614000" cy="2306428"/>
            <a:chOff x="5971150" y="1602789"/>
            <a:chExt cx="5614000" cy="2306428"/>
          </a:xfrm>
        </p:grpSpPr>
        <p:pic>
          <p:nvPicPr>
            <p:cNvPr id="8" name="Εικόνα 7">
              <a:extLst>
                <a:ext uri="{FF2B5EF4-FFF2-40B4-BE49-F238E27FC236}">
                  <a16:creationId xmlns:a16="http://schemas.microsoft.com/office/drawing/2014/main" id="{EB15E944-4306-4A22-AE93-CD0A553552A4}"/>
                </a:ext>
              </a:extLst>
            </p:cNvPr>
            <p:cNvPicPr>
              <a:picLocks noChangeAspect="1"/>
            </p:cNvPicPr>
            <p:nvPr/>
          </p:nvPicPr>
          <p:blipFill>
            <a:blip r:embed="rId4"/>
            <a:stretch>
              <a:fillRect/>
            </a:stretch>
          </p:blipFill>
          <p:spPr>
            <a:xfrm>
              <a:off x="5971150" y="1602789"/>
              <a:ext cx="5614000" cy="2306428"/>
            </a:xfrm>
            <a:prstGeom prst="rect">
              <a:avLst/>
            </a:prstGeom>
          </p:spPr>
        </p:pic>
        <p:sp>
          <p:nvSpPr>
            <p:cNvPr id="6" name="Ορθογώνιο 5">
              <a:extLst>
                <a:ext uri="{FF2B5EF4-FFF2-40B4-BE49-F238E27FC236}">
                  <a16:creationId xmlns:a16="http://schemas.microsoft.com/office/drawing/2014/main" id="{0BB8D6CD-8559-41AE-959B-8F902670BDB3}"/>
                </a:ext>
              </a:extLst>
            </p:cNvPr>
            <p:cNvSpPr/>
            <p:nvPr/>
          </p:nvSpPr>
          <p:spPr>
            <a:xfrm>
              <a:off x="7071326" y="3098248"/>
              <a:ext cx="1005773" cy="412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9" name="TextBox 8">
            <a:extLst>
              <a:ext uri="{FF2B5EF4-FFF2-40B4-BE49-F238E27FC236}">
                <a16:creationId xmlns:a16="http://schemas.microsoft.com/office/drawing/2014/main" id="{738B4D96-C937-4132-912C-5F3667B4875B}"/>
              </a:ext>
            </a:extLst>
          </p:cNvPr>
          <p:cNvSpPr txBox="1"/>
          <p:nvPr/>
        </p:nvSpPr>
        <p:spPr>
          <a:xfrm>
            <a:off x="405080" y="1344789"/>
            <a:ext cx="9433864" cy="461665"/>
          </a:xfrm>
          <a:prstGeom prst="rect">
            <a:avLst/>
          </a:prstGeom>
          <a:noFill/>
        </p:spPr>
        <p:txBody>
          <a:bodyPr wrap="square">
            <a:spAutoFit/>
          </a:bodyPr>
          <a:lstStyle/>
          <a:p>
            <a:r>
              <a:rPr lang="en-US" sz="2400" dirty="0">
                <a:latin typeface="Courier New" panose="02070309020205020404" pitchFamily="49" charset="0"/>
                <a:ea typeface="Verdana" panose="020B0604030504040204" pitchFamily="34" charset="0"/>
                <a:cs typeface="Courier New" panose="02070309020205020404" pitchFamily="49" charset="0"/>
              </a:rPr>
              <a:t>lblGlobal1.Text = B4XPages.MainPage.txtGlobal.Text</a:t>
            </a:r>
          </a:p>
        </p:txBody>
      </p:sp>
      <p:sp>
        <p:nvSpPr>
          <p:cNvPr id="12" name="TextBox 11">
            <a:extLst>
              <a:ext uri="{FF2B5EF4-FFF2-40B4-BE49-F238E27FC236}">
                <a16:creationId xmlns:a16="http://schemas.microsoft.com/office/drawing/2014/main" id="{6D24B39B-5EE0-4E4F-839F-AD4CCF8FA3CD}"/>
              </a:ext>
            </a:extLst>
          </p:cNvPr>
          <p:cNvSpPr txBox="1"/>
          <p:nvPr/>
        </p:nvSpPr>
        <p:spPr>
          <a:xfrm>
            <a:off x="1290792" y="5402089"/>
            <a:ext cx="10901208" cy="830997"/>
          </a:xfrm>
          <a:prstGeom prst="rect">
            <a:avLst/>
          </a:prstGeom>
          <a:noFill/>
        </p:spPr>
        <p:txBody>
          <a:bodyPr wrap="square">
            <a:spAutoFit/>
          </a:bodyPr>
          <a:lstStyle/>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lblGlobal1.Text =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B4XPages.MainPage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.txtGlobal.Text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lblGlobal2.Text =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B4XPages.MainPage.page1</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.txtGlobal2.Text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4" name="TextBox 13">
            <a:extLst>
              <a:ext uri="{FF2B5EF4-FFF2-40B4-BE49-F238E27FC236}">
                <a16:creationId xmlns:a16="http://schemas.microsoft.com/office/drawing/2014/main" id="{8A6DDBCB-4C10-4FEE-A03E-A689FE5417E4}"/>
              </a:ext>
            </a:extLst>
          </p:cNvPr>
          <p:cNvSpPr txBox="1"/>
          <p:nvPr/>
        </p:nvSpPr>
        <p:spPr>
          <a:xfrm>
            <a:off x="287518" y="3976846"/>
            <a:ext cx="6096000" cy="461665"/>
          </a:xfrm>
          <a:prstGeom prst="rect">
            <a:avLst/>
          </a:prstGeom>
          <a:noFill/>
        </p:spPr>
        <p:txBody>
          <a:bodyPr wrap="square">
            <a:spAutoFit/>
          </a:bodyPr>
          <a:lstStyle/>
          <a:p>
            <a:r>
              <a:rPr lang="el-GR" sz="2400" dirty="0" err="1">
                <a:effectLst/>
                <a:latin typeface="Verdana" panose="020B0604030504040204" pitchFamily="34" charset="0"/>
                <a:ea typeface="Calibri" panose="020F0502020204030204" pitchFamily="34" charset="0"/>
                <a:cs typeface="Times New Roman" panose="02020603050405020304" pitchFamily="18" charset="0"/>
              </a:rPr>
              <a:t>MainPage</a:t>
            </a:r>
            <a:endParaRPr lang="el-GR" sz="2400" dirty="0"/>
          </a:p>
        </p:txBody>
      </p:sp>
      <p:sp>
        <p:nvSpPr>
          <p:cNvPr id="16" name="TextBox 15">
            <a:extLst>
              <a:ext uri="{FF2B5EF4-FFF2-40B4-BE49-F238E27FC236}">
                <a16:creationId xmlns:a16="http://schemas.microsoft.com/office/drawing/2014/main" id="{98C87A00-4843-45CF-8647-77FFA9886071}"/>
              </a:ext>
            </a:extLst>
          </p:cNvPr>
          <p:cNvSpPr txBox="1"/>
          <p:nvPr/>
        </p:nvSpPr>
        <p:spPr>
          <a:xfrm>
            <a:off x="6096000" y="2379567"/>
            <a:ext cx="6096000" cy="461665"/>
          </a:xfrm>
          <a:prstGeom prst="rect">
            <a:avLst/>
          </a:prstGeom>
          <a:noFill/>
        </p:spPr>
        <p:txBody>
          <a:bodyPr wrap="square">
            <a:spAutoFit/>
          </a:bodyPr>
          <a:lstStyle/>
          <a:p>
            <a:r>
              <a:rPr lang="el-GR" sz="2400" dirty="0">
                <a:effectLst/>
                <a:latin typeface="Verdana" panose="020B0604030504040204" pitchFamily="34" charset="0"/>
                <a:ea typeface="Calibri" panose="020F0502020204030204" pitchFamily="34" charset="0"/>
                <a:cs typeface="Times New Roman" panose="02020603050405020304" pitchFamily="18" charset="0"/>
              </a:rPr>
              <a:t>Page1</a:t>
            </a:r>
            <a:endParaRPr lang="el-GR" sz="2400" dirty="0"/>
          </a:p>
        </p:txBody>
      </p:sp>
    </p:spTree>
    <p:extLst>
      <p:ext uri="{BB962C8B-B14F-4D97-AF65-F5344CB8AC3E}">
        <p14:creationId xmlns:p14="http://schemas.microsoft.com/office/powerpoint/2010/main" val="423171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A987C14-CB66-4BD4-A958-E6B0B2DBFB6D}"/>
              </a:ext>
            </a:extLst>
          </p:cNvPr>
          <p:cNvSpPr>
            <a:spLocks noGrp="1"/>
          </p:cNvSpPr>
          <p:nvPr>
            <p:ph type="title"/>
          </p:nvPr>
        </p:nvSpPr>
        <p:spPr/>
        <p:txBody>
          <a:bodyPr/>
          <a:lstStyle/>
          <a:p>
            <a:r>
              <a:rPr lang="en-US" dirty="0"/>
              <a:t>The Life of B4XPages</a:t>
            </a:r>
            <a:endParaRPr lang="el-GR" dirty="0"/>
          </a:p>
        </p:txBody>
      </p:sp>
      <p:pic>
        <p:nvPicPr>
          <p:cNvPr id="4" name="Εικόνα 3">
            <a:extLst>
              <a:ext uri="{FF2B5EF4-FFF2-40B4-BE49-F238E27FC236}">
                <a16:creationId xmlns:a16="http://schemas.microsoft.com/office/drawing/2014/main" id="{18D7C37D-4D3C-4881-8F9E-DD8F8F377D97}"/>
              </a:ext>
            </a:extLst>
          </p:cNvPr>
          <p:cNvPicPr>
            <a:picLocks noChangeAspect="1"/>
          </p:cNvPicPr>
          <p:nvPr/>
        </p:nvPicPr>
        <p:blipFill>
          <a:blip r:embed="rId3"/>
          <a:stretch>
            <a:fillRect/>
          </a:stretch>
        </p:blipFill>
        <p:spPr>
          <a:xfrm>
            <a:off x="6510528" y="136526"/>
            <a:ext cx="5308610" cy="4627417"/>
          </a:xfrm>
          <a:prstGeom prst="rect">
            <a:avLst/>
          </a:prstGeom>
        </p:spPr>
      </p:pic>
      <p:sp>
        <p:nvSpPr>
          <p:cNvPr id="5" name="TextBox 4">
            <a:extLst>
              <a:ext uri="{FF2B5EF4-FFF2-40B4-BE49-F238E27FC236}">
                <a16:creationId xmlns:a16="http://schemas.microsoft.com/office/drawing/2014/main" id="{7F13E933-0055-48E4-AC9B-B9A20A139A8A}"/>
              </a:ext>
            </a:extLst>
          </p:cNvPr>
          <p:cNvSpPr txBox="1"/>
          <p:nvPr/>
        </p:nvSpPr>
        <p:spPr>
          <a:xfrm>
            <a:off x="719220" y="4958225"/>
            <a:ext cx="10980938" cy="1200329"/>
          </a:xfrm>
          <a:prstGeom prst="rect">
            <a:avLst/>
          </a:prstGeom>
          <a:noFill/>
        </p:spPr>
        <p:txBody>
          <a:bodyPr wrap="square">
            <a:spAutoFit/>
          </a:bodyPr>
          <a:lstStyle/>
          <a:p>
            <a:r>
              <a:rPr lang="en-US" sz="2400" b="1" dirty="0">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Sub</a:t>
            </a:r>
            <a:r>
              <a:rPr lang="en-US" sz="2400" dirty="0">
                <a:latin typeface="Courier New" panose="02070309020205020404" pitchFamily="49" charset="0"/>
                <a:cs typeface="Courier New" panose="02070309020205020404" pitchFamily="49" charset="0"/>
              </a:rPr>
              <a:t> B4XPage_Appear</a:t>
            </a:r>
          </a:p>
          <a:p>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lblGlobal1.Text = B4XPages.MainPage.txtGlobal.Text</a:t>
            </a:r>
          </a:p>
          <a:p>
            <a:r>
              <a:rPr lang="en-US" sz="2400" b="1" dirty="0">
                <a:latin typeface="Courier New" panose="02070309020205020404" pitchFamily="49" charset="0"/>
                <a:cs typeface="Courier New" panose="02070309020205020404" pitchFamily="49" charset="0"/>
              </a:rPr>
              <a:t>End Sub</a:t>
            </a:r>
          </a:p>
        </p:txBody>
      </p:sp>
    </p:spTree>
    <p:extLst>
      <p:ext uri="{BB962C8B-B14F-4D97-AF65-F5344CB8AC3E}">
        <p14:creationId xmlns:p14="http://schemas.microsoft.com/office/powerpoint/2010/main" val="348612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1256338401"/>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A3025A-3D79-4AF7-AC60-09F9A8546273}"/>
              </a:ext>
            </a:extLst>
          </p:cNvPr>
          <p:cNvSpPr>
            <a:spLocks noGrp="1"/>
          </p:cNvSpPr>
          <p:nvPr>
            <p:ph type="title"/>
          </p:nvPr>
        </p:nvSpPr>
        <p:spPr/>
        <p:txBody>
          <a:bodyPr>
            <a:normAutofit/>
          </a:bodyPr>
          <a:lstStyle/>
          <a:p>
            <a:r>
              <a:rPr lang="en-US" dirty="0"/>
              <a:t>What is a B4XPage</a:t>
            </a:r>
            <a:endParaRPr lang="el-GR" dirty="0"/>
          </a:p>
        </p:txBody>
      </p:sp>
      <p:pic>
        <p:nvPicPr>
          <p:cNvPr id="4" name="Γραφικό 4">
            <a:extLst>
              <a:ext uri="{FF2B5EF4-FFF2-40B4-BE49-F238E27FC236}">
                <a16:creationId xmlns:a16="http://schemas.microsoft.com/office/drawing/2014/main" id="{1A27E6ED-05AC-4B01-915C-5F67C5E16EEC}"/>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8875" y="1617784"/>
            <a:ext cx="2744910" cy="3458308"/>
          </a:xfrm>
          <a:prstGeom prst="rect">
            <a:avLst/>
          </a:prstGeom>
        </p:spPr>
      </p:pic>
      <p:sp>
        <p:nvSpPr>
          <p:cNvPr id="5" name="TextBox 4">
            <a:extLst>
              <a:ext uri="{FF2B5EF4-FFF2-40B4-BE49-F238E27FC236}">
                <a16:creationId xmlns:a16="http://schemas.microsoft.com/office/drawing/2014/main" id="{5AC499F9-7CB1-46C1-BC06-E4F8557D9994}"/>
              </a:ext>
            </a:extLst>
          </p:cNvPr>
          <p:cNvSpPr txBox="1"/>
          <p:nvPr/>
        </p:nvSpPr>
        <p:spPr>
          <a:xfrm>
            <a:off x="4818185" y="1896180"/>
            <a:ext cx="6096000" cy="523220"/>
          </a:xfrm>
          <a:prstGeom prst="rect">
            <a:avLst/>
          </a:prstGeom>
          <a:noFill/>
        </p:spPr>
        <p:txBody>
          <a:bodyPr wrap="square">
            <a:spAutoFit/>
          </a:bodyPr>
          <a:lstStyle/>
          <a:p>
            <a:pPr algn="ctr"/>
            <a:r>
              <a:rPr lang="en-US" sz="2800" dirty="0"/>
              <a:t>B4XPages is a software library</a:t>
            </a:r>
            <a:endParaRPr lang="el-GR" sz="2800" dirty="0"/>
          </a:p>
        </p:txBody>
      </p:sp>
      <p:sp>
        <p:nvSpPr>
          <p:cNvPr id="7" name="TextBox 6">
            <a:extLst>
              <a:ext uri="{FF2B5EF4-FFF2-40B4-BE49-F238E27FC236}">
                <a16:creationId xmlns:a16="http://schemas.microsoft.com/office/drawing/2014/main" id="{9D3955EC-DB88-466D-A08C-354F612AEA16}"/>
              </a:ext>
            </a:extLst>
          </p:cNvPr>
          <p:cNvSpPr txBox="1"/>
          <p:nvPr/>
        </p:nvSpPr>
        <p:spPr>
          <a:xfrm>
            <a:off x="4937125" y="2404461"/>
            <a:ext cx="6096000" cy="1815882"/>
          </a:xfrm>
          <a:prstGeom prst="rect">
            <a:avLst/>
          </a:prstGeom>
          <a:noFill/>
        </p:spPr>
        <p:txBody>
          <a:bodyPr wrap="square">
            <a:spAutoFit/>
          </a:bodyPr>
          <a:lstStyle/>
          <a:p>
            <a:pPr algn="ctr"/>
            <a:r>
              <a:rPr lang="en-US" sz="2800" dirty="0"/>
              <a:t>Includes</a:t>
            </a:r>
          </a:p>
          <a:p>
            <a:pPr algn="ctr"/>
            <a:r>
              <a:rPr lang="en-US" sz="2800" dirty="0"/>
              <a:t>Classes</a:t>
            </a:r>
          </a:p>
          <a:p>
            <a:pPr algn="ctr"/>
            <a:r>
              <a:rPr lang="en-US" sz="2800" dirty="0"/>
              <a:t>&amp;</a:t>
            </a:r>
          </a:p>
          <a:p>
            <a:pPr algn="ctr"/>
            <a:r>
              <a:rPr lang="en-US" sz="2800" dirty="0"/>
              <a:t>Procedures</a:t>
            </a:r>
            <a:endParaRPr lang="el-GR" sz="2800" dirty="0"/>
          </a:p>
        </p:txBody>
      </p:sp>
      <p:sp>
        <p:nvSpPr>
          <p:cNvPr id="11" name="TextBox 10">
            <a:extLst>
              <a:ext uri="{FF2B5EF4-FFF2-40B4-BE49-F238E27FC236}">
                <a16:creationId xmlns:a16="http://schemas.microsoft.com/office/drawing/2014/main" id="{D49D6E29-9580-41D1-BFB1-5FE21A1DEB99}"/>
              </a:ext>
            </a:extLst>
          </p:cNvPr>
          <p:cNvSpPr txBox="1"/>
          <p:nvPr/>
        </p:nvSpPr>
        <p:spPr>
          <a:xfrm>
            <a:off x="4163402" y="4599038"/>
            <a:ext cx="7643446" cy="954107"/>
          </a:xfrm>
          <a:prstGeom prst="rect">
            <a:avLst/>
          </a:prstGeom>
          <a:noFill/>
        </p:spPr>
        <p:txBody>
          <a:bodyPr wrap="square">
            <a:spAutoFit/>
          </a:bodyPr>
          <a:lstStyle/>
          <a:p>
            <a:pPr algn="ctr"/>
            <a:r>
              <a:rPr lang="en-US" sz="2800" dirty="0"/>
              <a:t>Also, it helps to transfer applications to different platforms using the B4A, B4i and B4J tools. </a:t>
            </a:r>
            <a:endParaRPr lang="el-GR" sz="2800" dirty="0"/>
          </a:p>
        </p:txBody>
      </p:sp>
    </p:spTree>
    <p:extLst>
      <p:ext uri="{BB962C8B-B14F-4D97-AF65-F5344CB8AC3E}">
        <p14:creationId xmlns:p14="http://schemas.microsoft.com/office/powerpoint/2010/main" val="68927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E632F8-7474-4697-BA31-F1ECE9C2DBE4}"/>
              </a:ext>
            </a:extLst>
          </p:cNvPr>
          <p:cNvSpPr>
            <a:spLocks noGrp="1"/>
          </p:cNvSpPr>
          <p:nvPr>
            <p:ph type="title"/>
          </p:nvPr>
        </p:nvSpPr>
        <p:spPr/>
        <p:txBody>
          <a:bodyPr/>
          <a:lstStyle/>
          <a:p>
            <a:r>
              <a:rPr lang="en-US" dirty="0"/>
              <a:t>The structure of an application's folders</a:t>
            </a:r>
            <a:endParaRPr lang="el-GR" dirty="0"/>
          </a:p>
        </p:txBody>
      </p:sp>
      <p:pic>
        <p:nvPicPr>
          <p:cNvPr id="4" name="Εικόνα 3">
            <a:extLst>
              <a:ext uri="{FF2B5EF4-FFF2-40B4-BE49-F238E27FC236}">
                <a16:creationId xmlns:a16="http://schemas.microsoft.com/office/drawing/2014/main" id="{D3918FC1-0731-421F-8C3E-BE6E7857F647}"/>
              </a:ext>
            </a:extLst>
          </p:cNvPr>
          <p:cNvPicPr>
            <a:picLocks noChangeAspect="1"/>
          </p:cNvPicPr>
          <p:nvPr/>
        </p:nvPicPr>
        <p:blipFill>
          <a:blip r:embed="rId3"/>
          <a:stretch>
            <a:fillRect/>
          </a:stretch>
        </p:blipFill>
        <p:spPr>
          <a:xfrm>
            <a:off x="545123" y="1174762"/>
            <a:ext cx="5371583" cy="2254238"/>
          </a:xfrm>
          <a:prstGeom prst="rect">
            <a:avLst/>
          </a:prstGeom>
        </p:spPr>
      </p:pic>
      <p:pic>
        <p:nvPicPr>
          <p:cNvPr id="5" name="Εικόνα 4">
            <a:extLst>
              <a:ext uri="{FF2B5EF4-FFF2-40B4-BE49-F238E27FC236}">
                <a16:creationId xmlns:a16="http://schemas.microsoft.com/office/drawing/2014/main" id="{7158E9D5-B0C5-4D30-9480-2A5DE677B046}"/>
              </a:ext>
            </a:extLst>
          </p:cNvPr>
          <p:cNvPicPr/>
          <p:nvPr/>
        </p:nvPicPr>
        <p:blipFill>
          <a:blip r:embed="rId4">
            <a:extLst>
              <a:ext uri="{28A0092B-C50C-407E-A947-70E740481C1C}">
                <a14:useLocalDpi xmlns:a14="http://schemas.microsoft.com/office/drawing/2010/main" val="0"/>
              </a:ext>
            </a:extLst>
          </a:blip>
          <a:stretch>
            <a:fillRect/>
          </a:stretch>
        </p:blipFill>
        <p:spPr>
          <a:xfrm>
            <a:off x="6588370" y="3569676"/>
            <a:ext cx="5128846" cy="2538046"/>
          </a:xfrm>
          <a:prstGeom prst="rect">
            <a:avLst/>
          </a:prstGeom>
        </p:spPr>
      </p:pic>
      <p:sp>
        <p:nvSpPr>
          <p:cNvPr id="6" name="TextBox 5">
            <a:extLst>
              <a:ext uri="{FF2B5EF4-FFF2-40B4-BE49-F238E27FC236}">
                <a16:creationId xmlns:a16="http://schemas.microsoft.com/office/drawing/2014/main" id="{8DC0D9EE-39FC-4BE0-ABB8-D91C26EC7551}"/>
              </a:ext>
            </a:extLst>
          </p:cNvPr>
          <p:cNvSpPr txBox="1"/>
          <p:nvPr/>
        </p:nvSpPr>
        <p:spPr>
          <a:xfrm>
            <a:off x="6002216" y="1174762"/>
            <a:ext cx="6096000" cy="1569660"/>
          </a:xfrm>
          <a:prstGeom prst="rect">
            <a:avLst/>
          </a:prstGeom>
          <a:noFill/>
        </p:spPr>
        <p:txBody>
          <a:bodyPr wrap="square">
            <a:spAutoFit/>
          </a:bodyPr>
          <a:lstStyle/>
          <a:p>
            <a:r>
              <a:rPr lang="en-US" sz="2400" dirty="0"/>
              <a:t>Each of the three folders B4A, B4i And B4J include the relevant codes in order to create applications, Android, IOS, computers (Windows, Linux platforms) respectively. </a:t>
            </a:r>
          </a:p>
        </p:txBody>
      </p:sp>
      <p:sp>
        <p:nvSpPr>
          <p:cNvPr id="8" name="TextBox 7">
            <a:extLst>
              <a:ext uri="{FF2B5EF4-FFF2-40B4-BE49-F238E27FC236}">
                <a16:creationId xmlns:a16="http://schemas.microsoft.com/office/drawing/2014/main" id="{7E8379ED-E9B5-4666-8E50-2BB4D45A82A5}"/>
              </a:ext>
            </a:extLst>
          </p:cNvPr>
          <p:cNvSpPr txBox="1"/>
          <p:nvPr/>
        </p:nvSpPr>
        <p:spPr>
          <a:xfrm>
            <a:off x="372862" y="3827475"/>
            <a:ext cx="6096000" cy="2677656"/>
          </a:xfrm>
          <a:prstGeom prst="rect">
            <a:avLst/>
          </a:prstGeom>
          <a:noFill/>
        </p:spPr>
        <p:txBody>
          <a:bodyPr wrap="square">
            <a:spAutoFit/>
          </a:bodyPr>
          <a:lstStyle/>
          <a:p>
            <a:r>
              <a:rPr lang="en-US" sz="2400" dirty="0"/>
              <a:t>The application's home folder contains all the files that create the different B4XPages of our application. </a:t>
            </a:r>
          </a:p>
          <a:p>
            <a:r>
              <a:rPr lang="en-US" sz="2400" dirty="0"/>
              <a:t>The first page that is created must have the name “B4XMainPage.bas” and cannot be changed; all other pages are named by the developer.</a:t>
            </a:r>
          </a:p>
        </p:txBody>
      </p:sp>
      <p:sp>
        <p:nvSpPr>
          <p:cNvPr id="9" name="Ορθογώνιο 8">
            <a:extLst>
              <a:ext uri="{FF2B5EF4-FFF2-40B4-BE49-F238E27FC236}">
                <a16:creationId xmlns:a16="http://schemas.microsoft.com/office/drawing/2014/main" id="{32EEC944-2601-414B-B5EE-3747F35B7FB6}"/>
              </a:ext>
            </a:extLst>
          </p:cNvPr>
          <p:cNvSpPr/>
          <p:nvPr/>
        </p:nvSpPr>
        <p:spPr>
          <a:xfrm>
            <a:off x="9413631" y="4712677"/>
            <a:ext cx="2110154" cy="398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5293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6">
            <a:extLst>
              <a:ext uri="{FF2B5EF4-FFF2-40B4-BE49-F238E27FC236}">
                <a16:creationId xmlns:a16="http://schemas.microsoft.com/office/drawing/2014/main" id="{685CD603-BF6C-400C-817D-FA6FF9387631}"/>
              </a:ext>
            </a:extLst>
          </p:cNvPr>
          <p:cNvPicPr>
            <a:picLocks noChangeAspect="1"/>
          </p:cNvPicPr>
          <p:nvPr/>
        </p:nvPicPr>
        <p:blipFill>
          <a:blip r:embed="rId3"/>
          <a:stretch>
            <a:fillRect/>
          </a:stretch>
        </p:blipFill>
        <p:spPr>
          <a:xfrm>
            <a:off x="561853" y="1139704"/>
            <a:ext cx="9197630" cy="5225927"/>
          </a:xfrm>
          <a:prstGeom prst="rect">
            <a:avLst/>
          </a:prstGeom>
        </p:spPr>
      </p:pic>
      <p:sp>
        <p:nvSpPr>
          <p:cNvPr id="2" name="Τίτλος 1">
            <a:extLst>
              <a:ext uri="{FF2B5EF4-FFF2-40B4-BE49-F238E27FC236}">
                <a16:creationId xmlns:a16="http://schemas.microsoft.com/office/drawing/2014/main" id="{07A2CE2D-F02B-445C-BBB4-947C57F71DFC}"/>
              </a:ext>
            </a:extLst>
          </p:cNvPr>
          <p:cNvSpPr>
            <a:spLocks noGrp="1"/>
          </p:cNvSpPr>
          <p:nvPr>
            <p:ph type="title"/>
          </p:nvPr>
        </p:nvSpPr>
        <p:spPr/>
        <p:txBody>
          <a:bodyPr/>
          <a:lstStyle/>
          <a:p>
            <a:r>
              <a:rPr lang="en-US" dirty="0"/>
              <a:t>Starting an application with B4XPage.</a:t>
            </a:r>
            <a:endParaRPr lang="el-GR" dirty="0"/>
          </a:p>
        </p:txBody>
      </p:sp>
      <p:sp>
        <p:nvSpPr>
          <p:cNvPr id="3" name="Rectangle 2">
            <a:extLst>
              <a:ext uri="{FF2B5EF4-FFF2-40B4-BE49-F238E27FC236}">
                <a16:creationId xmlns:a16="http://schemas.microsoft.com/office/drawing/2014/main" id="{4EF83B34-144A-4CC0-834E-75F37408996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6" name="Ορθογώνιο: Στρογγύλεμα γωνιών 5">
            <a:extLst>
              <a:ext uri="{FF2B5EF4-FFF2-40B4-BE49-F238E27FC236}">
                <a16:creationId xmlns:a16="http://schemas.microsoft.com/office/drawing/2014/main" id="{3FA72E5E-B7C3-4CFD-8BF6-086BF2E57AD2}"/>
              </a:ext>
            </a:extLst>
          </p:cNvPr>
          <p:cNvSpPr/>
          <p:nvPr/>
        </p:nvSpPr>
        <p:spPr>
          <a:xfrm>
            <a:off x="1500554" y="1723293"/>
            <a:ext cx="5462954" cy="43375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61562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B9FEC0F-F3F7-49A2-95FE-BC876B9D5D80}"/>
              </a:ext>
            </a:extLst>
          </p:cNvPr>
          <p:cNvSpPr>
            <a:spLocks noGrp="1"/>
          </p:cNvSpPr>
          <p:nvPr>
            <p:ph type="title"/>
          </p:nvPr>
        </p:nvSpPr>
        <p:spPr/>
        <p:txBody>
          <a:bodyPr/>
          <a:lstStyle/>
          <a:p>
            <a:r>
              <a:rPr lang="en-US" dirty="0"/>
              <a:t>Create a new B4XPage, step 1</a:t>
            </a:r>
            <a:endParaRPr lang="el-GR" dirty="0"/>
          </a:p>
        </p:txBody>
      </p:sp>
      <p:pic>
        <p:nvPicPr>
          <p:cNvPr id="5" name="Εικόνα 4">
            <a:extLst>
              <a:ext uri="{FF2B5EF4-FFF2-40B4-BE49-F238E27FC236}">
                <a16:creationId xmlns:a16="http://schemas.microsoft.com/office/drawing/2014/main" id="{65168F27-2AAB-4A7B-95BB-6DA022225B22}"/>
              </a:ext>
            </a:extLst>
          </p:cNvPr>
          <p:cNvPicPr/>
          <p:nvPr/>
        </p:nvPicPr>
        <p:blipFill rotWithShape="1">
          <a:blip r:embed="rId3">
            <a:extLst>
              <a:ext uri="{28A0092B-C50C-407E-A947-70E740481C1C}">
                <a14:useLocalDpi xmlns:a14="http://schemas.microsoft.com/office/drawing/2010/main" val="0"/>
              </a:ext>
            </a:extLst>
          </a:blip>
          <a:srcRect r="7265" b="65022"/>
          <a:stretch/>
        </p:blipFill>
        <p:spPr>
          <a:xfrm>
            <a:off x="372862" y="874225"/>
            <a:ext cx="5723138" cy="1159769"/>
          </a:xfrm>
          <a:prstGeom prst="rect">
            <a:avLst/>
          </a:prstGeom>
        </p:spPr>
      </p:pic>
      <p:pic>
        <p:nvPicPr>
          <p:cNvPr id="6" name="Εικόνα 5">
            <a:extLst>
              <a:ext uri="{FF2B5EF4-FFF2-40B4-BE49-F238E27FC236}">
                <a16:creationId xmlns:a16="http://schemas.microsoft.com/office/drawing/2014/main" id="{F5954F31-94B2-46FB-83F0-5499B9DF1BF7}"/>
              </a:ext>
            </a:extLst>
          </p:cNvPr>
          <p:cNvPicPr>
            <a:picLocks noChangeAspect="1"/>
          </p:cNvPicPr>
          <p:nvPr/>
        </p:nvPicPr>
        <p:blipFill>
          <a:blip r:embed="rId4"/>
          <a:stretch>
            <a:fillRect/>
          </a:stretch>
        </p:blipFill>
        <p:spPr>
          <a:xfrm>
            <a:off x="6216469" y="2033994"/>
            <a:ext cx="5738993" cy="4257962"/>
          </a:xfrm>
          <a:prstGeom prst="rect">
            <a:avLst/>
          </a:prstGeom>
        </p:spPr>
      </p:pic>
      <p:pic>
        <p:nvPicPr>
          <p:cNvPr id="7" name="Εικόνα 6" descr="Κοτόπουλο δεν έχει εντυπωσιαστεί">
            <a:extLst>
              <a:ext uri="{FF2B5EF4-FFF2-40B4-BE49-F238E27FC236}">
                <a16:creationId xmlns:a16="http://schemas.microsoft.com/office/drawing/2014/main" id="{B7A3FF11-C6D5-478C-8182-3751E17F88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86509" y="3429000"/>
            <a:ext cx="2655277" cy="3810000"/>
          </a:xfrm>
          <a:prstGeom prst="rect">
            <a:avLst/>
          </a:prstGeom>
        </p:spPr>
      </p:pic>
      <p:sp>
        <p:nvSpPr>
          <p:cNvPr id="9" name="TextBox 8">
            <a:extLst>
              <a:ext uri="{FF2B5EF4-FFF2-40B4-BE49-F238E27FC236}">
                <a16:creationId xmlns:a16="http://schemas.microsoft.com/office/drawing/2014/main" id="{8DC2F984-A5D2-474D-947B-94F1E44AB4A9}"/>
              </a:ext>
            </a:extLst>
          </p:cNvPr>
          <p:cNvSpPr txBox="1"/>
          <p:nvPr/>
        </p:nvSpPr>
        <p:spPr>
          <a:xfrm>
            <a:off x="1318846" y="3901365"/>
            <a:ext cx="4073769" cy="523220"/>
          </a:xfrm>
          <a:prstGeom prst="rect">
            <a:avLst/>
          </a:prstGeom>
          <a:noFill/>
        </p:spPr>
        <p:txBody>
          <a:bodyPr wrap="square">
            <a:spAutoFit/>
          </a:bodyPr>
          <a:lstStyle/>
          <a:p>
            <a:r>
              <a:rPr lang="el-GR" sz="2800" dirty="0" err="1">
                <a:effectLst/>
              </a:rPr>
              <a:t>Give</a:t>
            </a:r>
            <a:r>
              <a:rPr lang="el-GR" sz="2800" dirty="0">
                <a:effectLst/>
              </a:rPr>
              <a:t> the </a:t>
            </a:r>
            <a:r>
              <a:rPr lang="el-GR" sz="2800" dirty="0" err="1">
                <a:effectLst/>
              </a:rPr>
              <a:t>name</a:t>
            </a:r>
            <a:r>
              <a:rPr lang="el-GR" sz="2800" dirty="0">
                <a:effectLst/>
              </a:rPr>
              <a:t> B4XPage1</a:t>
            </a:r>
            <a:endParaRPr lang="el-GR" sz="2800" dirty="0"/>
          </a:p>
        </p:txBody>
      </p:sp>
    </p:spTree>
    <p:extLst>
      <p:ext uri="{BB962C8B-B14F-4D97-AF65-F5344CB8AC3E}">
        <p14:creationId xmlns:p14="http://schemas.microsoft.com/office/powerpoint/2010/main" val="121335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8D6E60-C83B-4B0E-9D7B-C3A7821B49DC}"/>
              </a:ext>
            </a:extLst>
          </p:cNvPr>
          <p:cNvSpPr>
            <a:spLocks noGrp="1"/>
          </p:cNvSpPr>
          <p:nvPr>
            <p:ph type="title"/>
          </p:nvPr>
        </p:nvSpPr>
        <p:spPr/>
        <p:txBody>
          <a:bodyPr/>
          <a:lstStyle/>
          <a:p>
            <a:r>
              <a:rPr lang="en-US" dirty="0"/>
              <a:t>Create a new B4XPage, step 2</a:t>
            </a:r>
            <a:endParaRPr lang="el-GR" dirty="0"/>
          </a:p>
        </p:txBody>
      </p:sp>
      <p:pic>
        <p:nvPicPr>
          <p:cNvPr id="5" name="Εικόνα 4">
            <a:extLst>
              <a:ext uri="{FF2B5EF4-FFF2-40B4-BE49-F238E27FC236}">
                <a16:creationId xmlns:a16="http://schemas.microsoft.com/office/drawing/2014/main" id="{32B6CE81-5854-4033-AAA0-A018CC211AC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729047" y="2194150"/>
            <a:ext cx="4044460" cy="3487223"/>
          </a:xfrm>
          <a:prstGeom prst="rect">
            <a:avLst/>
          </a:prstGeom>
        </p:spPr>
      </p:pic>
      <p:sp>
        <p:nvSpPr>
          <p:cNvPr id="3" name="TextBox 2">
            <a:extLst>
              <a:ext uri="{FF2B5EF4-FFF2-40B4-BE49-F238E27FC236}">
                <a16:creationId xmlns:a16="http://schemas.microsoft.com/office/drawing/2014/main" id="{1D2C544B-5CBD-4D26-AD5F-B706247C8EA5}"/>
              </a:ext>
            </a:extLst>
          </p:cNvPr>
          <p:cNvSpPr txBox="1"/>
          <p:nvPr/>
        </p:nvSpPr>
        <p:spPr>
          <a:xfrm>
            <a:off x="372862" y="1670930"/>
            <a:ext cx="6494085" cy="523220"/>
          </a:xfrm>
          <a:prstGeom prst="rect">
            <a:avLst/>
          </a:prstGeom>
          <a:noFill/>
        </p:spPr>
        <p:txBody>
          <a:bodyPr wrap="none" rtlCol="0">
            <a:spAutoFit/>
          </a:bodyPr>
          <a:lstStyle/>
          <a:p>
            <a:r>
              <a:rPr lang="en-US" sz="2800" dirty="0">
                <a:latin typeface="Verdana" panose="020B0604030504040204" pitchFamily="34" charset="0"/>
                <a:ea typeface="Verdana" panose="020B0604030504040204" pitchFamily="34" charset="0"/>
              </a:rPr>
              <a:t>use designer to create this screen </a:t>
            </a:r>
            <a:endParaRPr lang="el-GR"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6915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558C8C99-056E-4EF7-984E-089B13FF20EE}"/>
              </a:ext>
            </a:extLst>
          </p:cNvPr>
          <p:cNvPicPr>
            <a:picLocks noChangeAspect="1"/>
          </p:cNvPicPr>
          <p:nvPr/>
        </p:nvPicPr>
        <p:blipFill>
          <a:blip r:embed="rId3"/>
          <a:stretch>
            <a:fillRect/>
          </a:stretch>
        </p:blipFill>
        <p:spPr>
          <a:xfrm>
            <a:off x="269264" y="901366"/>
            <a:ext cx="3894338" cy="3947271"/>
          </a:xfrm>
          <a:prstGeom prst="rect">
            <a:avLst/>
          </a:prstGeom>
        </p:spPr>
      </p:pic>
      <p:sp>
        <p:nvSpPr>
          <p:cNvPr id="2" name="Τίτλος 1">
            <a:extLst>
              <a:ext uri="{FF2B5EF4-FFF2-40B4-BE49-F238E27FC236}">
                <a16:creationId xmlns:a16="http://schemas.microsoft.com/office/drawing/2014/main" id="{748D6E60-C83B-4B0E-9D7B-C3A7821B49DC}"/>
              </a:ext>
            </a:extLst>
          </p:cNvPr>
          <p:cNvSpPr>
            <a:spLocks noGrp="1"/>
          </p:cNvSpPr>
          <p:nvPr>
            <p:ph type="title"/>
          </p:nvPr>
        </p:nvSpPr>
        <p:spPr/>
        <p:txBody>
          <a:bodyPr/>
          <a:lstStyle/>
          <a:p>
            <a:r>
              <a:rPr lang="en-US" dirty="0"/>
              <a:t>Create a new B4XPage, step 3</a:t>
            </a:r>
            <a:endParaRPr lang="el-GR" dirty="0"/>
          </a:p>
        </p:txBody>
      </p:sp>
      <p:pic>
        <p:nvPicPr>
          <p:cNvPr id="5" name="Εικόνα 4">
            <a:extLst>
              <a:ext uri="{FF2B5EF4-FFF2-40B4-BE49-F238E27FC236}">
                <a16:creationId xmlns:a16="http://schemas.microsoft.com/office/drawing/2014/main" id="{812B6D64-CFC7-42BB-8567-99007B1C5D6B}"/>
              </a:ext>
            </a:extLst>
          </p:cNvPr>
          <p:cNvPicPr/>
          <p:nvPr/>
        </p:nvPicPr>
        <p:blipFill>
          <a:blip r:embed="rId4">
            <a:extLst>
              <a:ext uri="{28A0092B-C50C-407E-A947-70E740481C1C}">
                <a14:useLocalDpi xmlns:a14="http://schemas.microsoft.com/office/drawing/2010/main" val="0"/>
              </a:ext>
            </a:extLst>
          </a:blip>
          <a:stretch>
            <a:fillRect/>
          </a:stretch>
        </p:blipFill>
        <p:spPr>
          <a:xfrm>
            <a:off x="3528647" y="1336431"/>
            <a:ext cx="5638800" cy="4923693"/>
          </a:xfrm>
          <a:prstGeom prst="rect">
            <a:avLst/>
          </a:prstGeom>
          <a:ln>
            <a:solidFill>
              <a:schemeClr val="bg1"/>
            </a:solidFill>
          </a:ln>
        </p:spPr>
      </p:pic>
      <p:pic>
        <p:nvPicPr>
          <p:cNvPr id="6" name="Εικόνα 5">
            <a:extLst>
              <a:ext uri="{FF2B5EF4-FFF2-40B4-BE49-F238E27FC236}">
                <a16:creationId xmlns:a16="http://schemas.microsoft.com/office/drawing/2014/main" id="{D5D50122-EBC3-4C34-8344-FD635C697336}"/>
              </a:ext>
            </a:extLst>
          </p:cNvPr>
          <p:cNvPicPr/>
          <p:nvPr/>
        </p:nvPicPr>
        <p:blipFill>
          <a:blip r:embed="rId5">
            <a:extLst>
              <a:ext uri="{28A0092B-C50C-407E-A947-70E740481C1C}">
                <a14:useLocalDpi xmlns:a14="http://schemas.microsoft.com/office/drawing/2010/main" val="0"/>
              </a:ext>
            </a:extLst>
          </a:blip>
          <a:stretch>
            <a:fillRect/>
          </a:stretch>
        </p:blipFill>
        <p:spPr>
          <a:xfrm>
            <a:off x="9263141" y="2189283"/>
            <a:ext cx="2837350" cy="1948963"/>
          </a:xfrm>
          <a:prstGeom prst="rect">
            <a:avLst/>
          </a:prstGeom>
        </p:spPr>
      </p:pic>
      <p:sp>
        <p:nvSpPr>
          <p:cNvPr id="3" name="TextBox 2">
            <a:extLst>
              <a:ext uri="{FF2B5EF4-FFF2-40B4-BE49-F238E27FC236}">
                <a16:creationId xmlns:a16="http://schemas.microsoft.com/office/drawing/2014/main" id="{F741147B-6216-4B77-9B0A-E5850C4D3EA5}"/>
              </a:ext>
            </a:extLst>
          </p:cNvPr>
          <p:cNvSpPr txBox="1"/>
          <p:nvPr/>
        </p:nvSpPr>
        <p:spPr>
          <a:xfrm>
            <a:off x="113800" y="5151812"/>
            <a:ext cx="3084691" cy="461665"/>
          </a:xfrm>
          <a:prstGeom prst="rect">
            <a:avLst/>
          </a:prstGeom>
          <a:noFill/>
        </p:spPr>
        <p:txBody>
          <a:bodyPr wrap="none" rtlCol="0">
            <a:spAutoFit/>
          </a:bodyPr>
          <a:lstStyle/>
          <a:p>
            <a:r>
              <a:rPr lang="en-US" sz="2400" dirty="0">
                <a:latin typeface="Verdana" panose="020B0604030504040204" pitchFamily="34" charset="0"/>
                <a:ea typeface="Verdana" panose="020B0604030504040204" pitchFamily="34" charset="0"/>
              </a:rPr>
              <a:t>Save as frmPage1 </a:t>
            </a:r>
          </a:p>
        </p:txBody>
      </p:sp>
    </p:spTree>
    <p:extLst>
      <p:ext uri="{BB962C8B-B14F-4D97-AF65-F5344CB8AC3E}">
        <p14:creationId xmlns:p14="http://schemas.microsoft.com/office/powerpoint/2010/main" val="371683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608CEA-F286-4AB1-9BFF-46F15F1EC3F6}"/>
              </a:ext>
            </a:extLst>
          </p:cNvPr>
          <p:cNvSpPr>
            <a:spLocks noGrp="1"/>
          </p:cNvSpPr>
          <p:nvPr>
            <p:ph type="title"/>
          </p:nvPr>
        </p:nvSpPr>
        <p:spPr/>
        <p:txBody>
          <a:bodyPr/>
          <a:lstStyle/>
          <a:p>
            <a:r>
              <a:rPr lang="en-US" dirty="0"/>
              <a:t>Create a new B4XPage, step 4</a:t>
            </a:r>
            <a:endParaRPr lang="el-GR" dirty="0"/>
          </a:p>
        </p:txBody>
      </p:sp>
      <p:sp>
        <p:nvSpPr>
          <p:cNvPr id="5" name="Πλαίσιο κειμένου 2">
            <a:extLst>
              <a:ext uri="{FF2B5EF4-FFF2-40B4-BE49-F238E27FC236}">
                <a16:creationId xmlns:a16="http://schemas.microsoft.com/office/drawing/2014/main" id="{001C097A-6579-4274-A4FF-8904E98B8C31}"/>
              </a:ext>
            </a:extLst>
          </p:cNvPr>
          <p:cNvSpPr txBox="1">
            <a:spLocks noChangeArrowheads="1"/>
          </p:cNvSpPr>
          <p:nvPr/>
        </p:nvSpPr>
        <p:spPr bwMode="auto">
          <a:xfrm>
            <a:off x="457200" y="2121878"/>
            <a:ext cx="11277599" cy="2677656"/>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tabLst>
                <a:tab pos="180340" algn="l"/>
                <a:tab pos="540385" algn="l"/>
                <a:tab pos="900430" algn="l"/>
                <a:tab pos="1260475" algn="l"/>
              </a:tabLst>
            </a:pP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b="1"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Sub</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B4XPage_Created  (Root1 </a:t>
            </a:r>
            <a:r>
              <a:rPr lang="el-GR" sz="2800" b="1"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1F3864"/>
                </a:solidFill>
                <a:effectLst/>
                <a:latin typeface="Courier New" panose="02070309020205020404" pitchFamily="49" charset="0"/>
                <a:ea typeface="Calibri" panose="020F0502020204030204" pitchFamily="34" charset="0"/>
                <a:cs typeface="Liberation Serif" panose="02020603050405020304" pitchFamily="18" charset="0"/>
              </a:rPr>
              <a:t> B4XView</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Root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Root1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Root.LoadLayout</a:t>
            </a:r>
            <a:r>
              <a:rPr lang="el-GR"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(“frmPage1”)</a:t>
            </a:r>
            <a:endPar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10681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TotalTime>
  <Words>1627</Words>
  <Application>Microsoft Office PowerPoint</Application>
  <PresentationFormat>Ευρεία οθόνη</PresentationFormat>
  <Paragraphs>114</Paragraphs>
  <Slides>16</Slides>
  <Notes>13</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16</vt:i4>
      </vt:variant>
    </vt:vector>
  </HeadingPairs>
  <TitlesOfParts>
    <vt:vector size="22" baseType="lpstr">
      <vt:lpstr>Arial</vt:lpstr>
      <vt:lpstr>Calibri</vt:lpstr>
      <vt:lpstr>Courier New</vt:lpstr>
      <vt:lpstr>Symbol</vt:lpstr>
      <vt:lpstr>Verdana</vt:lpstr>
      <vt:lpstr>Θέμα του Office</vt:lpstr>
      <vt:lpstr>Programming with B4X</vt:lpstr>
      <vt:lpstr>Today you will learn</vt:lpstr>
      <vt:lpstr>What is a B4XPage</vt:lpstr>
      <vt:lpstr>The structure of an application's folders</vt:lpstr>
      <vt:lpstr>Starting an application with B4XPage.</vt:lpstr>
      <vt:lpstr>Create a new B4XPage, step 1</vt:lpstr>
      <vt:lpstr>Create a new B4XPage, step 2</vt:lpstr>
      <vt:lpstr>Create a new B4XPage, step 3</vt:lpstr>
      <vt:lpstr>Create a new B4XPage, step 4</vt:lpstr>
      <vt:lpstr>Call a new B4Xpage.</vt:lpstr>
      <vt:lpstr>Call a new B4Xpage.</vt:lpstr>
      <vt:lpstr>Close a B4XPage.</vt:lpstr>
      <vt:lpstr>Transfer information between pages</vt:lpstr>
      <vt:lpstr>Transfer information between pages</vt:lpstr>
      <vt:lpstr>The Life of B4XPages</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289</cp:revision>
  <dcterms:created xsi:type="dcterms:W3CDTF">2021-01-19T13:00:32Z</dcterms:created>
  <dcterms:modified xsi:type="dcterms:W3CDTF">2021-03-01T19:39:02Z</dcterms:modified>
</cp:coreProperties>
</file>