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80" r:id="rId5"/>
    <p:sldId id="279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FEA"/>
    <a:srgbClr val="EACF9F"/>
    <a:srgbClr val="A2E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1AB8-571C-D22D-B56A-43A5B8B06EA7}" v="17" dt="2024-09-23T06:52:21.408"/>
    <p1510:client id="{32E46891-39FE-B3B8-51FA-68652E38E05E}" v="2" dt="2024-09-22T19:58:20.697"/>
    <p1510:client id="{CF0371F4-09C1-D0DB-7341-8E0A828AA394}" v="4" dt="2024-09-23T06:51:17.501"/>
    <p1510:client id="{D4BE03FB-9895-3A83-D468-C0E8B804A6FE}" v="1" dt="2024-09-23T06:47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pathy, Tarakeshwar" userId="S::tarakeshwar.lakshmipathy@bam.de::2a54ea18-dd6d-4958-b11b-05da3058b6f3" providerId="AD" clId="Web-{D4BE03FB-9895-3A83-D468-C0E8B804A6FE}"/>
    <pc:docChg chg="modSld">
      <pc:chgData name="Lakshmipathy, Tarakeshwar" userId="S::tarakeshwar.lakshmipathy@bam.de::2a54ea18-dd6d-4958-b11b-05da3058b6f3" providerId="AD" clId="Web-{D4BE03FB-9895-3A83-D468-C0E8B804A6FE}" dt="2024-09-23T06:47:37.090" v="0" actId="1076"/>
      <pc:docMkLst>
        <pc:docMk/>
      </pc:docMkLst>
      <pc:sldChg chg="modSp">
        <pc:chgData name="Lakshmipathy, Tarakeshwar" userId="S::tarakeshwar.lakshmipathy@bam.de::2a54ea18-dd6d-4958-b11b-05da3058b6f3" providerId="AD" clId="Web-{D4BE03FB-9895-3A83-D468-C0E8B804A6FE}" dt="2024-09-23T06:47:37.090" v="0" actId="1076"/>
        <pc:sldMkLst>
          <pc:docMk/>
          <pc:sldMk cId="1192663282" sldId="274"/>
        </pc:sldMkLst>
        <pc:picChg chg="mod">
          <ac:chgData name="Lakshmipathy, Tarakeshwar" userId="S::tarakeshwar.lakshmipathy@bam.de::2a54ea18-dd6d-4958-b11b-05da3058b6f3" providerId="AD" clId="Web-{D4BE03FB-9895-3A83-D468-C0E8B804A6FE}" dt="2024-09-23T06:47:37.090" v="0" actId="1076"/>
          <ac:picMkLst>
            <pc:docMk/>
            <pc:sldMk cId="1192663282" sldId="274"/>
            <ac:picMk id="1026" creationId="{9669C708-4308-7F3F-84B5-56DF7200469C}"/>
          </ac:picMkLst>
        </pc:picChg>
      </pc:sldChg>
    </pc:docChg>
  </pc:docChgLst>
  <pc:docChgLst>
    <pc:chgData name="Lakshmipathy, Tarakeshwar" userId="S::tarakeshwar.lakshmipathy@bam.de::2a54ea18-dd6d-4958-b11b-05da3058b6f3" providerId="AD" clId="Web-{08B11AB8-571C-D22D-B56A-43A5B8B06EA7}"/>
    <pc:docChg chg="modSld">
      <pc:chgData name="Lakshmipathy, Tarakeshwar" userId="S::tarakeshwar.lakshmipathy@bam.de::2a54ea18-dd6d-4958-b11b-05da3058b6f3" providerId="AD" clId="Web-{08B11AB8-571C-D22D-B56A-43A5B8B06EA7}" dt="2024-09-23T06:52:21.408" v="14"/>
      <pc:docMkLst>
        <pc:docMk/>
      </pc:docMkLst>
      <pc:sldChg chg="addSp delSp modSp addAnim delAnim">
        <pc:chgData name="Lakshmipathy, Tarakeshwar" userId="S::tarakeshwar.lakshmipathy@bam.de::2a54ea18-dd6d-4958-b11b-05da3058b6f3" providerId="AD" clId="Web-{08B11AB8-571C-D22D-B56A-43A5B8B06EA7}" dt="2024-09-23T06:52:21.408" v="14"/>
        <pc:sldMkLst>
          <pc:docMk/>
          <pc:sldMk cId="1192663282" sldId="274"/>
        </pc:sldMkLst>
        <pc:picChg chg="mod">
          <ac:chgData name="Lakshmipathy, Tarakeshwar" userId="S::tarakeshwar.lakshmipathy@bam.de::2a54ea18-dd6d-4958-b11b-05da3058b6f3" providerId="AD" clId="Web-{08B11AB8-571C-D22D-B56A-43A5B8B06EA7}" dt="2024-09-23T06:51:58.314" v="9" actId="1076"/>
          <ac:picMkLst>
            <pc:docMk/>
            <pc:sldMk cId="1192663282" sldId="274"/>
            <ac:picMk id="3" creationId="{BF8D1FE2-8194-B485-5401-EF0376590636}"/>
          </ac:picMkLst>
        </pc:picChg>
        <pc:picChg chg="add del mod">
          <ac:chgData name="Lakshmipathy, Tarakeshwar" userId="S::tarakeshwar.lakshmipathy@bam.de::2a54ea18-dd6d-4958-b11b-05da3058b6f3" providerId="AD" clId="Web-{08B11AB8-571C-D22D-B56A-43A5B8B06EA7}" dt="2024-09-23T06:51:31.767" v="2"/>
          <ac:picMkLst>
            <pc:docMk/>
            <pc:sldMk cId="1192663282" sldId="274"/>
            <ac:picMk id="5" creationId="{3F80000E-F126-BBA4-B5D5-3D56851FB569}"/>
          </ac:picMkLst>
        </pc:picChg>
        <pc:picChg chg="add mod">
          <ac:chgData name="Lakshmipathy, Tarakeshwar" userId="S::tarakeshwar.lakshmipathy@bam.de::2a54ea18-dd6d-4958-b11b-05da3058b6f3" providerId="AD" clId="Web-{08B11AB8-571C-D22D-B56A-43A5B8B06EA7}" dt="2024-09-23T06:52:15.674" v="13" actId="1076"/>
          <ac:picMkLst>
            <pc:docMk/>
            <pc:sldMk cId="1192663282" sldId="274"/>
            <ac:picMk id="8" creationId="{70DC2FC0-F861-359D-905C-EE151C10765D}"/>
          </ac:picMkLst>
        </pc:picChg>
      </pc:sldChg>
    </pc:docChg>
  </pc:docChgLst>
  <pc:docChgLst>
    <pc:chgData name="Lakshmipathy, Tarakeshwar" userId="S::tarakeshwar.lakshmipathy@bam.de::2a54ea18-dd6d-4958-b11b-05da3058b6f3" providerId="AD" clId="Web-{32E46891-39FE-B3B8-51FA-68652E38E05E}"/>
    <pc:docChg chg="modSld">
      <pc:chgData name="Lakshmipathy, Tarakeshwar" userId="S::tarakeshwar.lakshmipathy@bam.de::2a54ea18-dd6d-4958-b11b-05da3058b6f3" providerId="AD" clId="Web-{32E46891-39FE-B3B8-51FA-68652E38E05E}" dt="2024-09-22T19:58:20.697" v="1" actId="1076"/>
      <pc:docMkLst>
        <pc:docMk/>
      </pc:docMkLst>
      <pc:sldChg chg="modSp">
        <pc:chgData name="Lakshmipathy, Tarakeshwar" userId="S::tarakeshwar.lakshmipathy@bam.de::2a54ea18-dd6d-4958-b11b-05da3058b6f3" providerId="AD" clId="Web-{32E46891-39FE-B3B8-51FA-68652E38E05E}" dt="2024-09-22T19:58:20.697" v="1" actId="1076"/>
        <pc:sldMkLst>
          <pc:docMk/>
          <pc:sldMk cId="1192663282" sldId="274"/>
        </pc:sldMkLst>
        <pc:spChg chg="mod">
          <ac:chgData name="Lakshmipathy, Tarakeshwar" userId="S::tarakeshwar.lakshmipathy@bam.de::2a54ea18-dd6d-4958-b11b-05da3058b6f3" providerId="AD" clId="Web-{32E46891-39FE-B3B8-51FA-68652E38E05E}" dt="2024-09-22T19:58:18.416" v="0" actId="688"/>
          <ac:spMkLst>
            <pc:docMk/>
            <pc:sldMk cId="1192663282" sldId="274"/>
            <ac:spMk id="16" creationId="{02BFF462-5620-1E90-AEB1-2523E8D64CD9}"/>
          </ac:spMkLst>
        </pc:spChg>
        <pc:spChg chg="mod">
          <ac:chgData name="Lakshmipathy, Tarakeshwar" userId="S::tarakeshwar.lakshmipathy@bam.de::2a54ea18-dd6d-4958-b11b-05da3058b6f3" providerId="AD" clId="Web-{32E46891-39FE-B3B8-51FA-68652E38E05E}" dt="2024-09-22T19:58:20.697" v="1" actId="1076"/>
          <ac:spMkLst>
            <pc:docMk/>
            <pc:sldMk cId="1192663282" sldId="274"/>
            <ac:spMk id="26" creationId="{0DE7FC1E-3873-A905-9BEF-6E692379FA32}"/>
          </ac:spMkLst>
        </pc:spChg>
      </pc:sldChg>
    </pc:docChg>
  </pc:docChgLst>
  <pc:docChgLst>
    <pc:chgData name="Lakshmipathy, Tarakeshwar" userId="S::tarakeshwar.lakshmipathy@bam.de::2a54ea18-dd6d-4958-b11b-05da3058b6f3" providerId="AD" clId="Web-{CF0371F4-09C1-D0DB-7341-8E0A828AA394}"/>
    <pc:docChg chg="modSld">
      <pc:chgData name="Lakshmipathy, Tarakeshwar" userId="S::tarakeshwar.lakshmipathy@bam.de::2a54ea18-dd6d-4958-b11b-05da3058b6f3" providerId="AD" clId="Web-{CF0371F4-09C1-D0DB-7341-8E0A828AA394}" dt="2024-09-23T06:51:17.501" v="2" actId="14100"/>
      <pc:docMkLst>
        <pc:docMk/>
      </pc:docMkLst>
      <pc:sldChg chg="addSp modSp addAnim">
        <pc:chgData name="Lakshmipathy, Tarakeshwar" userId="S::tarakeshwar.lakshmipathy@bam.de::2a54ea18-dd6d-4958-b11b-05da3058b6f3" providerId="AD" clId="Web-{CF0371F4-09C1-D0DB-7341-8E0A828AA394}" dt="2024-09-23T06:51:17.501" v="2" actId="14100"/>
        <pc:sldMkLst>
          <pc:docMk/>
          <pc:sldMk cId="1192663282" sldId="274"/>
        </pc:sldMkLst>
        <pc:picChg chg="add mod">
          <ac:chgData name="Lakshmipathy, Tarakeshwar" userId="S::tarakeshwar.lakshmipathy@bam.de::2a54ea18-dd6d-4958-b11b-05da3058b6f3" providerId="AD" clId="Web-{CF0371F4-09C1-D0DB-7341-8E0A828AA394}" dt="2024-09-23T06:51:17.501" v="2" actId="14100"/>
          <ac:picMkLst>
            <pc:docMk/>
            <pc:sldMk cId="1192663282" sldId="274"/>
            <ac:picMk id="3" creationId="{BF8D1FE2-8194-B485-5401-EF03765906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F606-F4DC-88B2-B780-22C915A0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E8687-B8A4-B13A-26A7-5CF51432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4AE6-3EF7-00CC-D79E-8A865C38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B1D6-5D20-0525-B12E-2090E768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F7A3-C15C-BD51-87C2-8DF078D2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353F-1E7C-5D7D-8CE0-95F4F425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76EA0-4A5E-9B53-8FB8-6CA0AA696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E498-A446-933C-F3B0-62AC7794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58D2-CF49-136C-5D8E-124B4000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59B7-EED9-4A3B-4753-9316DABE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9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7361E-985F-A8B3-0E9A-A931EA718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05159-F359-4721-ED61-3CD5B2533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9F7F-DBE2-1CFD-A153-D4AE6A7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3A61-31FA-950C-02E7-1C69C0E6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CBF6-008F-0C88-522C-3FBBE00D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18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2E8A-BFF1-FDCB-184F-C876E940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6CF6-CA99-6CFE-1C13-A503EE96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9266-CB25-7A4C-DFD0-9C3A182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DDF-377E-5D73-3791-2A0AE8D3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1282-5C9D-FB44-4365-192780ED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3CAB-E4BE-9D60-FE89-F1AA840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62F4-8935-833E-A785-75A82D9D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3744-427E-632D-82D9-C7216D07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A589-E0CF-FDAC-0FEE-49C5FFC1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6DD7-02ED-300B-5D9B-42854A1D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3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4152-A166-2C0B-B038-6F80285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76D-FE4D-56FE-FF32-714ADA860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456D-2382-174C-FA1C-70D0585D8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A2747-6AE5-140D-E395-CD58FF96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D5E10-E0E2-E51B-FDEC-A724D630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F505E-1D4C-8A4F-5FC2-1FC43EB7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0D4D-8005-AF47-20E6-23179320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C1CD7-A725-1D7C-E469-A9E37C21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91DC-FBC3-AC43-B6E5-FE82831F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F71C2-7778-D615-F5E8-92DD639C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FA424-8DDF-911D-0040-4ADC2247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A5926-FCF4-E7E8-054A-321B697D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5446B-CEC8-1AA2-1E26-D32F1263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00C60-7D35-7FB8-A49D-5B20F21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E97E-138A-AC17-6C0F-3B7E9E94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B5885-C0F2-FC81-F3F6-6A69AAE1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5EBA2-0C40-181B-E629-19745B06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1E77-F431-8093-0E1F-701E112F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02D4B-CFBF-F808-C7A0-BF7A1F4C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07E-FFE5-B0A4-93BC-826ECE00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E6643-A839-AC9C-3B17-6C7E5B2A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1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AD65-9A42-16D5-F405-FD42EE5A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ED5E-D6BE-2D02-45C7-45AC380F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5182E-D18F-1D5E-AAF3-0375B76F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4F81-6F30-02AC-66B9-604F0E1E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893-6E70-0801-BC71-AC682FBC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63F7-F013-C517-C7E2-F295AA3D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706-30E3-2D10-D89B-D6F1D0F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EDE57-DAC8-DBF4-A1C7-3382EC19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E5BDF-BDC5-5CF1-00C1-9E71EFA3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504E4-91C5-3035-C300-F1282563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5EFF5-B8FB-CBD8-B4A6-9E6C9651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2774-4C9E-A6CE-FA2B-6B3F747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9A202-A600-BCE6-FFCC-69841DBA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9F50-E227-0251-CC74-FC51C2B8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04B6-FB8F-106C-E4DF-8047F8E7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66F2-D524-45C1-B358-3E59C6510CE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A96D-E688-26A7-4BEC-8B9E7759F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DE64-A9B2-CE1C-28BA-590B3FBEB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2624-0DD5-4C92-A10A-569578BE8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T</a:t>
            </a:r>
            <a:r>
              <a:rPr lang="en-GB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Deformation of a silver bar: from atomistic to continuum (FEM)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1ECC1-85FD-84E5-F363-092CF798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3941" y="1737464"/>
            <a:ext cx="2924067" cy="1790394"/>
          </a:xfrm>
          <a:prstGeom prst="rect">
            <a:avLst/>
          </a:prstGeom>
        </p:spPr>
      </p:pic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4DC620-5C39-D38D-3ECB-4FB09D583362}"/>
              </a:ext>
            </a:extLst>
          </p:cNvPr>
          <p:cNvGrpSpPr/>
          <p:nvPr/>
        </p:nvGrpSpPr>
        <p:grpSpPr>
          <a:xfrm>
            <a:off x="272148" y="1339794"/>
            <a:ext cx="4763207" cy="2760383"/>
            <a:chOff x="228787" y="1078660"/>
            <a:chExt cx="4763207" cy="276038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65FCCB-F141-3260-FCB2-52B41FEE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270" y="1457935"/>
              <a:ext cx="2715128" cy="1800000"/>
            </a:xfrm>
            <a:prstGeom prst="rect">
              <a:avLst/>
            </a:prstGeom>
          </p:spPr>
        </p:pic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02BFF462-5620-1E90-AEB1-2523E8D64CD9}"/>
                </a:ext>
              </a:extLst>
            </p:cNvPr>
            <p:cNvSpPr/>
            <p:nvPr/>
          </p:nvSpPr>
          <p:spPr>
            <a:xfrm>
              <a:off x="1827410" y="1305130"/>
              <a:ext cx="428625" cy="85189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5F60D21-0924-63D8-37C6-788543C51719}"/>
                </a:ext>
              </a:extLst>
            </p:cNvPr>
            <p:cNvSpPr/>
            <p:nvPr/>
          </p:nvSpPr>
          <p:spPr>
            <a:xfrm>
              <a:off x="2452859" y="2511386"/>
              <a:ext cx="428625" cy="66877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4C3C928E-3019-7260-37C9-22224AD1A6B7}"/>
                </a:ext>
              </a:extLst>
            </p:cNvPr>
            <p:cNvSpPr/>
            <p:nvPr/>
          </p:nvSpPr>
          <p:spPr>
            <a:xfrm rot="14020944">
              <a:off x="440424" y="2923773"/>
              <a:ext cx="428625" cy="85189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D61FC7C1-A1CE-1A4B-C8F9-64D9DAB56B98}"/>
                </a:ext>
              </a:extLst>
            </p:cNvPr>
            <p:cNvSpPr/>
            <p:nvPr/>
          </p:nvSpPr>
          <p:spPr>
            <a:xfrm rot="3276551">
              <a:off x="3833468" y="867023"/>
              <a:ext cx="428625" cy="85189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7FC1E-3873-A905-9BEF-6E692379FA32}"/>
                </a:ext>
              </a:extLst>
            </p:cNvPr>
            <p:cNvSpPr txBox="1"/>
            <p:nvPr/>
          </p:nvSpPr>
          <p:spPr>
            <a:xfrm>
              <a:off x="2092774" y="1357930"/>
              <a:ext cx="10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Traction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AFC1E31-970B-3785-5F47-6996236A830C}"/>
                </a:ext>
              </a:extLst>
            </p:cNvPr>
            <p:cNvSpPr txBox="1"/>
            <p:nvPr/>
          </p:nvSpPr>
          <p:spPr>
            <a:xfrm>
              <a:off x="1641105" y="2995495"/>
              <a:ext cx="10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Gravity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D548877-4A0E-40BC-9912-E7C879842A41}"/>
                </a:ext>
              </a:extLst>
            </p:cNvPr>
            <p:cNvSpPr txBox="1"/>
            <p:nvPr/>
          </p:nvSpPr>
          <p:spPr>
            <a:xfrm>
              <a:off x="476704" y="3469711"/>
              <a:ext cx="10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Clamp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7830E62-BCFC-5545-B369-4553A7D884F5}"/>
                </a:ext>
              </a:extLst>
            </p:cNvPr>
            <p:cNvSpPr txBox="1"/>
            <p:nvPr/>
          </p:nvSpPr>
          <p:spPr>
            <a:xfrm>
              <a:off x="3960862" y="1286861"/>
              <a:ext cx="10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Clamp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E3E54A5-5BD7-ECBC-DE24-053044E34E72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3750759" y="2619069"/>
            <a:ext cx="4993182" cy="1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44967ED8-43C1-242C-F353-6EE5E3C6D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515" y="2740338"/>
            <a:ext cx="3837670" cy="6480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CBBE3973-656C-37F9-954E-3444F7AF4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642" y="4016186"/>
            <a:ext cx="2304828" cy="2160000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76BFBC-6569-84F6-8582-4997E83B6B98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4442470" y="5096186"/>
            <a:ext cx="1483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2">
            <a:extLst>
              <a:ext uri="{FF2B5EF4-FFF2-40B4-BE49-F238E27FC236}">
                <a16:creationId xmlns:a16="http://schemas.microsoft.com/office/drawing/2014/main" id="{0A529CCE-7D54-8BED-6F18-F944F3D5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00" y="1054476"/>
            <a:ext cx="1080000" cy="14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e / ase · GitLab">
            <a:extLst>
              <a:ext uri="{FF2B5EF4-FFF2-40B4-BE49-F238E27FC236}">
                <a16:creationId xmlns:a16="http://schemas.microsoft.com/office/drawing/2014/main" id="{9669C708-4308-7F3F-84B5-56DF72004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6" b="22446"/>
          <a:stretch/>
        </p:blipFill>
        <p:spPr bwMode="auto">
          <a:xfrm>
            <a:off x="4433276" y="5507703"/>
            <a:ext cx="1437157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VITO GmbH | LinkedIn">
            <a:extLst>
              <a:ext uri="{FF2B5EF4-FFF2-40B4-BE49-F238E27FC236}">
                <a16:creationId xmlns:a16="http://schemas.microsoft.com/office/drawing/2014/main" id="{BCDADD7F-E177-C723-A93C-758DACDA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4" y="5208364"/>
            <a:ext cx="2063845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ate structured alternate volume mesh in gmsh - mesh - FEniCS Project">
            <a:extLst>
              <a:ext uri="{FF2B5EF4-FFF2-40B4-BE49-F238E27FC236}">
                <a16:creationId xmlns:a16="http://schemas.microsoft.com/office/drawing/2014/main" id="{9B9C3092-6777-5586-BBD6-1F4099AC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00" y="857636"/>
            <a:ext cx="2180213" cy="21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Vista — PyVista 0.44.1 documentation">
            <a:extLst>
              <a:ext uri="{FF2B5EF4-FFF2-40B4-BE49-F238E27FC236}">
                <a16:creationId xmlns:a16="http://schemas.microsoft.com/office/drawing/2014/main" id="{D301075E-8DE5-B6BA-B7B4-6CCCE7CA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49" y="3219949"/>
            <a:ext cx="240669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7BE5516-929A-EB66-101D-E196393D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039" y="4857546"/>
            <a:ext cx="20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7440DBC-634A-4BA9-756C-B6B0165C6699}"/>
              </a:ext>
            </a:extLst>
          </p:cNvPr>
          <p:cNvGrpSpPr/>
          <p:nvPr/>
        </p:nvGrpSpPr>
        <p:grpSpPr>
          <a:xfrm>
            <a:off x="6009812" y="4753324"/>
            <a:ext cx="3870778" cy="1508021"/>
            <a:chOff x="4583211" y="4366094"/>
            <a:chExt cx="3870778" cy="1508021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8500CF-F0D1-092D-CE57-7AFDBEAEF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83211" y="4366095"/>
              <a:ext cx="3870778" cy="1476000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8100B8A-7FD1-09E0-3308-8B021F595A48}"/>
                </a:ext>
              </a:extLst>
            </p:cNvPr>
            <p:cNvSpPr/>
            <p:nvPr/>
          </p:nvSpPr>
          <p:spPr>
            <a:xfrm>
              <a:off x="5281113" y="4366094"/>
              <a:ext cx="2602392" cy="150802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8" name="TextBox 1037">
            <a:extLst>
              <a:ext uri="{FF2B5EF4-FFF2-40B4-BE49-F238E27FC236}">
                <a16:creationId xmlns:a16="http://schemas.microsoft.com/office/drawing/2014/main" id="{7DA55751-C2A5-D21A-F474-53D0644EBF3E}"/>
              </a:ext>
            </a:extLst>
          </p:cNvPr>
          <p:cNvSpPr txBox="1"/>
          <p:nvPr/>
        </p:nvSpPr>
        <p:spPr>
          <a:xfrm>
            <a:off x="4464175" y="5203082"/>
            <a:ext cx="126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Strain and fit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EA10070-AA3D-3D94-66CC-C3803B9FC85D}"/>
              </a:ext>
            </a:extLst>
          </p:cNvPr>
          <p:cNvCxnSpPr>
            <a:cxnSpLocks/>
          </p:cNvCxnSpPr>
          <p:nvPr/>
        </p:nvCxnSpPr>
        <p:spPr>
          <a:xfrm flipH="1" flipV="1">
            <a:off x="5255878" y="3424096"/>
            <a:ext cx="991472" cy="10869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in Bild, das Clipart, Symbol, Grafiken, Cartoon enthält.&#10;&#10;Beschreibung automatisch generiert.">
            <a:extLst>
              <a:ext uri="{FF2B5EF4-FFF2-40B4-BE49-F238E27FC236}">
                <a16:creationId xmlns:a16="http://schemas.microsoft.com/office/drawing/2014/main" id="{BF8D1FE2-8194-B485-5401-EF03765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37" y="3538512"/>
            <a:ext cx="908575" cy="9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0" descr="Ein Bild, das Text, Grafiken, Clipart, Logo enthält.&#10;&#10;Beschreibung automatisch generiert.">
            <a:extLst>
              <a:ext uri="{FF2B5EF4-FFF2-40B4-BE49-F238E27FC236}">
                <a16:creationId xmlns:a16="http://schemas.microsoft.com/office/drawing/2014/main" id="{70DC2FC0-F861-359D-905C-EE151C107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9" y="3510651"/>
            <a:ext cx="912901" cy="9113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926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T</a:t>
            </a:r>
            <a:r>
              <a:rPr lang="en-GB" dirty="0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the workflow and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871A3-3244-0156-CA85-437D254E2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7"/>
          <a:stretch/>
        </p:blipFill>
        <p:spPr>
          <a:xfrm>
            <a:off x="903960" y="946799"/>
            <a:ext cx="10656000" cy="512888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4E68FA8-464B-8A46-E918-C1CC1DA09469}"/>
              </a:ext>
            </a:extLst>
          </p:cNvPr>
          <p:cNvGrpSpPr/>
          <p:nvPr/>
        </p:nvGrpSpPr>
        <p:grpSpPr>
          <a:xfrm>
            <a:off x="4023360" y="3942080"/>
            <a:ext cx="5201920" cy="1869440"/>
            <a:chOff x="4023360" y="3942080"/>
            <a:chExt cx="5201920" cy="18694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D84195-7BD8-2E13-0CA2-A3601F69FFF1}"/>
                </a:ext>
              </a:extLst>
            </p:cNvPr>
            <p:cNvSpPr/>
            <p:nvPr/>
          </p:nvSpPr>
          <p:spPr>
            <a:xfrm>
              <a:off x="4023360" y="3942080"/>
              <a:ext cx="5201920" cy="186944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0F1232-FDB0-732D-FB93-52EC9BDAA4B3}"/>
                </a:ext>
              </a:extLst>
            </p:cNvPr>
            <p:cNvSpPr txBox="1"/>
            <p:nvPr/>
          </p:nvSpPr>
          <p:spPr>
            <a:xfrm>
              <a:off x="7416800" y="5211171"/>
              <a:ext cx="1696720" cy="425179"/>
            </a:xfrm>
            <a:prstGeom prst="rect">
              <a:avLst/>
            </a:prstGeom>
            <a:solidFill>
              <a:schemeClr val="accent1"/>
            </a:solidFill>
            <a:effectLst>
              <a:outerShdw blurRad="88900" dist="88900" dir="13500000" algn="tl" rotWithShape="0">
                <a:prstClr val="black">
                  <a:alpha val="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68580" tIns="68580" rIns="0" bIns="0" rtlCol="0" anchor="t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GB">
                  <a:solidFill>
                    <a:schemeClr val="bg1"/>
                  </a:solidFill>
                </a:rPr>
                <a:t>Atomistic</a:t>
              </a:r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F8916611-8E8C-8974-E971-E59305D6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20" y="4359963"/>
            <a:ext cx="1332000" cy="13320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0F8F8BC-2590-8476-C1C4-DF8149B246C1}"/>
              </a:ext>
            </a:extLst>
          </p:cNvPr>
          <p:cNvGrpSpPr/>
          <p:nvPr/>
        </p:nvGrpSpPr>
        <p:grpSpPr>
          <a:xfrm>
            <a:off x="3681800" y="1280160"/>
            <a:ext cx="7768520" cy="2618888"/>
            <a:chOff x="3681800" y="1280160"/>
            <a:chExt cx="7768520" cy="26188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B0A0F9-1448-529D-8A14-3C25E7E86232}"/>
                </a:ext>
              </a:extLst>
            </p:cNvPr>
            <p:cNvSpPr/>
            <p:nvPr/>
          </p:nvSpPr>
          <p:spPr>
            <a:xfrm>
              <a:off x="3681800" y="1280160"/>
              <a:ext cx="7768520" cy="261888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8E9391-DC8C-E57F-7E4F-33B5B7DB2DBC}"/>
                </a:ext>
              </a:extLst>
            </p:cNvPr>
            <p:cNvSpPr txBox="1"/>
            <p:nvPr/>
          </p:nvSpPr>
          <p:spPr>
            <a:xfrm>
              <a:off x="4809874" y="1342964"/>
              <a:ext cx="1656080" cy="425179"/>
            </a:xfrm>
            <a:prstGeom prst="rect">
              <a:avLst/>
            </a:prstGeom>
            <a:solidFill>
              <a:schemeClr val="accent2"/>
            </a:solidFill>
            <a:effectLst>
              <a:outerShdw blurRad="88900" dist="88900" dir="13500000" algn="tl" rotWithShape="0">
                <a:prstClr val="black">
                  <a:alpha val="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68580" tIns="68580" rIns="0" bIns="0" rtlCol="0" anchor="t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GB">
                  <a:solidFill>
                    <a:schemeClr val="bg1"/>
                  </a:solidFill>
                </a:rPr>
                <a:t>FEM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E5DB4-F25C-438E-2E76-57D035A4F29A}"/>
              </a:ext>
            </a:extLst>
          </p:cNvPr>
          <p:cNvSpPr txBox="1"/>
          <p:nvPr/>
        </p:nvSpPr>
        <p:spPr>
          <a:xfrm>
            <a:off x="1243842" y="4529435"/>
            <a:ext cx="2592315" cy="425179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>
                <a:solidFill>
                  <a:schemeClr val="bg1"/>
                </a:solidFill>
              </a:rPr>
              <a:t>Select desired nodes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EA2900-B3B4-E462-0036-EF2AD48B0C5E}"/>
              </a:ext>
            </a:extLst>
          </p:cNvPr>
          <p:cNvCxnSpPr>
            <a:cxnSpLocks/>
          </p:cNvCxnSpPr>
          <p:nvPr/>
        </p:nvCxnSpPr>
        <p:spPr>
          <a:xfrm flipV="1">
            <a:off x="2540000" y="2611120"/>
            <a:ext cx="6573520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T</a:t>
            </a:r>
            <a:r>
              <a:rPr lang="en-GB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the workflow and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871A3-3244-0156-CA85-437D254E2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903960" y="946799"/>
            <a:ext cx="10655999" cy="5128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D84195-7BD8-2E13-0CA2-A3601F69FFF1}"/>
              </a:ext>
            </a:extLst>
          </p:cNvPr>
          <p:cNvSpPr/>
          <p:nvPr/>
        </p:nvSpPr>
        <p:spPr>
          <a:xfrm>
            <a:off x="4023360" y="3942080"/>
            <a:ext cx="5201920" cy="186944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0A0F9-1448-529D-8A14-3C25E7E86232}"/>
              </a:ext>
            </a:extLst>
          </p:cNvPr>
          <p:cNvSpPr/>
          <p:nvPr/>
        </p:nvSpPr>
        <p:spPr>
          <a:xfrm>
            <a:off x="3681800" y="1280160"/>
            <a:ext cx="7768520" cy="2618888"/>
          </a:xfrm>
          <a:prstGeom prst="rect">
            <a:avLst/>
          </a:prstGeom>
          <a:solidFill>
            <a:schemeClr val="accent2">
              <a:alpha val="1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E5DB4-F25C-438E-2E76-57D035A4F29A}"/>
              </a:ext>
            </a:extLst>
          </p:cNvPr>
          <p:cNvSpPr txBox="1"/>
          <p:nvPr/>
        </p:nvSpPr>
        <p:spPr>
          <a:xfrm>
            <a:off x="2025963" y="1280161"/>
            <a:ext cx="2592315" cy="425179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>
                <a:solidFill>
                  <a:schemeClr val="bg1"/>
                </a:solidFill>
              </a:rPr>
              <a:t>View output/source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F1232-FDB0-732D-FB93-52EC9BDAA4B3}"/>
              </a:ext>
            </a:extLst>
          </p:cNvPr>
          <p:cNvSpPr txBox="1"/>
          <p:nvPr/>
        </p:nvSpPr>
        <p:spPr>
          <a:xfrm>
            <a:off x="7416800" y="5211171"/>
            <a:ext cx="1696720" cy="425179"/>
          </a:xfrm>
          <a:prstGeom prst="rect">
            <a:avLst/>
          </a:prstGeom>
          <a:solidFill>
            <a:schemeClr val="accent1"/>
          </a:solidFill>
          <a:effectLst>
            <a:outerShdw blurRad="88900" dist="88900" dir="13500000" algn="t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>
                <a:solidFill>
                  <a:schemeClr val="bg1"/>
                </a:solidFill>
              </a:rPr>
              <a:t>Atomistic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0916B-4D9C-CFA7-8BBA-E35227734953}"/>
              </a:ext>
            </a:extLst>
          </p:cNvPr>
          <p:cNvSpPr txBox="1"/>
          <p:nvPr/>
        </p:nvSpPr>
        <p:spPr>
          <a:xfrm>
            <a:off x="6575593" y="1403002"/>
            <a:ext cx="4874727" cy="1246889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>
            <a:no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Click </a:t>
            </a:r>
            <a:r>
              <a:rPr lang="de-DE" err="1">
                <a:solidFill>
                  <a:schemeClr val="bg1"/>
                </a:solidFill>
              </a:rPr>
              <a:t>run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to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view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output</a:t>
            </a:r>
            <a:r>
              <a:rPr lang="de-DE">
                <a:solidFill>
                  <a:schemeClr val="bg1"/>
                </a:solidFill>
              </a:rPr>
              <a:t> – </a:t>
            </a:r>
            <a:r>
              <a:rPr lang="de-DE" err="1">
                <a:solidFill>
                  <a:schemeClr val="bg1"/>
                </a:solidFill>
              </a:rPr>
              <a:t>executes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the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selected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node</a:t>
            </a:r>
            <a:r>
              <a:rPr lang="de-DE">
                <a:solidFill>
                  <a:schemeClr val="bg1"/>
                </a:solidFill>
              </a:rPr>
              <a:t> and all </a:t>
            </a:r>
            <a:r>
              <a:rPr lang="de-DE" err="1">
                <a:solidFill>
                  <a:schemeClr val="bg1"/>
                </a:solidFill>
              </a:rPr>
              <a:t>previous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conneced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nodes</a:t>
            </a:r>
            <a:br>
              <a:rPr lang="de-DE">
                <a:solidFill>
                  <a:schemeClr val="bg1"/>
                </a:solidFill>
              </a:rPr>
            </a:br>
            <a:endParaRPr lang="de-DE">
              <a:solidFill>
                <a:schemeClr val="bg1"/>
              </a:solidFill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Click source </a:t>
            </a:r>
            <a:r>
              <a:rPr lang="de-DE" err="1">
                <a:solidFill>
                  <a:schemeClr val="bg1"/>
                </a:solidFill>
              </a:rPr>
              <a:t>to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view</a:t>
            </a:r>
            <a:r>
              <a:rPr lang="de-DE">
                <a:solidFill>
                  <a:schemeClr val="bg1"/>
                </a:solidFill>
              </a:rPr>
              <a:t> source code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5929AC-9B46-FD74-444B-36B42094F6B2}"/>
              </a:ext>
            </a:extLst>
          </p:cNvPr>
          <p:cNvCxnSpPr>
            <a:cxnSpLocks/>
          </p:cNvCxnSpPr>
          <p:nvPr/>
        </p:nvCxnSpPr>
        <p:spPr>
          <a:xfrm>
            <a:off x="9824720" y="2649891"/>
            <a:ext cx="701478" cy="456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D795286-4EBF-E896-C5E0-0D9E406B6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20" y="4359963"/>
            <a:ext cx="1332000" cy="1332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FC4B3B-083E-F729-70E7-61000E23FB8D}"/>
              </a:ext>
            </a:extLst>
          </p:cNvPr>
          <p:cNvSpPr txBox="1"/>
          <p:nvPr/>
        </p:nvSpPr>
        <p:spPr>
          <a:xfrm>
            <a:off x="4809874" y="1342964"/>
            <a:ext cx="1656080" cy="425179"/>
          </a:xfrm>
          <a:prstGeom prst="rect">
            <a:avLst/>
          </a:prstGeom>
          <a:solidFill>
            <a:schemeClr val="accent2"/>
          </a:solidFill>
          <a:effectLst>
            <a:outerShdw blurRad="88900" dist="88900" dir="13500000" algn="t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>
                <a:solidFill>
                  <a:schemeClr val="bg1"/>
                </a:solidFill>
              </a:rPr>
              <a:t>FEM</a:t>
            </a:r>
          </a:p>
        </p:txBody>
      </p:sp>
    </p:spTree>
    <p:extLst>
      <p:ext uri="{BB962C8B-B14F-4D97-AF65-F5344CB8AC3E}">
        <p14:creationId xmlns:p14="http://schemas.microsoft.com/office/powerpoint/2010/main" val="279776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4522C-B4F3-89E9-9578-1ABAAF25B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903960" y="946799"/>
            <a:ext cx="10655999" cy="5128881"/>
          </a:xfrm>
          <a:prstGeom prst="rect">
            <a:avLst/>
          </a:prstGeom>
        </p:spPr>
      </p:pic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T</a:t>
            </a:r>
            <a:r>
              <a:rPr lang="en-GB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the workflow and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84195-7BD8-2E13-0CA2-A3601F69FFF1}"/>
              </a:ext>
            </a:extLst>
          </p:cNvPr>
          <p:cNvSpPr/>
          <p:nvPr/>
        </p:nvSpPr>
        <p:spPr>
          <a:xfrm>
            <a:off x="4023360" y="3942080"/>
            <a:ext cx="5201920" cy="186944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0A0F9-1448-529D-8A14-3C25E7E86232}"/>
              </a:ext>
            </a:extLst>
          </p:cNvPr>
          <p:cNvSpPr/>
          <p:nvPr/>
        </p:nvSpPr>
        <p:spPr>
          <a:xfrm>
            <a:off x="3681800" y="1280160"/>
            <a:ext cx="7768520" cy="2618888"/>
          </a:xfrm>
          <a:prstGeom prst="rect">
            <a:avLst/>
          </a:prstGeom>
          <a:solidFill>
            <a:schemeClr val="accent2">
              <a:alpha val="1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F1232-FDB0-732D-FB93-52EC9BDAA4B3}"/>
              </a:ext>
            </a:extLst>
          </p:cNvPr>
          <p:cNvSpPr txBox="1"/>
          <p:nvPr/>
        </p:nvSpPr>
        <p:spPr>
          <a:xfrm>
            <a:off x="7416800" y="5211171"/>
            <a:ext cx="1696720" cy="425179"/>
          </a:xfrm>
          <a:prstGeom prst="rect">
            <a:avLst/>
          </a:prstGeom>
          <a:solidFill>
            <a:schemeClr val="accent1"/>
          </a:solidFill>
          <a:effectLst>
            <a:outerShdw blurRad="88900" dist="88900" dir="13500000" algn="t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>
                <a:solidFill>
                  <a:schemeClr val="bg1"/>
                </a:solidFill>
              </a:rPr>
              <a:t>Atomistic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0916B-4D9C-CFA7-8BBA-E35227734953}"/>
              </a:ext>
            </a:extLst>
          </p:cNvPr>
          <p:cNvSpPr txBox="1"/>
          <p:nvPr/>
        </p:nvSpPr>
        <p:spPr>
          <a:xfrm>
            <a:off x="6575593" y="1403002"/>
            <a:ext cx="4874727" cy="1246889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>
            <a:no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Click </a:t>
            </a:r>
            <a:r>
              <a:rPr lang="de-DE" err="1">
                <a:solidFill>
                  <a:schemeClr val="bg1"/>
                </a:solidFill>
              </a:rPr>
              <a:t>run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to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view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output</a:t>
            </a:r>
            <a:r>
              <a:rPr lang="de-DE">
                <a:solidFill>
                  <a:schemeClr val="bg1"/>
                </a:solidFill>
              </a:rPr>
              <a:t> – </a:t>
            </a:r>
            <a:r>
              <a:rPr lang="de-DE" err="1">
                <a:solidFill>
                  <a:schemeClr val="bg1"/>
                </a:solidFill>
              </a:rPr>
              <a:t>executes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the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selected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node</a:t>
            </a:r>
            <a:r>
              <a:rPr lang="de-DE">
                <a:solidFill>
                  <a:schemeClr val="bg1"/>
                </a:solidFill>
              </a:rPr>
              <a:t> and all </a:t>
            </a:r>
            <a:r>
              <a:rPr lang="de-DE" err="1">
                <a:solidFill>
                  <a:schemeClr val="bg1"/>
                </a:solidFill>
              </a:rPr>
              <a:t>previous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conneced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nodes</a:t>
            </a:r>
            <a:br>
              <a:rPr lang="de-DE">
                <a:solidFill>
                  <a:schemeClr val="bg1"/>
                </a:solidFill>
              </a:rPr>
            </a:br>
            <a:endParaRPr lang="de-DE">
              <a:solidFill>
                <a:schemeClr val="bg1"/>
              </a:solidFill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Click source </a:t>
            </a:r>
            <a:r>
              <a:rPr lang="de-DE" err="1">
                <a:solidFill>
                  <a:schemeClr val="bg1"/>
                </a:solidFill>
              </a:rPr>
              <a:t>to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view</a:t>
            </a:r>
            <a:r>
              <a:rPr lang="de-DE">
                <a:solidFill>
                  <a:schemeClr val="bg1"/>
                </a:solidFill>
              </a:rPr>
              <a:t> source code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5929AC-9B46-FD74-444B-36B42094F6B2}"/>
              </a:ext>
            </a:extLst>
          </p:cNvPr>
          <p:cNvCxnSpPr>
            <a:cxnSpLocks/>
          </p:cNvCxnSpPr>
          <p:nvPr/>
        </p:nvCxnSpPr>
        <p:spPr>
          <a:xfrm>
            <a:off x="9824720" y="2649891"/>
            <a:ext cx="701478" cy="456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D795286-4EBF-E896-C5E0-0D9E406B6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20" y="4359963"/>
            <a:ext cx="1332000" cy="1332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FC4B3B-083E-F729-70E7-61000E23FB8D}"/>
              </a:ext>
            </a:extLst>
          </p:cNvPr>
          <p:cNvSpPr txBox="1"/>
          <p:nvPr/>
        </p:nvSpPr>
        <p:spPr>
          <a:xfrm>
            <a:off x="4809874" y="1342964"/>
            <a:ext cx="1656080" cy="425179"/>
          </a:xfrm>
          <a:prstGeom prst="rect">
            <a:avLst/>
          </a:prstGeom>
          <a:solidFill>
            <a:schemeClr val="accent2"/>
          </a:solidFill>
          <a:effectLst>
            <a:outerShdw blurRad="88900" dist="88900" dir="13500000" algn="t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>
                <a:solidFill>
                  <a:schemeClr val="bg1"/>
                </a:solidFill>
              </a:rPr>
              <a:t>FEM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08C2B-34C5-EB67-F1DD-CADDA74C8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522" b="4778"/>
          <a:stretch/>
        </p:blipFill>
        <p:spPr>
          <a:xfrm>
            <a:off x="903961" y="946798"/>
            <a:ext cx="2618060" cy="5128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E5DB4-F25C-438E-2E76-57D035A4F29A}"/>
              </a:ext>
            </a:extLst>
          </p:cNvPr>
          <p:cNvSpPr txBox="1"/>
          <p:nvPr/>
        </p:nvSpPr>
        <p:spPr>
          <a:xfrm>
            <a:off x="2025963" y="1280161"/>
            <a:ext cx="2592315" cy="425179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GB" dirty="0">
                <a:solidFill>
                  <a:schemeClr val="bg1"/>
                </a:solidFill>
              </a:rPr>
              <a:t>View output/source</a:t>
            </a:r>
          </a:p>
        </p:txBody>
      </p:sp>
    </p:spTree>
    <p:extLst>
      <p:ext uri="{BB962C8B-B14F-4D97-AF65-F5344CB8AC3E}">
        <p14:creationId xmlns:p14="http://schemas.microsoft.com/office/powerpoint/2010/main" val="345815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T</a:t>
            </a:r>
            <a:r>
              <a:rPr lang="en-GB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en-GB" dirty="0" err="1"/>
              <a:t>xtracting</a:t>
            </a:r>
            <a:r>
              <a:rPr lang="en-GB" dirty="0"/>
              <a:t> and visualizing results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519A1-AE91-1145-394F-695F7EDDCED5}"/>
              </a:ext>
            </a:extLst>
          </p:cNvPr>
          <p:cNvGrpSpPr>
            <a:grpSpLocks noChangeAspect="1"/>
          </p:cNvGrpSpPr>
          <p:nvPr/>
        </p:nvGrpSpPr>
        <p:grpSpPr>
          <a:xfrm>
            <a:off x="898769" y="1025125"/>
            <a:ext cx="10294401" cy="5235538"/>
            <a:chOff x="898769" y="1025125"/>
            <a:chExt cx="10294401" cy="523553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36BDDD-4815-10F7-6C01-F8187022B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769" y="1025125"/>
              <a:ext cx="10294401" cy="52355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853691-4E25-F6B2-1FA7-CF653E143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06"/>
            <a:stretch/>
          </p:blipFill>
          <p:spPr>
            <a:xfrm>
              <a:off x="1403132" y="1767286"/>
              <a:ext cx="9790038" cy="449337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ACB214-5A4E-5561-B2D8-26ED82ED8EDE}"/>
              </a:ext>
            </a:extLst>
          </p:cNvPr>
          <p:cNvGrpSpPr>
            <a:grpSpLocks noChangeAspect="1"/>
          </p:cNvGrpSpPr>
          <p:nvPr/>
        </p:nvGrpSpPr>
        <p:grpSpPr>
          <a:xfrm>
            <a:off x="3337195" y="1436867"/>
            <a:ext cx="6394075" cy="4788000"/>
            <a:chOff x="3245077" y="1664677"/>
            <a:chExt cx="4718800" cy="3533530"/>
          </a:xfrm>
          <a:effectLst>
            <a:outerShdw blurRad="88900" dist="88900" dir="13500000" algn="ctr" rotWithShape="0">
              <a:srgbClr val="000000">
                <a:alpha val="40000"/>
              </a:srgb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D61E66-DD3C-1E80-91F6-667DB1DB7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5077" y="1664677"/>
              <a:ext cx="4718800" cy="353353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F1321-43B3-D0E7-861F-DB56B3B91D07}"/>
                </a:ext>
              </a:extLst>
            </p:cNvPr>
            <p:cNvSpPr/>
            <p:nvPr/>
          </p:nvSpPr>
          <p:spPr>
            <a:xfrm>
              <a:off x="3250923" y="1664677"/>
              <a:ext cx="4712954" cy="3528646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477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T</a:t>
            </a:r>
            <a:r>
              <a:rPr lang="en-GB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atomistic workflow: nodes and tools involved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93F4C-AB3F-4F2C-3D0C-9A19B655B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435"/>
            <a:ext cx="12192000" cy="4713129"/>
          </a:xfrm>
          <a:prstGeom prst="rect">
            <a:avLst/>
          </a:prstGeom>
        </p:spPr>
      </p:pic>
      <p:pic>
        <p:nvPicPr>
          <p:cNvPr id="13" name="Picture 2" descr="ase / ase · GitLab">
            <a:extLst>
              <a:ext uri="{FF2B5EF4-FFF2-40B4-BE49-F238E27FC236}">
                <a16:creationId xmlns:a16="http://schemas.microsoft.com/office/drawing/2014/main" id="{66848456-307A-7127-6CA3-BADAB56DC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6" b="22446"/>
          <a:stretch/>
        </p:blipFill>
        <p:spPr bwMode="auto">
          <a:xfrm>
            <a:off x="2955189" y="3185951"/>
            <a:ext cx="1159611" cy="6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se / ase · GitLab">
            <a:extLst>
              <a:ext uri="{FF2B5EF4-FFF2-40B4-BE49-F238E27FC236}">
                <a16:creationId xmlns:a16="http://schemas.microsoft.com/office/drawing/2014/main" id="{45633C6D-8640-12B4-17C6-6EE469499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6" b="22446"/>
          <a:stretch/>
        </p:blipFill>
        <p:spPr bwMode="auto">
          <a:xfrm>
            <a:off x="791108" y="1472647"/>
            <a:ext cx="1159611" cy="6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se / ase · GitLab">
            <a:extLst>
              <a:ext uri="{FF2B5EF4-FFF2-40B4-BE49-F238E27FC236}">
                <a16:creationId xmlns:a16="http://schemas.microsoft.com/office/drawing/2014/main" id="{F53CCA50-19D8-347A-9279-80917AADA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6" b="22446"/>
          <a:stretch/>
        </p:blipFill>
        <p:spPr bwMode="auto">
          <a:xfrm>
            <a:off x="5341895" y="4330076"/>
            <a:ext cx="1159611" cy="6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53E3E22-D747-2B55-B3E1-594932BD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9" y="4975200"/>
            <a:ext cx="8530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977DA045-0969-BF65-6CB0-8FE2C5D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00" y="3849442"/>
            <a:ext cx="1636548" cy="7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OVITO GmbH | LinkedIn">
            <a:extLst>
              <a:ext uri="{FF2B5EF4-FFF2-40B4-BE49-F238E27FC236}">
                <a16:creationId xmlns:a16="http://schemas.microsoft.com/office/drawing/2014/main" id="{0A810441-CF48-D3EF-B8E6-01A18D68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41" y="2143256"/>
            <a:ext cx="1665273" cy="6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B4E2B5A-947F-D870-333D-06017D7F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09" y="4244191"/>
            <a:ext cx="1636548" cy="7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7019B1-1A97-37FE-CA23-0107DD4B9A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6" y="5017637"/>
            <a:ext cx="1332000" cy="13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7583B9-E7AE-15E7-A609-B1CC66D8F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2309" y="1018458"/>
            <a:ext cx="1166539" cy="10932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40EF7C3-2D25-9E8C-FFF9-A5AB0F93C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933" y="4441458"/>
            <a:ext cx="3586850" cy="8529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150ADA-8C94-C799-E466-218591EFAB0E}"/>
              </a:ext>
            </a:extLst>
          </p:cNvPr>
          <p:cNvSpPr txBox="1"/>
          <p:nvPr/>
        </p:nvSpPr>
        <p:spPr>
          <a:xfrm>
            <a:off x="9148264" y="1072435"/>
            <a:ext cx="2738936" cy="1017043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A2EA9F"/>
                </a:solidFill>
              </a:rPr>
              <a:t>Green:    function node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ACF9F"/>
                </a:solidFill>
              </a:rPr>
              <a:t>Orange:  macro node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CB9FEA"/>
                </a:solidFill>
              </a:rPr>
              <a:t>Violet:     </a:t>
            </a:r>
            <a:r>
              <a:rPr lang="en-GB" err="1">
                <a:solidFill>
                  <a:srgbClr val="CB9FEA"/>
                </a:solidFill>
              </a:rPr>
              <a:t>dataclass</a:t>
            </a:r>
            <a:r>
              <a:rPr lang="en-GB">
                <a:solidFill>
                  <a:srgbClr val="CB9FEA"/>
                </a:solidFill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9527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4">
            <a:extLst>
              <a:ext uri="{FF2B5EF4-FFF2-40B4-BE49-F238E27FC236}">
                <a16:creationId xmlns:a16="http://schemas.microsoft.com/office/drawing/2014/main" id="{BFBF0616-86BE-444D-9700-5306897B6425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T</a:t>
            </a:r>
            <a:r>
              <a:rPr lang="en-GB"/>
              <a:t>o Tilmann for MSE 2024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7B5B7895-A345-AEAA-2AC5-81176AD522C5}"/>
              </a:ext>
            </a:extLst>
          </p:cNvPr>
          <p:cNvSpPr txBox="1">
            <a:spLocks/>
          </p:cNvSpPr>
          <p:nvPr/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Tara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7EC4D-E1BE-C0FB-3C21-E3EFCE0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FEM workflow: nodes and tools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A417F-CA17-FD87-1434-3DBDE548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289"/>
            <a:ext cx="12192000" cy="4164781"/>
          </a:xfrm>
          <a:prstGeom prst="rect">
            <a:avLst/>
          </a:prstGeom>
        </p:spPr>
      </p:pic>
      <p:pic>
        <p:nvPicPr>
          <p:cNvPr id="5" name="Picture 8" descr="Create structured alternate volume mesh in gmsh - mesh - FEniCS Project">
            <a:extLst>
              <a:ext uri="{FF2B5EF4-FFF2-40B4-BE49-F238E27FC236}">
                <a16:creationId xmlns:a16="http://schemas.microsoft.com/office/drawing/2014/main" id="{78679277-21B8-4B08-930F-0F52E740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41" y="114972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61BB68-3244-0929-AA2A-2ABAF03E8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69" y="2304156"/>
            <a:ext cx="78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42D46CB-D145-FDA0-3F84-A0BF74AE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69" y="1224156"/>
            <a:ext cx="78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F654D88-9F78-B754-8E51-43348010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9" y="4737711"/>
            <a:ext cx="78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0C0705E-759B-B14E-B8BA-A595CC19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52" y="2711952"/>
            <a:ext cx="78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2B0EB1-1364-39BE-F378-C87CB801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719" y="950174"/>
            <a:ext cx="8530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22CBB178-05E1-261D-71EF-8705B109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1" y="5364756"/>
            <a:ext cx="1636548" cy="7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0D1F0E0A-5FA4-F725-03E0-8204189CE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94" y="1149728"/>
            <a:ext cx="1636548" cy="7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194D7515-FAC2-0EDD-611C-F28A216A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52" y="2221504"/>
            <a:ext cx="1636548" cy="7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67B0DE4-F59F-E160-3AAF-A00043E5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0" y="3333314"/>
            <a:ext cx="8530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F9CAD3-8852-ADD4-C0FF-D4DE6B291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469" y="2937646"/>
            <a:ext cx="1577020" cy="10454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F5B0C3-1CF6-B37E-CB8D-E7FD8F0BA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3942" y="4725387"/>
            <a:ext cx="1705058" cy="1044000"/>
          </a:xfrm>
          <a:prstGeom prst="rect">
            <a:avLst/>
          </a:prstGeom>
        </p:spPr>
      </p:pic>
      <p:pic>
        <p:nvPicPr>
          <p:cNvPr id="13" name="Picture 10" descr="PyVista — PyVista 0.44.1 documentation">
            <a:extLst>
              <a:ext uri="{FF2B5EF4-FFF2-40B4-BE49-F238E27FC236}">
                <a16:creationId xmlns:a16="http://schemas.microsoft.com/office/drawing/2014/main" id="{F4891378-A2CD-208D-A74F-AB9E67A2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5" y="3319465"/>
            <a:ext cx="1636548" cy="61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0" descr="PyVista — PyVista 0.44.1 documentation">
            <a:extLst>
              <a:ext uri="{FF2B5EF4-FFF2-40B4-BE49-F238E27FC236}">
                <a16:creationId xmlns:a16="http://schemas.microsoft.com/office/drawing/2014/main" id="{227858B7-4C96-C51C-E72C-ECD1B893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82" y="5617137"/>
            <a:ext cx="163654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D5CAAC-599B-77A3-0C15-8FB260324F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15" y="4983600"/>
            <a:ext cx="1332000" cy="1332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9D16A1-151F-93DD-45F3-FE36C30504FD}"/>
              </a:ext>
            </a:extLst>
          </p:cNvPr>
          <p:cNvSpPr txBox="1"/>
          <p:nvPr/>
        </p:nvSpPr>
        <p:spPr>
          <a:xfrm>
            <a:off x="9148264" y="1072435"/>
            <a:ext cx="2738936" cy="1017043"/>
          </a:xfrm>
          <a:prstGeom prst="rect">
            <a:avLst/>
          </a:prstGeom>
          <a:solidFill>
            <a:schemeClr val="tx2"/>
          </a:solidFill>
          <a:effectLst>
            <a:outerShdw blurRad="88900" dist="88900" dir="135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68580" rIns="0" bIns="0" rtlCol="0" anchor="t">
            <a:no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A2EA9F"/>
                </a:solidFill>
              </a:rPr>
              <a:t>Green:    function node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ACF9F"/>
                </a:solidFill>
              </a:rPr>
              <a:t>Orange:  macro node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CB9FEA"/>
                </a:solidFill>
              </a:rPr>
              <a:t>Violet:     </a:t>
            </a:r>
            <a:r>
              <a:rPr lang="en-GB" err="1">
                <a:solidFill>
                  <a:srgbClr val="CB9FEA"/>
                </a:solidFill>
              </a:rPr>
              <a:t>dataclass</a:t>
            </a:r>
            <a:r>
              <a:rPr lang="en-GB">
                <a:solidFill>
                  <a:srgbClr val="CB9FEA"/>
                </a:solidFill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22718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Antonio</vt:lpstr>
      <vt:lpstr>Arial</vt:lpstr>
      <vt:lpstr>Calibri</vt:lpstr>
      <vt:lpstr>Calibri Light</vt:lpstr>
      <vt:lpstr>Oswald</vt:lpstr>
      <vt:lpstr>Roboto</vt:lpstr>
      <vt:lpstr>Office Theme</vt:lpstr>
      <vt:lpstr>Deformation of a silver bar: from atomistic to continuum (FEM)</vt:lpstr>
      <vt:lpstr>Setting up the workflow and execution</vt:lpstr>
      <vt:lpstr>Setting up the workflow and execution</vt:lpstr>
      <vt:lpstr>Setting up the workflow and execution</vt:lpstr>
      <vt:lpstr>Extracting and visualizing results</vt:lpstr>
      <vt:lpstr>The atomistic workflow: nodes and tools involved</vt:lpstr>
      <vt:lpstr>The FEM workflow: nodes and tools involved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FEniCSx in pyiron</dc:title>
  <dc:creator>Lakshmipathy, Tarakeshwar</dc:creator>
  <cp:lastModifiedBy>Lakshmipathy, Tarakeshwar</cp:lastModifiedBy>
  <cp:revision>7</cp:revision>
  <dcterms:created xsi:type="dcterms:W3CDTF">2024-09-22T16:53:48Z</dcterms:created>
  <dcterms:modified xsi:type="dcterms:W3CDTF">2024-09-30T15:14:35Z</dcterms:modified>
</cp:coreProperties>
</file>