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E5FB-8444-4A3A-AF7A-5FD2817F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7B312-17EB-40DD-9C10-2609B1584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0B59-F19F-4EEC-81A5-D52C3745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1942-20E0-4338-BB2A-F0792D75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D087-5D99-49C9-850F-31A2B2D19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8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0A948-9210-41CF-8AD9-C90321E0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0FB84-A3D7-49EB-B648-C5D67010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6937E-3523-47D3-869D-049704FB9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3A70-944B-4138-97C9-16BC0CB2D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2DF6E-B819-476D-A1EE-4CD84C36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0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A9764-2061-4FDC-AF07-DC24742564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E0A1C-AB61-4E50-BB6C-55F8C5CA8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B9B20-8023-44AA-8C30-459C6EDC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5631-C365-449E-A5DE-65FA4A8F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4F6E-33AF-4241-98AC-D4C76174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E273-E609-450A-97C6-B1B20412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A98D-CBBC-4B93-BCF6-533A7943E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A0BE-20B3-47FA-BA33-388077F2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86D8D-91F7-4F70-833B-73099D2E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3093C-F8CB-4647-8A2E-F2FD5511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9A4-DBF8-41F5-B076-1ACDB407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79E07-55BC-455C-95CF-4C74C57F4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B726F-AB84-4855-A76E-2CCE89AD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F72A4-343E-45E1-BBBE-4D8CCC86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5D54-747D-4613-BB23-CC001648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7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43BA6-CAEB-48DA-AAAD-2B4000B1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B6E3-7935-44EC-9409-B6DE1D55E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B21A8-3655-4A8A-900D-7D5EACEED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1246-F785-4151-B02F-34CD341B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879EC-1FC0-4273-87FD-BAD0D48E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59A35-5E37-4134-B269-64F6CB97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2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FBCA-9CDC-4541-8D0E-BB23651D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D495A-93C9-4E5E-A6F0-4CC39CB62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44955-9432-4076-BEE6-78BB3A39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48612-B4C8-49A4-B167-174D9C12E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2D727-9B11-4985-8A59-6B3373230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25B91-4145-46C7-B77B-7626244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EB9FE-0873-47CF-891F-B1A56C68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7AFED-9372-47F2-8F93-2E748A22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1CAA-9584-4A22-8620-4C845458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F8F84-F0B6-4627-8D70-70C998A0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96A2A-DE5E-4C9C-B5E3-9DF79ACA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3B925-B812-4CEE-92F8-8CEFF85F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8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9C1D3-08CC-410E-8A0C-18C80D4C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91EFF-7F4D-4066-8D12-655FDF57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81553-C775-4B1C-A58D-5DB4512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0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F3049-914A-4F74-9112-7968FD13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5ABB2-C953-4972-92D6-ED4CD803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59D9B-AE8D-4EC1-91B8-541F23E3D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5DEF9-6DB1-45BF-95C4-CEA43BB4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4C303-C8C3-4CF5-848B-5C05A63D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7311A-E947-4FCE-92A8-3038A0E2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99183-C1AB-4B98-8761-8738B54A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8D49C-F214-4373-B168-AFD09DEBE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07073-C409-4843-945F-5E8BD2E50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E0C7-FEB0-4E6E-BF09-798E92E4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902E0-9EC3-40A7-89A7-DCF7CE8E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AE1E3-1250-4852-B6DF-381660BD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2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1EF3B5-EDA7-4239-ACE4-BE71E441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D4EEB-70A2-40FE-809D-899BB3C49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BD62E-50C4-4124-A4A5-B0C078571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66DE9-CCB5-4B14-A0AC-6D4B6F7C5EF1}" type="datetimeFigureOut">
              <a:rPr lang="en-US" smtClean="0"/>
              <a:t>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1F91-4805-4935-B9BD-382C2BA1B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528B-0C72-4761-BAA3-184F3D522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3B697-3371-448B-8AE8-944B7EDE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8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spatial.org/intr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estokes.github.io/" TargetMode="External"/><Relationship Id="rId2" Type="http://schemas.openxmlformats.org/officeDocument/2006/relationships/hyperlink" Target="https://fmoore125.shinyapps.io/climate-social-mode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spatial.org/intr/1-introduction.html#installing-the-r-and-r-studio-softwa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23D6-BD4F-4296-B9A1-4F9209EFE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Environmental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29186-4940-4BA5-8DA9-4113046A2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Course Introduction, Intro to R and R Studio</a:t>
            </a:r>
          </a:p>
        </p:txBody>
      </p:sp>
    </p:spTree>
    <p:extLst>
      <p:ext uri="{BB962C8B-B14F-4D97-AF65-F5344CB8AC3E}">
        <p14:creationId xmlns:p14="http://schemas.microsoft.com/office/powerpoint/2010/main" val="133939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030983-0714-42A8-9C6D-EAA93E9B5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(Most) Computer Languages (including R) have: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E17FC2-ACDE-4E22-8C55-CC3CCD201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462"/>
            <a:ext cx="10515600" cy="4468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Defined basic data types (e.g. numbers, vectors, matrices)</a:t>
            </a:r>
          </a:p>
          <a:p>
            <a:r>
              <a:rPr lang="en-US" dirty="0"/>
              <a:t>Arithmetic (add, subtract, multiply, divide)</a:t>
            </a:r>
          </a:p>
          <a:p>
            <a:r>
              <a:rPr lang="en-US" dirty="0"/>
              <a:t>Conditional loops (for, while)</a:t>
            </a:r>
          </a:p>
          <a:p>
            <a:r>
              <a:rPr lang="en-US" dirty="0"/>
              <a:t>Branch (if, else)</a:t>
            </a:r>
          </a:p>
          <a:p>
            <a:r>
              <a:rPr lang="en-US" dirty="0"/>
              <a:t>Ability to reuse code (i.e. functions)</a:t>
            </a:r>
          </a:p>
          <a:p>
            <a:endParaRPr lang="en-US" dirty="0"/>
          </a:p>
          <a:p>
            <a:r>
              <a:rPr lang="en-US" dirty="0"/>
              <a:t>File input / output</a:t>
            </a:r>
          </a:p>
          <a:p>
            <a:r>
              <a:rPr lang="en-US" dirty="0"/>
              <a:t>Library of common functions</a:t>
            </a:r>
          </a:p>
          <a:p>
            <a:r>
              <a:rPr lang="en-US" dirty="0"/>
              <a:t>Allow creation of complex data types</a:t>
            </a:r>
          </a:p>
        </p:txBody>
      </p:sp>
    </p:spTree>
    <p:extLst>
      <p:ext uri="{BB962C8B-B14F-4D97-AF65-F5344CB8AC3E}">
        <p14:creationId xmlns:p14="http://schemas.microsoft.com/office/powerpoint/2010/main" val="3333908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84CA-0C59-49D1-A38F-DEB4006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Interacting with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1812-0E50-4732-9CB1-0C918BDB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8" y="1622647"/>
            <a:ext cx="10515600" cy="726744"/>
          </a:xfrm>
        </p:spPr>
        <p:txBody>
          <a:bodyPr/>
          <a:lstStyle/>
          <a:p>
            <a:r>
              <a:rPr lang="en-US" dirty="0"/>
              <a:t>Computer command line (most basic)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0A224-FFDA-403B-9651-6B81ABA2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167" y="2164717"/>
            <a:ext cx="8274788" cy="452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7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84CA-0C59-49D1-A38F-DEB4006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Interacting with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1812-0E50-4732-9CB1-0C918BDB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8" y="1622647"/>
            <a:ext cx="10515600" cy="726744"/>
          </a:xfrm>
        </p:spPr>
        <p:txBody>
          <a:bodyPr/>
          <a:lstStyle/>
          <a:p>
            <a:r>
              <a:rPr lang="en-US" dirty="0"/>
              <a:t>R GUI (graphical user interface):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4EC8CE-6508-40B8-98CA-F511AC401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58" y="2070722"/>
            <a:ext cx="6114620" cy="47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84CA-0C59-49D1-A38F-DEB4006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Interacting with 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A1812-0E50-4732-9CB1-0C918BDB9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38" y="1622647"/>
            <a:ext cx="10515600" cy="726744"/>
          </a:xfrm>
        </p:spPr>
        <p:txBody>
          <a:bodyPr/>
          <a:lstStyle/>
          <a:p>
            <a:r>
              <a:rPr lang="en-US" dirty="0"/>
              <a:t>R Studio (integrated development environment):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72BDA-36F4-418F-8CBA-B3DB76B3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681" y="2165732"/>
            <a:ext cx="7065653" cy="468575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8B9A27-FAD2-4926-8709-C16D08424B31}"/>
              </a:ext>
            </a:extLst>
          </p:cNvPr>
          <p:cNvCxnSpPr/>
          <p:nvPr/>
        </p:nvCxnSpPr>
        <p:spPr>
          <a:xfrm>
            <a:off x="2107933" y="3378467"/>
            <a:ext cx="197317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8A0E3A-9CB2-490D-8E35-8C0EBDF877AF}"/>
              </a:ext>
            </a:extLst>
          </p:cNvPr>
          <p:cNvSpPr txBox="1"/>
          <p:nvPr/>
        </p:nvSpPr>
        <p:spPr>
          <a:xfrm>
            <a:off x="158817" y="2767263"/>
            <a:ext cx="1949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“script” – where you write / edit the code you want to run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381C85-2D6F-46C0-86B0-C95CA13B8A8A}"/>
              </a:ext>
            </a:extLst>
          </p:cNvPr>
          <p:cNvCxnSpPr/>
          <p:nvPr/>
        </p:nvCxnSpPr>
        <p:spPr>
          <a:xfrm>
            <a:off x="2107933" y="5222084"/>
            <a:ext cx="197317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93498B6-2D95-4F88-8C3B-5CFBC47D14C2}"/>
              </a:ext>
            </a:extLst>
          </p:cNvPr>
          <p:cNvSpPr txBox="1"/>
          <p:nvPr/>
        </p:nvSpPr>
        <p:spPr>
          <a:xfrm>
            <a:off x="158817" y="4610880"/>
            <a:ext cx="194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“console” – where the code actually runs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B7B204-FCB9-4B41-B6BA-899EA0B208E6}"/>
              </a:ext>
            </a:extLst>
          </p:cNvPr>
          <p:cNvCxnSpPr>
            <a:cxnSpLocks/>
          </p:cNvCxnSpPr>
          <p:nvPr/>
        </p:nvCxnSpPr>
        <p:spPr>
          <a:xfrm flipH="1">
            <a:off x="8776636" y="1482291"/>
            <a:ext cx="535806" cy="233252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64C0A5-F0F3-4193-B59A-25AB3FEB46EA}"/>
              </a:ext>
            </a:extLst>
          </p:cNvPr>
          <p:cNvSpPr txBox="1"/>
          <p:nvPr/>
        </p:nvSpPr>
        <p:spPr>
          <a:xfrm>
            <a:off x="9415024" y="976294"/>
            <a:ext cx="194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Tells you objects currently stored in the environment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007E31-C752-456F-AB18-3F8575784265}"/>
              </a:ext>
            </a:extLst>
          </p:cNvPr>
          <p:cNvCxnSpPr>
            <a:cxnSpLocks/>
          </p:cNvCxnSpPr>
          <p:nvPr/>
        </p:nvCxnSpPr>
        <p:spPr>
          <a:xfrm flipH="1">
            <a:off x="8433335" y="5476775"/>
            <a:ext cx="1509562" cy="81091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672F6D-9720-4A13-9043-86651106FAD2}"/>
              </a:ext>
            </a:extLst>
          </p:cNvPr>
          <p:cNvSpPr txBox="1"/>
          <p:nvPr/>
        </p:nvSpPr>
        <p:spPr>
          <a:xfrm>
            <a:off x="10084067" y="4773688"/>
            <a:ext cx="1949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Various useful things </a:t>
            </a:r>
            <a:r>
              <a:rPr lang="en-US" dirty="0" err="1"/>
              <a:t>e.g</a:t>
            </a:r>
            <a:r>
              <a:rPr lang="en-US" dirty="0"/>
              <a:t> plots, R help, file explorer</a:t>
            </a:r>
          </a:p>
        </p:txBody>
      </p:sp>
    </p:spTree>
    <p:extLst>
      <p:ext uri="{BB962C8B-B14F-4D97-AF65-F5344CB8AC3E}">
        <p14:creationId xmlns:p14="http://schemas.microsoft.com/office/powerpoint/2010/main" val="173163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5B67-3FE2-4EC4-8C59-44E82A3D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2CEC-C8B0-48A2-9CB1-CA0F9A15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Numeric:</a:t>
            </a:r>
            <a:r>
              <a:rPr lang="en-US" b="1" dirty="0"/>
              <a:t> </a:t>
            </a:r>
            <a:r>
              <a:rPr lang="en-US" dirty="0"/>
              <a:t>numbers e.g. 67.9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Integer: </a:t>
            </a:r>
            <a:r>
              <a:rPr lang="en-US" dirty="0"/>
              <a:t>whole numbers e.g. 68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Character: </a:t>
            </a:r>
            <a:r>
              <a:rPr lang="en-US" dirty="0"/>
              <a:t>words or letters e.g. “hello” – use quotation marks in R to define characters</a:t>
            </a:r>
            <a:endParaRPr lang="en-US" b="1" dirty="0"/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Factor: </a:t>
            </a:r>
            <a:r>
              <a:rPr lang="en-US" dirty="0"/>
              <a:t>categorical labels e.g. data on eye color might be a factor with labels such as brown, blue, green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7537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7C1C-FF73-4765-A68C-C5D36B10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9BBF-DA99-4EC8-BC11-1F5C262A5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Vector: </a:t>
            </a:r>
            <a:r>
              <a:rPr lang="en-US" dirty="0"/>
              <a:t>a one-dimensional set of multiple values (could be </a:t>
            </a:r>
            <a:r>
              <a:rPr lang="en-US" dirty="0" err="1"/>
              <a:t>numerics</a:t>
            </a:r>
            <a:r>
              <a:rPr lang="en-US" dirty="0"/>
              <a:t>, integers, characters). </a:t>
            </a:r>
          </a:p>
          <a:p>
            <a:pPr lvl="1"/>
            <a:r>
              <a:rPr lang="en-US" dirty="0"/>
              <a:t>Use “c” (for ‘combine’) to create them in R</a:t>
            </a:r>
          </a:p>
          <a:p>
            <a:pPr lvl="1"/>
            <a:r>
              <a:rPr lang="en-US" dirty="0"/>
              <a:t>Separate values using commas</a:t>
            </a:r>
          </a:p>
          <a:p>
            <a:pPr lvl="1"/>
            <a:r>
              <a:rPr lang="en-US" dirty="0"/>
              <a:t>E.g. c(3,9,10,11) – a vector of length 4 consisting of the numbers 3,9,10 and 11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Matrix:</a:t>
            </a:r>
            <a:r>
              <a:rPr lang="en-US" dirty="0"/>
              <a:t> a two-dimensional set of values arranged into a rectangle (rows and columns)</a:t>
            </a:r>
          </a:p>
          <a:p>
            <a:pPr lvl="1"/>
            <a:r>
              <a:rPr lang="en-US" dirty="0"/>
              <a:t>use matrix() function to create a matrix, or </a:t>
            </a:r>
            <a:r>
              <a:rPr lang="en-US" dirty="0" err="1"/>
              <a:t>cbind</a:t>
            </a:r>
            <a:r>
              <a:rPr lang="en-US" dirty="0"/>
              <a:t>() function to join together vectors of the same length into a matrix</a:t>
            </a:r>
          </a:p>
        </p:txBody>
      </p:sp>
    </p:spTree>
    <p:extLst>
      <p:ext uri="{BB962C8B-B14F-4D97-AF65-F5344CB8AC3E}">
        <p14:creationId xmlns:p14="http://schemas.microsoft.com/office/powerpoint/2010/main" val="3915168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11AE-7B85-4220-8A8A-023648F0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Assigning 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081B-EAE3-4F3F-9273-0BACB8C3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0742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you first open R / RStudio, the environment is empty – nothing exists yet</a:t>
            </a:r>
          </a:p>
          <a:p>
            <a:endParaRPr lang="en-US" dirty="0"/>
          </a:p>
          <a:p>
            <a:r>
              <a:rPr lang="en-US" dirty="0"/>
              <a:t>In order to start doing anything, usually you will begin assigning names to certain objects</a:t>
            </a:r>
          </a:p>
          <a:p>
            <a:endParaRPr lang="en-US" dirty="0"/>
          </a:p>
          <a:p>
            <a:r>
              <a:rPr lang="en-US" dirty="0"/>
              <a:t>Use “=“ or “&lt;-” to assign values to objects</a:t>
            </a:r>
          </a:p>
          <a:p>
            <a:pPr lvl="1"/>
            <a:r>
              <a:rPr lang="en-US" dirty="0"/>
              <a:t>e.g. x=59 – creates a numeric named “x” with the value 59</a:t>
            </a:r>
          </a:p>
          <a:p>
            <a:pPr lvl="1"/>
            <a:r>
              <a:rPr lang="en-US" dirty="0"/>
              <a:t>e.g. a=c(“hello”, “bean”, “doggy”) – creates a vector named “a” of length 3 with the characters “hello”, “bean” and “doggy” </a:t>
            </a:r>
          </a:p>
          <a:p>
            <a:endParaRPr lang="en-US" dirty="0"/>
          </a:p>
          <a:p>
            <a:r>
              <a:rPr lang="en-US" dirty="0"/>
              <a:t>The names you chose to use (e.g. “x”, “a”, “</a:t>
            </a:r>
            <a:r>
              <a:rPr lang="en-US" dirty="0" err="1"/>
              <a:t>mydata</a:t>
            </a:r>
            <a:r>
              <a:rPr lang="en-US" dirty="0"/>
              <a:t>” </a:t>
            </a:r>
            <a:r>
              <a:rPr lang="en-US" dirty="0" err="1"/>
              <a:t>etc</a:t>
            </a:r>
            <a:r>
              <a:rPr lang="en-US" dirty="0"/>
              <a:t>) become “variables” i.e. they are names that stand in for actual values and can take on variable numerical values</a:t>
            </a:r>
          </a:p>
          <a:p>
            <a:endParaRPr lang="en-US" dirty="0"/>
          </a:p>
          <a:p>
            <a:r>
              <a:rPr lang="en-US" dirty="0"/>
              <a:t>R is </a:t>
            </a:r>
            <a:r>
              <a:rPr lang="en-US" i="1" dirty="0">
                <a:solidFill>
                  <a:srgbClr val="7030A0"/>
                </a:solidFill>
              </a:rPr>
              <a:t>case sensitive</a:t>
            </a:r>
            <a:r>
              <a:rPr lang="en-US" dirty="0"/>
              <a:t> so that "object" and "Object" are </a:t>
            </a:r>
            <a:r>
              <a:rPr lang="en-US" b="1" dirty="0"/>
              <a:t>not</a:t>
            </a:r>
            <a:r>
              <a:rPr lang="en-US" dirty="0"/>
              <a:t> the same thing</a:t>
            </a:r>
          </a:p>
        </p:txBody>
      </p:sp>
    </p:spTree>
    <p:extLst>
      <p:ext uri="{BB962C8B-B14F-4D97-AF65-F5344CB8AC3E}">
        <p14:creationId xmlns:p14="http://schemas.microsoft.com/office/powerpoint/2010/main" val="204761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4C385-CCFE-4AD6-91A9-C7E340E42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48" y="0"/>
            <a:ext cx="10515600" cy="1325563"/>
          </a:xfrm>
        </p:spPr>
        <p:txBody>
          <a:bodyPr/>
          <a:lstStyle/>
          <a:p>
            <a:r>
              <a:rPr lang="en-US" dirty="0"/>
              <a:t>Indexing Objects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E7B3-8D69-4134-A582-6A56570B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325563"/>
            <a:ext cx="10920663" cy="4851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Vectors and matrices are made up of multiple values. Often we want to reference or access a single value out of the set in the vector / matrix – this is called “indexing into” the object</a:t>
            </a:r>
          </a:p>
          <a:p>
            <a:endParaRPr lang="en-US" dirty="0"/>
          </a:p>
          <a:p>
            <a:r>
              <a:rPr lang="en-US" dirty="0"/>
              <a:t>R uses </a:t>
            </a:r>
            <a:r>
              <a:rPr lang="en-US" b="1" dirty="0">
                <a:solidFill>
                  <a:srgbClr val="7030A0"/>
                </a:solidFill>
              </a:rPr>
              <a:t>[]</a:t>
            </a:r>
            <a:r>
              <a:rPr lang="en-US" dirty="0"/>
              <a:t> notation for indexing. </a:t>
            </a:r>
          </a:p>
          <a:p>
            <a:endParaRPr lang="en-US" dirty="0"/>
          </a:p>
          <a:p>
            <a:r>
              <a:rPr lang="en-US" dirty="0"/>
              <a:t>Vectors are one dimensional so just use one value – e.g. a[8] means the 8</a:t>
            </a:r>
            <a:r>
              <a:rPr lang="en-US" baseline="30000" dirty="0"/>
              <a:t>th</a:t>
            </a:r>
            <a:r>
              <a:rPr lang="en-US" dirty="0"/>
              <a:t> value in the vector a</a:t>
            </a:r>
          </a:p>
          <a:p>
            <a:endParaRPr lang="en-US" dirty="0"/>
          </a:p>
          <a:p>
            <a:r>
              <a:rPr lang="en-US" dirty="0"/>
              <a:t>Matrices are two-dimensional so use two values to index a single value within a matrix, separated by commas. The first value gives the row number and the second value the column number – e.g. b[1,5] means the value in the 1</a:t>
            </a:r>
            <a:r>
              <a:rPr lang="en-US" baseline="30000" dirty="0"/>
              <a:t>st</a:t>
            </a:r>
            <a:r>
              <a:rPr lang="en-US" dirty="0"/>
              <a:t> row and 5</a:t>
            </a:r>
            <a:r>
              <a:rPr lang="en-US" baseline="30000" dirty="0"/>
              <a:t>th</a:t>
            </a:r>
            <a:r>
              <a:rPr lang="en-US" dirty="0"/>
              <a:t> column of the matrix b</a:t>
            </a:r>
          </a:p>
          <a:p>
            <a:endParaRPr lang="en-US" dirty="0"/>
          </a:p>
          <a:p>
            <a:r>
              <a:rPr lang="en-US" dirty="0"/>
              <a:t>For matrices if you leave either the row number of column number blank, R will give you that whole row / column – e.g. b[,4] means the 4</a:t>
            </a:r>
            <a:r>
              <a:rPr lang="en-US" baseline="30000" dirty="0"/>
              <a:t>th</a:t>
            </a:r>
            <a:r>
              <a:rPr lang="en-US" dirty="0"/>
              <a:t> column of the matrix b; b[3,] means the 3</a:t>
            </a:r>
            <a:r>
              <a:rPr lang="en-US" baseline="30000" dirty="0"/>
              <a:t>rd</a:t>
            </a:r>
            <a:r>
              <a:rPr lang="en-US" dirty="0"/>
              <a:t> row of the matrix b  </a:t>
            </a:r>
          </a:p>
        </p:txBody>
      </p:sp>
    </p:spTree>
    <p:extLst>
      <p:ext uri="{BB962C8B-B14F-4D97-AF65-F5344CB8AC3E}">
        <p14:creationId xmlns:p14="http://schemas.microsoft.com/office/powerpoint/2010/main" val="368504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22852-7420-4588-B2EA-1E7FD5C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0" y="1825624"/>
            <a:ext cx="5493568" cy="38514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9D8C84-CF4F-46A1-9DB8-322490DD5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736" y="602932"/>
            <a:ext cx="1647825" cy="71437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F507A-CB60-48FD-A035-A2D28B4A449C}"/>
              </a:ext>
            </a:extLst>
          </p:cNvPr>
          <p:cNvCxnSpPr>
            <a:cxnSpLocks/>
          </p:cNvCxnSpPr>
          <p:nvPr/>
        </p:nvCxnSpPr>
        <p:spPr>
          <a:xfrm flipH="1">
            <a:off x="5120640" y="1317307"/>
            <a:ext cx="3238903" cy="353863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47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22852-7420-4588-B2EA-1E7FD5C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0" y="1825624"/>
            <a:ext cx="5493568" cy="38514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F507A-CB60-48FD-A035-A2D28B4A449C}"/>
              </a:ext>
            </a:extLst>
          </p:cNvPr>
          <p:cNvCxnSpPr>
            <a:cxnSpLocks/>
          </p:cNvCxnSpPr>
          <p:nvPr/>
        </p:nvCxnSpPr>
        <p:spPr>
          <a:xfrm flipH="1" flipV="1">
            <a:off x="6131293" y="3051208"/>
            <a:ext cx="1559292" cy="269026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356CA09-A5BA-4D99-BF10-5B939908C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876" y="5593381"/>
            <a:ext cx="38385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87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0EAC-74C9-4EBB-AF92-B83F1253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the End of the Quarter: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6DEC-2C72-4863-BE08-7E3358458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825624"/>
            <a:ext cx="10860024" cy="481291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 familiar and comfortable with the R scientific computing environment and basic programming concepts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able to perform essential data science tasks such as data processing, data exploration, and visualization / graphing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Have familiarity with statistical concepts such as multi-variate regression and inference, with applications to problems in environmental science and policy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 knowledgeable about more advanced tools and packages available for data science in R: geo-spatial data analysis, machine learning, cloud computing </a:t>
            </a:r>
            <a:r>
              <a:rPr lang="en-US" dirty="0" err="1"/>
              <a:t>etc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6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222852-7420-4588-B2EA-1E7FD5CF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800" y="1825624"/>
            <a:ext cx="5493568" cy="385140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AF507A-CB60-48FD-A035-A2D28B4A449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174606" y="2606040"/>
            <a:ext cx="1722270" cy="105637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0BC080-7538-460A-B49A-0929509DD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876" y="2244090"/>
            <a:ext cx="27527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B91-D85A-4FE6-8226-B7EA614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(Slightly) More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C6DE-1CCC-45CD-9D15-77251E88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 Frame: </a:t>
            </a:r>
            <a:r>
              <a:rPr lang="en-US" dirty="0"/>
              <a:t>A set of columns of data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US" dirty="0"/>
              <a:t>Rectangular, two-dimensional data type (like a matrix) but columns can be of different data types (e.g. one column is a vector of characters, another column is a factor)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Has column names that can be used to reference data – e.g. </a:t>
            </a:r>
            <a:r>
              <a:rPr lang="en-US" dirty="0" err="1"/>
              <a:t>d$eye_color</a:t>
            </a:r>
            <a:r>
              <a:rPr lang="en-US" dirty="0"/>
              <a:t> might give the column named “</a:t>
            </a:r>
            <a:r>
              <a:rPr lang="en-US" dirty="0" err="1"/>
              <a:t>eye_color</a:t>
            </a:r>
            <a:r>
              <a:rPr lang="en-US" dirty="0"/>
              <a:t>” in the data frame 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 rows are meaningful in some way (i.e. all entries in row 5 are data referring to the same individual)</a:t>
            </a:r>
          </a:p>
        </p:txBody>
      </p:sp>
    </p:spTree>
    <p:extLst>
      <p:ext uri="{BB962C8B-B14F-4D97-AF65-F5344CB8AC3E}">
        <p14:creationId xmlns:p14="http://schemas.microsoft.com/office/powerpoint/2010/main" val="38050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96B91-D85A-4FE6-8226-B7EA6146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(Slightly) More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C6DE-1CCC-45CD-9D15-77251E88D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List: </a:t>
            </a:r>
            <a:r>
              <a:rPr lang="en-US" dirty="0"/>
              <a:t>Flexible way of storing data of arbitrary types and size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Like a data frame, list objects can be of different data types (e.g. numeric, character). But in a data frame each column has to be a vector of the same length. In a list, objects can be of arbitrary dimensions (e.g. a 4*8 matrix, a single number, a data frame could all be elements in the same list)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Index into a list using the special double square brackets </a:t>
            </a:r>
            <a:r>
              <a:rPr lang="en-US" b="1" dirty="0"/>
              <a:t>[</a:t>
            </a:r>
            <a:r>
              <a:rPr lang="en-US" b="1" dirty="0">
                <a:solidFill>
                  <a:srgbClr val="7030A0"/>
                </a:solidFill>
              </a:rPr>
              <a:t>[]]</a:t>
            </a:r>
            <a:r>
              <a:rPr lang="en-US" dirty="0"/>
              <a:t> notation e.g. h[[9]] is the 9</a:t>
            </a:r>
            <a:r>
              <a:rPr lang="en-US" baseline="30000" dirty="0"/>
              <a:t>th</a:t>
            </a:r>
            <a:r>
              <a:rPr lang="en-US" dirty="0"/>
              <a:t> element of the list 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 column names in a data frame, list elements can be named and can be referenced using the name and the “$” notation e.g. </a:t>
            </a:r>
            <a:r>
              <a:rPr lang="en-US" dirty="0" err="1"/>
              <a:t>h$height_data</a:t>
            </a:r>
            <a:r>
              <a:rPr lang="en-US" dirty="0"/>
              <a:t> is the element named “</a:t>
            </a:r>
            <a:r>
              <a:rPr lang="en-US" dirty="0" err="1"/>
              <a:t>height_data</a:t>
            </a:r>
            <a:r>
              <a:rPr lang="en-US" dirty="0"/>
              <a:t>” in the list h</a:t>
            </a:r>
          </a:p>
        </p:txBody>
      </p:sp>
    </p:spTree>
    <p:extLst>
      <p:ext uri="{BB962C8B-B14F-4D97-AF65-F5344CB8AC3E}">
        <p14:creationId xmlns:p14="http://schemas.microsoft.com/office/powerpoint/2010/main" val="855087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FC28-5022-4451-B3CA-C74FF5FD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for Monday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8DB0-177C-4DE7-8462-B80B8683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through “Basic Data Types” and “Basic Data Structures” at </a:t>
            </a:r>
            <a:r>
              <a:rPr lang="en-US" dirty="0">
                <a:hlinkClick r:id="rId2"/>
              </a:rPr>
              <a:t>https://rspatial.org/intr/index.html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Complete the first half of the week one lab practicing using different data types in R and assigning variables</a:t>
            </a:r>
          </a:p>
          <a:p>
            <a:endParaRPr lang="en-US" dirty="0"/>
          </a:p>
          <a:p>
            <a:r>
              <a:rPr lang="en-US" dirty="0"/>
              <a:t>After class on Wednesday, complete the rest of the lab practicing indexing and reading files, based on “Indexing”, “Algebra”, “Read and Write Files” and “Data Exploration” section </a:t>
            </a:r>
            <a:r>
              <a:rPr lang="en-US"/>
              <a:t>at </a:t>
            </a:r>
            <a:r>
              <a:rPr lang="en-US">
                <a:hlinkClick r:id="rId2"/>
              </a:rPr>
              <a:t>https://rspatial.org/intr/index.html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Upload your R file to Canvas by end of the week</a:t>
            </a:r>
          </a:p>
        </p:txBody>
      </p:sp>
    </p:spTree>
    <p:extLst>
      <p:ext uri="{BB962C8B-B14F-4D97-AF65-F5344CB8AC3E}">
        <p14:creationId xmlns:p14="http://schemas.microsoft.com/office/powerpoint/2010/main" val="122298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2278-A1C8-42AD-8CB7-DBC84ADD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218821"/>
            <a:ext cx="10515600" cy="1325563"/>
          </a:xfrm>
        </p:spPr>
        <p:txBody>
          <a:bodyPr/>
          <a:lstStyle/>
          <a:p>
            <a:r>
              <a:rPr lang="en-US" dirty="0"/>
              <a:t>Course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D0BD-12C7-4AA8-AC4A-43E84714B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1544384"/>
            <a:ext cx="5306568" cy="53136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This is intended for people with no prior experience in programming – we will start from the very beginning and not assume you know anything!</a:t>
            </a:r>
          </a:p>
          <a:p>
            <a:endParaRPr lang="en-US" dirty="0"/>
          </a:p>
          <a:p>
            <a:r>
              <a:rPr lang="en-US" dirty="0"/>
              <a:t>There is no such thing is a silly question!</a:t>
            </a:r>
          </a:p>
          <a:p>
            <a:endParaRPr lang="en-US" dirty="0"/>
          </a:p>
          <a:p>
            <a:r>
              <a:rPr lang="en-US" dirty="0"/>
              <a:t>Think of this as a learning a language more than a science class:</a:t>
            </a:r>
          </a:p>
          <a:p>
            <a:pPr lvl="1"/>
            <a:r>
              <a:rPr lang="en-US" dirty="0"/>
              <a:t>Practice </a:t>
            </a:r>
            <a:r>
              <a:rPr lang="en-US" dirty="0" err="1"/>
              <a:t>Practice</a:t>
            </a:r>
            <a:r>
              <a:rPr lang="en-US" dirty="0"/>
              <a:t> </a:t>
            </a:r>
            <a:r>
              <a:rPr lang="en-US" dirty="0" err="1"/>
              <a:t>Practice</a:t>
            </a:r>
            <a:endParaRPr lang="en-US" dirty="0"/>
          </a:p>
          <a:p>
            <a:pPr lvl="1"/>
            <a:r>
              <a:rPr lang="en-US" dirty="0"/>
              <a:t>Expect to be frustrated (particularly early on)</a:t>
            </a:r>
          </a:p>
          <a:p>
            <a:pPr lvl="1"/>
            <a:r>
              <a:rPr lang="en-US" dirty="0"/>
              <a:t>There is often more than one way of doing things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347B3-B3C6-4DD2-9B1A-EFB368A3D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07"/>
          <a:stretch/>
        </p:blipFill>
        <p:spPr>
          <a:xfrm>
            <a:off x="5622141" y="1544384"/>
            <a:ext cx="6661299" cy="36399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1C117D-FD69-45A2-BEB3-46CD196579D0}"/>
              </a:ext>
            </a:extLst>
          </p:cNvPr>
          <p:cNvSpPr txBox="1"/>
          <p:nvPr/>
        </p:nvSpPr>
        <p:spPr>
          <a:xfrm>
            <a:off x="7028688" y="567269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Knowledge Rollercoaster by Allison Horst</a:t>
            </a:r>
          </a:p>
        </p:txBody>
      </p:sp>
    </p:spTree>
    <p:extLst>
      <p:ext uri="{BB962C8B-B14F-4D97-AF65-F5344CB8AC3E}">
        <p14:creationId xmlns:p14="http://schemas.microsoft.com/office/powerpoint/2010/main" val="245584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96EA-2B58-45C4-BD95-8F18985B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54813"/>
            <a:ext cx="10515600" cy="1325563"/>
          </a:xfrm>
        </p:spPr>
        <p:txBody>
          <a:bodyPr/>
          <a:lstStyle/>
          <a:p>
            <a:r>
              <a:rPr lang="en-US" dirty="0"/>
              <a:t>Why 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DFE0-35E7-4229-B7B2-20F7ED9B8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37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Learning R involves an investment of time.  So why do it?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Very widely used, open-source (free!) programming language. Commonly and increasingly used in many branches of science (e.g. ecology) and social science (e.g. economics)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Top-quality packages for statistical modeling (e.g. regression), spatial data analysis, visualization and mapping, machine learning and big-data analysis, web-integration. Continuing innovations and developments.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Learning one programming language makes it much (</a:t>
            </a:r>
            <a:r>
              <a:rPr lang="en-US" i="1" dirty="0"/>
              <a:t>much!</a:t>
            </a:r>
            <a:r>
              <a:rPr lang="en-US" dirty="0"/>
              <a:t>) easier to learn others later on if you need to (Python, </a:t>
            </a:r>
            <a:r>
              <a:rPr lang="en-US" dirty="0" err="1"/>
              <a:t>Matlab</a:t>
            </a:r>
            <a:r>
              <a:rPr lang="en-US" dirty="0"/>
              <a:t>, Stata, Julia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864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E645-00A1-4DB5-89CA-CC0DFADA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EC37-D591-422A-9CC7-26A3C0ECF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Fran’s Climate Model on </a:t>
            </a:r>
            <a:r>
              <a:rPr lang="en-US" dirty="0" err="1"/>
              <a:t>RShiny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https://fmoore125.shinyapps.io/climate-social-model/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Arianna’s police funding map: </a:t>
            </a:r>
            <a:r>
              <a:rPr lang="en-US" dirty="0">
                <a:hlinkClick r:id="rId3"/>
              </a:rPr>
              <a:t>https://aestokes.github.io/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0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1AE1-7B31-45CE-B0A2-C14849D4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33473-43BC-4434-BC9F-5343F7E9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1863"/>
          </a:xfrm>
        </p:spPr>
        <p:txBody>
          <a:bodyPr>
            <a:normAutofit/>
          </a:bodyPr>
          <a:lstStyle/>
          <a:p>
            <a:r>
              <a:rPr lang="en-US" dirty="0"/>
              <a:t>Lectures: 10-10:50 Monday and Wednesday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Labs: 1-4pm Monday and Wednesday</a:t>
            </a:r>
          </a:p>
          <a:p>
            <a:pPr marL="0" indent="0">
              <a:buNone/>
            </a:pPr>
            <a:r>
              <a:rPr lang="en-US" dirty="0"/>
              <a:t>	Like extended office hours – instructors will be available to 	troubleshoot / help with labs</a:t>
            </a:r>
          </a:p>
          <a:p>
            <a:pPr marL="0" indent="0">
              <a:buNone/>
            </a:pPr>
            <a:r>
              <a:rPr lang="en-US" dirty="0"/>
              <a:t>Labs are intended to be completed within this amount of time (</a:t>
            </a:r>
            <a:r>
              <a:rPr lang="en-US" dirty="0" err="1"/>
              <a:t>i.e</a:t>
            </a:r>
            <a:r>
              <a:rPr lang="en-US" dirty="0"/>
              <a:t> no “homework” outside of lab time)</a:t>
            </a:r>
          </a:p>
          <a:p>
            <a:pPr marL="0" indent="0">
              <a:buNone/>
            </a:pPr>
            <a:r>
              <a:rPr lang="en-US" dirty="0"/>
              <a:t>Working on labs during this time when instructors are available to help is highly encouraged</a:t>
            </a:r>
          </a:p>
        </p:txBody>
      </p:sp>
    </p:spTree>
    <p:extLst>
      <p:ext uri="{BB962C8B-B14F-4D97-AF65-F5344CB8AC3E}">
        <p14:creationId xmlns:p14="http://schemas.microsoft.com/office/powerpoint/2010/main" val="63297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25B6-09C4-4664-BCD9-4CD16655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679-3C71-45CB-833A-A7AFBB815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Content and assignments: Syllabus…. </a:t>
            </a:r>
          </a:p>
        </p:txBody>
      </p:sp>
    </p:spTree>
    <p:extLst>
      <p:ext uri="{BB962C8B-B14F-4D97-AF65-F5344CB8AC3E}">
        <p14:creationId xmlns:p14="http://schemas.microsoft.com/office/powerpoint/2010/main" val="188501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78C4-BDBB-4370-91BA-D1A74060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/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796D-919C-4149-A111-0E435A9C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have current versions of R and R-Studio installed. </a:t>
            </a:r>
          </a:p>
          <a:p>
            <a:endParaRPr lang="en-US" dirty="0"/>
          </a:p>
          <a:p>
            <a:r>
              <a:rPr lang="en-US" dirty="0"/>
              <a:t>Instructions are here: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https://rspatial.org/intr/1-introduction.html#installing-the-r-and-r-studio-software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2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F3F4-4E0C-4832-9058-E450DB2E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R, RStudio and Basic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0D6B7-42ED-4534-B885-6E4F52867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2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1523</Words>
  <Application>Microsoft Office PowerPoint</Application>
  <PresentationFormat>Widescreen</PresentationFormat>
  <Paragraphs>134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Environmental Data Science</vt:lpstr>
      <vt:lpstr>By the End of the Quarter:</vt:lpstr>
      <vt:lpstr>Course Philosophy</vt:lpstr>
      <vt:lpstr>Why R? </vt:lpstr>
      <vt:lpstr>Some Cool Examples</vt:lpstr>
      <vt:lpstr>Course Overview</vt:lpstr>
      <vt:lpstr>Course Overview</vt:lpstr>
      <vt:lpstr>Computer / Software Requirements</vt:lpstr>
      <vt:lpstr>Introduction to R, RStudio and Basic Data Types</vt:lpstr>
      <vt:lpstr>(Most) Computer Languages (including R) have:</vt:lpstr>
      <vt:lpstr>Ways of Interacting with R:</vt:lpstr>
      <vt:lpstr>Ways of Interacting with R:</vt:lpstr>
      <vt:lpstr>Ways of Interacting with R:</vt:lpstr>
      <vt:lpstr>Basic Data Types in R</vt:lpstr>
      <vt:lpstr>Basic Data Types in R</vt:lpstr>
      <vt:lpstr>Assigning Variables in R</vt:lpstr>
      <vt:lpstr>Indexing Objects in R</vt:lpstr>
      <vt:lpstr>PowerPoint Presentation</vt:lpstr>
      <vt:lpstr>PowerPoint Presentation</vt:lpstr>
      <vt:lpstr>PowerPoint Presentation</vt:lpstr>
      <vt:lpstr>(Slightly) More Complex Data Types</vt:lpstr>
      <vt:lpstr>(Slightly) More Complex Data Types</vt:lpstr>
      <vt:lpstr>Lab for Monday Afternoon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Environmental Data Science</dc:title>
  <dc:creator>Frances C Moore</dc:creator>
  <cp:lastModifiedBy>R H</cp:lastModifiedBy>
  <cp:revision>34</cp:revision>
  <dcterms:created xsi:type="dcterms:W3CDTF">2021-01-03T22:08:06Z</dcterms:created>
  <dcterms:modified xsi:type="dcterms:W3CDTF">2023-01-06T23:26:10Z</dcterms:modified>
</cp:coreProperties>
</file>