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EEE7-1FAD-45A9-9DC8-DEA23F1CE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74E80-5460-4AB5-9951-125E325E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94B3-6F0C-479B-9A52-3761C72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8F090-8F52-4092-8604-DA04CBB8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86F3-A3C5-40AA-8D7C-2BBDF26B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D81B-C5D3-4301-9784-A2666890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47A9-A1A1-42EC-9C6C-36B05930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859B-2B36-44D8-A748-97AFB705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9671-4D76-4176-BCB3-B8409E0C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5E4F-E12B-4421-9C1A-C7E414C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DB981-6BBA-4A71-B24A-32BDC6AE8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D8479-0ED1-40CB-B32D-3D23435D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EAD14-C468-4D46-B736-78DB335F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B0AA-4DB9-4F83-900E-8224162E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B10E-4964-443C-995C-12E8A96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8207-D893-4BB8-8291-F9CC810B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73CC-CEA1-4B61-B094-AFF5A595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59383-45D2-4C2C-8647-2579D4D7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7F9B-DBC7-4576-AF06-4C918B53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5554-88E6-416E-A488-A633B4F4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4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3333-9747-4495-9E2E-A52FE1F3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FD4E-1E98-48D4-9576-40C7AA25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E1BB-1FD5-4124-9546-09385DCD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FE3E9-BCA0-435B-8149-F1863D2C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F627-D273-4C38-BD2C-CF9B003B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10EE-6398-44D1-A659-B356791B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9032-B39F-4880-9176-7990EC54E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38EF5-CA4A-47A5-99E7-943EA412C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01D2-3A43-43FE-9319-49924B83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59DC-9449-4DC8-9B5C-E5472E2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A5781-3E9B-48FC-837A-C857FDCC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2BA-8426-4517-92DF-F500A0A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DB47-5D99-45A8-AC3C-B3C84B241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6B006-CB1E-480E-93BF-FF98EACF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647F8-3B18-4244-A787-573DFBB0C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92B12-385B-4BF7-A359-809C95A83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036E8-E818-4C86-A93A-122765E6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1BA4A-2FF9-4177-804F-97DFF5C1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0B4EE-DBF6-4434-AF79-50647F85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C4B9-3E50-4E18-ABB1-5FCFE807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3DF46-461A-4F46-A130-A8858BE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83996-4EDA-46C2-91EC-02887DA2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C7738-57A3-417D-A726-9BFE005D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A149D-002E-4D6D-8B50-A3664843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FA6DD-0ED3-4963-9E53-943B91E0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4CB6-E36E-486B-9E75-CA3BAE9D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12D8-2F27-4562-90A6-29FADF00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53BD-B439-418C-BC76-44472821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E0658-9EC3-4BA5-8891-C2AF88D97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17486-AF4E-4FDC-8F03-8C13F6D3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9400-43B4-4308-A06B-DFDDE58F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E0BF7-CF43-4B5E-8D2A-138028D4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E942-C4D3-43A9-8633-7D1D3440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1F2D6-31E2-48B7-85B0-E3BB2DCC4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6DA6E-ADB9-4C04-AC53-133CD195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C4AFC-9C39-4AB7-9872-7DEA3E4F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E9C3E-2949-4B6B-A3D1-B28FA10E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BB1A-C2AE-4262-B34F-D4256564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1EE44-5278-4E08-AAA0-541CE86D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6C15F-08DC-4485-A1F1-143AD2B8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90A7-9061-4D05-ADEA-FDCF00288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0AED-66E1-4960-B3CF-48A8EB7048A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0651-D8DC-43CF-8B2B-4899F8372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37C7-C70F-4740-B6B2-E0DD0D184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BD19-3829-4332-9BC3-5300BB1FB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0C36-B337-4495-9056-74B27C17B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ESP 106</a:t>
            </a:r>
            <a:br>
              <a:rPr lang="en-US"/>
            </a:br>
            <a:r>
              <a:rPr lang="en-US"/>
              <a:t> </a:t>
            </a:r>
            <a:r>
              <a:rPr lang="en-US" dirty="0"/>
              <a:t>Environmental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B9036-6558-4936-B585-EC349E5B6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2518"/>
            <a:ext cx="9144000" cy="1655762"/>
          </a:xfrm>
        </p:spPr>
        <p:txBody>
          <a:bodyPr/>
          <a:lstStyle/>
          <a:p>
            <a:r>
              <a:rPr lang="en-US" dirty="0"/>
              <a:t>Lecture 2</a:t>
            </a:r>
          </a:p>
          <a:p>
            <a:r>
              <a:rPr lang="en-US" dirty="0"/>
              <a:t>More Advanced Indexing, Booleans, Reading and Writing Files</a:t>
            </a:r>
          </a:p>
        </p:txBody>
      </p:sp>
    </p:spTree>
    <p:extLst>
      <p:ext uri="{BB962C8B-B14F-4D97-AF65-F5344CB8AC3E}">
        <p14:creationId xmlns:p14="http://schemas.microsoft.com/office/powerpoint/2010/main" val="129054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1DECEB-B47C-4B53-88C2-D17CDF83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Directories, Reading and Writing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433C9-48C7-4C93-9CF6-AF17351DA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2597B-7933-4C10-B85D-7E5A23E7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Familiar With Navigating Files in Your Computer!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F8DAAE-79C0-443C-8F8A-9A6ABEEB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77" y="2141537"/>
            <a:ext cx="53014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R is much </a:t>
            </a:r>
            <a:r>
              <a:rPr lang="en-US" dirty="0" err="1"/>
              <a:t>much</a:t>
            </a:r>
            <a:r>
              <a:rPr lang="en-US" dirty="0"/>
              <a:t> easier if you keep your files well organized on your computer</a:t>
            </a:r>
          </a:p>
          <a:p>
            <a:endParaRPr lang="en-US" dirty="0"/>
          </a:p>
          <a:p>
            <a:r>
              <a:rPr lang="en-US" dirty="0"/>
              <a:t>You need to tell R where to find files you want to use and where to save data you generate </a:t>
            </a:r>
          </a:p>
          <a:p>
            <a:endParaRPr lang="en-US" dirty="0"/>
          </a:p>
          <a:p>
            <a:r>
              <a:rPr lang="en-US" dirty="0"/>
              <a:t>Keeping things well organized will make your life much easier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4E79C-E97F-41EB-A217-49C942F7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159" y="1467803"/>
            <a:ext cx="4533501" cy="49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505C-0479-4FFB-87A2-9A9A7978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68B0-54A5-4808-AC89-133B16653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45" y="601223"/>
            <a:ext cx="4192712" cy="6012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Information on computers is divided into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drives</a:t>
            </a:r>
            <a:r>
              <a:rPr lang="en-US" dirty="0"/>
              <a:t> indicated by a capital letter</a:t>
            </a:r>
          </a:p>
          <a:p>
            <a:endParaRPr lang="en-US" dirty="0"/>
          </a:p>
          <a:p>
            <a:r>
              <a:rPr lang="en-US" dirty="0"/>
              <a:t>Most computers (?) use the C drive as default</a:t>
            </a:r>
          </a:p>
          <a:p>
            <a:endParaRPr lang="en-US" dirty="0"/>
          </a:p>
          <a:p>
            <a:r>
              <a:rPr lang="en-US" dirty="0"/>
              <a:t>Within drives, data is organized into a series of nested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directories</a:t>
            </a:r>
            <a:r>
              <a:rPr lang="en-US" dirty="0"/>
              <a:t> (folders)</a:t>
            </a:r>
          </a:p>
          <a:p>
            <a:endParaRPr lang="en-US" dirty="0"/>
          </a:p>
          <a:p>
            <a:r>
              <a:rPr lang="en-US" dirty="0"/>
              <a:t>Every file on the computer has a unique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 dirty="0"/>
              <a:t> (address) given by the drive and the set of folders you need to get to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EF72C-BB37-462D-921A-F79D05E3B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61" y="1548827"/>
            <a:ext cx="5806100" cy="41173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E91A8-B8A3-4E06-BA8B-8CCE5F2709CD}"/>
              </a:ext>
            </a:extLst>
          </p:cNvPr>
          <p:cNvSpPr/>
          <p:nvPr/>
        </p:nvSpPr>
        <p:spPr>
          <a:xfrm>
            <a:off x="742143" y="5843321"/>
            <a:ext cx="5043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C:/Users/fmoore/Documents</a:t>
            </a:r>
          </a:p>
        </p:txBody>
      </p:sp>
    </p:spTree>
    <p:extLst>
      <p:ext uri="{BB962C8B-B14F-4D97-AF65-F5344CB8AC3E}">
        <p14:creationId xmlns:p14="http://schemas.microsoft.com/office/powerpoint/2010/main" val="3660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6DB2-EF4A-4494-B6CB-218E1800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17" y="144230"/>
            <a:ext cx="10515600" cy="1325563"/>
          </a:xfrm>
        </p:spPr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8EEE-B444-435D-BC02-48A0A4828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80" y="1825625"/>
            <a:ext cx="11717676" cy="435133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 dirty="0"/>
              <a:t> is the “address” of a file on your computer</a:t>
            </a:r>
          </a:p>
          <a:p>
            <a:pPr lvl="1"/>
            <a:r>
              <a:rPr lang="en-US" dirty="0"/>
              <a:t>The full path starts with the drive name (usually C) followed by a colon and forward slash</a:t>
            </a:r>
          </a:p>
          <a:p>
            <a:pPr lvl="1"/>
            <a:r>
              <a:rPr lang="en-US" dirty="0"/>
              <a:t>Then a series of folders separated by forward slash </a:t>
            </a:r>
          </a:p>
          <a:p>
            <a:pPr lvl="1"/>
            <a:r>
              <a:rPr lang="en-US" dirty="0"/>
              <a:t>Add the file name to the path to uniquely identify a particular file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C:/Users/fmoore/Box/Teaching/ESP 106/Lab Assignments/ESP106_Lab1.R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96CC117-E7C6-431A-94BD-3BA0893E150E}"/>
              </a:ext>
            </a:extLst>
          </p:cNvPr>
          <p:cNvSpPr/>
          <p:nvPr/>
        </p:nvSpPr>
        <p:spPr>
          <a:xfrm rot="16200000">
            <a:off x="380144" y="5768565"/>
            <a:ext cx="349321" cy="46747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7B31-312E-47EE-A091-7D9FE194F132}"/>
              </a:ext>
            </a:extLst>
          </p:cNvPr>
          <p:cNvSpPr txBox="1"/>
          <p:nvPr/>
        </p:nvSpPr>
        <p:spPr>
          <a:xfrm>
            <a:off x="175517" y="6211064"/>
            <a:ext cx="106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Drive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C385884-A183-4FFD-86D9-A8771F5F6B03}"/>
              </a:ext>
            </a:extLst>
          </p:cNvPr>
          <p:cNvSpPr/>
          <p:nvPr/>
        </p:nvSpPr>
        <p:spPr>
          <a:xfrm rot="16200000">
            <a:off x="4564723" y="2208995"/>
            <a:ext cx="349321" cy="758660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89832-8575-454D-A012-17F79F735528}"/>
              </a:ext>
            </a:extLst>
          </p:cNvPr>
          <p:cNvSpPr txBox="1"/>
          <p:nvPr/>
        </p:nvSpPr>
        <p:spPr>
          <a:xfrm>
            <a:off x="3246633" y="6211063"/>
            <a:ext cx="343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 of Nested Directories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5269C49-F8A2-45BB-96F5-5546A5112A72}"/>
              </a:ext>
            </a:extLst>
          </p:cNvPr>
          <p:cNvSpPr/>
          <p:nvPr/>
        </p:nvSpPr>
        <p:spPr>
          <a:xfrm rot="16200000">
            <a:off x="9627222" y="4993576"/>
            <a:ext cx="251049" cy="200859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AA23C-FC6C-4376-9A1E-F9207EC71ECD}"/>
              </a:ext>
            </a:extLst>
          </p:cNvPr>
          <p:cNvSpPr txBox="1"/>
          <p:nvPr/>
        </p:nvSpPr>
        <p:spPr>
          <a:xfrm>
            <a:off x="9054745" y="6211063"/>
            <a:ext cx="170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9F9A0-0CEF-4200-BB79-3C9F7B626277}"/>
              </a:ext>
            </a:extLst>
          </p:cNvPr>
          <p:cNvCxnSpPr>
            <a:cxnSpLocks/>
          </p:cNvCxnSpPr>
          <p:nvPr/>
        </p:nvCxnSpPr>
        <p:spPr>
          <a:xfrm>
            <a:off x="10967663" y="4864813"/>
            <a:ext cx="0" cy="493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00D300-026A-4F6B-A06C-E6B09A8FA8D4}"/>
              </a:ext>
            </a:extLst>
          </p:cNvPr>
          <p:cNvSpPr txBox="1"/>
          <p:nvPr/>
        </p:nvSpPr>
        <p:spPr>
          <a:xfrm>
            <a:off x="8681667" y="4103362"/>
            <a:ext cx="334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Indicates file type – e.g. .R indicates an R script file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8ED51D6-B37B-4594-A3A3-F473915F08A7}"/>
              </a:ext>
            </a:extLst>
          </p:cNvPr>
          <p:cNvSpPr/>
          <p:nvPr/>
        </p:nvSpPr>
        <p:spPr>
          <a:xfrm rot="5400000">
            <a:off x="4282181" y="1004728"/>
            <a:ext cx="246580" cy="845991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43872-C2CE-4ACE-B7EE-C68EECC2C86A}"/>
              </a:ext>
            </a:extLst>
          </p:cNvPr>
          <p:cNvSpPr txBox="1"/>
          <p:nvPr/>
        </p:nvSpPr>
        <p:spPr>
          <a:xfrm>
            <a:off x="4064929" y="4524728"/>
            <a:ext cx="170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0948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5432-BEB9-4E15-AEA9-06C73769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F516-89EB-4A50-87AB-80ABDFDC8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893" y="508569"/>
            <a:ext cx="4937589" cy="6215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Windows computers, use Windows Explorer to navigate through different drives / directories</a:t>
            </a:r>
          </a:p>
          <a:p>
            <a:endParaRPr lang="en-US" dirty="0"/>
          </a:p>
          <a:p>
            <a:r>
              <a:rPr lang="en-US" dirty="0"/>
              <a:t>Right click in the address bar and chose “Copy address as text” to get the path to the directory you are currently in</a:t>
            </a:r>
          </a:p>
          <a:p>
            <a:endParaRPr lang="en-US" dirty="0"/>
          </a:p>
          <a:p>
            <a:r>
              <a:rPr lang="en-US" dirty="0"/>
              <a:t>(Note: Windows separates directories using backslashes – need to change to forward slashes to use in R)</a:t>
            </a:r>
          </a:p>
          <a:p>
            <a:endParaRPr lang="en-US" dirty="0"/>
          </a:p>
          <a:p>
            <a:r>
              <a:rPr lang="en-US" dirty="0"/>
              <a:t>Apples have something similar (Finder?)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F2147-17D8-4DB0-8DD2-B8787918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8" y="1917146"/>
            <a:ext cx="6389756" cy="44579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2651961-AA48-45FF-8FC6-5A3DA83BCA7B}"/>
              </a:ext>
            </a:extLst>
          </p:cNvPr>
          <p:cNvSpPr/>
          <p:nvPr/>
        </p:nvSpPr>
        <p:spPr>
          <a:xfrm>
            <a:off x="4577137" y="2666143"/>
            <a:ext cx="1921267" cy="2825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7373-F93F-4285-B0BD-EBC9051D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10" y="0"/>
            <a:ext cx="10515600" cy="1325563"/>
          </a:xfrm>
        </p:spPr>
        <p:txBody>
          <a:bodyPr/>
          <a:lstStyle/>
          <a:p>
            <a:r>
              <a:rPr lang="en-US" dirty="0"/>
              <a:t>Reading Data in and Out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BB23-0C71-4934-BC37-AD7FBBAA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60" y="1325563"/>
            <a:ext cx="10515600" cy="2540892"/>
          </a:xfrm>
        </p:spPr>
        <p:txBody>
          <a:bodyPr>
            <a:normAutofit/>
          </a:bodyPr>
          <a:lstStyle/>
          <a:p>
            <a:r>
              <a:rPr lang="en-US" dirty="0"/>
              <a:t>Different data types need to be read into R using particular functions, which specify how R should interpret the data in the file</a:t>
            </a:r>
          </a:p>
          <a:p>
            <a:r>
              <a:rPr lang="en-US" dirty="0"/>
              <a:t>For the moment we will focus on simple csv (comma separated value) data, which is a common way of storing tables of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1CBBB-259D-4409-8E72-E3503DE021AF}"/>
              </a:ext>
            </a:extLst>
          </p:cNvPr>
          <p:cNvSpPr txBox="1"/>
          <p:nvPr/>
        </p:nvSpPr>
        <p:spPr>
          <a:xfrm>
            <a:off x="482885" y="3876729"/>
            <a:ext cx="878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7030A0"/>
                </a:solidFill>
              </a:rPr>
              <a:t>dataname</a:t>
            </a:r>
            <a:r>
              <a:rPr lang="en-US" sz="3600" dirty="0"/>
              <a:t>=read.csv(“</a:t>
            </a:r>
            <a:r>
              <a:rPr lang="en-US" sz="3600" dirty="0" err="1">
                <a:solidFill>
                  <a:srgbClr val="7030A0"/>
                </a:solidFill>
              </a:rPr>
              <a:t>filepath</a:t>
            </a:r>
            <a:r>
              <a:rPr lang="en-US" sz="3600" dirty="0">
                <a:solidFill>
                  <a:srgbClr val="7030A0"/>
                </a:solidFill>
              </a:rPr>
              <a:t>/filename.csv</a:t>
            </a:r>
            <a:r>
              <a:rPr lang="en-US" sz="3600" dirty="0"/>
              <a:t>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3ACB8-A495-42D6-8BF0-B75A2E0C1D6F}"/>
              </a:ext>
            </a:extLst>
          </p:cNvPr>
          <p:cNvSpPr txBox="1"/>
          <p:nvPr/>
        </p:nvSpPr>
        <p:spPr>
          <a:xfrm>
            <a:off x="161818" y="5258772"/>
            <a:ext cx="962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write.csv(</a:t>
            </a:r>
            <a:r>
              <a:rPr lang="en-US" sz="3600" dirty="0" err="1">
                <a:solidFill>
                  <a:srgbClr val="7030A0"/>
                </a:solidFill>
              </a:rPr>
              <a:t>dataname</a:t>
            </a:r>
            <a:r>
              <a:rPr lang="en-US" sz="3600" dirty="0"/>
              <a:t>,“</a:t>
            </a:r>
            <a:r>
              <a:rPr lang="en-US" sz="3600" dirty="0" err="1">
                <a:solidFill>
                  <a:srgbClr val="7030A0"/>
                </a:solidFill>
              </a:rPr>
              <a:t>filepath</a:t>
            </a:r>
            <a:r>
              <a:rPr lang="en-US" sz="3600" dirty="0">
                <a:solidFill>
                  <a:srgbClr val="7030A0"/>
                </a:solidFill>
              </a:rPr>
              <a:t>/filename.csv</a:t>
            </a:r>
            <a:r>
              <a:rPr lang="en-US" sz="3600" dirty="0"/>
              <a:t>”)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DB897C-EE25-4CD4-ABB1-1C7429E4AF93}"/>
              </a:ext>
            </a:extLst>
          </p:cNvPr>
          <p:cNvCxnSpPr>
            <a:cxnSpLocks/>
          </p:cNvCxnSpPr>
          <p:nvPr/>
        </p:nvCxnSpPr>
        <p:spPr>
          <a:xfrm flipH="1">
            <a:off x="1012005" y="3584217"/>
            <a:ext cx="452062" cy="400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0C1B20-2CDB-40EE-B920-38D58AD35E50}"/>
              </a:ext>
            </a:extLst>
          </p:cNvPr>
          <p:cNvSpPr txBox="1"/>
          <p:nvPr/>
        </p:nvSpPr>
        <p:spPr>
          <a:xfrm>
            <a:off x="1528286" y="3168843"/>
            <a:ext cx="334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 name you want the data to have in 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4740F-F807-4F7B-A086-D98E65B04A41}"/>
              </a:ext>
            </a:extLst>
          </p:cNvPr>
          <p:cNvCxnSpPr>
            <a:cxnSpLocks/>
          </p:cNvCxnSpPr>
          <p:nvPr/>
        </p:nvCxnSpPr>
        <p:spPr>
          <a:xfrm flipH="1">
            <a:off x="7661954" y="3524990"/>
            <a:ext cx="452062" cy="400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37E3A1-4DDE-4760-A701-3560BA6F3E2B}"/>
              </a:ext>
            </a:extLst>
          </p:cNvPr>
          <p:cNvSpPr txBox="1"/>
          <p:nvPr/>
        </p:nvSpPr>
        <p:spPr>
          <a:xfrm>
            <a:off x="8178235" y="3109616"/>
            <a:ext cx="334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Path and filename of the data file you want to read 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5B274F-CDC9-48B9-85C4-A9C929BE061E}"/>
              </a:ext>
            </a:extLst>
          </p:cNvPr>
          <p:cNvCxnSpPr>
            <a:cxnSpLocks/>
          </p:cNvCxnSpPr>
          <p:nvPr/>
        </p:nvCxnSpPr>
        <p:spPr>
          <a:xfrm flipH="1">
            <a:off x="3116494" y="4904250"/>
            <a:ext cx="452062" cy="400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C8E726-43E3-4BEE-8564-FFC4C60023B3}"/>
              </a:ext>
            </a:extLst>
          </p:cNvPr>
          <p:cNvSpPr txBox="1"/>
          <p:nvPr/>
        </p:nvSpPr>
        <p:spPr>
          <a:xfrm>
            <a:off x="3632775" y="4488876"/>
            <a:ext cx="4031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in R that you want to write to a csv file (data frame or matrix usually)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278AA3-0B0D-4C65-99AB-38888280337E}"/>
              </a:ext>
            </a:extLst>
          </p:cNvPr>
          <p:cNvCxnSpPr>
            <a:cxnSpLocks/>
          </p:cNvCxnSpPr>
          <p:nvPr/>
        </p:nvCxnSpPr>
        <p:spPr>
          <a:xfrm flipH="1">
            <a:off x="8012131" y="4855422"/>
            <a:ext cx="452062" cy="4006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076960-5FA1-4970-A755-748209FAD076}"/>
              </a:ext>
            </a:extLst>
          </p:cNvPr>
          <p:cNvSpPr txBox="1"/>
          <p:nvPr/>
        </p:nvSpPr>
        <p:spPr>
          <a:xfrm>
            <a:off x="8528412" y="4440048"/>
            <a:ext cx="334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Path and name of the file where you want the data to 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5C26B9-56C7-43F6-972F-E85F14F1EAE3}"/>
              </a:ext>
            </a:extLst>
          </p:cNvPr>
          <p:cNvSpPr txBox="1"/>
          <p:nvPr/>
        </p:nvSpPr>
        <p:spPr>
          <a:xfrm>
            <a:off x="545392" y="6044326"/>
            <a:ext cx="962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save(</a:t>
            </a:r>
            <a:r>
              <a:rPr lang="en-US" sz="3600" dirty="0">
                <a:solidFill>
                  <a:srgbClr val="7030A0"/>
                </a:solidFill>
              </a:rPr>
              <a:t>a,b,d,e</a:t>
            </a:r>
            <a:r>
              <a:rPr lang="en-US" sz="3600" dirty="0"/>
              <a:t>,“</a:t>
            </a:r>
            <a:r>
              <a:rPr lang="en-US" sz="3600" dirty="0" err="1">
                <a:solidFill>
                  <a:srgbClr val="7030A0"/>
                </a:solidFill>
              </a:rPr>
              <a:t>filepath</a:t>
            </a:r>
            <a:r>
              <a:rPr lang="en-US" sz="3600" dirty="0">
                <a:solidFill>
                  <a:srgbClr val="7030A0"/>
                </a:solidFill>
              </a:rPr>
              <a:t>/</a:t>
            </a:r>
            <a:r>
              <a:rPr lang="en-US" sz="3600" dirty="0" err="1">
                <a:solidFill>
                  <a:srgbClr val="7030A0"/>
                </a:solidFill>
              </a:rPr>
              <a:t>filename.Rdat</a:t>
            </a:r>
            <a:r>
              <a:rPr lang="en-US" sz="3600" dirty="0"/>
              <a:t>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5D2C3C-59BE-4D5C-9C46-B564CE21FF7F}"/>
              </a:ext>
            </a:extLst>
          </p:cNvPr>
          <p:cNvCxnSpPr>
            <a:cxnSpLocks/>
          </p:cNvCxnSpPr>
          <p:nvPr/>
        </p:nvCxnSpPr>
        <p:spPr>
          <a:xfrm flipH="1" flipV="1">
            <a:off x="7780957" y="6414768"/>
            <a:ext cx="535973" cy="28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14E0C-29A0-45BC-9EAC-4286CBCC7D04}"/>
              </a:ext>
            </a:extLst>
          </p:cNvPr>
          <p:cNvSpPr txBox="1"/>
          <p:nvPr/>
        </p:nvSpPr>
        <p:spPr>
          <a:xfrm>
            <a:off x="8316930" y="6015941"/>
            <a:ext cx="3349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Save lots of objects into a R data (</a:t>
            </a:r>
            <a:r>
              <a:rPr lang="en-US" sz="2000" dirty="0" err="1"/>
              <a:t>Rdat</a:t>
            </a:r>
            <a:r>
              <a:rPr lang="en-US" sz="2000" dirty="0"/>
              <a:t>) file</a:t>
            </a:r>
          </a:p>
        </p:txBody>
      </p:sp>
    </p:spTree>
    <p:extLst>
      <p:ext uri="{BB962C8B-B14F-4D97-AF65-F5344CB8AC3E}">
        <p14:creationId xmlns:p14="http://schemas.microsoft.com/office/powerpoint/2010/main" val="42033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AE45-622D-4817-A0D8-196E995E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19E6-B849-4866-AEB0-6067FBEE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can be really annoying to keep writing out long path names to read and write files in your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working directory is a path that R will start with by default that you don’t need to type every time – only need the paths to the file </a:t>
            </a:r>
            <a:r>
              <a:rPr lang="en-US" i="1" dirty="0"/>
              <a:t>relative to the working directory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Default working directory will be something like “Documents” on a Windows computer – reset it to something more useful at the top of your script file</a:t>
            </a:r>
          </a:p>
        </p:txBody>
      </p:sp>
    </p:spTree>
    <p:extLst>
      <p:ext uri="{BB962C8B-B14F-4D97-AF65-F5344CB8AC3E}">
        <p14:creationId xmlns:p14="http://schemas.microsoft.com/office/powerpoint/2010/main" val="281907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DD15-174F-4464-8525-BA83A457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FE9F-E5BF-4656-92FA-4DAEECAB3248}"/>
              </a:ext>
            </a:extLst>
          </p:cNvPr>
          <p:cNvSpPr txBox="1"/>
          <p:nvPr/>
        </p:nvSpPr>
        <p:spPr>
          <a:xfrm>
            <a:off x="635285" y="1883129"/>
            <a:ext cx="9628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getwd</a:t>
            </a:r>
            <a:r>
              <a:rPr lang="en-US" sz="3600" dirty="0"/>
              <a:t>()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setwd</a:t>
            </a:r>
            <a:r>
              <a:rPr lang="en-US" sz="3600" dirty="0"/>
              <a:t>(“</a:t>
            </a:r>
            <a:r>
              <a:rPr lang="en-US" sz="3600" dirty="0">
                <a:solidFill>
                  <a:srgbClr val="7030A0"/>
                </a:solidFill>
              </a:rPr>
              <a:t>pathname</a:t>
            </a:r>
            <a:r>
              <a:rPr lang="en-US" sz="3600" dirty="0"/>
              <a:t>”)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 err="1"/>
              <a:t>list.files</a:t>
            </a:r>
            <a:r>
              <a:rPr lang="en-US" sz="3600" dirty="0"/>
              <a:t>(“</a:t>
            </a:r>
            <a:r>
              <a:rPr lang="en-US" sz="3600" dirty="0">
                <a:solidFill>
                  <a:srgbClr val="7030A0"/>
                </a:solidFill>
              </a:rPr>
              <a:t>pathname”)</a:t>
            </a:r>
            <a:endParaRPr lang="en-US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A58C3A-CC6B-4F97-A8F9-2495DF186833}"/>
              </a:ext>
            </a:extLst>
          </p:cNvPr>
          <p:cNvCxnSpPr>
            <a:cxnSpLocks/>
          </p:cNvCxnSpPr>
          <p:nvPr/>
        </p:nvCxnSpPr>
        <p:spPr>
          <a:xfrm flipH="1">
            <a:off x="2306549" y="2183262"/>
            <a:ext cx="29178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9EB4D7-E02E-47E6-B51B-1D6DBBD0BBF0}"/>
              </a:ext>
            </a:extLst>
          </p:cNvPr>
          <p:cNvSpPr txBox="1"/>
          <p:nvPr/>
        </p:nvSpPr>
        <p:spPr>
          <a:xfrm>
            <a:off x="5354552" y="1983207"/>
            <a:ext cx="3943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 the current working directory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FE17EA-C917-49BB-87D6-AC5DCED35AA7}"/>
              </a:ext>
            </a:extLst>
          </p:cNvPr>
          <p:cNvCxnSpPr>
            <a:cxnSpLocks/>
          </p:cNvCxnSpPr>
          <p:nvPr/>
        </p:nvCxnSpPr>
        <p:spPr>
          <a:xfrm flipH="1">
            <a:off x="4637070" y="3765771"/>
            <a:ext cx="6387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FE04FD-DB68-405F-892C-3247AF61EDBC}"/>
              </a:ext>
            </a:extLst>
          </p:cNvPr>
          <p:cNvSpPr txBox="1"/>
          <p:nvPr/>
        </p:nvSpPr>
        <p:spPr>
          <a:xfrm>
            <a:off x="5275780" y="2943427"/>
            <a:ext cx="5691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the working directory to a different directory given by pathname. </a:t>
            </a:r>
          </a:p>
          <a:p>
            <a:endParaRPr lang="en-US" sz="2000" dirty="0"/>
          </a:p>
          <a:p>
            <a:r>
              <a:rPr lang="en-US" sz="2000" dirty="0"/>
              <a:t>If you are setting the working directory in the code, do it right at the top so it is obvious to other people that might want to use your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B50DAE-50FB-4F1D-8A1C-8F0FB9D37955}"/>
              </a:ext>
            </a:extLst>
          </p:cNvPr>
          <p:cNvCxnSpPr>
            <a:cxnSpLocks/>
          </p:cNvCxnSpPr>
          <p:nvPr/>
        </p:nvCxnSpPr>
        <p:spPr>
          <a:xfrm flipH="1">
            <a:off x="4892212" y="5461909"/>
            <a:ext cx="6387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8C1A1A-D487-4592-BA7A-2C0B5165998E}"/>
              </a:ext>
            </a:extLst>
          </p:cNvPr>
          <p:cNvSpPr txBox="1"/>
          <p:nvPr/>
        </p:nvSpPr>
        <p:spPr>
          <a:xfrm>
            <a:off x="5649078" y="5210483"/>
            <a:ext cx="5049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 the names of files and directories in the directory at pathname. If no pathname given then prints files / directories in the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051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692C-2970-47A4-96A2-DFB6F30B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Directories!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FE4C-4350-43DB-B476-6610E050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disciplined and organized about file organization will make your coding life much </a:t>
            </a:r>
            <a:r>
              <a:rPr lang="en-US" dirty="0" err="1"/>
              <a:t>much</a:t>
            </a:r>
            <a:r>
              <a:rPr lang="en-US" dirty="0"/>
              <a:t> easier</a:t>
            </a:r>
          </a:p>
          <a:p>
            <a:endParaRPr lang="en-US" dirty="0"/>
          </a:p>
          <a:p>
            <a:r>
              <a:rPr lang="en-US" dirty="0"/>
              <a:t>Some tips:</a:t>
            </a:r>
          </a:p>
          <a:p>
            <a:pPr lvl="1"/>
            <a:r>
              <a:rPr lang="en-US" dirty="0"/>
              <a:t>Create a new directory for each coding project (</a:t>
            </a:r>
            <a:r>
              <a:rPr lang="en-US" dirty="0" err="1"/>
              <a:t>e.g</a:t>
            </a:r>
            <a:r>
              <a:rPr lang="en-US" dirty="0"/>
              <a:t> each “ESP106_Lab1”)</a:t>
            </a:r>
          </a:p>
          <a:p>
            <a:pPr lvl="1"/>
            <a:r>
              <a:rPr lang="en-US" dirty="0"/>
              <a:t>Keep all material related to that project (data, script files </a:t>
            </a:r>
            <a:r>
              <a:rPr lang="en-US" dirty="0" err="1"/>
              <a:t>etc</a:t>
            </a:r>
            <a:r>
              <a:rPr lang="en-US" dirty="0"/>
              <a:t>) in that folder. </a:t>
            </a:r>
          </a:p>
          <a:p>
            <a:pPr lvl="1"/>
            <a:r>
              <a:rPr lang="en-US" dirty="0"/>
              <a:t>Set this as the working directory in all your code</a:t>
            </a:r>
          </a:p>
          <a:p>
            <a:pPr lvl="1"/>
            <a:r>
              <a:rPr lang="en-US" dirty="0"/>
              <a:t>Within this directory, have separate folders to keep input data, script files, code output (e.g. processed data, figures)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2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2107-25CD-FD6D-EAA3-38EB6F97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B3EF-A1BA-449F-6BC4-24ED415B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and lab next Monday (16-Jan MLK day)</a:t>
            </a:r>
          </a:p>
          <a:p>
            <a:r>
              <a:rPr lang="en-US" dirty="0"/>
              <a:t>Office hour on Thursday 2-4pm at </a:t>
            </a:r>
            <a:r>
              <a:rPr lang="en-US" dirty="0" err="1"/>
              <a:t>Veihmeyer</a:t>
            </a:r>
            <a:r>
              <a:rPr lang="en-US" dirty="0"/>
              <a:t> Hall 136</a:t>
            </a:r>
          </a:p>
          <a:p>
            <a:r>
              <a:rPr lang="en-US" dirty="0"/>
              <a:t>Lab 1 due 15-Jan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4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20E1-5B60-40B4-ACDA-9B2EEE24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Advanced Indexing Tips -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7488-2722-44F6-84A2-1C3E7C02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/>
              <a:t>to create a sequence of integers between two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use this to quickly access a set of adjacent values in a vector or 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05935-90EC-48B4-9FB9-7156E651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743200"/>
            <a:ext cx="3343275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BE40D-350F-47C8-AB4F-0AF47C2ED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4946015"/>
            <a:ext cx="5372100" cy="1619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7E2CE9-8DA6-47F9-A3DB-549127DE226B}"/>
              </a:ext>
            </a:extLst>
          </p:cNvPr>
          <p:cNvCxnSpPr>
            <a:cxnSpLocks/>
          </p:cNvCxnSpPr>
          <p:nvPr/>
        </p:nvCxnSpPr>
        <p:spPr>
          <a:xfrm flipH="1">
            <a:off x="2387600" y="6028214"/>
            <a:ext cx="54559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212759-4812-4C11-982A-3723A8753B30}"/>
              </a:ext>
            </a:extLst>
          </p:cNvPr>
          <p:cNvSpPr txBox="1"/>
          <p:nvPr/>
        </p:nvSpPr>
        <p:spPr>
          <a:xfrm>
            <a:off x="7924800" y="5569545"/>
            <a:ext cx="187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3</a:t>
            </a:r>
            <a:r>
              <a:rPr lang="en-US" sz="2000" baseline="30000" dirty="0"/>
              <a:t>rd</a:t>
            </a:r>
            <a:r>
              <a:rPr lang="en-US" sz="2000" dirty="0"/>
              <a:t>, 4</a:t>
            </a:r>
            <a:r>
              <a:rPr lang="en-US" sz="2000" baseline="30000" dirty="0"/>
              <a:t>th</a:t>
            </a:r>
            <a:r>
              <a:rPr lang="en-US" sz="2000" dirty="0"/>
              <a:t> and 5</a:t>
            </a:r>
            <a:r>
              <a:rPr lang="en-US" sz="2000" baseline="30000" dirty="0"/>
              <a:t>th</a:t>
            </a:r>
            <a:r>
              <a:rPr lang="en-US" sz="2000" dirty="0"/>
              <a:t> element of the vector x</a:t>
            </a:r>
          </a:p>
        </p:txBody>
      </p:sp>
    </p:spTree>
    <p:extLst>
      <p:ext uri="{BB962C8B-B14F-4D97-AF65-F5344CB8AC3E}">
        <p14:creationId xmlns:p14="http://schemas.microsoft.com/office/powerpoint/2010/main" val="40432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3D0-12D1-4028-92F1-3C59B8B5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Advanced Indexing Tips – Negative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D429-BF3C-4C97-802E-628FDB56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negative sign in an index indicates you want all elements of the vector / matrix </a:t>
            </a:r>
            <a:r>
              <a:rPr lang="en-US" i="1" dirty="0"/>
              <a:t>except</a:t>
            </a:r>
            <a:r>
              <a:rPr lang="en-US" dirty="0"/>
              <a:t> the ones indicated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39FF2-8167-4EBC-8913-3821BF09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2761458"/>
            <a:ext cx="4732020" cy="40022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E56EC5-162E-4457-9FC1-DB6C90AE847E}"/>
              </a:ext>
            </a:extLst>
          </p:cNvPr>
          <p:cNvCxnSpPr>
            <a:cxnSpLocks/>
          </p:cNvCxnSpPr>
          <p:nvPr/>
        </p:nvCxnSpPr>
        <p:spPr>
          <a:xfrm flipH="1">
            <a:off x="3840480" y="2949734"/>
            <a:ext cx="35356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A2AC4D-FCF4-4E20-BD1B-475CE31064A9}"/>
              </a:ext>
            </a:extLst>
          </p:cNvPr>
          <p:cNvSpPr txBox="1"/>
          <p:nvPr/>
        </p:nvSpPr>
        <p:spPr>
          <a:xfrm>
            <a:off x="7599680" y="2663785"/>
            <a:ext cx="187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matrix with the values between 1 and 30 in 5 rows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58A088-DB31-4903-94F7-6151637E21C0}"/>
              </a:ext>
            </a:extLst>
          </p:cNvPr>
          <p:cNvCxnSpPr>
            <a:cxnSpLocks/>
          </p:cNvCxnSpPr>
          <p:nvPr/>
        </p:nvCxnSpPr>
        <p:spPr>
          <a:xfrm flipH="1">
            <a:off x="2900680" y="4981734"/>
            <a:ext cx="4699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3DF237-81BF-416A-BDE6-655CAB921B7E}"/>
              </a:ext>
            </a:extLst>
          </p:cNvPr>
          <p:cNvSpPr txBox="1"/>
          <p:nvPr/>
        </p:nvSpPr>
        <p:spPr>
          <a:xfrm>
            <a:off x="7706360" y="4762580"/>
            <a:ext cx="187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columns of the matrix except 2 and 4</a:t>
            </a:r>
          </a:p>
        </p:txBody>
      </p:sp>
    </p:spTree>
    <p:extLst>
      <p:ext uri="{BB962C8B-B14F-4D97-AF65-F5344CB8AC3E}">
        <p14:creationId xmlns:p14="http://schemas.microsoft.com/office/powerpoint/2010/main" val="414732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DE91-809D-4A0E-B866-9620AB8A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Advanced Indexing Tips – Using a Variable for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9563-FE5B-4E2D-BD3D-DC3297BE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 a variable to index into a vector, matrix, or list – very important for </a:t>
            </a:r>
            <a:r>
              <a:rPr lang="en-US" dirty="0" err="1"/>
              <a:t>for</a:t>
            </a:r>
            <a:r>
              <a:rPr lang="en-US" dirty="0"/>
              <a:t> loops (next week)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BBD71-337C-42C3-B437-6433D0C7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5" y="3475355"/>
            <a:ext cx="7867650" cy="2228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3B851A-E724-4C64-8FF8-5FCA869E09C5}"/>
              </a:ext>
            </a:extLst>
          </p:cNvPr>
          <p:cNvCxnSpPr>
            <a:cxnSpLocks/>
          </p:cNvCxnSpPr>
          <p:nvPr/>
        </p:nvCxnSpPr>
        <p:spPr>
          <a:xfrm flipH="1">
            <a:off x="1706880" y="4270534"/>
            <a:ext cx="35356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AF6824-17CF-450C-8BCC-5AC4F745AFB1}"/>
              </a:ext>
            </a:extLst>
          </p:cNvPr>
          <p:cNvSpPr txBox="1"/>
          <p:nvPr/>
        </p:nvSpPr>
        <p:spPr>
          <a:xfrm>
            <a:off x="5466080" y="4070479"/>
            <a:ext cx="437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Return the </a:t>
            </a:r>
            <a:r>
              <a:rPr lang="en-US" sz="2000" dirty="0" err="1"/>
              <a:t>i’th</a:t>
            </a:r>
            <a:r>
              <a:rPr lang="en-US" sz="2000" dirty="0"/>
              <a:t> value of 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C8B55-1A3A-4AB0-94CE-BAFDD99B0FFB}"/>
              </a:ext>
            </a:extLst>
          </p:cNvPr>
          <p:cNvCxnSpPr>
            <a:cxnSpLocks/>
          </p:cNvCxnSpPr>
          <p:nvPr/>
        </p:nvCxnSpPr>
        <p:spPr>
          <a:xfrm flipH="1">
            <a:off x="1706880" y="5242908"/>
            <a:ext cx="35356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34D5E-1FB6-43CC-BB66-B7817F3C88E2}"/>
              </a:ext>
            </a:extLst>
          </p:cNvPr>
          <p:cNvSpPr txBox="1"/>
          <p:nvPr/>
        </p:nvSpPr>
        <p:spPr>
          <a:xfrm>
            <a:off x="5466080" y="4962208"/>
            <a:ext cx="4378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value of </a:t>
            </a:r>
            <a:r>
              <a:rPr lang="en-US" sz="2000" dirty="0" err="1"/>
              <a:t>i</a:t>
            </a:r>
            <a:r>
              <a:rPr lang="en-US" sz="2000" dirty="0"/>
              <a:t> has changed (from 3 to 5) so the </a:t>
            </a:r>
            <a:r>
              <a:rPr lang="en-US" sz="2000" dirty="0" err="1"/>
              <a:t>i’th</a:t>
            </a:r>
            <a:r>
              <a:rPr lang="en-US" sz="2000" dirty="0"/>
              <a:t> value of x also changes</a:t>
            </a:r>
          </a:p>
        </p:txBody>
      </p:sp>
    </p:spTree>
    <p:extLst>
      <p:ext uri="{BB962C8B-B14F-4D97-AF65-F5344CB8AC3E}">
        <p14:creationId xmlns:p14="http://schemas.microsoft.com/office/powerpoint/2010/main" val="33737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555B2C-2045-46EB-B9C4-8BC8ADCD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2" y="4041185"/>
            <a:ext cx="7610475" cy="192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9E7EE4-566D-453B-B4CA-FD517CD7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Advanced Indexing Tips – Boolean / Logical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668F-640C-49C6-81E2-3F29A110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additional data-type: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Boolean</a:t>
            </a:r>
          </a:p>
          <a:p>
            <a:r>
              <a:rPr lang="en-US" dirty="0"/>
              <a:t>TRUE / FALSE (also T / F in R)</a:t>
            </a:r>
          </a:p>
          <a:p>
            <a:r>
              <a:rPr lang="en-US" dirty="0"/>
              <a:t>Use &gt; (greater than) &lt; (less than) and == (is equal to) to query vectors / matrices (also &gt;= and &lt;=)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70F9F9-DE1B-463B-BE89-DA4DBD350608}"/>
              </a:ext>
            </a:extLst>
          </p:cNvPr>
          <p:cNvCxnSpPr>
            <a:cxnSpLocks/>
          </p:cNvCxnSpPr>
          <p:nvPr/>
        </p:nvCxnSpPr>
        <p:spPr>
          <a:xfrm flipH="1">
            <a:off x="2976880" y="4473734"/>
            <a:ext cx="35356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68CF269-C1C6-489D-9246-63C6B074BB1B}"/>
              </a:ext>
            </a:extLst>
          </p:cNvPr>
          <p:cNvSpPr txBox="1"/>
          <p:nvPr/>
        </p:nvSpPr>
        <p:spPr>
          <a:xfrm>
            <a:off x="6624320" y="4001294"/>
            <a:ext cx="4378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the elements of </a:t>
            </a:r>
            <a:r>
              <a:rPr lang="en-US" sz="2000" dirty="0" err="1"/>
              <a:t>my_vec</a:t>
            </a:r>
            <a:r>
              <a:rPr lang="en-US" sz="2000" dirty="0"/>
              <a:t> greater than five?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C004E9-F568-40C9-884F-848DEE899DE8}"/>
              </a:ext>
            </a:extLst>
          </p:cNvPr>
          <p:cNvCxnSpPr>
            <a:cxnSpLocks/>
          </p:cNvCxnSpPr>
          <p:nvPr/>
        </p:nvCxnSpPr>
        <p:spPr>
          <a:xfrm flipH="1">
            <a:off x="4053840" y="5107065"/>
            <a:ext cx="37998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D952D9-E610-491F-BB9F-F49D2CD80453}"/>
              </a:ext>
            </a:extLst>
          </p:cNvPr>
          <p:cNvSpPr txBox="1"/>
          <p:nvPr/>
        </p:nvSpPr>
        <p:spPr>
          <a:xfrm>
            <a:off x="7940357" y="4599234"/>
            <a:ext cx="437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Vector of logical (Boolean) values indicating whether each element is greater than 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25A60E-C835-4B2D-80F5-29638A17F18F}"/>
              </a:ext>
            </a:extLst>
          </p:cNvPr>
          <p:cNvCxnSpPr>
            <a:cxnSpLocks/>
          </p:cNvCxnSpPr>
          <p:nvPr/>
        </p:nvCxnSpPr>
        <p:spPr>
          <a:xfrm flipH="1">
            <a:off x="1206342" y="5775060"/>
            <a:ext cx="37998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E38DD3-3399-4496-AF4A-21E4A5A1EC84}"/>
              </a:ext>
            </a:extLst>
          </p:cNvPr>
          <p:cNvSpPr txBox="1"/>
          <p:nvPr/>
        </p:nvSpPr>
        <p:spPr>
          <a:xfrm>
            <a:off x="4996022" y="5491208"/>
            <a:ext cx="2760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Summing a logical vector gives the number of true values in the vector (i.e. TRUE=1 and FALSE=0)</a:t>
            </a:r>
          </a:p>
        </p:txBody>
      </p:sp>
    </p:spTree>
    <p:extLst>
      <p:ext uri="{BB962C8B-B14F-4D97-AF65-F5344CB8AC3E}">
        <p14:creationId xmlns:p14="http://schemas.microsoft.com/office/powerpoint/2010/main" val="59706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490E-FA17-428D-ABB1-D8C7436A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Advanced Indexing Tips – Boolean / Logical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E9A94-37D0-4BBA-A12E-DD96DC22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8455"/>
          </a:xfrm>
        </p:spPr>
        <p:txBody>
          <a:bodyPr/>
          <a:lstStyle/>
          <a:p>
            <a:r>
              <a:rPr lang="en-US" dirty="0"/>
              <a:t>Use conditional statements to index into vectors / matrices and find elements that meet certain conditions</a:t>
            </a:r>
          </a:p>
          <a:p>
            <a:endParaRPr lang="en-US" dirty="0"/>
          </a:p>
          <a:p>
            <a:r>
              <a:rPr lang="en-US" dirty="0"/>
              <a:t>which() can be a useful function here – returns index values for which the condition is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312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2C1DFD-CE9D-4F43-9636-3B0A2859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2" y="210502"/>
            <a:ext cx="6499145" cy="64369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ED829A-8B72-470E-8AC5-F212482DE243}"/>
              </a:ext>
            </a:extLst>
          </p:cNvPr>
          <p:cNvCxnSpPr>
            <a:cxnSpLocks/>
          </p:cNvCxnSpPr>
          <p:nvPr/>
        </p:nvCxnSpPr>
        <p:spPr>
          <a:xfrm flipH="1">
            <a:off x="5760720" y="1690688"/>
            <a:ext cx="160528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7BE473-CB6D-4241-B266-64167BCEAC89}"/>
              </a:ext>
            </a:extLst>
          </p:cNvPr>
          <p:cNvSpPr txBox="1"/>
          <p:nvPr/>
        </p:nvSpPr>
        <p:spPr>
          <a:xfrm>
            <a:off x="7457440" y="1290578"/>
            <a:ext cx="4378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matrix containing the first 30 multiples of 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FD5CFE-7548-4567-9E9D-B9D7D4189A8C}"/>
              </a:ext>
            </a:extLst>
          </p:cNvPr>
          <p:cNvCxnSpPr>
            <a:cxnSpLocks/>
          </p:cNvCxnSpPr>
          <p:nvPr/>
        </p:nvCxnSpPr>
        <p:spPr>
          <a:xfrm flipH="1">
            <a:off x="6116320" y="3829110"/>
            <a:ext cx="160528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367537-6ED0-4986-A164-0CBAE53B9670}"/>
              </a:ext>
            </a:extLst>
          </p:cNvPr>
          <p:cNvSpPr txBox="1"/>
          <p:nvPr/>
        </p:nvSpPr>
        <p:spPr>
          <a:xfrm>
            <a:off x="7813040" y="3629055"/>
            <a:ext cx="437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Are the values greater or equal to 55?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268DF2-0E51-480D-A804-0734C698F1C7}"/>
              </a:ext>
            </a:extLst>
          </p:cNvPr>
          <p:cNvCxnSpPr>
            <a:cxnSpLocks/>
          </p:cNvCxnSpPr>
          <p:nvPr/>
        </p:nvCxnSpPr>
        <p:spPr>
          <a:xfrm flipH="1">
            <a:off x="6421120" y="5200710"/>
            <a:ext cx="160528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186440-A98C-420A-875F-6B40D8130C50}"/>
              </a:ext>
            </a:extLst>
          </p:cNvPr>
          <p:cNvSpPr txBox="1"/>
          <p:nvPr/>
        </p:nvSpPr>
        <p:spPr>
          <a:xfrm>
            <a:off x="8117840" y="5000655"/>
            <a:ext cx="4378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 values for which the condition is 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5F28E7-1363-4AFF-8547-3CD50E8F8299}"/>
              </a:ext>
            </a:extLst>
          </p:cNvPr>
          <p:cNvCxnSpPr>
            <a:cxnSpLocks/>
          </p:cNvCxnSpPr>
          <p:nvPr/>
        </p:nvCxnSpPr>
        <p:spPr>
          <a:xfrm flipH="1">
            <a:off x="6116320" y="6117967"/>
            <a:ext cx="39624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B76F9-0902-405B-B7EE-2E8E1CC04939}"/>
              </a:ext>
            </a:extLst>
          </p:cNvPr>
          <p:cNvSpPr txBox="1"/>
          <p:nvPr/>
        </p:nvSpPr>
        <p:spPr>
          <a:xfrm>
            <a:off x="6571068" y="5733505"/>
            <a:ext cx="5620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ways of returning the values of mat for which the condition is true</a:t>
            </a:r>
          </a:p>
          <a:p>
            <a:r>
              <a:rPr lang="en-US" sz="2000" dirty="0"/>
              <a:t>NOTE: uses one value to index matrix instead of two</a:t>
            </a:r>
          </a:p>
        </p:txBody>
      </p:sp>
    </p:spTree>
    <p:extLst>
      <p:ext uri="{BB962C8B-B14F-4D97-AF65-F5344CB8AC3E}">
        <p14:creationId xmlns:p14="http://schemas.microsoft.com/office/powerpoint/2010/main" val="106568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7A55-1C47-444B-98C1-1F8D5D6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D15F-7096-42C3-8936-774CF889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has a special ability to apply functions over vectors – if you pass a vector to a function, by default R will apply the function to each element in a vector</a:t>
            </a:r>
          </a:p>
          <a:p>
            <a:endParaRPr lang="en-US" dirty="0"/>
          </a:p>
          <a:p>
            <a:r>
              <a:rPr lang="en-US" dirty="0"/>
              <a:t>E.g.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C6D4-7C61-4F19-B099-318192A8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17" y="3562189"/>
            <a:ext cx="8153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1179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ESP 106  Environmental Data Science</vt:lpstr>
      <vt:lpstr>Upcoming calendar</vt:lpstr>
      <vt:lpstr>Some More Advanced Indexing Tips - Sequences</vt:lpstr>
      <vt:lpstr>Some More Advanced Indexing Tips – Negative Indexes</vt:lpstr>
      <vt:lpstr>Some More Advanced Indexing Tips – Using a Variable for Indexing</vt:lpstr>
      <vt:lpstr>Some More Advanced Indexing Tips – Boolean / Logical Indexing</vt:lpstr>
      <vt:lpstr>Some More Advanced Indexing Tips – Boolean / Logical Indexing</vt:lpstr>
      <vt:lpstr>PowerPoint Presentation</vt:lpstr>
      <vt:lpstr>Vectorized Functions in R</vt:lpstr>
      <vt:lpstr>Directories, Reading and Writing Files</vt:lpstr>
      <vt:lpstr>Get Familiar With Navigating Files in Your Computer!</vt:lpstr>
      <vt:lpstr>Drives and Directories</vt:lpstr>
      <vt:lpstr>Paths</vt:lpstr>
      <vt:lpstr>Paths</vt:lpstr>
      <vt:lpstr>Reading Data in and Out of R</vt:lpstr>
      <vt:lpstr>Working Directories</vt:lpstr>
      <vt:lpstr>Useful Functions</vt:lpstr>
      <vt:lpstr>Organize Your Directories!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 106 – Introduction to Environmental Data Science</dc:title>
  <dc:creator>Frances C Moore</dc:creator>
  <cp:lastModifiedBy>品元 陳</cp:lastModifiedBy>
  <cp:revision>33</cp:revision>
  <dcterms:created xsi:type="dcterms:W3CDTF">2022-01-04T19:21:38Z</dcterms:created>
  <dcterms:modified xsi:type="dcterms:W3CDTF">2023-01-11T20:16:02Z</dcterms:modified>
</cp:coreProperties>
</file>