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1" r:id="rId2"/>
    <p:sldId id="316" r:id="rId3"/>
    <p:sldId id="304" r:id="rId4"/>
    <p:sldId id="312" r:id="rId5"/>
    <p:sldId id="305" r:id="rId6"/>
    <p:sldId id="306" r:id="rId7"/>
    <p:sldId id="326" r:id="rId8"/>
    <p:sldId id="307" r:id="rId9"/>
    <p:sldId id="311" r:id="rId10"/>
    <p:sldId id="308" r:id="rId11"/>
    <p:sldId id="309" r:id="rId12"/>
    <p:sldId id="287" r:id="rId13"/>
    <p:sldId id="310" r:id="rId14"/>
    <p:sldId id="315" r:id="rId15"/>
    <p:sldId id="313" r:id="rId16"/>
    <p:sldId id="314" r:id="rId17"/>
    <p:sldId id="319" r:id="rId18"/>
    <p:sldId id="318" r:id="rId19"/>
    <p:sldId id="317" r:id="rId20"/>
    <p:sldId id="289" r:id="rId21"/>
    <p:sldId id="320" r:id="rId22"/>
    <p:sldId id="322" r:id="rId23"/>
    <p:sldId id="323" r:id="rId24"/>
    <p:sldId id="324" r:id="rId25"/>
    <p:sldId id="321" r:id="rId26"/>
    <p:sldId id="293" r:id="rId27"/>
    <p:sldId id="294" r:id="rId28"/>
    <p:sldId id="325" r:id="rId29"/>
    <p:sldId id="290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EF4A8"/>
    <a:srgbClr val="CF3DD2"/>
    <a:srgbClr val="FDF70F"/>
    <a:srgbClr val="EDE802"/>
    <a:srgbClr val="B6BA0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0" autoAdjust="0"/>
  </p:normalViewPr>
  <p:slideViewPr>
    <p:cSldViewPr>
      <p:cViewPr varScale="1">
        <p:scale>
          <a:sx n="54" d="100"/>
          <a:sy n="54" d="100"/>
        </p:scale>
        <p:origin x="16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F836B-90A6-45F2-86B6-402A38EB8E3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D5762-2EAF-4E90-9063-8D9C80C1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5762-2EAF-4E90-9063-8D9C80C14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5762-2EAF-4E90-9063-8D9C80C148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D5762-2EAF-4E90-9063-8D9C80C148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6B90-56CA-4237-AA0E-94FD8C8E40DC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7811-BF20-4C9B-AFEE-8C27FB026F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FD7890-E35E-49B4-99B4-3264FC85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ystematic review, Meta-analysis, and R. - Meta-Evidence">
            <a:extLst>
              <a:ext uri="{FF2B5EF4-FFF2-40B4-BE49-F238E27FC236}">
                <a16:creationId xmlns:a16="http://schemas.microsoft.com/office/drawing/2014/main" id="{649E0D3E-9700-4D3B-A3B7-4FC893E46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6564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76281C-FB9A-44AB-B7D6-F3CBA659DA15}"/>
              </a:ext>
            </a:extLst>
          </p:cNvPr>
          <p:cNvSpPr txBox="1">
            <a:spLocks/>
          </p:cNvSpPr>
          <p:nvPr/>
        </p:nvSpPr>
        <p:spPr>
          <a:xfrm>
            <a:off x="-228600" y="76200"/>
            <a:ext cx="2971800" cy="662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FF0000"/>
                </a:solidFill>
              </a:rPr>
              <a:t>ESP 106 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1D032E-7F9D-49CB-BD3E-00655A0C8B39}"/>
              </a:ext>
            </a:extLst>
          </p:cNvPr>
          <p:cNvSpPr txBox="1">
            <a:spLocks/>
          </p:cNvSpPr>
          <p:nvPr/>
        </p:nvSpPr>
        <p:spPr>
          <a:xfrm>
            <a:off x="5846479" y="152717"/>
            <a:ext cx="3962400" cy="662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53278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705" y="1981200"/>
            <a:ext cx="7924800" cy="4572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&lt;- 11:15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1:length(x))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x[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2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22 24 26 28 30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671CBA-6984-4756-B28E-FC64782E53FC}"/>
              </a:ext>
            </a:extLst>
          </p:cNvPr>
          <p:cNvSpPr txBox="1">
            <a:spLocks/>
          </p:cNvSpPr>
          <p:nvPr/>
        </p:nvSpPr>
        <p:spPr>
          <a:xfrm>
            <a:off x="160020" y="914400"/>
            <a:ext cx="28613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rgbClr val="0070C0"/>
                </a:solidFill>
              </a:rPr>
              <a:t>this works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E08D48-CBF1-4384-B0A2-A73EC0C74C6B}"/>
              </a:ext>
            </a:extLst>
          </p:cNvPr>
          <p:cNvSpPr txBox="1">
            <a:spLocks/>
          </p:cNvSpPr>
          <p:nvPr/>
        </p:nvSpPr>
        <p:spPr>
          <a:xfrm>
            <a:off x="160020" y="4229101"/>
            <a:ext cx="47167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rgbClr val="0070C0"/>
                </a:solidFill>
              </a:rPr>
              <a:t>but this is much better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8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while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828800"/>
            <a:ext cx="5103495" cy="457200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&lt;- 100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&lt;- 0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0.001)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&lt;- x / 2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 &lt;- n + 1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0.000762</a:t>
            </a: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17 </a:t>
            </a:r>
          </a:p>
        </p:txBody>
      </p:sp>
    </p:spTree>
    <p:extLst>
      <p:ext uri="{BB962C8B-B14F-4D97-AF65-F5344CB8AC3E}">
        <p14:creationId xmlns:p14="http://schemas.microsoft.com/office/powerpoint/2010/main" val="358723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B1D0CC-609B-4385-9C66-C0C0661C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3" t="6493" r="5812"/>
          <a:stretch/>
        </p:blipFill>
        <p:spPr>
          <a:xfrm>
            <a:off x="1447800" y="-22860"/>
            <a:ext cx="533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7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while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828800"/>
            <a:ext cx="5103495" cy="4572000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&lt;- 1000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&lt;- 0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0.001)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&lt;- x / 2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 &lt;- n + 1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if (n &gt; 15)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break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0.0153</a:t>
            </a: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16</a:t>
            </a:r>
          </a:p>
        </p:txBody>
      </p:sp>
    </p:spTree>
    <p:extLst>
      <p:ext uri="{BB962C8B-B14F-4D97-AF65-F5344CB8AC3E}">
        <p14:creationId xmlns:p14="http://schemas.microsoft.com/office/powerpoint/2010/main" val="258648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cision making using VBScript Conditional Statements">
            <a:extLst>
              <a:ext uri="{FF2B5EF4-FFF2-40B4-BE49-F238E27FC236}">
                <a16:creationId xmlns:a16="http://schemas.microsoft.com/office/drawing/2014/main" id="{1116DFF9-2919-4C66-9033-A9661AC62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" r="2" b="13816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31A-874A-4F44-BA3F-9B70D405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/>
              <a:t>conditional action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65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conditional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635F13-5668-46E3-972D-107D138E0EC8}"/>
              </a:ext>
            </a:extLst>
          </p:cNvPr>
          <p:cNvGrpSpPr/>
          <p:nvPr/>
        </p:nvGrpSpPr>
        <p:grpSpPr>
          <a:xfrm>
            <a:off x="1104900" y="1371601"/>
            <a:ext cx="6934200" cy="5048250"/>
            <a:chOff x="1752600" y="1920158"/>
            <a:chExt cx="5091371" cy="38076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121AB8-6695-408F-979E-5729B0F2F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43"/>
            <a:stretch/>
          </p:blipFill>
          <p:spPr>
            <a:xfrm>
              <a:off x="1752600" y="1920158"/>
              <a:ext cx="5091371" cy="380760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E4307B-538D-4D4E-A2D0-CA9662C8B8A8}"/>
                </a:ext>
              </a:extLst>
            </p:cNvPr>
            <p:cNvSpPr/>
            <p:nvPr/>
          </p:nvSpPr>
          <p:spPr>
            <a:xfrm>
              <a:off x="3752850" y="4876800"/>
              <a:ext cx="731520" cy="850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420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F46AE4-F665-4FC3-BB1F-9D581DEC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1599"/>
            <a:ext cx="4114800" cy="50846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8FC584-1817-4182-9A8D-72AAF994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conditional statements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7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E071-F044-47AE-81F8-8A34764E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if – then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4A81-CBEA-490A-980D-5F820DE6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295400"/>
            <a:ext cx="6858000" cy="5456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&lt;- "unknown"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5)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 &lt;- "small number"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"unknown"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&lt;- "unknown"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5)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 &lt;- "big number"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"big number"</a:t>
            </a:r>
          </a:p>
        </p:txBody>
      </p:sp>
      <p:pic>
        <p:nvPicPr>
          <p:cNvPr id="4" name="Picture 2" descr="Decision making using VBScript Conditional Statements">
            <a:extLst>
              <a:ext uri="{FF2B5EF4-FFF2-40B4-BE49-F238E27FC236}">
                <a16:creationId xmlns:a16="http://schemas.microsoft.com/office/drawing/2014/main" id="{96E4E8F5-70DA-4751-BCBB-07D2EDE0C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6" t="4011" r="10001" b="44056"/>
          <a:stretch/>
        </p:blipFill>
        <p:spPr bwMode="auto">
          <a:xfrm>
            <a:off x="8153400" y="11"/>
            <a:ext cx="990600" cy="15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E071-F044-47AE-81F8-8A34764E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C00000"/>
                </a:solidFill>
              </a:rPr>
              <a:t>if – then – 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4A81-CBEA-490A-980D-5F820DE6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213360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&lt;- 10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5)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 &lt;- "big number"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 &lt;- "small number"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"big number"</a:t>
            </a:r>
          </a:p>
        </p:txBody>
      </p:sp>
      <p:pic>
        <p:nvPicPr>
          <p:cNvPr id="4" name="Picture 2" descr="Decision making using VBScript Conditional Statements">
            <a:extLst>
              <a:ext uri="{FF2B5EF4-FFF2-40B4-BE49-F238E27FC236}">
                <a16:creationId xmlns:a16="http://schemas.microsoft.com/office/drawing/2014/main" id="{4F44D141-F4D8-4DC7-B2D3-36FF13EF9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6" t="4011" r="10001" b="44056"/>
          <a:stretch/>
        </p:blipFill>
        <p:spPr bwMode="auto">
          <a:xfrm>
            <a:off x="8153400" y="11"/>
            <a:ext cx="990600" cy="15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2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E071-F044-47AE-81F8-8A34764E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6711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C00000"/>
                </a:solidFill>
              </a:rPr>
              <a:t>if – then – 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4A81-CBEA-490A-980D-5F820DE6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&lt;- 4:6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(y in x) {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5) {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print("big number")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print("small number")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"small number"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"small number"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"big number"</a:t>
            </a:r>
          </a:p>
        </p:txBody>
      </p:sp>
      <p:pic>
        <p:nvPicPr>
          <p:cNvPr id="4" name="Picture 2" descr="Decision making using VBScript Conditional Statements">
            <a:extLst>
              <a:ext uri="{FF2B5EF4-FFF2-40B4-BE49-F238E27FC236}">
                <a16:creationId xmlns:a16="http://schemas.microsoft.com/office/drawing/2014/main" id="{200E7AC0-ACE2-45AD-B682-85A842614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6" t="4011" r="10001" b="44056"/>
          <a:stretch/>
        </p:blipFill>
        <p:spPr bwMode="auto">
          <a:xfrm>
            <a:off x="8153400" y="11"/>
            <a:ext cx="990600" cy="15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1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72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DDD7C-0534-41E5-AEC6-CA77DB6E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 dirty="0">
                <a:solidFill>
                  <a:schemeClr val="bg1"/>
                </a:solidFill>
              </a:rPr>
              <a:t>Repetition</a:t>
            </a:r>
          </a:p>
        </p:txBody>
      </p:sp>
      <p:pic>
        <p:nvPicPr>
          <p:cNvPr id="14340" name="Picture 4" descr="person peeling potatoes at a white table">
            <a:extLst>
              <a:ext uri="{FF2B5EF4-FFF2-40B4-BE49-F238E27FC236}">
                <a16:creationId xmlns:a16="http://schemas.microsoft.com/office/drawing/2014/main" id="{DEDF138A-06BB-47F9-B301-884E3E214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9" b="1327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43" name="Group 74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44" name="Freeform: Shape 76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90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" y="1295400"/>
            <a:ext cx="9144000" cy="5562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rep(NA, 10)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1:length(x)) {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4)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y[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&lt;- 0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8)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y[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&lt;- 1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y[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&lt;- 2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[1] 0 0 0 1 1 1 1 2 2 2</a:t>
            </a:r>
          </a:p>
          <a:p>
            <a:pPr lvl="1">
              <a:buNone/>
            </a:pP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36A9FC-5FA9-4ABB-B963-584147D7859B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C00000"/>
                </a:solidFill>
              </a:rPr>
              <a:t>if – then – else if – else </a:t>
            </a:r>
          </a:p>
        </p:txBody>
      </p:sp>
      <p:pic>
        <p:nvPicPr>
          <p:cNvPr id="9" name="Picture 2" descr="Decision making using VBScript Conditional Statements">
            <a:extLst>
              <a:ext uri="{FF2B5EF4-FFF2-40B4-BE49-F238E27FC236}">
                <a16:creationId xmlns:a16="http://schemas.microsoft.com/office/drawing/2014/main" id="{A3E932A3-EE7E-4538-AC99-10353235B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6" t="4011" r="10001" b="44056"/>
          <a:stretch/>
        </p:blipFill>
        <p:spPr bwMode="auto">
          <a:xfrm>
            <a:off x="8153400" y="11"/>
            <a:ext cx="990600" cy="15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8210" y="1371600"/>
            <a:ext cx="7311390" cy="5562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&lt;- 1:10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&lt; 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&lt; 8, 1, 2))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[1] 0 0 0 1 1 1 1 2 2 2</a:t>
            </a:r>
          </a:p>
          <a:p>
            <a:pPr lvl="1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x * 0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y[(x &gt; 3) &amp; (x &lt; 8)] &lt;- 1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y[x &gt; 7] &lt;- 2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[1] 0 0 0 1 1 1 1 2 2 2</a:t>
            </a:r>
          </a:p>
          <a:p>
            <a:pPr lvl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36A9FC-5FA9-4ABB-B963-584147D7859B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err="1">
                <a:solidFill>
                  <a:srgbClr val="C00000"/>
                </a:solidFill>
              </a:rPr>
              <a:t>ifelse</a:t>
            </a:r>
            <a:r>
              <a:rPr lang="en-US" sz="4000" b="1" i="1" dirty="0">
                <a:solidFill>
                  <a:srgbClr val="C00000"/>
                </a:solidFill>
              </a:rPr>
              <a:t> and replacement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A46F70-A897-4E86-8CC6-746809D2CC74}"/>
              </a:ext>
            </a:extLst>
          </p:cNvPr>
          <p:cNvSpPr txBox="1">
            <a:spLocks/>
          </p:cNvSpPr>
          <p:nvPr/>
        </p:nvSpPr>
        <p:spPr>
          <a:xfrm>
            <a:off x="-381000" y="990600"/>
            <a:ext cx="28613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 err="1">
                <a:solidFill>
                  <a:srgbClr val="0070C0"/>
                </a:solidFill>
              </a:rPr>
              <a:t>ifelse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E041CB-FCF7-4F99-922B-5B2D21547C3E}"/>
              </a:ext>
            </a:extLst>
          </p:cNvPr>
          <p:cNvSpPr txBox="1">
            <a:spLocks/>
          </p:cNvSpPr>
          <p:nvPr/>
        </p:nvSpPr>
        <p:spPr>
          <a:xfrm>
            <a:off x="457200" y="3619502"/>
            <a:ext cx="28613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rgbClr val="0070C0"/>
                </a:solidFill>
              </a:rPr>
              <a:t>replacement</a:t>
            </a:r>
          </a:p>
        </p:txBody>
      </p:sp>
      <p:pic>
        <p:nvPicPr>
          <p:cNvPr id="8" name="Picture 2" descr="Decision making using VBScript Conditional Statements">
            <a:extLst>
              <a:ext uri="{FF2B5EF4-FFF2-40B4-BE49-F238E27FC236}">
                <a16:creationId xmlns:a16="http://schemas.microsoft.com/office/drawing/2014/main" id="{5AB8EA36-914F-47A3-B069-70F1EFB3C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6" t="4011" r="10001" b="44056"/>
          <a:stretch/>
        </p:blipFill>
        <p:spPr bwMode="auto">
          <a:xfrm>
            <a:off x="8153400" y="11"/>
            <a:ext cx="990600" cy="15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9E9E-6B7F-4040-B153-2778CE2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 dirty="0"/>
              <a:t>functions</a:t>
            </a:r>
          </a:p>
        </p:txBody>
      </p:sp>
      <p:sp>
        <p:nvSpPr>
          <p:cNvPr id="1536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362" name="Picture 2" descr="metcalfe-potato-rumbler-aluminium-na10-with-installation-kit">
            <a:extLst>
              <a:ext uri="{FF2B5EF4-FFF2-40B4-BE49-F238E27FC236}">
                <a16:creationId xmlns:a16="http://schemas.microsoft.com/office/drawing/2014/main" id="{3AC248C1-9061-4CF6-8BB7-10D70B1BB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r="3455"/>
          <a:stretch/>
        </p:blipFill>
        <p:spPr bwMode="auto"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0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1D4FE-A87D-4930-AFD5-2CFE2E3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90" y="643467"/>
            <a:ext cx="59678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4F8E33-5708-4DFF-8BC5-D1CBC55A734D}"/>
              </a:ext>
            </a:extLst>
          </p:cNvPr>
          <p:cNvSpPr txBox="1">
            <a:spLocks/>
          </p:cNvSpPr>
          <p:nvPr/>
        </p:nvSpPr>
        <p:spPr>
          <a:xfrm>
            <a:off x="483870" y="3505200"/>
            <a:ext cx="5071110" cy="2057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&lt;- 25</a:t>
            </a:r>
          </a:p>
          <a:p>
            <a:pPr lvl="1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sqrt(x)</a:t>
            </a:r>
          </a:p>
          <a:p>
            <a:pPr lvl="1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043EB3-E60D-4DB8-A8DB-211D8AAE4168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4191000" cy="9563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3600" dirty="0">
                <a:cs typeface="Courier New" panose="02070309020205020404" pitchFamily="49" charset="0"/>
              </a:rPr>
              <a:t>y = </a:t>
            </a:r>
            <a:r>
              <a:rPr lang="en-US" sz="3600" i="1" dirty="0">
                <a:cs typeface="Courier New" panose="02070309020205020404" pitchFamily="49" charset="0"/>
              </a:rPr>
              <a:t>f </a:t>
            </a:r>
            <a:r>
              <a:rPr lang="en-US" sz="3600" dirty="0"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86194-283A-444E-814E-6D9A6041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functions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07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" y="304800"/>
            <a:ext cx="9138138" cy="6858000"/>
          </a:xfrm>
          <a:noFill/>
        </p:spPr>
        <p:txBody>
          <a:bodyPr>
            <a:noAutofit/>
          </a:bodyPr>
          <a:lstStyle/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 &lt;- function() {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print("hello!")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"hello!"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"hello!"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	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#function() {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print("hello!")</a:t>
            </a:r>
          </a:p>
          <a:p>
            <a:pPr lvl="2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#}</a:t>
            </a:r>
          </a:p>
          <a:p>
            <a:pPr lvl="1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5326D-4601-4E33-A126-F0B2A973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functions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7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" y="0"/>
            <a:ext cx="9138138" cy="6858000"/>
          </a:xfrm>
          <a:noFill/>
        </p:spPr>
        <p:txBody>
          <a:bodyPr>
            <a:noAutofit/>
          </a:bodyPr>
          <a:lstStyle/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1) name, </a:t>
            </a:r>
            <a:r>
              <a:rPr lang="en-US" sz="2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(arguments)  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function()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2) begin function (scope)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3) function body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print("I like you!")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4) end function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5326D-4601-4E33-A126-F0B2A973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functions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1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76200" y="1219200"/>
            <a:ext cx="9144000" cy="5638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function(a, b) {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x &lt;- log(a) + log(b)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return(x)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sumlog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pPr lvl="1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0.6931472</a:t>
            </a: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sumlog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(1:5, 2)</a:t>
            </a:r>
          </a:p>
          <a:p>
            <a:pPr lvl="1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0.693 1.386 1.792 2.079 2.303 </a:t>
            </a: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5CD047-9AF1-413B-8C14-DC8A391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functions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4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676400"/>
            <a:ext cx="9144000" cy="5638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function(a, b) {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x &lt;- log(a) + log(b)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return(x)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function(a, b) {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log(a) + log(b)</a:t>
            </a:r>
          </a:p>
          <a:p>
            <a:pPr lvl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5CD047-9AF1-413B-8C14-DC8A391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functions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7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" y="0"/>
            <a:ext cx="9138138" cy="68580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&lt;-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(a=1:5, b=5:1, c=1:5)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a b c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[1,] 1 5 1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[2,] 2 4 2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[3,] 3 3 3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[4,] 4 2 4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[5,] 5 1 5</a:t>
            </a:r>
          </a:p>
          <a:p>
            <a:pPr lvl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apply(x, 1, sum)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 7  8  9 10 11</a:t>
            </a:r>
          </a:p>
          <a:p>
            <a:pPr lvl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apply(x, 2, sum)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 b  c </a:t>
            </a:r>
          </a:p>
          <a:p>
            <a:pPr lvl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15 15 15 </a:t>
            </a:r>
          </a:p>
          <a:p>
            <a:pPr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1FBBA-BE95-4E7C-A024-25E7E971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660" y="1371600"/>
            <a:ext cx="5029200" cy="1828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apply</a:t>
            </a:r>
            <a:r>
              <a:rPr lang="en-US" b="1" dirty="0">
                <a:solidFill>
                  <a:srgbClr val="C00000"/>
                </a:solidFill>
              </a:rPr>
              <a:t> a function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72E2-F60E-4CCF-87AD-6371E369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643981"/>
            <a:ext cx="8016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/>
              <a:t>for</a:t>
            </a:r>
            <a:r>
              <a:rPr lang="en-US" sz="4000" dirty="0"/>
              <a:t> loop</a:t>
            </a:r>
          </a:p>
          <a:p>
            <a:pPr lvl="1"/>
            <a:r>
              <a:rPr lang="en-US" sz="3600" dirty="0"/>
              <a:t>Repeat instructions for </a:t>
            </a:r>
            <a:r>
              <a:rPr lang="en-US" sz="3600" i="1" dirty="0"/>
              <a:t>n </a:t>
            </a:r>
            <a:r>
              <a:rPr lang="en-US" sz="3600" dirty="0"/>
              <a:t>cases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b="1" i="1" dirty="0"/>
              <a:t>while</a:t>
            </a:r>
            <a:r>
              <a:rPr lang="en-US" sz="4000" dirty="0"/>
              <a:t> loop</a:t>
            </a:r>
          </a:p>
          <a:p>
            <a:pPr lvl="1"/>
            <a:r>
              <a:rPr lang="en-US" sz="3600" dirty="0"/>
              <a:t>Repeat instructions until done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8038"/>
            <a:ext cx="31242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5482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" y="765811"/>
            <a:ext cx="9144000" cy="59435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(aggregate)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&lt;-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(1:10)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function(x) x + 5)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[[1]]</a:t>
            </a:r>
          </a:p>
          <a:p>
            <a:pPr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[1]  6  7  8  9 10 11 12 13 14 15</a:t>
            </a:r>
          </a:p>
          <a:p>
            <a:pPr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E04D41-3214-48E8-9A17-D7200668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152400"/>
            <a:ext cx="3581400" cy="1828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Apply more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7924800" cy="457200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&lt;- 11:15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length(x)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&lt;- 0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&lt;- y + x[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65</a:t>
            </a:r>
          </a:p>
        </p:txBody>
      </p:sp>
    </p:spTree>
    <p:extLst>
      <p:ext uri="{BB962C8B-B14F-4D97-AF65-F5344CB8AC3E}">
        <p14:creationId xmlns:p14="http://schemas.microsoft.com/office/powerpoint/2010/main" val="37491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86695"/>
            <a:ext cx="7924800" cy="4572000"/>
          </a:xfrm>
          <a:noFill/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&lt;- 11:15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length(x)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&lt;- 0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1) "for", "variable", "sequence"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1:n) 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2) begin loop (scope)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loop body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&lt;- y + x[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4) end loop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65</a:t>
            </a:r>
          </a:p>
        </p:txBody>
      </p:sp>
    </p:spTree>
    <p:extLst>
      <p:ext uri="{BB962C8B-B14F-4D97-AF65-F5344CB8AC3E}">
        <p14:creationId xmlns:p14="http://schemas.microsoft.com/office/powerpoint/2010/main" val="407311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7924800" cy="4572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&lt;- c("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1:length(s))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&lt;- paste(s[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"is a student")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student"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student"  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student" 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460025"/>
            <a:ext cx="7924800" cy="5016975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&lt;- 11:15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length(x)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&lt;- 0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&lt;- 0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&lt;- y + x[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z &lt;- z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print(y)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65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15</a:t>
            </a:r>
          </a:p>
        </p:txBody>
      </p:sp>
    </p:spTree>
    <p:extLst>
      <p:ext uri="{BB962C8B-B14F-4D97-AF65-F5344CB8AC3E}">
        <p14:creationId xmlns:p14="http://schemas.microsoft.com/office/powerpoint/2010/main" val="245353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7924800" cy="4572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&lt;- c("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(name in s)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print(paste(name, "is a student"))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student"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student"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student"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7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A56768-5E11-42ED-90BD-351B9A73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60" y="884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7B4A3-FDFB-4D35-98E6-3F9A003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15095"/>
            <a:ext cx="82296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for</a:t>
            </a:r>
            <a:r>
              <a:rPr lang="en-US" b="1" dirty="0">
                <a:solidFill>
                  <a:srgbClr val="FF0000"/>
                </a:solidFill>
              </a:rPr>
              <a:t>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3A8F7-D8F3-4EF8-A491-D24C7D93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705" y="1905000"/>
            <a:ext cx="7924800" cy="45720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&lt;- 11:15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&lt;- 0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1:length(x))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&lt;- y + x[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sum(x)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#[1] 65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671CBA-6984-4756-B28E-FC64782E53FC}"/>
              </a:ext>
            </a:extLst>
          </p:cNvPr>
          <p:cNvSpPr txBox="1">
            <a:spLocks/>
          </p:cNvSpPr>
          <p:nvPr/>
        </p:nvSpPr>
        <p:spPr>
          <a:xfrm>
            <a:off x="160020" y="914400"/>
            <a:ext cx="28613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rgbClr val="0070C0"/>
                </a:solidFill>
              </a:rPr>
              <a:t>this works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E08D48-CBF1-4384-B0A2-A73EC0C74C6B}"/>
              </a:ext>
            </a:extLst>
          </p:cNvPr>
          <p:cNvSpPr txBox="1">
            <a:spLocks/>
          </p:cNvSpPr>
          <p:nvPr/>
        </p:nvSpPr>
        <p:spPr>
          <a:xfrm>
            <a:off x="160020" y="4229101"/>
            <a:ext cx="47167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rgbClr val="0070C0"/>
                </a:solidFill>
              </a:rPr>
              <a:t>but this is much better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5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1216</Words>
  <Application>Microsoft Office PowerPoint</Application>
  <PresentationFormat>On-screen Show (4:3)</PresentationFormat>
  <Paragraphs>303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PowerPoint Presentation</vt:lpstr>
      <vt:lpstr>Repetition</vt:lpstr>
      <vt:lpstr>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while loops</vt:lpstr>
      <vt:lpstr>PowerPoint Presentation</vt:lpstr>
      <vt:lpstr>while loops</vt:lpstr>
      <vt:lpstr>conditional action</vt:lpstr>
      <vt:lpstr>conditional statements</vt:lpstr>
      <vt:lpstr>conditional statements</vt:lpstr>
      <vt:lpstr>if – then </vt:lpstr>
      <vt:lpstr>if – then – else </vt:lpstr>
      <vt:lpstr>if – then – else </vt:lpstr>
      <vt:lpstr>PowerPoint Presentation</vt:lpstr>
      <vt:lpstr>PowerPoint Presentation</vt:lpstr>
      <vt:lpstr>functions</vt:lpstr>
      <vt:lpstr>PowerPoint Presentation</vt:lpstr>
      <vt:lpstr> functions </vt:lpstr>
      <vt:lpstr> functions </vt:lpstr>
      <vt:lpstr> functions </vt:lpstr>
      <vt:lpstr> functions </vt:lpstr>
      <vt:lpstr> functions </vt:lpstr>
      <vt:lpstr> apply a function </vt:lpstr>
      <vt:lpstr> Apply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 H</cp:lastModifiedBy>
  <cp:revision>14</cp:revision>
  <dcterms:created xsi:type="dcterms:W3CDTF">2021-01-11T13:34:49Z</dcterms:created>
  <dcterms:modified xsi:type="dcterms:W3CDTF">2023-01-18T04:24:25Z</dcterms:modified>
</cp:coreProperties>
</file>