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8" r:id="rId11"/>
    <p:sldId id="264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0121" autoAdjust="0"/>
  </p:normalViewPr>
  <p:slideViewPr>
    <p:cSldViewPr snapToGrid="0">
      <p:cViewPr>
        <p:scale>
          <a:sx n="54" d="100"/>
          <a:sy n="54" d="100"/>
        </p:scale>
        <p:origin x="1142" y="-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EF6C-551B-4F86-A2F0-48C163D00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5FF8A-38BD-493D-AACA-144FD264F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F1B9-1567-473C-A707-63B8B970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34E9-CD3A-4FDB-9D1A-08CECEFFC3C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9308B-0CDF-4CE2-9845-A1F592FB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C886E-C918-47EC-B687-736DA990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DDF4-0AB9-4CD6-AFD2-4A6590841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2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538C-B6A2-4EA8-BBC5-37EC9AEE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3BF15-ABBC-4616-A42A-22A77F4B9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E59E2-2B3C-41FE-8A26-92D0387B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34E9-CD3A-4FDB-9D1A-08CECEFFC3C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F4FC6-4D10-4F1C-9156-6C2C7D2E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21B9C-7886-4B7D-A806-AD2A2BB4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DDF4-0AB9-4CD6-AFD2-4A6590841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8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2AE0A-265B-4631-9539-55F63778C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F5937-3A3E-4D4C-BEB4-CE335C2EE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B5723-37E6-4F53-8876-0503AA25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34E9-CD3A-4FDB-9D1A-08CECEFFC3C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898E8-352D-4FF7-9B02-DCA0B6B3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3D4D4-D833-4C2C-A618-8BBCC890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DDF4-0AB9-4CD6-AFD2-4A6590841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82B9-AC62-4E72-85A6-AE4999C1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D4B57-3F26-4C3C-8AF9-BDDAAAFC6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8F027-B883-4EC0-8E1F-EAFB53A4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34E9-CD3A-4FDB-9D1A-08CECEFFC3C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D2E02-98AB-4E7E-9FEA-A2B05C4C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BF23E-6EE0-4EE0-AF67-45879C32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DDF4-0AB9-4CD6-AFD2-4A6590841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9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0CAD-41AC-401A-AB92-72D08D14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EEB6F-CD2E-49BE-8203-E47A39CFD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1E8B4-0186-4AC4-8057-78F8C168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34E9-CD3A-4FDB-9D1A-08CECEFFC3C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238CF-60DC-42F0-9BA3-58820D84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FF137-DD84-4A80-80F7-5826775D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DDF4-0AB9-4CD6-AFD2-4A6590841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8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ED07-12A3-4A68-B586-C1E429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1530D-94FF-4CD5-A2B3-78DE617B3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92557-2AE8-47C9-BE74-8C02E21E6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EDFE0-120B-4744-842E-D8282186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34E9-CD3A-4FDB-9D1A-08CECEFFC3C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A83FE-CFEF-4741-A716-7CC56BE3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EA43-0F52-48FC-9BC6-CFEC2329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DDF4-0AB9-4CD6-AFD2-4A6590841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466E-2458-4C2A-9055-005AA977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49007-3681-422A-959C-FB05935BA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8E6C2-4F61-4DDE-84AE-571FABC6F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8649C-04F1-4AB7-9A9C-9700DCE43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0A258-EFC6-4890-858B-78FE90040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C0160-A7E8-46DD-80E7-06684438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34E9-CD3A-4FDB-9D1A-08CECEFFC3C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0AC2B-6B6B-410C-9A96-D9DDA2C5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3D9A8-E859-479C-9CAF-DF473959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DDF4-0AB9-4CD6-AFD2-4A6590841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0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FF33-0A30-4AC4-B4D2-A53CD440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501B2-F586-49B5-AA8C-00F78771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34E9-CD3A-4FDB-9D1A-08CECEFFC3C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794AD-B1C9-41B6-B997-1E506DAA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0BDD5-05E0-4134-B90A-CF31F0F3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DDF4-0AB9-4CD6-AFD2-4A6590841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99F38-F249-41AF-8A4A-7A91DC4E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34E9-CD3A-4FDB-9D1A-08CECEFFC3C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45AF8-21F9-431A-943F-5E0EACF7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BD370-AC10-4C88-8477-7CF29DD1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DDF4-0AB9-4CD6-AFD2-4A6590841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5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218F-6415-4670-BFDA-1C1C3965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E8F08-EDF7-418C-8D53-D6E1CFC9A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127E5-D9F4-4594-AC98-976416202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2F77B-139D-45D5-8B01-7B2C0FD1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34E9-CD3A-4FDB-9D1A-08CECEFFC3C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248F5-F2BE-4CAD-8B8C-DA2E955A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D75F4-C523-49FE-B890-9F6D6252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DDF4-0AB9-4CD6-AFD2-4A6590841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3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EE19-A0B0-4D56-BFF0-3E8FA519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D1615-93E0-4188-9681-774DF4F88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AE6C6-43A8-4238-8633-A4E701934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1609F-FE39-467C-91CD-AFB601DF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34E9-CD3A-4FDB-9D1A-08CECEFFC3C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CFDC2-427C-4EE1-A9B8-DF4FBBB4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F2A2F-0D84-4F26-8E7D-BA6B0526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DDF4-0AB9-4CD6-AFD2-4A6590841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8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D6D88-4E33-4B14-BF3E-6CC61C9D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D8280-5F39-4A8E-9620-06771E146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EAA8B-19B1-4A68-B9B9-739187A71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E34E9-CD3A-4FDB-9D1A-08CECEFFC3C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9706-485E-4286-885A-9585131A0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83AB5-4C4F-434D-B7C8-DEDBE0E31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0DDF4-0AB9-4CD6-AFD2-4A6590841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2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C6FC-AED6-4498-AE75-6264727BE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888" y="-536316"/>
            <a:ext cx="9144000" cy="2387600"/>
          </a:xfrm>
        </p:spPr>
        <p:txBody>
          <a:bodyPr/>
          <a:lstStyle/>
          <a:p>
            <a:r>
              <a:rPr lang="en-US" dirty="0"/>
              <a:t>ESP 106 – Lecture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D6FB2-9022-47EC-A2FA-4A2501584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6898"/>
            <a:ext cx="9144000" cy="1655762"/>
          </a:xfrm>
        </p:spPr>
        <p:txBody>
          <a:bodyPr/>
          <a:lstStyle/>
          <a:p>
            <a:r>
              <a:rPr lang="en-US" dirty="0"/>
              <a:t>for and while loops, if else statements, and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A00D1-508A-49E0-95BC-9676A88AD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46" y="2828260"/>
            <a:ext cx="3593699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D9FC42-C0A8-4711-8DAF-4B8E30F34051}"/>
              </a:ext>
            </a:extLst>
          </p:cNvPr>
          <p:cNvSpPr txBox="1"/>
          <p:nvPr/>
        </p:nvSpPr>
        <p:spPr>
          <a:xfrm>
            <a:off x="6026888" y="4406374"/>
            <a:ext cx="502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Into the coding vortex!</a:t>
            </a:r>
          </a:p>
        </p:txBody>
      </p:sp>
    </p:spTree>
    <p:extLst>
      <p:ext uri="{BB962C8B-B14F-4D97-AF65-F5344CB8AC3E}">
        <p14:creationId xmlns:p14="http://schemas.microsoft.com/office/powerpoint/2010/main" val="256182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2BF0-D340-4BAA-9A92-BE6D1CFE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7E56C-5F31-4C94-94AE-034E2F8C7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and while loops</a:t>
            </a:r>
          </a:p>
          <a:p>
            <a:endParaRPr lang="en-US" dirty="0"/>
          </a:p>
          <a:p>
            <a:r>
              <a:rPr lang="en-US" b="1" dirty="0"/>
              <a:t>Conditional statements (if and else)</a:t>
            </a:r>
          </a:p>
          <a:p>
            <a:endParaRPr lang="en-US" dirty="0"/>
          </a:p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56678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0784-DAAD-464F-87AB-0FAB979B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5379B-87B7-4D33-B241-3D02035B0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36" y="1690688"/>
            <a:ext cx="6795565" cy="4351338"/>
          </a:xfrm>
        </p:spPr>
        <p:txBody>
          <a:bodyPr/>
          <a:lstStyle/>
          <a:p>
            <a:r>
              <a:rPr lang="en-US" dirty="0"/>
              <a:t>Sometimes we want the computer to do one thing under certain conditions and something else under other conditions</a:t>
            </a:r>
          </a:p>
          <a:p>
            <a:endParaRPr lang="en-US" dirty="0"/>
          </a:p>
          <a:p>
            <a:r>
              <a:rPr lang="en-US" dirty="0"/>
              <a:t>Use statements </a:t>
            </a:r>
            <a:r>
              <a:rPr lang="en-US" b="1" dirty="0">
                <a:solidFill>
                  <a:srgbClr val="7030A0"/>
                </a:solidFill>
              </a:rPr>
              <a:t>if</a:t>
            </a:r>
            <a:r>
              <a:rPr lang="en-US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else</a:t>
            </a:r>
            <a:r>
              <a:rPr lang="en-US" dirty="0"/>
              <a:t> to create branches so that different code runs under some conditions and other code runs under other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8BDBF-F81A-4B6D-ABEB-A260B7F85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3" r="13176"/>
          <a:stretch/>
        </p:blipFill>
        <p:spPr>
          <a:xfrm>
            <a:off x="7759734" y="1445341"/>
            <a:ext cx="4227754" cy="53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7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1A5E-C456-4048-8C20-0010234B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C3E5-13BB-4A38-9967-ED4BEE3E9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40" y="1748933"/>
            <a:ext cx="3999271" cy="4351338"/>
          </a:xfrm>
        </p:spPr>
        <p:txBody>
          <a:bodyPr/>
          <a:lstStyle/>
          <a:p>
            <a:r>
              <a:rPr lang="en-US" dirty="0"/>
              <a:t>Using if will only run code within the brackets if the condition is met</a:t>
            </a:r>
          </a:p>
          <a:p>
            <a:endParaRPr lang="en-US" dirty="0"/>
          </a:p>
          <a:p>
            <a:r>
              <a:rPr lang="en-US" dirty="0"/>
              <a:t>Different from while loop because there is no looping, code will only run once if condition is met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B8D9B-8873-4C1F-BE4C-377409D42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612" y="2277800"/>
            <a:ext cx="5425164" cy="329360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C767C0-9D9E-44A5-9219-577F86A34185}"/>
              </a:ext>
            </a:extLst>
          </p:cNvPr>
          <p:cNvCxnSpPr>
            <a:cxnSpLocks/>
          </p:cNvCxnSpPr>
          <p:nvPr/>
        </p:nvCxnSpPr>
        <p:spPr>
          <a:xfrm>
            <a:off x="5692877" y="2153265"/>
            <a:ext cx="501446" cy="10441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981D660-9DB4-4877-A0C4-22ACF80FED19}"/>
              </a:ext>
            </a:extLst>
          </p:cNvPr>
          <p:cNvSpPr txBox="1"/>
          <p:nvPr/>
        </p:nvSpPr>
        <p:spPr>
          <a:xfrm>
            <a:off x="4448983" y="1199158"/>
            <a:ext cx="2989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</a:t>
            </a:r>
            <a:r>
              <a:rPr lang="en-US" sz="2800" b="1" dirty="0">
                <a:solidFill>
                  <a:srgbClr val="7030A0"/>
                </a:solidFill>
              </a:rPr>
              <a:t>if</a:t>
            </a:r>
            <a:r>
              <a:rPr lang="en-US" sz="2800" dirty="0"/>
              <a:t> to start the if statement 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A8C10F-4D3B-4197-8629-5225429C561A}"/>
              </a:ext>
            </a:extLst>
          </p:cNvPr>
          <p:cNvCxnSpPr>
            <a:cxnSpLocks/>
          </p:cNvCxnSpPr>
          <p:nvPr/>
        </p:nvCxnSpPr>
        <p:spPr>
          <a:xfrm flipH="1">
            <a:off x="7528952" y="1578402"/>
            <a:ext cx="1172597" cy="1619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8AE512-AFB6-43C5-8A39-22D40981E2A6}"/>
              </a:ext>
            </a:extLst>
          </p:cNvPr>
          <p:cNvSpPr txBox="1"/>
          <p:nvPr/>
        </p:nvSpPr>
        <p:spPr>
          <a:xfrm>
            <a:off x="8429138" y="627155"/>
            <a:ext cx="3104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Condition returning TRUE or FALSE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31E19C-91A7-429D-B69C-D6F54482B90F}"/>
              </a:ext>
            </a:extLst>
          </p:cNvPr>
          <p:cNvCxnSpPr>
            <a:cxnSpLocks/>
          </p:cNvCxnSpPr>
          <p:nvPr/>
        </p:nvCxnSpPr>
        <p:spPr>
          <a:xfrm flipH="1" flipV="1">
            <a:off x="8319704" y="3429000"/>
            <a:ext cx="1355238" cy="16659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CCCB5B-A5C5-40FF-BD61-ACC5D41B05B3}"/>
              </a:ext>
            </a:extLst>
          </p:cNvPr>
          <p:cNvSpPr txBox="1"/>
          <p:nvPr/>
        </p:nvSpPr>
        <p:spPr>
          <a:xfrm>
            <a:off x="8219065" y="5101685"/>
            <a:ext cx="4295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Begin and end conditional code using brackets</a:t>
            </a:r>
          </a:p>
          <a:p>
            <a:r>
              <a:rPr lang="en-US" sz="2800" dirty="0"/>
              <a:t>Conditional code is indented like in loops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821A9-CBF0-46C9-994E-35571277393E}"/>
              </a:ext>
            </a:extLst>
          </p:cNvPr>
          <p:cNvCxnSpPr>
            <a:cxnSpLocks/>
          </p:cNvCxnSpPr>
          <p:nvPr/>
        </p:nvCxnSpPr>
        <p:spPr>
          <a:xfrm flipH="1" flipV="1">
            <a:off x="6336084" y="4148698"/>
            <a:ext cx="3338858" cy="9462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8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030A-ACA3-403D-9AC5-C145C4B4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04B5-C12B-4B21-99D0-81621BB57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67" y="1908216"/>
            <a:ext cx="4022868" cy="4351338"/>
          </a:xfrm>
        </p:spPr>
        <p:txBody>
          <a:bodyPr/>
          <a:lstStyle/>
          <a:p>
            <a:r>
              <a:rPr lang="en-US" dirty="0"/>
              <a:t>Often we want to run some code if a condition is true and different code if the condition is false</a:t>
            </a:r>
          </a:p>
          <a:p>
            <a:endParaRPr lang="en-US" dirty="0"/>
          </a:p>
          <a:p>
            <a:r>
              <a:rPr lang="en-US" dirty="0"/>
              <a:t>Using an </a:t>
            </a:r>
            <a:r>
              <a:rPr lang="en-US" b="1" dirty="0">
                <a:solidFill>
                  <a:srgbClr val="7030A0"/>
                </a:solidFill>
              </a:rPr>
              <a:t>if</a:t>
            </a:r>
            <a:r>
              <a:rPr lang="en-US" dirty="0"/>
              <a:t> statement followed by and </a:t>
            </a:r>
            <a:r>
              <a:rPr lang="en-US" b="1" dirty="0">
                <a:solidFill>
                  <a:srgbClr val="7030A0"/>
                </a:solidFill>
              </a:rPr>
              <a:t>else</a:t>
            </a:r>
            <a:r>
              <a:rPr lang="en-US" dirty="0"/>
              <a:t> statement is a concise way of doing this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1075A-62B2-4A69-8AF9-EE184167A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739"/>
          <a:stretch/>
        </p:blipFill>
        <p:spPr>
          <a:xfrm>
            <a:off x="4283730" y="1027906"/>
            <a:ext cx="5951650" cy="389069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ABCCB4-2710-4FE8-846D-2914732BE698}"/>
              </a:ext>
            </a:extLst>
          </p:cNvPr>
          <p:cNvCxnSpPr>
            <a:cxnSpLocks/>
          </p:cNvCxnSpPr>
          <p:nvPr/>
        </p:nvCxnSpPr>
        <p:spPr>
          <a:xfrm flipH="1">
            <a:off x="7899236" y="1578402"/>
            <a:ext cx="802314" cy="77506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AA35DB-FA8C-4A15-9D4E-169F391DEC59}"/>
              </a:ext>
            </a:extLst>
          </p:cNvPr>
          <p:cNvSpPr txBox="1"/>
          <p:nvPr/>
        </p:nvSpPr>
        <p:spPr>
          <a:xfrm>
            <a:off x="8808909" y="736581"/>
            <a:ext cx="3104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Code to run if condition is true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FE745C-D6D0-4214-A22C-9994D45518F1}"/>
              </a:ext>
            </a:extLst>
          </p:cNvPr>
          <p:cNvCxnSpPr>
            <a:cxnSpLocks/>
          </p:cNvCxnSpPr>
          <p:nvPr/>
        </p:nvCxnSpPr>
        <p:spPr>
          <a:xfrm flipH="1" flipV="1">
            <a:off x="10125075" y="3826460"/>
            <a:ext cx="674862" cy="62501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6B0C44-3F29-4528-A4E0-52A63EAE4274}"/>
              </a:ext>
            </a:extLst>
          </p:cNvPr>
          <p:cNvSpPr txBox="1"/>
          <p:nvPr/>
        </p:nvSpPr>
        <p:spPr>
          <a:xfrm>
            <a:off x="9697376" y="4441547"/>
            <a:ext cx="3104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Code to run if condition is false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7544DD-0B3B-49E7-987E-EE75C3C1ACD0}"/>
              </a:ext>
            </a:extLst>
          </p:cNvPr>
          <p:cNvCxnSpPr>
            <a:cxnSpLocks/>
          </p:cNvCxnSpPr>
          <p:nvPr/>
        </p:nvCxnSpPr>
        <p:spPr>
          <a:xfrm flipH="1" flipV="1">
            <a:off x="5449696" y="3615184"/>
            <a:ext cx="21047" cy="149253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08957C-8981-44A1-9CEC-15F93AC02FEF}"/>
              </a:ext>
            </a:extLst>
          </p:cNvPr>
          <p:cNvSpPr txBox="1"/>
          <p:nvPr/>
        </p:nvSpPr>
        <p:spPr>
          <a:xfrm>
            <a:off x="4402621" y="5107721"/>
            <a:ext cx="3547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else</a:t>
            </a:r>
            <a:r>
              <a:rPr lang="en-US" sz="2800" dirty="0"/>
              <a:t> comes right after end of </a:t>
            </a:r>
            <a:r>
              <a:rPr lang="en-US" sz="2800" b="1" dirty="0">
                <a:solidFill>
                  <a:srgbClr val="7030A0"/>
                </a:solidFill>
              </a:rPr>
              <a:t>if</a:t>
            </a:r>
            <a:r>
              <a:rPr lang="en-US" sz="2800" dirty="0"/>
              <a:t> statement  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99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3CEE-D478-42D7-B035-77245E6B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58" y="54704"/>
            <a:ext cx="10515600" cy="1325563"/>
          </a:xfrm>
        </p:spPr>
        <p:txBody>
          <a:bodyPr/>
          <a:lstStyle/>
          <a:p>
            <a:r>
              <a:rPr lang="en-US" dirty="0"/>
              <a:t>if else example in a for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BAF4A-36E6-4B53-B1DF-181BED02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66" y="1380267"/>
            <a:ext cx="5389179" cy="547773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EAF23-BD21-4A80-A2CC-37541DF386EB}"/>
              </a:ext>
            </a:extLst>
          </p:cNvPr>
          <p:cNvCxnSpPr>
            <a:cxnSpLocks/>
          </p:cNvCxnSpPr>
          <p:nvPr/>
        </p:nvCxnSpPr>
        <p:spPr>
          <a:xfrm flipH="1">
            <a:off x="5439206" y="2819892"/>
            <a:ext cx="1020588" cy="412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529377-8E68-41A4-8FBB-F5D5380C6FEF}"/>
              </a:ext>
            </a:extLst>
          </p:cNvPr>
          <p:cNvSpPr txBox="1"/>
          <p:nvPr/>
        </p:nvSpPr>
        <p:spPr>
          <a:xfrm>
            <a:off x="6712425" y="2384133"/>
            <a:ext cx="39477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Notice this line is intended twice, meaning it is in both the for loop and the if statement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5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81D9-557E-43C2-8A9C-264C29A2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27" y="64258"/>
            <a:ext cx="10515600" cy="1325563"/>
          </a:xfrm>
        </p:spPr>
        <p:txBody>
          <a:bodyPr/>
          <a:lstStyle/>
          <a:p>
            <a:r>
              <a:rPr lang="en-US" dirty="0"/>
              <a:t>if – else if -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178BC-06BF-4362-92E1-3461DD67A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514193"/>
            <a:ext cx="10515600" cy="575411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7030A0"/>
                </a:solidFill>
              </a:rPr>
              <a:t>else if </a:t>
            </a:r>
            <a:r>
              <a:rPr lang="en-US" dirty="0"/>
              <a:t>to add additional conditions to the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CE611-9B01-4787-9136-EF584AB7F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67" y="2149718"/>
            <a:ext cx="4855115" cy="464402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F36498-F87A-4544-B658-4A927FBA7665}"/>
              </a:ext>
            </a:extLst>
          </p:cNvPr>
          <p:cNvCxnSpPr>
            <a:cxnSpLocks/>
          </p:cNvCxnSpPr>
          <p:nvPr/>
        </p:nvCxnSpPr>
        <p:spPr>
          <a:xfrm flipH="1">
            <a:off x="4353724" y="3563210"/>
            <a:ext cx="3498317" cy="530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D96D84-6E3F-44F4-A9F5-58DD3557CDD3}"/>
              </a:ext>
            </a:extLst>
          </p:cNvPr>
          <p:cNvSpPr txBox="1"/>
          <p:nvPr/>
        </p:nvSpPr>
        <p:spPr>
          <a:xfrm>
            <a:off x="7945391" y="3291070"/>
            <a:ext cx="412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this if x[</a:t>
            </a:r>
            <a:r>
              <a:rPr lang="en-US" sz="2800" dirty="0" err="1"/>
              <a:t>i</a:t>
            </a:r>
            <a:r>
              <a:rPr lang="en-US" sz="2800" dirty="0"/>
              <a:t>] is less than 4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0132FB-F950-4299-AF6F-1AC945B2CADC}"/>
              </a:ext>
            </a:extLst>
          </p:cNvPr>
          <p:cNvCxnSpPr>
            <a:cxnSpLocks/>
          </p:cNvCxnSpPr>
          <p:nvPr/>
        </p:nvCxnSpPr>
        <p:spPr>
          <a:xfrm flipH="1">
            <a:off x="4246611" y="4344439"/>
            <a:ext cx="2130592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E08EE1-CE99-4887-9C17-4C1B26E97580}"/>
              </a:ext>
            </a:extLst>
          </p:cNvPr>
          <p:cNvSpPr txBox="1"/>
          <p:nvPr/>
        </p:nvSpPr>
        <p:spPr>
          <a:xfrm>
            <a:off x="6377203" y="3928927"/>
            <a:ext cx="5509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this if x[</a:t>
            </a:r>
            <a:r>
              <a:rPr lang="en-US" sz="2800" dirty="0" err="1"/>
              <a:t>i</a:t>
            </a:r>
            <a:r>
              <a:rPr lang="en-US" sz="2800" dirty="0"/>
              <a:t>] is greater than 4 but less than eight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BE182-51D9-4A9A-859F-4F2BCC23D836}"/>
              </a:ext>
            </a:extLst>
          </p:cNvPr>
          <p:cNvCxnSpPr>
            <a:cxnSpLocks/>
          </p:cNvCxnSpPr>
          <p:nvPr/>
        </p:nvCxnSpPr>
        <p:spPr>
          <a:xfrm flipH="1">
            <a:off x="4291839" y="5056344"/>
            <a:ext cx="3546437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80D1A-1E45-4438-AC80-59D5393A94B3}"/>
              </a:ext>
            </a:extLst>
          </p:cNvPr>
          <p:cNvSpPr txBox="1"/>
          <p:nvPr/>
        </p:nvSpPr>
        <p:spPr>
          <a:xfrm>
            <a:off x="7838276" y="4810842"/>
            <a:ext cx="4308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this if other conditions are not met (i.e. x[</a:t>
            </a:r>
            <a:r>
              <a:rPr lang="en-US" sz="2800" dirty="0" err="1"/>
              <a:t>i</a:t>
            </a:r>
            <a:r>
              <a:rPr lang="en-US" sz="2800" dirty="0"/>
              <a:t>]&gt;=8)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0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2BF0-D340-4BAA-9A92-BE6D1CFE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7E56C-5F31-4C94-94AE-034E2F8C7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and while loops</a:t>
            </a:r>
          </a:p>
          <a:p>
            <a:endParaRPr lang="en-US" dirty="0"/>
          </a:p>
          <a:p>
            <a:r>
              <a:rPr lang="en-US" dirty="0"/>
              <a:t>Conditional statements (if and else)</a:t>
            </a:r>
          </a:p>
          <a:p>
            <a:endParaRPr lang="en-US" dirty="0"/>
          </a:p>
          <a:p>
            <a:r>
              <a:rPr lang="en-US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178325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C707-5757-43EE-95D4-DA0E37AC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99943"/>
            <a:ext cx="10515600" cy="1325563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E824-9A12-4680-A665-43600FE3F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2" y="1825625"/>
            <a:ext cx="5521796" cy="48324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Sometimes there is code we want to run many times in different contexts</a:t>
            </a:r>
          </a:p>
          <a:p>
            <a:endParaRPr lang="en-US" dirty="0"/>
          </a:p>
          <a:p>
            <a:r>
              <a:rPr lang="en-US" dirty="0"/>
              <a:t>Functions allow us to package up code so that we can do the same transformations many times</a:t>
            </a:r>
          </a:p>
          <a:p>
            <a:endParaRPr lang="en-US" dirty="0"/>
          </a:p>
          <a:p>
            <a:r>
              <a:rPr lang="en-US" dirty="0"/>
              <a:t>Functions take in arguments, do a transformation on those arguments and return the result as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7056D-0009-4CC9-B3D4-1564634B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314" y="365125"/>
            <a:ext cx="6110158" cy="4047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EEEEA4-10FE-4B62-B563-AF4D83B4FB4A}"/>
                  </a:ext>
                </a:extLst>
              </p:cNvPr>
              <p:cNvSpPr txBox="1"/>
              <p:nvPr/>
            </p:nvSpPr>
            <p:spPr>
              <a:xfrm>
                <a:off x="8064419" y="4837471"/>
                <a:ext cx="299254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EEEEA4-10FE-4B62-B563-AF4D83B4F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19" y="4837471"/>
                <a:ext cx="2992549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CFA9D1-9644-4271-86E2-D966DBE7927F}"/>
              </a:ext>
            </a:extLst>
          </p:cNvPr>
          <p:cNvCxnSpPr>
            <a:cxnSpLocks/>
          </p:cNvCxnSpPr>
          <p:nvPr/>
        </p:nvCxnSpPr>
        <p:spPr>
          <a:xfrm flipV="1">
            <a:off x="9291485" y="5234750"/>
            <a:ext cx="0" cy="7825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56136A-0845-452C-9F4A-BBAFCAC2F6C6}"/>
              </a:ext>
            </a:extLst>
          </p:cNvPr>
          <p:cNvSpPr txBox="1"/>
          <p:nvPr/>
        </p:nvSpPr>
        <p:spPr>
          <a:xfrm>
            <a:off x="8163668" y="5956987"/>
            <a:ext cx="4124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 with </a:t>
            </a:r>
          </a:p>
          <a:p>
            <a:r>
              <a:rPr lang="en-US" sz="2800" dirty="0"/>
              <a:t>2 arguments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9ECA4-2810-45D4-BA58-16F7FED710D0}"/>
              </a:ext>
            </a:extLst>
          </p:cNvPr>
          <p:cNvCxnSpPr>
            <a:cxnSpLocks/>
          </p:cNvCxnSpPr>
          <p:nvPr/>
        </p:nvCxnSpPr>
        <p:spPr>
          <a:xfrm flipH="1" flipV="1">
            <a:off x="10411380" y="5453024"/>
            <a:ext cx="820992" cy="5643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21A4C2-A3FA-4508-8496-1CE62079FEA4}"/>
              </a:ext>
            </a:extLst>
          </p:cNvPr>
          <p:cNvSpPr txBox="1"/>
          <p:nvPr/>
        </p:nvSpPr>
        <p:spPr>
          <a:xfrm>
            <a:off x="10469333" y="5877778"/>
            <a:ext cx="412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Arguments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A9035C-FAAD-4D34-8AC6-96E6D90BC6A0}"/>
              </a:ext>
            </a:extLst>
          </p:cNvPr>
          <p:cNvCxnSpPr>
            <a:cxnSpLocks/>
          </p:cNvCxnSpPr>
          <p:nvPr/>
        </p:nvCxnSpPr>
        <p:spPr>
          <a:xfrm flipV="1">
            <a:off x="6519770" y="5234750"/>
            <a:ext cx="1369245" cy="3963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3B8CEF-F45B-4443-867D-97A993A01910}"/>
              </a:ext>
            </a:extLst>
          </p:cNvPr>
          <p:cNvSpPr txBox="1"/>
          <p:nvPr/>
        </p:nvSpPr>
        <p:spPr>
          <a:xfrm>
            <a:off x="5756731" y="5491533"/>
            <a:ext cx="412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 output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6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7BA8-B135-4053-A228-71F577D4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D8A3-769B-4BCB-A9D5-D7952897E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26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 comes with many pre-written functions created by other people. There are tons of packages that have other functions people have made available</a:t>
            </a:r>
          </a:p>
          <a:p>
            <a:endParaRPr lang="en-US" dirty="0"/>
          </a:p>
          <a:p>
            <a:r>
              <a:rPr lang="en-US" dirty="0"/>
              <a:t>These functions expect you to provide them with information and will return output in a certain format. </a:t>
            </a:r>
          </a:p>
          <a:p>
            <a:endParaRPr lang="en-US" dirty="0"/>
          </a:p>
          <a:p>
            <a:r>
              <a:rPr lang="en-US" dirty="0"/>
              <a:t>Documentation of this information to help users understand what the function is doing must be provided by people writing functions for R (and in general documenting functions is good coding practice)</a:t>
            </a:r>
          </a:p>
          <a:p>
            <a:endParaRPr lang="en-US" dirty="0"/>
          </a:p>
          <a:p>
            <a:r>
              <a:rPr lang="en-US" dirty="0"/>
              <a:t>What are some examples of functions we saw last week?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 ?</a:t>
            </a:r>
            <a:r>
              <a:rPr lang="en-US" b="1" dirty="0" err="1">
                <a:solidFill>
                  <a:srgbClr val="7030A0"/>
                </a:solidFill>
              </a:rPr>
              <a:t>functionname</a:t>
            </a:r>
            <a:r>
              <a:rPr lang="en-US" b="1" dirty="0"/>
              <a:t> </a:t>
            </a:r>
            <a:r>
              <a:rPr lang="en-US" dirty="0"/>
              <a:t>into the R Console to bring up the documentation for that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3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60C4-D8AA-4BAB-B05C-3235FDEF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BC891-89D9-46C3-9242-6953DC5F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35236-AC16-4493-BEE1-8312E732E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18" y="0"/>
            <a:ext cx="9652357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811054-F9AE-404C-ADBF-43FF3DBA00E5}"/>
              </a:ext>
            </a:extLst>
          </p:cNvPr>
          <p:cNvCxnSpPr>
            <a:cxnSpLocks/>
          </p:cNvCxnSpPr>
          <p:nvPr/>
        </p:nvCxnSpPr>
        <p:spPr>
          <a:xfrm flipH="1">
            <a:off x="2235855" y="1246110"/>
            <a:ext cx="2201443" cy="91305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9DB760-9AB9-4B0F-A305-9AEC1C5FF89C}"/>
              </a:ext>
            </a:extLst>
          </p:cNvPr>
          <p:cNvSpPr txBox="1"/>
          <p:nvPr/>
        </p:nvSpPr>
        <p:spPr>
          <a:xfrm>
            <a:off x="4437298" y="256841"/>
            <a:ext cx="56270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Arguments the function can accept</a:t>
            </a:r>
          </a:p>
          <a:p>
            <a:r>
              <a:rPr lang="en-US" sz="2800" dirty="0"/>
              <a:t>If the argument has an equals sign followed by a value, this is the function default that will be assumed if you don’t specify that argument 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4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2BF0-D340-4BAA-9A92-BE6D1CFE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7E56C-5F31-4C94-94AE-034E2F8C7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for and while loops</a:t>
            </a:r>
          </a:p>
          <a:p>
            <a:endParaRPr lang="en-US" dirty="0"/>
          </a:p>
          <a:p>
            <a:r>
              <a:rPr lang="en-US" dirty="0"/>
              <a:t>Conditional statements (if and else)</a:t>
            </a:r>
          </a:p>
          <a:p>
            <a:endParaRPr lang="en-US" dirty="0"/>
          </a:p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823685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60C4-D8AA-4BAB-B05C-3235FDEF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BC891-89D9-46C3-9242-6953DC5F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35236-AC16-4493-BEE1-8312E732E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18" y="0"/>
            <a:ext cx="9652357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811054-F9AE-404C-ADBF-43FF3DBA00E5}"/>
              </a:ext>
            </a:extLst>
          </p:cNvPr>
          <p:cNvCxnSpPr>
            <a:cxnSpLocks/>
          </p:cNvCxnSpPr>
          <p:nvPr/>
        </p:nvCxnSpPr>
        <p:spPr>
          <a:xfrm flipH="1">
            <a:off x="3993863" y="1825625"/>
            <a:ext cx="825910" cy="9411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9DB760-9AB9-4B0F-A305-9AEC1C5FF89C}"/>
              </a:ext>
            </a:extLst>
          </p:cNvPr>
          <p:cNvSpPr txBox="1"/>
          <p:nvPr/>
        </p:nvSpPr>
        <p:spPr>
          <a:xfrm>
            <a:off x="4890581" y="1144588"/>
            <a:ext cx="562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Description of what the arguments mean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96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60C4-D8AA-4BAB-B05C-3235FDEF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BC891-89D9-46C3-9242-6953DC5F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35236-AC16-4493-BEE1-8312E732E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18" y="0"/>
            <a:ext cx="9652357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811054-F9AE-404C-ADBF-43FF3DBA00E5}"/>
              </a:ext>
            </a:extLst>
          </p:cNvPr>
          <p:cNvCxnSpPr>
            <a:cxnSpLocks/>
          </p:cNvCxnSpPr>
          <p:nvPr/>
        </p:nvCxnSpPr>
        <p:spPr>
          <a:xfrm flipH="1">
            <a:off x="932098" y="3839800"/>
            <a:ext cx="5533596" cy="34284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9DB760-9AB9-4B0F-A305-9AEC1C5FF89C}"/>
              </a:ext>
            </a:extLst>
          </p:cNvPr>
          <p:cNvSpPr txBox="1"/>
          <p:nvPr/>
        </p:nvSpPr>
        <p:spPr>
          <a:xfrm>
            <a:off x="6687904" y="3362747"/>
            <a:ext cx="562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Description of what the function is doing and what output it is returning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60C4-D8AA-4BAB-B05C-3235FDEF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BC891-89D9-46C3-9242-6953DC5F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35236-AC16-4493-BEE1-8312E732E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18" y="0"/>
            <a:ext cx="9652357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811054-F9AE-404C-ADBF-43FF3DBA00E5}"/>
              </a:ext>
            </a:extLst>
          </p:cNvPr>
          <p:cNvCxnSpPr>
            <a:cxnSpLocks/>
          </p:cNvCxnSpPr>
          <p:nvPr/>
        </p:nvCxnSpPr>
        <p:spPr>
          <a:xfrm flipH="1">
            <a:off x="1215267" y="6424398"/>
            <a:ext cx="467622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9DB760-9AB9-4B0F-A305-9AEC1C5FF89C}"/>
              </a:ext>
            </a:extLst>
          </p:cNvPr>
          <p:cNvSpPr txBox="1"/>
          <p:nvPr/>
        </p:nvSpPr>
        <p:spPr>
          <a:xfrm>
            <a:off x="5891491" y="5947344"/>
            <a:ext cx="5627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code showing how to use the function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1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B6A5-1FD3-4EF6-B643-63BCAB71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6BB2-14D9-4E86-9EB8-C0094415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83" y="1825625"/>
            <a:ext cx="11639427" cy="48760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functions are very complex and have lots of arguments. But often you as the user don’t need to specify them all because default values are fine</a:t>
            </a:r>
          </a:p>
          <a:p>
            <a:endParaRPr lang="en-US" dirty="0"/>
          </a:p>
          <a:p>
            <a:r>
              <a:rPr lang="en-US" dirty="0"/>
              <a:t>R will accept either:</a:t>
            </a:r>
          </a:p>
          <a:p>
            <a:pPr lvl="1"/>
            <a:r>
              <a:rPr lang="en-US" dirty="0"/>
              <a:t>multiple arguments separated by commas, in which case R assumes that they are arguments corresponding to the order given in the documentation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named arguments using f(name=value) where the name is given in the function documentation</a:t>
            </a:r>
          </a:p>
          <a:p>
            <a:endParaRPr lang="en-US" dirty="0"/>
          </a:p>
          <a:p>
            <a:r>
              <a:rPr lang="en-US" dirty="0"/>
              <a:t>For example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mean(c(4,5,79), 0, TRUE)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mean(x= c(4,5,79), na.rm=TRUE)</a:t>
            </a:r>
            <a:r>
              <a:rPr lang="en-US" dirty="0"/>
              <a:t> will give the same values – notice how the second version omits the “trim” argument and therefore just accepts the default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19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3C1D-5787-4066-94B6-F0847DCE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B845-BEE0-4A8B-9D4A-7C62BEF5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also allows you to write your own functions</a:t>
            </a:r>
          </a:p>
          <a:p>
            <a:endParaRPr lang="en-US" dirty="0"/>
          </a:p>
          <a:p>
            <a:r>
              <a:rPr lang="en-US" dirty="0"/>
              <a:t>If you need to do something particular (i.e. for which there is not any pre-written function) many times it is often useful to write your own function</a:t>
            </a:r>
          </a:p>
        </p:txBody>
      </p:sp>
    </p:spTree>
    <p:extLst>
      <p:ext uri="{BB962C8B-B14F-4D97-AF65-F5344CB8AC3E}">
        <p14:creationId xmlns:p14="http://schemas.microsoft.com/office/powerpoint/2010/main" val="244430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8375-0875-4254-858D-44A4C9AD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83" y="-190910"/>
            <a:ext cx="10515600" cy="1325563"/>
          </a:xfrm>
        </p:spPr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ED35F-B69E-4B3E-AD87-E0356179D02F}"/>
              </a:ext>
            </a:extLst>
          </p:cNvPr>
          <p:cNvSpPr txBox="1"/>
          <p:nvPr/>
        </p:nvSpPr>
        <p:spPr>
          <a:xfrm>
            <a:off x="212870" y="2300748"/>
            <a:ext cx="122170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</a:rPr>
              <a:t>your_function_name</a:t>
            </a:r>
            <a:r>
              <a:rPr lang="en-US" sz="3000" dirty="0"/>
              <a:t>  = function (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arg1</a:t>
            </a:r>
            <a:r>
              <a:rPr lang="en-US" sz="3000" dirty="0"/>
              <a:t> =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arg1_default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arg2</a:t>
            </a:r>
            <a:r>
              <a:rPr lang="en-US" sz="3000" dirty="0"/>
              <a:t> =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arg2_default</a:t>
            </a:r>
            <a:r>
              <a:rPr lang="en-US" sz="3000" dirty="0"/>
              <a:t>){</a:t>
            </a:r>
          </a:p>
          <a:p>
            <a:endParaRPr lang="en-US" sz="3000" dirty="0"/>
          </a:p>
          <a:p>
            <a:r>
              <a:rPr lang="en-US" sz="3000" dirty="0"/>
              <a:t>	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your function’s code here </a:t>
            </a:r>
          </a:p>
          <a:p>
            <a:endParaRPr lang="en-US" sz="3000" dirty="0"/>
          </a:p>
          <a:p>
            <a:r>
              <a:rPr lang="en-US" sz="3000" dirty="0"/>
              <a:t>	return(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</a:rPr>
              <a:t>your_function_output</a:t>
            </a:r>
            <a:r>
              <a:rPr lang="en-US" sz="3000" dirty="0"/>
              <a:t>)</a:t>
            </a:r>
          </a:p>
          <a:p>
            <a:r>
              <a:rPr lang="en-US" sz="3000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884D3B-0C44-4043-AEFA-F60F549C2E26}"/>
              </a:ext>
            </a:extLst>
          </p:cNvPr>
          <p:cNvCxnSpPr>
            <a:cxnSpLocks/>
          </p:cNvCxnSpPr>
          <p:nvPr/>
        </p:nvCxnSpPr>
        <p:spPr>
          <a:xfrm flipH="1">
            <a:off x="1634613" y="1157262"/>
            <a:ext cx="1811102" cy="112087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A87FC3-D319-4807-9864-466AD2F5F1A0}"/>
              </a:ext>
            </a:extLst>
          </p:cNvPr>
          <p:cNvSpPr txBox="1"/>
          <p:nvPr/>
        </p:nvSpPr>
        <p:spPr>
          <a:xfrm>
            <a:off x="3507877" y="740823"/>
            <a:ext cx="56270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you want to name the function</a:t>
            </a:r>
          </a:p>
          <a:p>
            <a:r>
              <a:rPr lang="en-US" sz="2800" dirty="0"/>
              <a:t>Ideally something informative about what the function does</a:t>
            </a:r>
          </a:p>
        </p:txBody>
      </p:sp>
    </p:spTree>
    <p:extLst>
      <p:ext uri="{BB962C8B-B14F-4D97-AF65-F5344CB8AC3E}">
        <p14:creationId xmlns:p14="http://schemas.microsoft.com/office/powerpoint/2010/main" val="13019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8375-0875-4254-858D-44A4C9AD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0" y="-190911"/>
            <a:ext cx="10515600" cy="1325563"/>
          </a:xfrm>
        </p:spPr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ED35F-B69E-4B3E-AD87-E0356179D02F}"/>
              </a:ext>
            </a:extLst>
          </p:cNvPr>
          <p:cNvSpPr txBox="1"/>
          <p:nvPr/>
        </p:nvSpPr>
        <p:spPr>
          <a:xfrm>
            <a:off x="212870" y="2300748"/>
            <a:ext cx="122170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</a:rPr>
              <a:t>your_function_name</a:t>
            </a:r>
            <a:r>
              <a:rPr lang="en-US" sz="3000" dirty="0"/>
              <a:t>  = function (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arg1</a:t>
            </a:r>
            <a:r>
              <a:rPr lang="en-US" sz="3000" dirty="0"/>
              <a:t> =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arg1_default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arg2</a:t>
            </a:r>
            <a:r>
              <a:rPr lang="en-US" sz="3000" dirty="0"/>
              <a:t> =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arg2_default</a:t>
            </a:r>
            <a:r>
              <a:rPr lang="en-US" sz="3000" dirty="0"/>
              <a:t>){</a:t>
            </a:r>
          </a:p>
          <a:p>
            <a:endParaRPr lang="en-US" sz="3000" dirty="0"/>
          </a:p>
          <a:p>
            <a:r>
              <a:rPr lang="en-US" sz="3000" dirty="0"/>
              <a:t>	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your function’s code here </a:t>
            </a:r>
          </a:p>
          <a:p>
            <a:endParaRPr lang="en-US" sz="3000" dirty="0"/>
          </a:p>
          <a:p>
            <a:r>
              <a:rPr lang="en-US" sz="3000" dirty="0"/>
              <a:t>	return(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</a:rPr>
              <a:t>your_function_output</a:t>
            </a:r>
            <a:r>
              <a:rPr lang="en-US" sz="3000" dirty="0"/>
              <a:t>)</a:t>
            </a:r>
          </a:p>
          <a:p>
            <a:r>
              <a:rPr lang="en-US" sz="3000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884D3B-0C44-4043-AEFA-F60F549C2E26}"/>
              </a:ext>
            </a:extLst>
          </p:cNvPr>
          <p:cNvCxnSpPr>
            <a:cxnSpLocks/>
          </p:cNvCxnSpPr>
          <p:nvPr/>
        </p:nvCxnSpPr>
        <p:spPr>
          <a:xfrm flipH="1">
            <a:off x="4572000" y="1069364"/>
            <a:ext cx="294968" cy="134347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A87FC3-D319-4807-9864-466AD2F5F1A0}"/>
              </a:ext>
            </a:extLst>
          </p:cNvPr>
          <p:cNvSpPr txBox="1"/>
          <p:nvPr/>
        </p:nvSpPr>
        <p:spPr>
          <a:xfrm>
            <a:off x="4139107" y="471871"/>
            <a:ext cx="750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function() to begin defining the function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5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8375-0875-4254-858D-44A4C9AD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0" y="-190911"/>
            <a:ext cx="10515600" cy="1325563"/>
          </a:xfrm>
        </p:spPr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ED35F-B69E-4B3E-AD87-E0356179D02F}"/>
              </a:ext>
            </a:extLst>
          </p:cNvPr>
          <p:cNvSpPr txBox="1"/>
          <p:nvPr/>
        </p:nvSpPr>
        <p:spPr>
          <a:xfrm>
            <a:off x="212870" y="2300748"/>
            <a:ext cx="122170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</a:rPr>
              <a:t>your_function_name</a:t>
            </a:r>
            <a:r>
              <a:rPr lang="en-US" sz="3000" dirty="0"/>
              <a:t>  = function (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arg1</a:t>
            </a:r>
            <a:r>
              <a:rPr lang="en-US" sz="3000" dirty="0"/>
              <a:t> =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arg1_default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arg2</a:t>
            </a:r>
            <a:r>
              <a:rPr lang="en-US" sz="3000" dirty="0"/>
              <a:t> =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arg2_default</a:t>
            </a:r>
            <a:r>
              <a:rPr lang="en-US" sz="3000" dirty="0"/>
              <a:t>){</a:t>
            </a:r>
          </a:p>
          <a:p>
            <a:endParaRPr lang="en-US" sz="3000" dirty="0"/>
          </a:p>
          <a:p>
            <a:r>
              <a:rPr lang="en-US" sz="3000" dirty="0"/>
              <a:t>	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your function’s code here </a:t>
            </a:r>
          </a:p>
          <a:p>
            <a:endParaRPr lang="en-US" sz="3000" dirty="0"/>
          </a:p>
          <a:p>
            <a:r>
              <a:rPr lang="en-US" sz="3000" dirty="0"/>
              <a:t>	return(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</a:rPr>
              <a:t>your_function_output</a:t>
            </a:r>
            <a:r>
              <a:rPr lang="en-US" sz="3000" dirty="0"/>
              <a:t>)</a:t>
            </a:r>
          </a:p>
          <a:p>
            <a:r>
              <a:rPr lang="en-US" sz="3000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884D3B-0C44-4043-AEFA-F60F549C2E26}"/>
              </a:ext>
            </a:extLst>
          </p:cNvPr>
          <p:cNvCxnSpPr>
            <a:cxnSpLocks/>
          </p:cNvCxnSpPr>
          <p:nvPr/>
        </p:nvCxnSpPr>
        <p:spPr>
          <a:xfrm flipV="1">
            <a:off x="7616067" y="3055866"/>
            <a:ext cx="0" cy="50144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A87FC3-D319-4807-9864-466AD2F5F1A0}"/>
              </a:ext>
            </a:extLst>
          </p:cNvPr>
          <p:cNvSpPr txBox="1"/>
          <p:nvPr/>
        </p:nvSpPr>
        <p:spPr>
          <a:xfrm>
            <a:off x="6380863" y="3429000"/>
            <a:ext cx="56538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Specify argument to the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can provide default values for the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Arguments without defaults must be provided by the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Always specify arguments without defaults before arguments with defaults</a:t>
            </a:r>
          </a:p>
        </p:txBody>
      </p:sp>
    </p:spTree>
    <p:extLst>
      <p:ext uri="{BB962C8B-B14F-4D97-AF65-F5344CB8AC3E}">
        <p14:creationId xmlns:p14="http://schemas.microsoft.com/office/powerpoint/2010/main" val="321362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8375-0875-4254-858D-44A4C9AD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0" y="-190911"/>
            <a:ext cx="10515600" cy="1325563"/>
          </a:xfrm>
        </p:spPr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ED35F-B69E-4B3E-AD87-E0356179D02F}"/>
              </a:ext>
            </a:extLst>
          </p:cNvPr>
          <p:cNvSpPr txBox="1"/>
          <p:nvPr/>
        </p:nvSpPr>
        <p:spPr>
          <a:xfrm>
            <a:off x="212870" y="2300748"/>
            <a:ext cx="122170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</a:rPr>
              <a:t>your_function_name</a:t>
            </a:r>
            <a:r>
              <a:rPr lang="en-US" sz="3000" dirty="0"/>
              <a:t>  = function (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arg1</a:t>
            </a:r>
            <a:r>
              <a:rPr lang="en-US" sz="3000" dirty="0"/>
              <a:t> =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arg1_default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arg2</a:t>
            </a:r>
            <a:r>
              <a:rPr lang="en-US" sz="3000" dirty="0"/>
              <a:t> =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arg2_default</a:t>
            </a:r>
            <a:r>
              <a:rPr lang="en-US" sz="3000" dirty="0"/>
              <a:t>){</a:t>
            </a:r>
          </a:p>
          <a:p>
            <a:endParaRPr lang="en-US" sz="3000" dirty="0"/>
          </a:p>
          <a:p>
            <a:r>
              <a:rPr lang="en-US" sz="3000" dirty="0"/>
              <a:t>	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your function’s code here </a:t>
            </a:r>
          </a:p>
          <a:p>
            <a:endParaRPr lang="en-US" sz="3000" dirty="0"/>
          </a:p>
          <a:p>
            <a:r>
              <a:rPr lang="en-US" sz="3000" dirty="0"/>
              <a:t>	return(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</a:rPr>
              <a:t>your_function_output</a:t>
            </a:r>
            <a:r>
              <a:rPr lang="en-US" sz="3000" dirty="0"/>
              <a:t>)</a:t>
            </a:r>
          </a:p>
          <a:p>
            <a:r>
              <a:rPr lang="en-US" sz="3000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884D3B-0C44-4043-AEFA-F60F549C2E26}"/>
              </a:ext>
            </a:extLst>
          </p:cNvPr>
          <p:cNvCxnSpPr>
            <a:cxnSpLocks/>
          </p:cNvCxnSpPr>
          <p:nvPr/>
        </p:nvCxnSpPr>
        <p:spPr>
          <a:xfrm flipH="1" flipV="1">
            <a:off x="525043" y="4866968"/>
            <a:ext cx="7120521" cy="4483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A87FC3-D319-4807-9864-466AD2F5F1A0}"/>
              </a:ext>
            </a:extLst>
          </p:cNvPr>
          <p:cNvSpPr txBox="1"/>
          <p:nvPr/>
        </p:nvSpPr>
        <p:spPr>
          <a:xfrm>
            <a:off x="4251196" y="5315319"/>
            <a:ext cx="7500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Start and end the function using brackets, as with for loops, if statements etc.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CAAA80-5401-4438-9F34-DC346216B4DE}"/>
              </a:ext>
            </a:extLst>
          </p:cNvPr>
          <p:cNvCxnSpPr>
            <a:cxnSpLocks/>
          </p:cNvCxnSpPr>
          <p:nvPr/>
        </p:nvCxnSpPr>
        <p:spPr>
          <a:xfrm flipV="1">
            <a:off x="8854932" y="2867086"/>
            <a:ext cx="2896583" cy="222405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32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8375-0875-4254-858D-44A4C9AD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0" y="-190911"/>
            <a:ext cx="10515600" cy="1325563"/>
          </a:xfrm>
        </p:spPr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ED35F-B69E-4B3E-AD87-E0356179D02F}"/>
              </a:ext>
            </a:extLst>
          </p:cNvPr>
          <p:cNvSpPr txBox="1"/>
          <p:nvPr/>
        </p:nvSpPr>
        <p:spPr>
          <a:xfrm>
            <a:off x="212870" y="2300748"/>
            <a:ext cx="122170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</a:rPr>
              <a:t>your_function_name</a:t>
            </a:r>
            <a:r>
              <a:rPr lang="en-US" sz="3000" dirty="0"/>
              <a:t>  = function (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arg1</a:t>
            </a:r>
            <a:r>
              <a:rPr lang="en-US" sz="3000" dirty="0"/>
              <a:t> =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arg1_default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arg2</a:t>
            </a:r>
            <a:r>
              <a:rPr lang="en-US" sz="3000" dirty="0"/>
              <a:t> =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arg2_default</a:t>
            </a:r>
            <a:r>
              <a:rPr lang="en-US" sz="3000" dirty="0"/>
              <a:t>){</a:t>
            </a:r>
          </a:p>
          <a:p>
            <a:endParaRPr lang="en-US" sz="3000" dirty="0"/>
          </a:p>
          <a:p>
            <a:r>
              <a:rPr lang="en-US" sz="3000" dirty="0"/>
              <a:t>	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your function’s code here </a:t>
            </a:r>
          </a:p>
          <a:p>
            <a:endParaRPr lang="en-US" sz="3000" dirty="0"/>
          </a:p>
          <a:p>
            <a:r>
              <a:rPr lang="en-US" sz="3000" dirty="0"/>
              <a:t>	return(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</a:rPr>
              <a:t>your_function_output</a:t>
            </a:r>
            <a:r>
              <a:rPr lang="en-US" sz="3000" dirty="0"/>
              <a:t>)</a:t>
            </a:r>
          </a:p>
          <a:p>
            <a:r>
              <a:rPr lang="en-US" sz="3000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884D3B-0C44-4043-AEFA-F60F549C2E26}"/>
              </a:ext>
            </a:extLst>
          </p:cNvPr>
          <p:cNvCxnSpPr>
            <a:cxnSpLocks/>
          </p:cNvCxnSpPr>
          <p:nvPr/>
        </p:nvCxnSpPr>
        <p:spPr>
          <a:xfrm flipH="1">
            <a:off x="5323186" y="3504659"/>
            <a:ext cx="107761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A87FC3-D319-4807-9864-466AD2F5F1A0}"/>
              </a:ext>
            </a:extLst>
          </p:cNvPr>
          <p:cNvSpPr txBox="1"/>
          <p:nvPr/>
        </p:nvSpPr>
        <p:spPr>
          <a:xfrm>
            <a:off x="6546045" y="2971678"/>
            <a:ext cx="50992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Code that transforms arguments supplied by the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Think of the code here as its own mini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Only variables referenced within the function should be those specified as arguments within the function, or defined in the </a:t>
            </a:r>
            <a:r>
              <a:rPr lang="en-US" sz="2800"/>
              <a:t>function itself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731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9319-06D1-49DA-98F2-F4709511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902" y="5548385"/>
            <a:ext cx="10515600" cy="1325563"/>
          </a:xfrm>
        </p:spPr>
        <p:txBody>
          <a:bodyPr/>
          <a:lstStyle/>
          <a:p>
            <a:r>
              <a:rPr lang="en-US" dirty="0"/>
              <a:t>Computers are Great at Repetition!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46B-3582-4CEB-8912-8FCAFAB2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E1F5C-7FEB-45A0-8BB6-6B4D51F52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977" y="79744"/>
            <a:ext cx="7849579" cy="543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5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8375-0875-4254-858D-44A4C9AD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0" y="-190911"/>
            <a:ext cx="10515600" cy="1325563"/>
          </a:xfrm>
        </p:spPr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ED35F-B69E-4B3E-AD87-E0356179D02F}"/>
              </a:ext>
            </a:extLst>
          </p:cNvPr>
          <p:cNvSpPr txBox="1"/>
          <p:nvPr/>
        </p:nvSpPr>
        <p:spPr>
          <a:xfrm>
            <a:off x="212870" y="2300748"/>
            <a:ext cx="122170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</a:rPr>
              <a:t>your_function_name</a:t>
            </a:r>
            <a:r>
              <a:rPr lang="en-US" sz="3000" dirty="0"/>
              <a:t>  = function (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arg1</a:t>
            </a:r>
            <a:r>
              <a:rPr lang="en-US" sz="3000" dirty="0"/>
              <a:t> =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arg1_default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arg2</a:t>
            </a:r>
            <a:r>
              <a:rPr lang="en-US" sz="3000" dirty="0"/>
              <a:t> =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arg2_default</a:t>
            </a:r>
            <a:r>
              <a:rPr lang="en-US" sz="3000" dirty="0"/>
              <a:t>){</a:t>
            </a:r>
          </a:p>
          <a:p>
            <a:endParaRPr lang="en-US" sz="3000" dirty="0"/>
          </a:p>
          <a:p>
            <a:r>
              <a:rPr lang="en-US" sz="3000" dirty="0"/>
              <a:t>	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your function’s code here </a:t>
            </a:r>
          </a:p>
          <a:p>
            <a:endParaRPr lang="en-US" sz="3000" dirty="0"/>
          </a:p>
          <a:p>
            <a:r>
              <a:rPr lang="en-US" sz="3000" dirty="0"/>
              <a:t>	return(</a:t>
            </a:r>
            <a:r>
              <a:rPr lang="en-US" sz="3000" dirty="0" err="1">
                <a:solidFill>
                  <a:schemeClr val="accent6">
                    <a:lumMod val="75000"/>
                  </a:schemeClr>
                </a:solidFill>
              </a:rPr>
              <a:t>your_function_output</a:t>
            </a:r>
            <a:r>
              <a:rPr lang="en-US" sz="3000" dirty="0"/>
              <a:t>)</a:t>
            </a:r>
          </a:p>
          <a:p>
            <a:r>
              <a:rPr lang="en-US" sz="3000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884D3B-0C44-4043-AEFA-F60F549C2E26}"/>
              </a:ext>
            </a:extLst>
          </p:cNvPr>
          <p:cNvCxnSpPr>
            <a:cxnSpLocks/>
          </p:cNvCxnSpPr>
          <p:nvPr/>
        </p:nvCxnSpPr>
        <p:spPr>
          <a:xfrm flipH="1" flipV="1">
            <a:off x="2023479" y="4678189"/>
            <a:ext cx="1976284" cy="92029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A87FC3-D319-4807-9864-466AD2F5F1A0}"/>
              </a:ext>
            </a:extLst>
          </p:cNvPr>
          <p:cNvSpPr txBox="1"/>
          <p:nvPr/>
        </p:nvSpPr>
        <p:spPr>
          <a:xfrm>
            <a:off x="4043026" y="4973377"/>
            <a:ext cx="83869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return statement tells the function what objects should be returned to the user when the function is run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by default, if there is no return statement, the function will return the result of the last line of code </a:t>
            </a:r>
          </a:p>
        </p:txBody>
      </p:sp>
    </p:spTree>
    <p:extLst>
      <p:ext uri="{BB962C8B-B14F-4D97-AF65-F5344CB8AC3E}">
        <p14:creationId xmlns:p14="http://schemas.microsoft.com/office/powerpoint/2010/main" val="191350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E7B7-A8B4-405D-9F26-6E70F2C7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D2B71-E34E-452D-8DC3-26E8F33FC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23" y="2173916"/>
            <a:ext cx="7748311" cy="32090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7874B20-441B-43D7-8700-3093CCA54EB7}"/>
              </a:ext>
            </a:extLst>
          </p:cNvPr>
          <p:cNvSpPr txBox="1">
            <a:spLocks/>
          </p:cNvSpPr>
          <p:nvPr/>
        </p:nvSpPr>
        <p:spPr>
          <a:xfrm>
            <a:off x="41295" y="5532437"/>
            <a:ext cx="121507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Function to Return the Sum of the Log of Two Numbers</a:t>
            </a:r>
          </a:p>
        </p:txBody>
      </p:sp>
    </p:spTree>
    <p:extLst>
      <p:ext uri="{BB962C8B-B14F-4D97-AF65-F5344CB8AC3E}">
        <p14:creationId xmlns:p14="http://schemas.microsoft.com/office/powerpoint/2010/main" val="348811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83CF-7874-4AAB-8B9C-8FCB283A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and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EE3E-31BB-4984-BD34-533568A8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you to write code just once and then tell R to do it many </a:t>
            </a:r>
            <a:r>
              <a:rPr lang="en-US" dirty="0" err="1"/>
              <a:t>many</a:t>
            </a:r>
            <a:r>
              <a:rPr lang="en-US" dirty="0"/>
              <a:t> times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/>
              <a:t> loops:</a:t>
            </a:r>
          </a:p>
          <a:p>
            <a:pPr lvl="1"/>
            <a:r>
              <a:rPr lang="en-US" dirty="0"/>
              <a:t>Repeat instructions for n number of cases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while</a:t>
            </a:r>
            <a:r>
              <a:rPr lang="en-US" dirty="0"/>
              <a:t> loops:</a:t>
            </a:r>
          </a:p>
          <a:p>
            <a:pPr lvl="1"/>
            <a:r>
              <a:rPr lang="en-US" dirty="0"/>
              <a:t>Repeat instructions until a certain condition is met</a:t>
            </a:r>
          </a:p>
        </p:txBody>
      </p:sp>
    </p:spTree>
    <p:extLst>
      <p:ext uri="{BB962C8B-B14F-4D97-AF65-F5344CB8AC3E}">
        <p14:creationId xmlns:p14="http://schemas.microsoft.com/office/powerpoint/2010/main" val="408585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3D6D-4AFF-4526-9BE5-50F7853B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14" y="-2940"/>
            <a:ext cx="10515600" cy="1325563"/>
          </a:xfrm>
        </p:spPr>
        <p:txBody>
          <a:bodyPr/>
          <a:lstStyle/>
          <a:p>
            <a:r>
              <a:rPr lang="en-US" dirty="0"/>
              <a:t>for Loop 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2CBE1-0733-402A-9DEB-6108D19B9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95" t="-1508" r="1495" b="23210"/>
          <a:stretch/>
        </p:blipFill>
        <p:spPr>
          <a:xfrm>
            <a:off x="4260065" y="824902"/>
            <a:ext cx="6044639" cy="4693398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37A45DDF-7846-4EFB-81E1-A01782C29903}"/>
              </a:ext>
            </a:extLst>
          </p:cNvPr>
          <p:cNvSpPr/>
          <p:nvPr/>
        </p:nvSpPr>
        <p:spPr>
          <a:xfrm>
            <a:off x="9080390" y="2687541"/>
            <a:ext cx="1089328" cy="2472856"/>
          </a:xfrm>
          <a:prstGeom prst="rightBrac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65166FC-AF63-47FC-A479-C4A2183CA63C}"/>
              </a:ext>
            </a:extLst>
          </p:cNvPr>
          <p:cNvSpPr/>
          <p:nvPr/>
        </p:nvSpPr>
        <p:spPr>
          <a:xfrm>
            <a:off x="9080390" y="1203189"/>
            <a:ext cx="1065013" cy="1213500"/>
          </a:xfrm>
          <a:prstGeom prst="rightBrac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3458F-4E4D-4AD7-8D30-EBD3A580DC02}"/>
              </a:ext>
            </a:extLst>
          </p:cNvPr>
          <p:cNvSpPr txBox="1"/>
          <p:nvPr/>
        </p:nvSpPr>
        <p:spPr>
          <a:xfrm>
            <a:off x="10403957" y="1486773"/>
            <a:ext cx="1727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Defining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24D35-C292-4CEB-8F90-C6993552EC96}"/>
              </a:ext>
            </a:extLst>
          </p:cNvPr>
          <p:cNvSpPr txBox="1"/>
          <p:nvPr/>
        </p:nvSpPr>
        <p:spPr>
          <a:xfrm>
            <a:off x="10403957" y="3631581"/>
            <a:ext cx="1727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Loop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C6F3E0-859E-438B-81E8-A7BE90A48B91}"/>
              </a:ext>
            </a:extLst>
          </p:cNvPr>
          <p:cNvCxnSpPr>
            <a:cxnSpLocks/>
          </p:cNvCxnSpPr>
          <p:nvPr/>
        </p:nvCxnSpPr>
        <p:spPr>
          <a:xfrm>
            <a:off x="2913321" y="2416689"/>
            <a:ext cx="1919177" cy="94851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5A0809-35A8-4605-8382-C939874D6BE9}"/>
              </a:ext>
            </a:extLst>
          </p:cNvPr>
          <p:cNvSpPr txBox="1"/>
          <p:nvPr/>
        </p:nvSpPr>
        <p:spPr>
          <a:xfrm>
            <a:off x="1677865" y="1414131"/>
            <a:ext cx="22009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Tell R this is a for loop using </a:t>
            </a:r>
            <a:r>
              <a:rPr lang="en-US" sz="2800" b="1" dirty="0">
                <a:solidFill>
                  <a:srgbClr val="7030A0"/>
                </a:solidFill>
              </a:rPr>
              <a:t>for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090A0D-29FA-4B4C-A957-0B7EDB9E2BEF}"/>
              </a:ext>
            </a:extLst>
          </p:cNvPr>
          <p:cNvCxnSpPr>
            <a:cxnSpLocks/>
          </p:cNvCxnSpPr>
          <p:nvPr/>
        </p:nvCxnSpPr>
        <p:spPr>
          <a:xfrm flipH="1" flipV="1">
            <a:off x="6512442" y="3806456"/>
            <a:ext cx="318977" cy="112705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107EE8-A5F5-4D81-B9F5-18BFE75EDD87}"/>
              </a:ext>
            </a:extLst>
          </p:cNvPr>
          <p:cNvSpPr txBox="1"/>
          <p:nvPr/>
        </p:nvSpPr>
        <p:spPr>
          <a:xfrm>
            <a:off x="5579753" y="5067336"/>
            <a:ext cx="45899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Define a variable for use in the for loop. Often we use </a:t>
            </a:r>
            <a:r>
              <a:rPr lang="en-US" sz="2800" dirty="0" err="1"/>
              <a:t>i</a:t>
            </a:r>
            <a:r>
              <a:rPr lang="en-US" sz="2800" dirty="0"/>
              <a:t> but it can be anything not already in use as a variable</a:t>
            </a:r>
          </a:p>
        </p:txBody>
      </p:sp>
    </p:spTree>
    <p:extLst>
      <p:ext uri="{BB962C8B-B14F-4D97-AF65-F5344CB8AC3E}">
        <p14:creationId xmlns:p14="http://schemas.microsoft.com/office/powerpoint/2010/main" val="308171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3D6D-4AFF-4526-9BE5-50F7853B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14" y="-2940"/>
            <a:ext cx="10515600" cy="1325563"/>
          </a:xfrm>
        </p:spPr>
        <p:txBody>
          <a:bodyPr/>
          <a:lstStyle/>
          <a:p>
            <a:r>
              <a:rPr lang="en-US" dirty="0"/>
              <a:t>for Loop 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2CBE1-0733-402A-9DEB-6108D19B9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95" t="-1508" r="1495" b="23210"/>
          <a:stretch/>
        </p:blipFill>
        <p:spPr>
          <a:xfrm>
            <a:off x="4260065" y="824902"/>
            <a:ext cx="6044639" cy="469339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C6F3E0-859E-438B-81E8-A7BE90A48B91}"/>
              </a:ext>
            </a:extLst>
          </p:cNvPr>
          <p:cNvCxnSpPr>
            <a:cxnSpLocks/>
          </p:cNvCxnSpPr>
          <p:nvPr/>
        </p:nvCxnSpPr>
        <p:spPr>
          <a:xfrm flipH="1">
            <a:off x="7453423" y="2150465"/>
            <a:ext cx="1238693" cy="122240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5A0809-35A8-4605-8382-C939874D6BE9}"/>
              </a:ext>
            </a:extLst>
          </p:cNvPr>
          <p:cNvSpPr txBox="1"/>
          <p:nvPr/>
        </p:nvSpPr>
        <p:spPr>
          <a:xfrm>
            <a:off x="8748515" y="543253"/>
            <a:ext cx="31918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Tell R what values your variable should take iteratively the for loop using </a:t>
            </a:r>
            <a:r>
              <a:rPr lang="en-US" sz="2800" b="1" dirty="0">
                <a:solidFill>
                  <a:srgbClr val="7030A0"/>
                </a:solidFill>
              </a:rPr>
              <a:t>in</a:t>
            </a:r>
            <a:r>
              <a:rPr lang="en-US" sz="2800" dirty="0"/>
              <a:t> followed by a vector of values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090A0D-29FA-4B4C-A957-0B7EDB9E2BEF}"/>
              </a:ext>
            </a:extLst>
          </p:cNvPr>
          <p:cNvCxnSpPr>
            <a:cxnSpLocks/>
          </p:cNvCxnSpPr>
          <p:nvPr/>
        </p:nvCxnSpPr>
        <p:spPr>
          <a:xfrm>
            <a:off x="3168502" y="2636874"/>
            <a:ext cx="5580013" cy="10176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107EE8-A5F5-4D81-B9F5-18BFE75EDD87}"/>
              </a:ext>
            </a:extLst>
          </p:cNvPr>
          <p:cNvSpPr txBox="1"/>
          <p:nvPr/>
        </p:nvSpPr>
        <p:spPr>
          <a:xfrm>
            <a:off x="148613" y="1604272"/>
            <a:ext cx="4589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Define the start and end of the for loop using brackets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A51EA9-A0BE-42B6-97C4-5FE4FB5AC252}"/>
              </a:ext>
            </a:extLst>
          </p:cNvPr>
          <p:cNvCxnSpPr>
            <a:cxnSpLocks/>
          </p:cNvCxnSpPr>
          <p:nvPr/>
        </p:nvCxnSpPr>
        <p:spPr>
          <a:xfrm>
            <a:off x="3168502" y="2636874"/>
            <a:ext cx="1925957" cy="20447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2B2BC9-E30B-4470-9515-8D238B191FAE}"/>
              </a:ext>
            </a:extLst>
          </p:cNvPr>
          <p:cNvCxnSpPr>
            <a:cxnSpLocks/>
          </p:cNvCxnSpPr>
          <p:nvPr/>
        </p:nvCxnSpPr>
        <p:spPr>
          <a:xfrm flipV="1">
            <a:off x="8914302" y="4485016"/>
            <a:ext cx="0" cy="120587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13DE1A1-C382-40FE-A2A2-C4C6DA5B7FB9}"/>
              </a:ext>
            </a:extLst>
          </p:cNvPr>
          <p:cNvSpPr txBox="1"/>
          <p:nvPr/>
        </p:nvSpPr>
        <p:spPr>
          <a:xfrm>
            <a:off x="3810983" y="5087952"/>
            <a:ext cx="87133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Code to run for each value of </a:t>
            </a:r>
            <a:r>
              <a:rPr lang="en-US" sz="2800" dirty="0" err="1"/>
              <a:t>i</a:t>
            </a:r>
            <a:endParaRPr lang="en-US" sz="2800" dirty="0"/>
          </a:p>
          <a:p>
            <a:r>
              <a:rPr lang="en-US" sz="2800" dirty="0"/>
              <a:t>NOTE – your index variable (</a:t>
            </a:r>
            <a:r>
              <a:rPr lang="en-US" sz="2800" dirty="0" err="1"/>
              <a:t>i</a:t>
            </a:r>
            <a:r>
              <a:rPr lang="en-US" sz="2800" dirty="0"/>
              <a:t> in this case) should appear somewhere in this code. Otherwise exactly the same thing will run every time!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72D4A0-C41B-46B7-8EEF-AD5506891E23}"/>
              </a:ext>
            </a:extLst>
          </p:cNvPr>
          <p:cNvCxnSpPr>
            <a:cxnSpLocks/>
          </p:cNvCxnSpPr>
          <p:nvPr/>
        </p:nvCxnSpPr>
        <p:spPr>
          <a:xfrm>
            <a:off x="3421626" y="3803569"/>
            <a:ext cx="2572119" cy="4380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F47397-3CB9-496A-9FFD-27E9B5DC976B}"/>
              </a:ext>
            </a:extLst>
          </p:cNvPr>
          <p:cNvSpPr txBox="1"/>
          <p:nvPr/>
        </p:nvSpPr>
        <p:spPr>
          <a:xfrm>
            <a:off x="66123" y="3220909"/>
            <a:ext cx="33555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Code within the loop is indented making it easy to understand what code is being repeated. RStudio will do this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86266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3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3D6D-4AFF-4526-9BE5-50F7853B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14" y="-2940"/>
            <a:ext cx="10515600" cy="1325563"/>
          </a:xfrm>
        </p:spPr>
        <p:txBody>
          <a:bodyPr/>
          <a:lstStyle/>
          <a:p>
            <a:r>
              <a:rPr lang="en-US" dirty="0"/>
              <a:t>for Loop 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2CBE1-0733-402A-9DEB-6108D19B9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95" t="-1508" r="1495" b="23210"/>
          <a:stretch/>
        </p:blipFill>
        <p:spPr>
          <a:xfrm>
            <a:off x="4260065" y="824902"/>
            <a:ext cx="6044639" cy="469339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A1678DB-627B-442C-84E4-811786FBE79E}"/>
              </a:ext>
            </a:extLst>
          </p:cNvPr>
          <p:cNvSpPr txBox="1">
            <a:spLocks/>
          </p:cNvSpPr>
          <p:nvPr/>
        </p:nvSpPr>
        <p:spPr>
          <a:xfrm>
            <a:off x="838200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Reading the code, can you tell what this for loop is doing?</a:t>
            </a:r>
          </a:p>
        </p:txBody>
      </p:sp>
    </p:spTree>
    <p:extLst>
      <p:ext uri="{BB962C8B-B14F-4D97-AF65-F5344CB8AC3E}">
        <p14:creationId xmlns:p14="http://schemas.microsoft.com/office/powerpoint/2010/main" val="417331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57DC-966A-4E7B-A02A-BF2E299F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Example – what is this one doing?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43F8C-BD70-4ED9-95DA-340B4995D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58" y="1629104"/>
            <a:ext cx="9005430" cy="49073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1C66AD-B462-487B-83DF-079F271AD992}"/>
              </a:ext>
            </a:extLst>
          </p:cNvPr>
          <p:cNvSpPr/>
          <p:nvPr/>
        </p:nvSpPr>
        <p:spPr>
          <a:xfrm>
            <a:off x="648929" y="4825672"/>
            <a:ext cx="10418261" cy="1667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3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3855-EE9E-4ECE-B2B1-D32B5457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7" y="30420"/>
            <a:ext cx="10515600" cy="1325563"/>
          </a:xfrm>
        </p:spPr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8014-95FD-4DEE-929B-2C668B9F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53" y="1278961"/>
            <a:ext cx="10515600" cy="1507510"/>
          </a:xfrm>
        </p:spPr>
        <p:txBody>
          <a:bodyPr/>
          <a:lstStyle/>
          <a:p>
            <a:r>
              <a:rPr lang="en-US" dirty="0"/>
              <a:t>for loops require you to specify the values you want to loop over</a:t>
            </a:r>
          </a:p>
          <a:p>
            <a:r>
              <a:rPr lang="en-US" dirty="0"/>
              <a:t>Sometimes instead you just want to keep going until a certain condition is met – this is where while loops are useful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78633-9AD6-4DAA-9173-1115578FC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98" t="9434" r="11723" b="11510"/>
          <a:stretch/>
        </p:blipFill>
        <p:spPr>
          <a:xfrm>
            <a:off x="353961" y="3524866"/>
            <a:ext cx="5279099" cy="304406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FBC88A-BFEA-4F47-86DF-46B8B4CE805E}"/>
              </a:ext>
            </a:extLst>
          </p:cNvPr>
          <p:cNvCxnSpPr>
            <a:cxnSpLocks/>
          </p:cNvCxnSpPr>
          <p:nvPr/>
        </p:nvCxnSpPr>
        <p:spPr>
          <a:xfrm flipH="1">
            <a:off x="3120759" y="3291840"/>
            <a:ext cx="149222" cy="127426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4498D6-A3E6-4710-B6E5-D81A82086A9C}"/>
              </a:ext>
            </a:extLst>
          </p:cNvPr>
          <p:cNvSpPr txBox="1"/>
          <p:nvPr/>
        </p:nvSpPr>
        <p:spPr>
          <a:xfrm>
            <a:off x="3269981" y="2669736"/>
            <a:ext cx="85680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Condition returning TRUE or FALSE using variable modified in the while loop code</a:t>
            </a:r>
          </a:p>
          <a:p>
            <a:r>
              <a:rPr lang="en-US" sz="2800" dirty="0"/>
              <a:t>Computer will keep running while loop until condition is </a:t>
            </a:r>
            <a:r>
              <a:rPr lang="en-US" sz="2800" b="1" dirty="0">
                <a:solidFill>
                  <a:srgbClr val="7030A0"/>
                </a:solidFill>
              </a:rPr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DA026A-CE97-446A-9418-470D5DF19D74}"/>
              </a:ext>
            </a:extLst>
          </p:cNvPr>
          <p:cNvCxnSpPr>
            <a:cxnSpLocks/>
          </p:cNvCxnSpPr>
          <p:nvPr/>
        </p:nvCxnSpPr>
        <p:spPr>
          <a:xfrm flipH="1" flipV="1">
            <a:off x="5580790" y="4890226"/>
            <a:ext cx="383458" cy="3252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DD9821-6941-439D-B3CB-083C24B84241}"/>
              </a:ext>
            </a:extLst>
          </p:cNvPr>
          <p:cNvSpPr txBox="1"/>
          <p:nvPr/>
        </p:nvSpPr>
        <p:spPr>
          <a:xfrm>
            <a:off x="5766392" y="5200039"/>
            <a:ext cx="6330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Define while loop using brackets just like a for loop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7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1375</Words>
  <Application>Microsoft Office PowerPoint</Application>
  <PresentationFormat>Widescreen</PresentationFormat>
  <Paragraphs>175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ESP 106 – Lecture 3</vt:lpstr>
      <vt:lpstr>Outline</vt:lpstr>
      <vt:lpstr>Computers are Great at Repetition!</vt:lpstr>
      <vt:lpstr>for and while Loops</vt:lpstr>
      <vt:lpstr>for Loop Syntax</vt:lpstr>
      <vt:lpstr>for Loop Syntax</vt:lpstr>
      <vt:lpstr>for Loop Syntax</vt:lpstr>
      <vt:lpstr>for Loop Example – what is this one doing?</vt:lpstr>
      <vt:lpstr>while Loops</vt:lpstr>
      <vt:lpstr>Outline</vt:lpstr>
      <vt:lpstr>Conditional Statements</vt:lpstr>
      <vt:lpstr>if Syntax</vt:lpstr>
      <vt:lpstr>if else Syntax</vt:lpstr>
      <vt:lpstr>if else example in a for loop</vt:lpstr>
      <vt:lpstr>if – else if - else</vt:lpstr>
      <vt:lpstr>Outline</vt:lpstr>
      <vt:lpstr>Functions</vt:lpstr>
      <vt:lpstr>Functions in R</vt:lpstr>
      <vt:lpstr>PowerPoint Presentation</vt:lpstr>
      <vt:lpstr>PowerPoint Presentation</vt:lpstr>
      <vt:lpstr>PowerPoint Presentation</vt:lpstr>
      <vt:lpstr>PowerPoint Presentation</vt:lpstr>
      <vt:lpstr>Function Arguments</vt:lpstr>
      <vt:lpstr>Writing Your Own Functions</vt:lpstr>
      <vt:lpstr>Function Syntax</vt:lpstr>
      <vt:lpstr>Function Syntax</vt:lpstr>
      <vt:lpstr>Function Syntax</vt:lpstr>
      <vt:lpstr>Function Syntax</vt:lpstr>
      <vt:lpstr>Function Syntax</vt:lpstr>
      <vt:lpstr>Function Syntax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 106 – Lecture 3</dc:title>
  <dc:creator>Frances C Moore</dc:creator>
  <cp:lastModifiedBy>Frances C Moore</cp:lastModifiedBy>
  <cp:revision>41</cp:revision>
  <dcterms:created xsi:type="dcterms:W3CDTF">2022-01-07T23:34:38Z</dcterms:created>
  <dcterms:modified xsi:type="dcterms:W3CDTF">2022-01-10T02:34:34Z</dcterms:modified>
</cp:coreProperties>
</file>