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notesMasterIdLst>
    <p:notesMasterId r:id="rId17"/>
  </p:notesMasterIdLst>
  <p:sldIdLst>
    <p:sldId id="257" r:id="rId2"/>
    <p:sldId id="258" r:id="rId3"/>
    <p:sldId id="259" r:id="rId4"/>
    <p:sldId id="260" r:id="rId5"/>
    <p:sldId id="261" r:id="rId6"/>
    <p:sldId id="263" r:id="rId7"/>
    <p:sldId id="262" r:id="rId8"/>
    <p:sldId id="271" r:id="rId9"/>
    <p:sldId id="266" r:id="rId10"/>
    <p:sldId id="267" r:id="rId11"/>
    <p:sldId id="268" r:id="rId12"/>
    <p:sldId id="272" r:id="rId13"/>
    <p:sldId id="269"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Pyka" initials="AP" lastIdx="1" clrIdx="0">
    <p:extLst>
      <p:ext uri="{19B8F6BF-5375-455C-9EA6-DF929625EA0E}">
        <p15:presenceInfo xmlns:p15="http://schemas.microsoft.com/office/powerpoint/2012/main" userId="f3f8e161667540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5128" autoAdjust="0"/>
  </p:normalViewPr>
  <p:slideViewPr>
    <p:cSldViewPr>
      <p:cViewPr varScale="1">
        <p:scale>
          <a:sx n="118" d="100"/>
          <a:sy n="118" d="100"/>
        </p:scale>
        <p:origin x="762" y="9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0E7438-5248-464C-B10A-E1558BF9F121}" type="datetimeFigureOut">
              <a:rPr lang="en-US" smtClean="0"/>
              <a:t>2/18/2022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599D7-FE66-482C-83A0-61A8972AA27A}" type="slidenum">
              <a:rPr lang="en-US" smtClean="0"/>
              <a:t>‹#›</a:t>
            </a:fld>
            <a:endParaRPr lang="en-US"/>
          </a:p>
        </p:txBody>
      </p:sp>
    </p:spTree>
    <p:extLst>
      <p:ext uri="{BB962C8B-B14F-4D97-AF65-F5344CB8AC3E}">
        <p14:creationId xmlns:p14="http://schemas.microsoft.com/office/powerpoint/2010/main" val="71720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dirty="0"/>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90CA478-D36A-407A-95FB-80353A31AC7F}" type="datetime1">
              <a:rPr lang="en-US" smtClean="0"/>
              <a:t>2/18/2022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4EBB43D-BECD-486B-B6B1-FC4A3660AC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5259B57-EC8A-475A-8BE7-82D1FBC02FE0}" type="datetime1">
              <a:rPr lang="en-US" smtClean="0"/>
              <a:t>2/18/2022</a:t>
            </a:fld>
            <a:endParaRPr lang="en-US"/>
          </a:p>
        </p:txBody>
      </p:sp>
      <p:sp>
        <p:nvSpPr>
          <p:cNvPr id="18" name="Slide Number Placeholder 17"/>
          <p:cNvSpPr>
            <a:spLocks noGrp="1"/>
          </p:cNvSpPr>
          <p:nvPr>
            <p:ph type="sldNum" sz="quarter" idx="11"/>
          </p:nvPr>
        </p:nvSpPr>
        <p:spPr/>
        <p:txBody>
          <a:bodyPr rtlCol="0"/>
          <a:lstStyle/>
          <a:p>
            <a:fld id="{E4EBB43D-BECD-486B-B6B1-FC4A3660ACD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C15023-BBAB-4AB7-B8C5-A39303272407}"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B43D-BECD-486B-B6B1-FC4A3660ACD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C8A5A9-9192-4452-A327-14E4FEB9A20F}"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B43D-BECD-486B-B6B1-FC4A3660ACD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SE THIS">
    <p:spTree>
      <p:nvGrpSpPr>
        <p:cNvPr id="1" name=""/>
        <p:cNvGrpSpPr/>
        <p:nvPr/>
      </p:nvGrpSpPr>
      <p:grpSpPr>
        <a:xfrm>
          <a:off x="0" y="0"/>
          <a:ext cx="0" cy="0"/>
          <a:chOff x="0" y="0"/>
          <a:chExt cx="0" cy="0"/>
        </a:xfrm>
      </p:grpSpPr>
      <p:sp>
        <p:nvSpPr>
          <p:cNvPr id="21" name="Content Placeholder 7">
            <a:extLst>
              <a:ext uri="{FF2B5EF4-FFF2-40B4-BE49-F238E27FC236}">
                <a16:creationId xmlns:a16="http://schemas.microsoft.com/office/drawing/2014/main" id="{420B5166-103E-4765-B77F-A65C61DEAA67}"/>
              </a:ext>
            </a:extLst>
          </p:cNvPr>
          <p:cNvSpPr>
            <a:spLocks noGrp="1"/>
          </p:cNvSpPr>
          <p:nvPr>
            <p:ph sz="quarter" idx="22"/>
          </p:nvPr>
        </p:nvSpPr>
        <p:spPr>
          <a:xfrm>
            <a:off x="460349" y="289056"/>
            <a:ext cx="7467600" cy="1143000"/>
          </a:xfrm>
        </p:spPr>
        <p:txBody>
          <a:bodyPr anchor="b">
            <a:normAutofit/>
          </a:bodyPr>
          <a:lstStyle>
            <a:lvl1pPr marL="0" indent="0" algn="l">
              <a:buNone/>
              <a:defRPr sz="3200"/>
            </a:lvl1pPr>
          </a:lstStyle>
          <a:p>
            <a:pPr lvl="0" eaLnBrk="1" latinLnBrk="0" hangingPunct="1"/>
            <a:r>
              <a:rPr lang="en-US" dirty="0"/>
              <a:t>Click to edit Master text styles</a:t>
            </a:r>
          </a:p>
        </p:txBody>
      </p:sp>
      <p:sp>
        <p:nvSpPr>
          <p:cNvPr id="8" name="Content Placeholder 7"/>
          <p:cNvSpPr>
            <a:spLocks noGrp="1"/>
          </p:cNvSpPr>
          <p:nvPr>
            <p:ph sz="quarter" idx="1"/>
          </p:nvPr>
        </p:nvSpPr>
        <p:spPr>
          <a:xfrm>
            <a:off x="457200" y="1600200"/>
            <a:ext cx="7467600" cy="4572000"/>
          </a:xfrm>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4" name="Date Placeholder 13">
            <a:extLst>
              <a:ext uri="{FF2B5EF4-FFF2-40B4-BE49-F238E27FC236}">
                <a16:creationId xmlns:a16="http://schemas.microsoft.com/office/drawing/2014/main" id="{5C955245-636E-4A63-9E67-C81A0572D807}"/>
              </a:ext>
            </a:extLst>
          </p:cNvPr>
          <p:cNvSpPr>
            <a:spLocks noGrp="1"/>
          </p:cNvSpPr>
          <p:nvPr>
            <p:ph type="dt" sz="half" idx="18"/>
          </p:nvPr>
        </p:nvSpPr>
        <p:spPr/>
        <p:txBody>
          <a:bodyPr/>
          <a:lstStyle/>
          <a:p>
            <a:fld id="{1EAA3AB3-8D63-43E9-935B-FCBCE1DBCDFF}" type="datetime1">
              <a:rPr lang="en-US" smtClean="0"/>
              <a:t>2/18/2022</a:t>
            </a:fld>
            <a:endParaRPr lang="en-US"/>
          </a:p>
        </p:txBody>
      </p:sp>
      <p:sp>
        <p:nvSpPr>
          <p:cNvPr id="15" name="Footer Placeholder 14">
            <a:extLst>
              <a:ext uri="{FF2B5EF4-FFF2-40B4-BE49-F238E27FC236}">
                <a16:creationId xmlns:a16="http://schemas.microsoft.com/office/drawing/2014/main" id="{CCA60C70-AD38-4F74-A414-3E589FF931BF}"/>
              </a:ext>
            </a:extLst>
          </p:cNvPr>
          <p:cNvSpPr>
            <a:spLocks noGrp="1"/>
          </p:cNvSpPr>
          <p:nvPr>
            <p:ph type="ftr" sz="quarter" idx="19"/>
          </p:nvPr>
        </p:nvSpPr>
        <p:spPr/>
        <p:txBody>
          <a:bodyPr/>
          <a:lstStyle/>
          <a:p>
            <a:endParaRPr lang="en-US"/>
          </a:p>
        </p:txBody>
      </p:sp>
      <p:sp>
        <p:nvSpPr>
          <p:cNvPr id="16" name="Slide Number Placeholder 15">
            <a:extLst>
              <a:ext uri="{FF2B5EF4-FFF2-40B4-BE49-F238E27FC236}">
                <a16:creationId xmlns:a16="http://schemas.microsoft.com/office/drawing/2014/main" id="{E7D9C9B7-FC63-4FAD-9EF8-3E34C0309E14}"/>
              </a:ext>
            </a:extLst>
          </p:cNvPr>
          <p:cNvSpPr>
            <a:spLocks noGrp="1"/>
          </p:cNvSpPr>
          <p:nvPr>
            <p:ph type="sldNum" sz="quarter" idx="20"/>
          </p:nvPr>
        </p:nvSpPr>
        <p:spPr/>
        <p:txBody>
          <a:bodyPr/>
          <a:lstStyle/>
          <a:p>
            <a:fld id="{E4EBB43D-BECD-486B-B6B1-FC4A3660ACD6}" type="slidenum">
              <a:rPr lang="en-US" smtClean="0"/>
              <a:t>‹#›</a:t>
            </a:fld>
            <a:endParaRPr lang="en-US"/>
          </a:p>
        </p:txBody>
      </p:sp>
      <p:sp>
        <p:nvSpPr>
          <p:cNvPr id="19" name="Content Placeholder 7">
            <a:extLst>
              <a:ext uri="{FF2B5EF4-FFF2-40B4-BE49-F238E27FC236}">
                <a16:creationId xmlns:a16="http://schemas.microsoft.com/office/drawing/2014/main" id="{81F600AC-8F0D-4414-8072-652026A34EFF}"/>
              </a:ext>
            </a:extLst>
          </p:cNvPr>
          <p:cNvSpPr>
            <a:spLocks noGrp="1"/>
          </p:cNvSpPr>
          <p:nvPr>
            <p:ph sz="quarter" idx="21"/>
          </p:nvPr>
        </p:nvSpPr>
        <p:spPr>
          <a:xfrm>
            <a:off x="457200" y="6255258"/>
            <a:ext cx="7467600" cy="526542"/>
          </a:xfrm>
        </p:spPr>
        <p:txBody>
          <a:bodyPr>
            <a:noAutofit/>
          </a:bodyPr>
          <a:lstStyle>
            <a:lvl1pPr>
              <a:spcBef>
                <a:spcPts val="0"/>
              </a:spcBef>
              <a:defRPr sz="1200"/>
            </a:lvl1pPr>
          </a:lstStyle>
          <a:p>
            <a:pPr lvl="0" eaLnBrk="1" latinLnBrk="0" hangingPunct="1"/>
            <a:r>
              <a:rPr lang="en-US" dirty="0"/>
              <a:t>Click to edit Master text styles</a:t>
            </a:r>
          </a:p>
          <a:p>
            <a:pPr lvl="0" eaLnBrk="1" latinLnBrk="0" hangingPunct="1"/>
            <a:endParaRPr lang="en-US" dirty="0"/>
          </a:p>
        </p:txBody>
      </p:sp>
    </p:spTree>
    <p:extLst>
      <p:ext uri="{BB962C8B-B14F-4D97-AF65-F5344CB8AC3E}">
        <p14:creationId xmlns:p14="http://schemas.microsoft.com/office/powerpoint/2010/main" val="2315096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0693-BE4C-4A66-A22D-2C84007245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88B15-9652-4B6E-994B-4A88E00AA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D4448-2BCF-4A96-BAAC-42128B9BEF05}"/>
              </a:ext>
            </a:extLst>
          </p:cNvPr>
          <p:cNvSpPr>
            <a:spLocks noGrp="1"/>
          </p:cNvSpPr>
          <p:nvPr>
            <p:ph type="dt" sz="half" idx="10"/>
          </p:nvPr>
        </p:nvSpPr>
        <p:spPr/>
        <p:txBody>
          <a:bodyPr/>
          <a:lstStyle/>
          <a:p>
            <a:fld id="{14854A94-0C18-40E7-9EBC-9B5F7004B0B3}" type="datetimeFigureOut">
              <a:rPr lang="en-US" smtClean="0"/>
              <a:t>2/18/2022</a:t>
            </a:fld>
            <a:endParaRPr lang="en-US"/>
          </a:p>
        </p:txBody>
      </p:sp>
      <p:sp>
        <p:nvSpPr>
          <p:cNvPr id="5" name="Footer Placeholder 4">
            <a:extLst>
              <a:ext uri="{FF2B5EF4-FFF2-40B4-BE49-F238E27FC236}">
                <a16:creationId xmlns:a16="http://schemas.microsoft.com/office/drawing/2014/main" id="{5C1F2226-50FC-4B0D-93A4-3C1D01A4E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28525-FAD3-40A3-846D-7CC1D68D01E0}"/>
              </a:ext>
            </a:extLst>
          </p:cNvPr>
          <p:cNvSpPr>
            <a:spLocks noGrp="1"/>
          </p:cNvSpPr>
          <p:nvPr>
            <p:ph type="sldNum" sz="quarter" idx="12"/>
          </p:nvPr>
        </p:nvSpPr>
        <p:spPr/>
        <p:txBody>
          <a:bodyPr/>
          <a:lstStyle/>
          <a:p>
            <a:fld id="{BD0B4C7E-D486-4E82-A752-6E92273C9DA7}" type="slidenum">
              <a:rPr lang="en-US" smtClean="0"/>
              <a:t>‹#›</a:t>
            </a:fld>
            <a:endParaRPr lang="en-US"/>
          </a:p>
        </p:txBody>
      </p:sp>
    </p:spTree>
    <p:extLst>
      <p:ext uri="{BB962C8B-B14F-4D97-AF65-F5344CB8AC3E}">
        <p14:creationId xmlns:p14="http://schemas.microsoft.com/office/powerpoint/2010/main" val="293976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66800"/>
            <a:ext cx="7467600" cy="5105400"/>
          </a:xfrm>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4" name="Date Placeholder 13">
            <a:extLst>
              <a:ext uri="{FF2B5EF4-FFF2-40B4-BE49-F238E27FC236}">
                <a16:creationId xmlns:a16="http://schemas.microsoft.com/office/drawing/2014/main" id="{5C955245-636E-4A63-9E67-C81A0572D807}"/>
              </a:ext>
            </a:extLst>
          </p:cNvPr>
          <p:cNvSpPr>
            <a:spLocks noGrp="1"/>
          </p:cNvSpPr>
          <p:nvPr>
            <p:ph type="dt" sz="half" idx="18"/>
          </p:nvPr>
        </p:nvSpPr>
        <p:spPr/>
        <p:txBody>
          <a:bodyPr/>
          <a:lstStyle/>
          <a:p>
            <a:fld id="{1EAA3AB3-8D63-43E9-935B-FCBCE1DBCDFF}" type="datetime1">
              <a:rPr lang="en-US" smtClean="0"/>
              <a:t>2/18/2022</a:t>
            </a:fld>
            <a:endParaRPr lang="en-US"/>
          </a:p>
        </p:txBody>
      </p:sp>
      <p:sp>
        <p:nvSpPr>
          <p:cNvPr id="15" name="Footer Placeholder 14">
            <a:extLst>
              <a:ext uri="{FF2B5EF4-FFF2-40B4-BE49-F238E27FC236}">
                <a16:creationId xmlns:a16="http://schemas.microsoft.com/office/drawing/2014/main" id="{CCA60C70-AD38-4F74-A414-3E589FF931BF}"/>
              </a:ext>
            </a:extLst>
          </p:cNvPr>
          <p:cNvSpPr>
            <a:spLocks noGrp="1"/>
          </p:cNvSpPr>
          <p:nvPr>
            <p:ph type="ftr" sz="quarter" idx="19"/>
          </p:nvPr>
        </p:nvSpPr>
        <p:spPr/>
        <p:txBody>
          <a:bodyPr/>
          <a:lstStyle/>
          <a:p>
            <a:endParaRPr lang="en-US"/>
          </a:p>
        </p:txBody>
      </p:sp>
      <p:sp>
        <p:nvSpPr>
          <p:cNvPr id="16" name="Slide Number Placeholder 15">
            <a:extLst>
              <a:ext uri="{FF2B5EF4-FFF2-40B4-BE49-F238E27FC236}">
                <a16:creationId xmlns:a16="http://schemas.microsoft.com/office/drawing/2014/main" id="{E7D9C9B7-FC63-4FAD-9EF8-3E34C0309E14}"/>
              </a:ext>
            </a:extLst>
          </p:cNvPr>
          <p:cNvSpPr>
            <a:spLocks noGrp="1"/>
          </p:cNvSpPr>
          <p:nvPr>
            <p:ph type="sldNum" sz="quarter" idx="20"/>
          </p:nvPr>
        </p:nvSpPr>
        <p:spPr/>
        <p:txBody>
          <a:bodyPr/>
          <a:lstStyle/>
          <a:p>
            <a:fld id="{E4EBB43D-BECD-486B-B6B1-FC4A3660ACD6}" type="slidenum">
              <a:rPr lang="en-US" smtClean="0"/>
              <a:t>‹#›</a:t>
            </a:fld>
            <a:endParaRPr lang="en-US"/>
          </a:p>
        </p:txBody>
      </p:sp>
      <p:sp>
        <p:nvSpPr>
          <p:cNvPr id="17" name="Title 16">
            <a:extLst>
              <a:ext uri="{FF2B5EF4-FFF2-40B4-BE49-F238E27FC236}">
                <a16:creationId xmlns:a16="http://schemas.microsoft.com/office/drawing/2014/main" id="{7A4AB81F-5D73-4582-AB9B-AD3A1B190CE3}"/>
              </a:ext>
            </a:extLst>
          </p:cNvPr>
          <p:cNvSpPr>
            <a:spLocks noGrp="1"/>
          </p:cNvSpPr>
          <p:nvPr>
            <p:ph type="title"/>
          </p:nvPr>
        </p:nvSpPr>
        <p:spPr>
          <a:xfrm>
            <a:off x="448235" y="268035"/>
            <a:ext cx="7467600" cy="639762"/>
          </a:xfrm>
        </p:spPr>
        <p:txBody>
          <a:bodyPr/>
          <a:lstStyle>
            <a:lvl1pPr>
              <a:defRPr lang="en-US" dirty="0"/>
            </a:lvl1pPr>
          </a:lstStyle>
          <a:p>
            <a:r>
              <a:rPr lang="en-US" dirty="0"/>
              <a:t>Click to edit Master title style</a:t>
            </a:r>
          </a:p>
        </p:txBody>
      </p:sp>
      <p:sp>
        <p:nvSpPr>
          <p:cNvPr id="19" name="Content Placeholder 7">
            <a:extLst>
              <a:ext uri="{FF2B5EF4-FFF2-40B4-BE49-F238E27FC236}">
                <a16:creationId xmlns:a16="http://schemas.microsoft.com/office/drawing/2014/main" id="{81F600AC-8F0D-4414-8072-652026A34EFF}"/>
              </a:ext>
            </a:extLst>
          </p:cNvPr>
          <p:cNvSpPr>
            <a:spLocks noGrp="1"/>
          </p:cNvSpPr>
          <p:nvPr>
            <p:ph sz="quarter" idx="21"/>
          </p:nvPr>
        </p:nvSpPr>
        <p:spPr>
          <a:xfrm>
            <a:off x="457200" y="6255258"/>
            <a:ext cx="7467600" cy="526542"/>
          </a:xfrm>
        </p:spPr>
        <p:txBody>
          <a:bodyPr>
            <a:noAutofit/>
          </a:bodyPr>
          <a:lstStyle>
            <a:lvl1pPr>
              <a:spcBef>
                <a:spcPts val="0"/>
              </a:spcBef>
              <a:defRPr sz="1200"/>
            </a:lvl1pPr>
          </a:lstStyle>
          <a:p>
            <a:pPr lvl="0" eaLnBrk="1" latinLnBrk="0" hangingPunct="1"/>
            <a:r>
              <a:rPr lang="en-US" dirty="0"/>
              <a:t>Click to edit Master text styles</a:t>
            </a:r>
          </a:p>
          <a:p>
            <a:pPr lvl="0" eaLnBrk="1" latinLnBrk="0" hangingPunct="1"/>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66800"/>
            <a:ext cx="7467600" cy="5715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4" name="Date Placeholder 13">
            <a:extLst>
              <a:ext uri="{FF2B5EF4-FFF2-40B4-BE49-F238E27FC236}">
                <a16:creationId xmlns:a16="http://schemas.microsoft.com/office/drawing/2014/main" id="{5C955245-636E-4A63-9E67-C81A0572D807}"/>
              </a:ext>
            </a:extLst>
          </p:cNvPr>
          <p:cNvSpPr>
            <a:spLocks noGrp="1"/>
          </p:cNvSpPr>
          <p:nvPr>
            <p:ph type="dt" sz="half" idx="18"/>
          </p:nvPr>
        </p:nvSpPr>
        <p:spPr/>
        <p:txBody>
          <a:bodyPr/>
          <a:lstStyle/>
          <a:p>
            <a:fld id="{1EAA3AB3-8D63-43E9-935B-FCBCE1DBCDFF}" type="datetime1">
              <a:rPr lang="en-US" smtClean="0"/>
              <a:t>2/18/2022</a:t>
            </a:fld>
            <a:endParaRPr lang="en-US"/>
          </a:p>
        </p:txBody>
      </p:sp>
      <p:sp>
        <p:nvSpPr>
          <p:cNvPr id="15" name="Footer Placeholder 14">
            <a:extLst>
              <a:ext uri="{FF2B5EF4-FFF2-40B4-BE49-F238E27FC236}">
                <a16:creationId xmlns:a16="http://schemas.microsoft.com/office/drawing/2014/main" id="{CCA60C70-AD38-4F74-A414-3E589FF931BF}"/>
              </a:ext>
            </a:extLst>
          </p:cNvPr>
          <p:cNvSpPr>
            <a:spLocks noGrp="1"/>
          </p:cNvSpPr>
          <p:nvPr>
            <p:ph type="ftr" sz="quarter" idx="19"/>
          </p:nvPr>
        </p:nvSpPr>
        <p:spPr/>
        <p:txBody>
          <a:bodyPr/>
          <a:lstStyle/>
          <a:p>
            <a:endParaRPr lang="en-US"/>
          </a:p>
        </p:txBody>
      </p:sp>
      <p:sp>
        <p:nvSpPr>
          <p:cNvPr id="16" name="Slide Number Placeholder 15">
            <a:extLst>
              <a:ext uri="{FF2B5EF4-FFF2-40B4-BE49-F238E27FC236}">
                <a16:creationId xmlns:a16="http://schemas.microsoft.com/office/drawing/2014/main" id="{E7D9C9B7-FC63-4FAD-9EF8-3E34C0309E14}"/>
              </a:ext>
            </a:extLst>
          </p:cNvPr>
          <p:cNvSpPr>
            <a:spLocks noGrp="1"/>
          </p:cNvSpPr>
          <p:nvPr>
            <p:ph type="sldNum" sz="quarter" idx="20"/>
          </p:nvPr>
        </p:nvSpPr>
        <p:spPr/>
        <p:txBody>
          <a:bodyPr/>
          <a:lstStyle/>
          <a:p>
            <a:fld id="{E4EBB43D-BECD-486B-B6B1-FC4A3660ACD6}" type="slidenum">
              <a:rPr lang="en-US" smtClean="0"/>
              <a:t>‹#›</a:t>
            </a:fld>
            <a:endParaRPr lang="en-US"/>
          </a:p>
        </p:txBody>
      </p:sp>
      <p:sp>
        <p:nvSpPr>
          <p:cNvPr id="17" name="Title 16">
            <a:extLst>
              <a:ext uri="{FF2B5EF4-FFF2-40B4-BE49-F238E27FC236}">
                <a16:creationId xmlns:a16="http://schemas.microsoft.com/office/drawing/2014/main" id="{7A4AB81F-5D73-4582-AB9B-AD3A1B190CE3}"/>
              </a:ext>
            </a:extLst>
          </p:cNvPr>
          <p:cNvSpPr>
            <a:spLocks noGrp="1"/>
          </p:cNvSpPr>
          <p:nvPr>
            <p:ph type="title"/>
          </p:nvPr>
        </p:nvSpPr>
        <p:spPr>
          <a:xfrm>
            <a:off x="457200" y="274638"/>
            <a:ext cx="7467600" cy="639762"/>
          </a:xfrm>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126524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017530E-495D-43ED-8CF3-AE41A45AFDD5}" type="datetime1">
              <a:rPr lang="en-US" smtClean="0"/>
              <a:t>2/18/2022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4EBB43D-BECD-486B-B6B1-FC4A3660ACD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C0228B9-18F9-49A4-950C-80DB01342D2C}" type="datetime1">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BB43D-BECD-486B-B6B1-FC4A3660ACD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604E533-C69E-474B-A1D5-8E0490D26489}" type="datetime1">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EBB43D-BECD-486B-B6B1-FC4A3660ACD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891D922-3C2A-4A6F-AF83-51E0BC72AB8B}" type="datetime1">
              <a:rPr lang="en-US" smtClean="0"/>
              <a:t>2/18/2022</a:t>
            </a:fld>
            <a:endParaRPr lang="en-US"/>
          </a:p>
        </p:txBody>
      </p:sp>
      <p:sp>
        <p:nvSpPr>
          <p:cNvPr id="7" name="Slide Number Placeholder 6"/>
          <p:cNvSpPr>
            <a:spLocks noGrp="1"/>
          </p:cNvSpPr>
          <p:nvPr>
            <p:ph type="sldNum" sz="quarter" idx="11"/>
          </p:nvPr>
        </p:nvSpPr>
        <p:spPr/>
        <p:txBody>
          <a:bodyPr rtlCol="0"/>
          <a:lstStyle/>
          <a:p>
            <a:fld id="{E4EBB43D-BECD-486B-B6B1-FC4A3660ACD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44710-4695-4C10-BCE5-3A7A6D507649}" type="datetime1">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BB43D-BECD-486B-B6B1-FC4A3660AC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02E34EB-A328-4B7E-96F3-E1EC78CD1A89}" type="datetime1">
              <a:rPr lang="en-US" smtClean="0"/>
              <a:t>2/18/2022</a:t>
            </a:fld>
            <a:endParaRPr lang="en-US"/>
          </a:p>
        </p:txBody>
      </p:sp>
      <p:sp>
        <p:nvSpPr>
          <p:cNvPr id="22" name="Slide Number Placeholder 21"/>
          <p:cNvSpPr>
            <a:spLocks noGrp="1"/>
          </p:cNvSpPr>
          <p:nvPr>
            <p:ph type="sldNum" sz="quarter" idx="15"/>
          </p:nvPr>
        </p:nvSpPr>
        <p:spPr/>
        <p:txBody>
          <a:bodyPr rtlCol="0"/>
          <a:lstStyle/>
          <a:p>
            <a:fld id="{E4EBB43D-BECD-486B-B6B1-FC4A3660ACD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563562"/>
          </a:xfrm>
          <a:prstGeom prst="rect">
            <a:avLst/>
          </a:prstGeom>
        </p:spPr>
        <p:txBody>
          <a:bodyPr vert="horz" anchor="b">
            <a:noAutofit/>
          </a:bodyPr>
          <a:lstStyle/>
          <a:p>
            <a:r>
              <a:rPr kumimoji="0" lang="en-US" dirty="0"/>
              <a:t>Click to edit Master title style</a:t>
            </a:r>
          </a:p>
        </p:txBody>
      </p:sp>
      <p:sp>
        <p:nvSpPr>
          <p:cNvPr id="13" name="Text Placeholder 12"/>
          <p:cNvSpPr>
            <a:spLocks noGrp="1"/>
          </p:cNvSpPr>
          <p:nvPr>
            <p:ph type="body" idx="1"/>
          </p:nvPr>
        </p:nvSpPr>
        <p:spPr>
          <a:xfrm>
            <a:off x="457200" y="990600"/>
            <a:ext cx="7467600" cy="54833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EAA3AB3-8D63-43E9-935B-FCBCE1DBCDFF}" type="datetime1">
              <a:rPr lang="en-US" smtClean="0"/>
              <a:t>2/18/2022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EBB43D-BECD-486B-B6B1-FC4A3660AC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2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1" r:id="rId13"/>
    <p:sldLayoutId id="2147483722" r:id="rId14"/>
  </p:sldLayoutIdLst>
  <p:hf hdr="0" ftr="0" dt="0"/>
  <p:txStyles>
    <p:titleStyle>
      <a:lvl1pPr algn="l" rtl="0" eaLnBrk="1" latinLnBrk="0" hangingPunct="1">
        <a:spcBef>
          <a:spcPct val="0"/>
        </a:spcBef>
        <a:buNone/>
        <a:defRPr kumimoji="0" sz="3200" b="0" u="sng" kern="1200" cap="none"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9CF5B-295B-48BF-976F-820A1563DC74}"/>
              </a:ext>
            </a:extLst>
          </p:cNvPr>
          <p:cNvSpPr>
            <a:spLocks noGrp="1"/>
          </p:cNvSpPr>
          <p:nvPr>
            <p:ph type="ctrTitle"/>
          </p:nvPr>
        </p:nvSpPr>
        <p:spPr/>
        <p:txBody>
          <a:bodyPr/>
          <a:lstStyle/>
          <a:p>
            <a:r>
              <a:rPr lang="en-US" dirty="0"/>
              <a:t>Use Cases</a:t>
            </a:r>
          </a:p>
        </p:txBody>
      </p:sp>
      <p:sp>
        <p:nvSpPr>
          <p:cNvPr id="5" name="Subtitle 4">
            <a:extLst>
              <a:ext uri="{FF2B5EF4-FFF2-40B4-BE49-F238E27FC236}">
                <a16:creationId xmlns:a16="http://schemas.microsoft.com/office/drawing/2014/main" id="{CC104AAC-B1E0-4911-9050-16DA47B6F96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3350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175-6594-4449-B75C-322BCB8CE5F4}"/>
              </a:ext>
            </a:extLst>
          </p:cNvPr>
          <p:cNvSpPr>
            <a:spLocks noGrp="1"/>
          </p:cNvSpPr>
          <p:nvPr>
            <p:ph type="title"/>
          </p:nvPr>
        </p:nvSpPr>
        <p:spPr/>
        <p:txBody>
          <a:bodyPr/>
          <a:lstStyle/>
          <a:p>
            <a:r>
              <a:rPr lang="en-US" dirty="0"/>
              <a:t>Dataset Validation</a:t>
            </a:r>
          </a:p>
        </p:txBody>
      </p:sp>
      <p:sp>
        <p:nvSpPr>
          <p:cNvPr id="3" name="Content Placeholder 2">
            <a:extLst>
              <a:ext uri="{FF2B5EF4-FFF2-40B4-BE49-F238E27FC236}">
                <a16:creationId xmlns:a16="http://schemas.microsoft.com/office/drawing/2014/main" id="{3980F5A3-E4A9-4D3A-AD49-750AEDAF0A89}"/>
              </a:ext>
            </a:extLst>
          </p:cNvPr>
          <p:cNvSpPr>
            <a:spLocks noGrp="1"/>
          </p:cNvSpPr>
          <p:nvPr>
            <p:ph idx="1"/>
          </p:nvPr>
        </p:nvSpPr>
        <p:spPr/>
        <p:txBody>
          <a:bodyPr/>
          <a:lstStyle/>
          <a:p>
            <a:r>
              <a:rPr lang="en-US" altLang="en-US" dirty="0">
                <a:ea typeface="ＭＳ Ｐゴシック" charset="-128"/>
              </a:rPr>
              <a:t>Name</a:t>
            </a:r>
          </a:p>
          <a:p>
            <a:pPr lvl="1"/>
            <a:r>
              <a:rPr lang="en-US" dirty="0" err="1">
                <a:latin typeface="Courier New" panose="02070309020205020404" pitchFamily="49" charset="0"/>
                <a:cs typeface="Courier New" panose="02070309020205020404" pitchFamily="49" charset="0"/>
              </a:rPr>
              <a:t>Dataset_Validator</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altLang="en-US" dirty="0">
                <a:ea typeface="ＭＳ Ｐゴシック" charset="-128"/>
              </a:rPr>
              <a:t>Validates the current dataset via test and training set data</a:t>
            </a:r>
          </a:p>
          <a:p>
            <a:r>
              <a:rPr lang="en-US" altLang="en-US" dirty="0">
                <a:ea typeface="ＭＳ Ｐゴシック" charset="-128"/>
              </a:rPr>
              <a:t>Inputs (with type information)</a:t>
            </a:r>
          </a:p>
          <a:p>
            <a:pPr lvl="1"/>
            <a:r>
              <a:rPr lang="en-US" altLang="en-US" dirty="0">
                <a:ea typeface="ＭＳ Ｐゴシック" charset="-128"/>
              </a:rPr>
              <a:t>Dataset.csv</a:t>
            </a:r>
          </a:p>
          <a:p>
            <a:r>
              <a:rPr lang="en-US" altLang="en-US" dirty="0">
                <a:ea typeface="ＭＳ Ｐゴシック" charset="-128"/>
              </a:rPr>
              <a:t>Outputs (with type information)</a:t>
            </a:r>
          </a:p>
          <a:p>
            <a:pPr lvl="1"/>
            <a:r>
              <a:rPr lang="en-US" dirty="0"/>
              <a:t>Scores, MSE, regressions</a:t>
            </a:r>
          </a:p>
          <a:p>
            <a:endParaRPr lang="en-US" dirty="0"/>
          </a:p>
        </p:txBody>
      </p:sp>
    </p:spTree>
    <p:extLst>
      <p:ext uri="{BB962C8B-B14F-4D97-AF65-F5344CB8AC3E}">
        <p14:creationId xmlns:p14="http://schemas.microsoft.com/office/powerpoint/2010/main" val="306457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857D-F3CF-4956-83BF-B25634212CB8}"/>
              </a:ext>
            </a:extLst>
          </p:cNvPr>
          <p:cNvSpPr>
            <a:spLocks noGrp="1"/>
          </p:cNvSpPr>
          <p:nvPr>
            <p:ph type="title"/>
          </p:nvPr>
        </p:nvSpPr>
        <p:spPr/>
        <p:txBody>
          <a:bodyPr/>
          <a:lstStyle/>
          <a:p>
            <a:r>
              <a:rPr lang="en-US" dirty="0"/>
              <a:t>KNN Classifier</a:t>
            </a:r>
          </a:p>
        </p:txBody>
      </p:sp>
      <p:sp>
        <p:nvSpPr>
          <p:cNvPr id="3" name="Content Placeholder 2">
            <a:extLst>
              <a:ext uri="{FF2B5EF4-FFF2-40B4-BE49-F238E27FC236}">
                <a16:creationId xmlns:a16="http://schemas.microsoft.com/office/drawing/2014/main" id="{3A3A8840-24E3-4810-84D3-F2571F61A8C8}"/>
              </a:ext>
            </a:extLst>
          </p:cNvPr>
          <p:cNvSpPr>
            <a:spLocks noGrp="1"/>
          </p:cNvSpPr>
          <p:nvPr>
            <p:ph idx="1"/>
          </p:nvPr>
        </p:nvSpPr>
        <p:spPr/>
        <p:txBody>
          <a:bodyPr/>
          <a:lstStyle/>
          <a:p>
            <a:r>
              <a:rPr lang="en-US" altLang="en-US" dirty="0">
                <a:ea typeface="ＭＳ Ｐゴシック" charset="-128"/>
              </a:rPr>
              <a:t>Name	</a:t>
            </a:r>
          </a:p>
          <a:p>
            <a:pPr lvl="1"/>
            <a:r>
              <a:rPr lang="en-US" dirty="0" err="1">
                <a:latin typeface="Courier New" panose="02070309020205020404" pitchFamily="49" charset="0"/>
                <a:cs typeface="Courier New" panose="02070309020205020404" pitchFamily="49" charset="0"/>
              </a:rPr>
              <a:t>KNN_Classifier</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altLang="en-US" dirty="0">
                <a:ea typeface="ＭＳ Ｐゴシック" charset="-128"/>
              </a:rPr>
              <a:t>Categorizes the dataset compounds into crystal structures</a:t>
            </a:r>
          </a:p>
          <a:p>
            <a:r>
              <a:rPr lang="en-US" altLang="en-US" dirty="0">
                <a:ea typeface="ＭＳ Ｐゴシック" charset="-128"/>
              </a:rPr>
              <a:t>Inputs (with type information)</a:t>
            </a:r>
          </a:p>
          <a:p>
            <a:pPr lvl="1"/>
            <a:r>
              <a:rPr lang="en-US" altLang="en-US" dirty="0">
                <a:ea typeface="ＭＳ Ｐゴシック" charset="-128"/>
              </a:rPr>
              <a:t>Training/testing set data from dataset</a:t>
            </a:r>
          </a:p>
          <a:p>
            <a:pPr lvl="2"/>
            <a:r>
              <a:rPr lang="en-US" altLang="en-US" dirty="0">
                <a:ea typeface="ＭＳ Ｐゴシック" charset="-128"/>
              </a:rPr>
              <a:t>Floats and strings</a:t>
            </a:r>
          </a:p>
          <a:p>
            <a:r>
              <a:rPr lang="en-US" altLang="en-US" dirty="0">
                <a:ea typeface="ＭＳ Ｐゴシック" charset="-128"/>
              </a:rPr>
              <a:t>Outputs (with type information)</a:t>
            </a:r>
          </a:p>
          <a:p>
            <a:pPr lvl="1"/>
            <a:r>
              <a:rPr lang="en-US" altLang="en-US" dirty="0">
                <a:ea typeface="ＭＳ Ｐゴシック" charset="-128"/>
              </a:rPr>
              <a:t>Plots of classification regions</a:t>
            </a:r>
          </a:p>
          <a:p>
            <a:pPr lvl="1"/>
            <a:r>
              <a:rPr lang="en-US" altLang="en-US" dirty="0">
                <a:ea typeface="ＭＳ Ｐゴシック" charset="-128"/>
              </a:rPr>
              <a:t>MSE for score of classifications</a:t>
            </a:r>
          </a:p>
          <a:p>
            <a:endParaRPr lang="en-US" dirty="0"/>
          </a:p>
          <a:p>
            <a:endParaRPr lang="en-US" dirty="0"/>
          </a:p>
        </p:txBody>
      </p:sp>
    </p:spTree>
    <p:extLst>
      <p:ext uri="{BB962C8B-B14F-4D97-AF65-F5344CB8AC3E}">
        <p14:creationId xmlns:p14="http://schemas.microsoft.com/office/powerpoint/2010/main" val="195486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DEEF-7EC5-4946-BAB1-AD03977A453A}"/>
              </a:ext>
            </a:extLst>
          </p:cNvPr>
          <p:cNvSpPr>
            <a:spLocks noGrp="1"/>
          </p:cNvSpPr>
          <p:nvPr>
            <p:ph type="title"/>
          </p:nvPr>
        </p:nvSpPr>
        <p:spPr/>
        <p:txBody>
          <a:bodyPr>
            <a:normAutofit fontScale="90000"/>
          </a:bodyPr>
          <a:lstStyle/>
          <a:p>
            <a:r>
              <a:rPr lang="en-US" dirty="0"/>
              <a:t>Nearest Neighbor</a:t>
            </a:r>
          </a:p>
        </p:txBody>
      </p:sp>
      <p:sp>
        <p:nvSpPr>
          <p:cNvPr id="3" name="Content Placeholder 2">
            <a:extLst>
              <a:ext uri="{FF2B5EF4-FFF2-40B4-BE49-F238E27FC236}">
                <a16:creationId xmlns:a16="http://schemas.microsoft.com/office/drawing/2014/main" id="{829A55D8-D7E3-4002-B89F-B197AEFA3377}"/>
              </a:ext>
            </a:extLst>
          </p:cNvPr>
          <p:cNvSpPr>
            <a:spLocks noGrp="1"/>
          </p:cNvSpPr>
          <p:nvPr>
            <p:ph idx="1"/>
          </p:nvPr>
        </p:nvSpPr>
        <p:spPr/>
        <p:txBody>
          <a:bodyPr>
            <a:normAutofit/>
          </a:bodyPr>
          <a:lstStyle/>
          <a:p>
            <a:r>
              <a:rPr lang="en-US" altLang="en-US" dirty="0">
                <a:ea typeface="ＭＳ Ｐゴシック" charset="-128"/>
              </a:rPr>
              <a:t>Name</a:t>
            </a:r>
          </a:p>
          <a:p>
            <a:pPr lvl="1"/>
            <a:r>
              <a:rPr lang="en-US" dirty="0" err="1">
                <a:latin typeface="Courier New" panose="02070309020205020404" pitchFamily="49" charset="0"/>
                <a:cs typeface="Courier New" panose="02070309020205020404" pitchFamily="49" charset="0"/>
              </a:rPr>
              <a:t>Nearest_Neighbor</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dirty="0"/>
              <a:t>Finds nearest neighbor of inputted formula and available inputs</a:t>
            </a:r>
            <a:endParaRPr lang="en-US" altLang="en-US" dirty="0">
              <a:ea typeface="ＭＳ Ｐゴシック" charset="-128"/>
            </a:endParaRPr>
          </a:p>
          <a:p>
            <a:r>
              <a:rPr lang="en-US" altLang="en-US" dirty="0">
                <a:ea typeface="ＭＳ Ｐゴシック" charset="-128"/>
              </a:rPr>
              <a:t>Inputs (with type information)</a:t>
            </a:r>
          </a:p>
          <a:p>
            <a:pPr lvl="1"/>
            <a:r>
              <a:rPr lang="en-US" altLang="en-US" dirty="0">
                <a:ea typeface="ＭＳ Ｐゴシック" charset="-128"/>
              </a:rPr>
              <a:t>Formula: string</a:t>
            </a:r>
          </a:p>
          <a:p>
            <a:pPr lvl="1"/>
            <a:r>
              <a:rPr lang="en-US" altLang="en-US" dirty="0">
                <a:ea typeface="ＭＳ Ｐゴシック" charset="-128"/>
              </a:rPr>
              <a:t>Band gap: float</a:t>
            </a:r>
          </a:p>
          <a:p>
            <a:pPr lvl="1"/>
            <a:r>
              <a:rPr lang="en-US" altLang="en-US" dirty="0">
                <a:ea typeface="ＭＳ Ｐゴシック" charset="-128"/>
              </a:rPr>
              <a:t>Density: float</a:t>
            </a:r>
          </a:p>
          <a:p>
            <a:r>
              <a:rPr lang="en-US" altLang="en-US" dirty="0">
                <a:ea typeface="ＭＳ Ｐゴシック" charset="-128"/>
              </a:rPr>
              <a:t>Outputs (with type information)</a:t>
            </a:r>
          </a:p>
          <a:p>
            <a:pPr lvl="1"/>
            <a:r>
              <a:rPr lang="en-US" dirty="0"/>
              <a:t>Closest available dataset neighbors – string</a:t>
            </a:r>
          </a:p>
          <a:p>
            <a:pPr lvl="1"/>
            <a:r>
              <a:rPr lang="en-US" dirty="0"/>
              <a:t>Distance from closest neighbors - float</a:t>
            </a:r>
          </a:p>
          <a:p>
            <a:endParaRPr lang="en-US" dirty="0"/>
          </a:p>
        </p:txBody>
      </p:sp>
    </p:spTree>
    <p:extLst>
      <p:ext uri="{BB962C8B-B14F-4D97-AF65-F5344CB8AC3E}">
        <p14:creationId xmlns:p14="http://schemas.microsoft.com/office/powerpoint/2010/main" val="2929303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213B-1CB4-422D-BB9F-1CEA52AEA628}"/>
              </a:ext>
            </a:extLst>
          </p:cNvPr>
          <p:cNvSpPr>
            <a:spLocks noGrp="1"/>
          </p:cNvSpPr>
          <p:nvPr>
            <p:ph type="title"/>
          </p:nvPr>
        </p:nvSpPr>
        <p:spPr/>
        <p:txBody>
          <a:bodyPr/>
          <a:lstStyle/>
          <a:p>
            <a:r>
              <a:rPr lang="en-US" dirty="0"/>
              <a:t>Database downloader</a:t>
            </a:r>
          </a:p>
        </p:txBody>
      </p:sp>
      <p:sp>
        <p:nvSpPr>
          <p:cNvPr id="3" name="Content Placeholder 2">
            <a:extLst>
              <a:ext uri="{FF2B5EF4-FFF2-40B4-BE49-F238E27FC236}">
                <a16:creationId xmlns:a16="http://schemas.microsoft.com/office/drawing/2014/main" id="{A58FDCEB-6B6F-49DC-BF1C-A14AD38E349E}"/>
              </a:ext>
            </a:extLst>
          </p:cNvPr>
          <p:cNvSpPr>
            <a:spLocks noGrp="1"/>
          </p:cNvSpPr>
          <p:nvPr>
            <p:ph idx="1"/>
          </p:nvPr>
        </p:nvSpPr>
        <p:spPr/>
        <p:txBody>
          <a:bodyPr/>
          <a:lstStyle/>
          <a:p>
            <a:r>
              <a:rPr lang="en-US" altLang="en-US" dirty="0">
                <a:ea typeface="ＭＳ Ｐゴシック" charset="-128"/>
              </a:rPr>
              <a:t>Name</a:t>
            </a:r>
          </a:p>
          <a:p>
            <a:pPr lvl="1"/>
            <a:r>
              <a:rPr lang="en-US" dirty="0" err="1">
                <a:latin typeface="Courier New" panose="02070309020205020404" pitchFamily="49" charset="0"/>
                <a:cs typeface="Courier New" panose="02070309020205020404" pitchFamily="49" charset="0"/>
              </a:rPr>
              <a:t>Database_downloader</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altLang="en-US" dirty="0">
                <a:ea typeface="ＭＳ Ｐゴシック" charset="-128"/>
              </a:rPr>
              <a:t>…..downloads and extracts </a:t>
            </a:r>
            <a:r>
              <a:rPr lang="en-US" altLang="en-US" dirty="0" err="1">
                <a:ea typeface="ＭＳ Ｐゴシック" charset="-128"/>
              </a:rPr>
              <a:t>databse</a:t>
            </a:r>
            <a:endParaRPr lang="en-US" altLang="en-US" dirty="0">
              <a:ea typeface="ＭＳ Ｐゴシック" charset="-128"/>
            </a:endParaRPr>
          </a:p>
          <a:p>
            <a:r>
              <a:rPr lang="en-US" altLang="en-US" dirty="0">
                <a:ea typeface="ＭＳ Ｐゴシック" charset="-128"/>
              </a:rPr>
              <a:t>Inputs (with type information)</a:t>
            </a:r>
          </a:p>
          <a:p>
            <a:pPr lvl="1"/>
            <a:r>
              <a:rPr lang="en-US" altLang="en-US" dirty="0">
                <a:ea typeface="ＭＳ Ｐゴシック" charset="-128"/>
              </a:rPr>
              <a:t>URL String</a:t>
            </a:r>
          </a:p>
          <a:p>
            <a:r>
              <a:rPr lang="en-US" altLang="en-US" dirty="0">
                <a:ea typeface="ＭＳ Ｐゴシック" charset="-128"/>
              </a:rPr>
              <a:t>Outputs (with type information)</a:t>
            </a:r>
          </a:p>
          <a:p>
            <a:pPr lvl="1"/>
            <a:r>
              <a:rPr lang="en-US" altLang="en-US" dirty="0" err="1">
                <a:ea typeface="ＭＳ Ｐゴシック" charset="-128"/>
              </a:rPr>
              <a:t>Dataframe</a:t>
            </a:r>
            <a:r>
              <a:rPr lang="en-US" altLang="en-US" dirty="0">
                <a:ea typeface="ＭＳ Ｐゴシック" charset="-128"/>
              </a:rPr>
              <a:t> </a:t>
            </a:r>
          </a:p>
          <a:p>
            <a:endParaRPr lang="en-US" dirty="0"/>
          </a:p>
          <a:p>
            <a:endParaRPr lang="en-US" dirty="0"/>
          </a:p>
        </p:txBody>
      </p:sp>
    </p:spTree>
    <p:extLst>
      <p:ext uri="{BB962C8B-B14F-4D97-AF65-F5344CB8AC3E}">
        <p14:creationId xmlns:p14="http://schemas.microsoft.com/office/powerpoint/2010/main" val="212856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85DF-2FCE-4B24-928F-863E31B9A4F5}"/>
              </a:ext>
            </a:extLst>
          </p:cNvPr>
          <p:cNvSpPr>
            <a:spLocks noGrp="1"/>
          </p:cNvSpPr>
          <p:nvPr>
            <p:ph type="title"/>
          </p:nvPr>
        </p:nvSpPr>
        <p:spPr/>
        <p:txBody>
          <a:bodyPr/>
          <a:lstStyle/>
          <a:p>
            <a:r>
              <a:rPr lang="en-US" dirty="0"/>
              <a:t>Predicts input</a:t>
            </a:r>
          </a:p>
        </p:txBody>
      </p:sp>
      <p:sp>
        <p:nvSpPr>
          <p:cNvPr id="3" name="Content Placeholder 2">
            <a:extLst>
              <a:ext uri="{FF2B5EF4-FFF2-40B4-BE49-F238E27FC236}">
                <a16:creationId xmlns:a16="http://schemas.microsoft.com/office/drawing/2014/main" id="{BAD84917-2ABE-47FF-8F63-4FD4D98FE6EC}"/>
              </a:ext>
            </a:extLst>
          </p:cNvPr>
          <p:cNvSpPr>
            <a:spLocks noGrp="1"/>
          </p:cNvSpPr>
          <p:nvPr>
            <p:ph idx="1"/>
          </p:nvPr>
        </p:nvSpPr>
        <p:spPr/>
        <p:txBody>
          <a:bodyPr>
            <a:normAutofit/>
          </a:bodyPr>
          <a:lstStyle/>
          <a:p>
            <a:r>
              <a:rPr lang="en-US" altLang="en-US" dirty="0">
                <a:ea typeface="ＭＳ Ｐゴシック" charset="-128"/>
              </a:rPr>
              <a:t>Name</a:t>
            </a:r>
          </a:p>
          <a:p>
            <a:pPr lvl="1"/>
            <a:r>
              <a:rPr lang="en-US" dirty="0" err="1">
                <a:latin typeface="Courier New" panose="02070309020205020404" pitchFamily="49" charset="0"/>
                <a:cs typeface="Courier New" panose="02070309020205020404" pitchFamily="49" charset="0"/>
              </a:rPr>
              <a:t>Input_Predictor</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altLang="en-US" dirty="0">
                <a:ea typeface="ＭＳ Ｐゴシック" charset="-128"/>
              </a:rPr>
              <a:t>If  input cell is blank, the code will try to predict the missing values</a:t>
            </a:r>
          </a:p>
          <a:p>
            <a:r>
              <a:rPr lang="en-US" altLang="en-US" dirty="0">
                <a:ea typeface="ＭＳ Ｐゴシック" charset="-128"/>
              </a:rPr>
              <a:t>Inputs (with type information)</a:t>
            </a:r>
          </a:p>
          <a:p>
            <a:pPr lvl="1"/>
            <a:r>
              <a:rPr lang="en-US" altLang="en-US" dirty="0">
                <a:ea typeface="ＭＳ Ｐゴシック" charset="-128"/>
              </a:rPr>
              <a:t>Formula structure - string</a:t>
            </a:r>
          </a:p>
          <a:p>
            <a:pPr lvl="1"/>
            <a:r>
              <a:rPr lang="en-US" altLang="en-US" dirty="0">
                <a:ea typeface="ＭＳ Ｐゴシック" charset="-128"/>
              </a:rPr>
              <a:t>Nearest neighbor – string/float</a:t>
            </a:r>
          </a:p>
          <a:p>
            <a:pPr lvl="1"/>
            <a:r>
              <a:rPr lang="en-US" altLang="en-US" dirty="0">
                <a:ea typeface="ＭＳ Ｐゴシック" charset="-128"/>
              </a:rPr>
              <a:t>Classification result  - string</a:t>
            </a:r>
          </a:p>
          <a:p>
            <a:r>
              <a:rPr lang="en-US" altLang="en-US" dirty="0">
                <a:ea typeface="ＭＳ Ｐゴシック" charset="-128"/>
              </a:rPr>
              <a:t>Outputs (with type information)</a:t>
            </a:r>
          </a:p>
          <a:p>
            <a:pPr lvl="1"/>
            <a:r>
              <a:rPr lang="en-US" altLang="en-US" dirty="0">
                <a:ea typeface="ＭＳ Ｐゴシック" charset="-128"/>
              </a:rPr>
              <a:t>Band gap: float</a:t>
            </a:r>
          </a:p>
          <a:p>
            <a:pPr lvl="1"/>
            <a:r>
              <a:rPr lang="en-US" altLang="en-US" dirty="0">
                <a:ea typeface="ＭＳ Ｐゴシック" charset="-128"/>
              </a:rPr>
              <a:t>Density: float</a:t>
            </a:r>
          </a:p>
          <a:p>
            <a:endParaRPr lang="en-US" altLang="en-US" dirty="0">
              <a:ea typeface="ＭＳ Ｐゴシック" charset="-128"/>
            </a:endParaRPr>
          </a:p>
          <a:p>
            <a:pPr lvl="1"/>
            <a:endParaRPr lang="en-US" altLang="en-US" dirty="0">
              <a:ea typeface="ＭＳ Ｐゴシック" charset="-128"/>
            </a:endParaRPr>
          </a:p>
          <a:p>
            <a:endParaRPr lang="en-US" dirty="0"/>
          </a:p>
          <a:p>
            <a:endParaRPr lang="en-US" dirty="0"/>
          </a:p>
        </p:txBody>
      </p:sp>
    </p:spTree>
    <p:extLst>
      <p:ext uri="{BB962C8B-B14F-4D97-AF65-F5344CB8AC3E}">
        <p14:creationId xmlns:p14="http://schemas.microsoft.com/office/powerpoint/2010/main" val="2356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4930-4210-4FA7-976D-27144D06DC24}"/>
              </a:ext>
            </a:extLst>
          </p:cNvPr>
          <p:cNvSpPr>
            <a:spLocks noGrp="1"/>
          </p:cNvSpPr>
          <p:nvPr>
            <p:ph type="title"/>
          </p:nvPr>
        </p:nvSpPr>
        <p:spPr/>
        <p:txBody>
          <a:bodyPr/>
          <a:lstStyle/>
          <a:p>
            <a:r>
              <a:rPr lang="en-US" dirty="0"/>
              <a:t>GUI</a:t>
            </a:r>
          </a:p>
        </p:txBody>
      </p:sp>
      <p:sp>
        <p:nvSpPr>
          <p:cNvPr id="3" name="Content Placeholder 2">
            <a:extLst>
              <a:ext uri="{FF2B5EF4-FFF2-40B4-BE49-F238E27FC236}">
                <a16:creationId xmlns:a16="http://schemas.microsoft.com/office/drawing/2014/main" id="{D13F361C-2548-4762-B080-E02C4ED40B1C}"/>
              </a:ext>
            </a:extLst>
          </p:cNvPr>
          <p:cNvSpPr>
            <a:spLocks noGrp="1"/>
          </p:cNvSpPr>
          <p:nvPr>
            <p:ph idx="1"/>
          </p:nvPr>
        </p:nvSpPr>
        <p:spPr/>
        <p:txBody>
          <a:bodyPr/>
          <a:lstStyle/>
          <a:p>
            <a:r>
              <a:rPr lang="en-US" altLang="en-US" dirty="0">
                <a:ea typeface="ＭＳ Ｐゴシック" charset="-128"/>
              </a:rPr>
              <a:t>Name</a:t>
            </a:r>
          </a:p>
          <a:p>
            <a:pPr lvl="1"/>
            <a:r>
              <a:rPr lang="en-US" dirty="0" err="1">
                <a:latin typeface="Courier New" panose="02070309020205020404" pitchFamily="49" charset="0"/>
                <a:cs typeface="Courier New" panose="02070309020205020404" pitchFamily="49" charset="0"/>
              </a:rPr>
              <a:t>DunceCap_GUI</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altLang="en-US" dirty="0">
                <a:ea typeface="ＭＳ Ｐゴシック" charset="-128"/>
              </a:rPr>
              <a:t>A pretty face for whomever would like to use the program</a:t>
            </a:r>
          </a:p>
          <a:p>
            <a:r>
              <a:rPr lang="en-US" altLang="en-US" dirty="0">
                <a:ea typeface="ＭＳ Ｐゴシック" charset="-128"/>
              </a:rPr>
              <a:t>Inputs (with type information)</a:t>
            </a:r>
          </a:p>
          <a:p>
            <a:pPr lvl="1"/>
            <a:r>
              <a:rPr lang="en-US" altLang="en-US" dirty="0">
                <a:ea typeface="ＭＳ Ｐゴシック" charset="-128"/>
              </a:rPr>
              <a:t>Navigation – clicks/scrolls</a:t>
            </a:r>
          </a:p>
          <a:p>
            <a:pPr lvl="1"/>
            <a:r>
              <a:rPr lang="en-US" altLang="en-US" dirty="0">
                <a:ea typeface="ＭＳ Ｐゴシック" charset="-128"/>
              </a:rPr>
              <a:t>Input locations – strings/floats</a:t>
            </a:r>
          </a:p>
          <a:p>
            <a:r>
              <a:rPr lang="en-US" altLang="en-US" dirty="0">
                <a:ea typeface="ＭＳ Ｐゴシック" charset="-128"/>
              </a:rPr>
              <a:t>Outputs (with type information)</a:t>
            </a:r>
          </a:p>
          <a:p>
            <a:pPr lvl="1"/>
            <a:r>
              <a:rPr lang="en-US" dirty="0"/>
              <a:t>Output locations – strings/floats</a:t>
            </a:r>
          </a:p>
          <a:p>
            <a:endParaRPr lang="en-US" dirty="0"/>
          </a:p>
        </p:txBody>
      </p:sp>
    </p:spTree>
    <p:extLst>
      <p:ext uri="{BB962C8B-B14F-4D97-AF65-F5344CB8AC3E}">
        <p14:creationId xmlns:p14="http://schemas.microsoft.com/office/powerpoint/2010/main" val="21718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CCFB-D31C-4BD0-8628-0F973BF7182D}"/>
              </a:ext>
            </a:extLst>
          </p:cNvPr>
          <p:cNvSpPr>
            <a:spLocks noGrp="1"/>
          </p:cNvSpPr>
          <p:nvPr>
            <p:ph type="title"/>
          </p:nvPr>
        </p:nvSpPr>
        <p:spPr/>
        <p:txBody>
          <a:bodyPr/>
          <a:lstStyle/>
          <a:p>
            <a:r>
              <a:rPr lang="en-US" dirty="0"/>
              <a:t>User Case #1: undergraduate researcher</a:t>
            </a:r>
          </a:p>
        </p:txBody>
      </p:sp>
      <p:sp>
        <p:nvSpPr>
          <p:cNvPr id="3" name="Content Placeholder 2">
            <a:extLst>
              <a:ext uri="{FF2B5EF4-FFF2-40B4-BE49-F238E27FC236}">
                <a16:creationId xmlns:a16="http://schemas.microsoft.com/office/drawing/2014/main" id="{CA66702D-90A1-4CF3-A45B-010E17FD91AD}"/>
              </a:ext>
            </a:extLst>
          </p:cNvPr>
          <p:cNvSpPr>
            <a:spLocks noGrp="1"/>
          </p:cNvSpPr>
          <p:nvPr>
            <p:ph idx="1"/>
          </p:nvPr>
        </p:nvSpPr>
        <p:spPr/>
        <p:txBody>
          <a:bodyPr/>
          <a:lstStyle/>
          <a:p>
            <a:r>
              <a:rPr lang="en-US" dirty="0"/>
              <a:t>A student or worker that is not well versed in the world of lithium-ion batteries. He/she may want to develop a new crystal and want a crystal structure. </a:t>
            </a:r>
          </a:p>
        </p:txBody>
      </p:sp>
    </p:spTree>
    <p:extLst>
      <p:ext uri="{BB962C8B-B14F-4D97-AF65-F5344CB8AC3E}">
        <p14:creationId xmlns:p14="http://schemas.microsoft.com/office/powerpoint/2010/main" val="341939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F0B-16C1-41D1-BBF8-B5293E7D1D29}"/>
              </a:ext>
            </a:extLst>
          </p:cNvPr>
          <p:cNvSpPr>
            <a:spLocks noGrp="1"/>
          </p:cNvSpPr>
          <p:nvPr>
            <p:ph type="title"/>
          </p:nvPr>
        </p:nvSpPr>
        <p:spPr/>
        <p:txBody>
          <a:bodyPr/>
          <a:lstStyle/>
          <a:p>
            <a:r>
              <a:rPr lang="en-US" dirty="0"/>
              <a:t>Diagram</a:t>
            </a:r>
          </a:p>
        </p:txBody>
      </p:sp>
      <p:sp>
        <p:nvSpPr>
          <p:cNvPr id="4" name="TextBox 3">
            <a:extLst>
              <a:ext uri="{FF2B5EF4-FFF2-40B4-BE49-F238E27FC236}">
                <a16:creationId xmlns:a16="http://schemas.microsoft.com/office/drawing/2014/main" id="{938C6D79-1A53-4E9B-9A8D-D8508CF11BD9}"/>
              </a:ext>
            </a:extLst>
          </p:cNvPr>
          <p:cNvSpPr txBox="1"/>
          <p:nvPr/>
        </p:nvSpPr>
        <p:spPr>
          <a:xfrm>
            <a:off x="860898" y="2316399"/>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Noob</a:t>
            </a:r>
          </a:p>
        </p:txBody>
      </p:sp>
      <p:sp>
        <p:nvSpPr>
          <p:cNvPr id="5" name="TextBox 4">
            <a:extLst>
              <a:ext uri="{FF2B5EF4-FFF2-40B4-BE49-F238E27FC236}">
                <a16:creationId xmlns:a16="http://schemas.microsoft.com/office/drawing/2014/main" id="{D3AB1950-A9F0-4579-84F6-F0E908E23897}"/>
              </a:ext>
            </a:extLst>
          </p:cNvPr>
          <p:cNvSpPr txBox="1"/>
          <p:nvPr/>
        </p:nvSpPr>
        <p:spPr>
          <a:xfrm>
            <a:off x="860897" y="4480803"/>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Noob</a:t>
            </a:r>
          </a:p>
        </p:txBody>
      </p:sp>
      <p:cxnSp>
        <p:nvCxnSpPr>
          <p:cNvPr id="7" name="Straight Connector 6">
            <a:extLst>
              <a:ext uri="{FF2B5EF4-FFF2-40B4-BE49-F238E27FC236}">
                <a16:creationId xmlns:a16="http://schemas.microsoft.com/office/drawing/2014/main" id="{0982A9D6-505C-42CB-BAEF-A1E496550C32}"/>
              </a:ext>
            </a:extLst>
          </p:cNvPr>
          <p:cNvCxnSpPr>
            <a:stCxn id="4" idx="2"/>
            <a:endCxn id="5" idx="0"/>
          </p:cNvCxnSpPr>
          <p:nvPr/>
        </p:nvCxnSpPr>
        <p:spPr>
          <a:xfrm flipH="1">
            <a:off x="1324177" y="2616481"/>
            <a:ext cx="1" cy="1864322"/>
          </a:xfrm>
          <a:prstGeom prst="line">
            <a:avLst/>
          </a:prstGeom>
        </p:spPr>
        <p:style>
          <a:lnRef idx="2">
            <a:schemeClr val="dk1"/>
          </a:lnRef>
          <a:fillRef idx="1">
            <a:schemeClr val="lt1"/>
          </a:fillRef>
          <a:effectRef idx="0">
            <a:schemeClr val="dk1"/>
          </a:effectRef>
          <a:fontRef idx="minor">
            <a:schemeClr val="dk1"/>
          </a:fontRef>
        </p:style>
      </p:cxnSp>
      <p:cxnSp>
        <p:nvCxnSpPr>
          <p:cNvPr id="9" name="Straight Arrow Connector 8">
            <a:extLst>
              <a:ext uri="{FF2B5EF4-FFF2-40B4-BE49-F238E27FC236}">
                <a16:creationId xmlns:a16="http://schemas.microsoft.com/office/drawing/2014/main" id="{7575B046-DAEE-4F31-9B11-F5CB9D1F94E1}"/>
              </a:ext>
            </a:extLst>
          </p:cNvPr>
          <p:cNvCxnSpPr>
            <a:cxnSpLocks/>
          </p:cNvCxnSpPr>
          <p:nvPr/>
        </p:nvCxnSpPr>
        <p:spPr>
          <a:xfrm>
            <a:off x="1324177" y="2965721"/>
            <a:ext cx="169747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0" name="TextBox 9">
            <a:extLst>
              <a:ext uri="{FF2B5EF4-FFF2-40B4-BE49-F238E27FC236}">
                <a16:creationId xmlns:a16="http://schemas.microsoft.com/office/drawing/2014/main" id="{EE953FB8-E486-4577-BD22-C97351866F3C}"/>
              </a:ext>
            </a:extLst>
          </p:cNvPr>
          <p:cNvSpPr txBox="1"/>
          <p:nvPr/>
        </p:nvSpPr>
        <p:spPr>
          <a:xfrm>
            <a:off x="2558374" y="2316399"/>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GUI</a:t>
            </a:r>
          </a:p>
        </p:txBody>
      </p:sp>
      <p:cxnSp>
        <p:nvCxnSpPr>
          <p:cNvPr id="13" name="Straight Connector 12">
            <a:extLst>
              <a:ext uri="{FF2B5EF4-FFF2-40B4-BE49-F238E27FC236}">
                <a16:creationId xmlns:a16="http://schemas.microsoft.com/office/drawing/2014/main" id="{3CC6DEB3-8B4B-4355-9D49-967F6872CDBA}"/>
              </a:ext>
            </a:extLst>
          </p:cNvPr>
          <p:cNvCxnSpPr>
            <a:cxnSpLocks/>
          </p:cNvCxnSpPr>
          <p:nvPr/>
        </p:nvCxnSpPr>
        <p:spPr>
          <a:xfrm>
            <a:off x="3021654" y="2593398"/>
            <a:ext cx="0" cy="574172"/>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a:extLst>
              <a:ext uri="{FF2B5EF4-FFF2-40B4-BE49-F238E27FC236}">
                <a16:creationId xmlns:a16="http://schemas.microsoft.com/office/drawing/2014/main" id="{03FD5ED7-940D-4315-A20A-BE8808AE8C3E}"/>
              </a:ext>
            </a:extLst>
          </p:cNvPr>
          <p:cNvCxnSpPr>
            <a:cxnSpLocks/>
          </p:cNvCxnSpPr>
          <p:nvPr/>
        </p:nvCxnSpPr>
        <p:spPr>
          <a:xfrm flipH="1">
            <a:off x="5331976" y="2593399"/>
            <a:ext cx="5471" cy="1532345"/>
          </a:xfrm>
          <a:prstGeom prst="line">
            <a:avLst/>
          </a:prstGeom>
        </p:spPr>
        <p:style>
          <a:lnRef idx="2">
            <a:schemeClr val="dk1"/>
          </a:lnRef>
          <a:fillRef idx="1">
            <a:schemeClr val="lt1"/>
          </a:fillRef>
          <a:effectRef idx="0">
            <a:schemeClr val="dk1"/>
          </a:effectRef>
          <a:fontRef idx="minor">
            <a:schemeClr val="dk1"/>
          </a:fontRef>
        </p:style>
      </p:cxnSp>
      <p:cxnSp>
        <p:nvCxnSpPr>
          <p:cNvPr id="15" name="Straight Connector 14">
            <a:extLst>
              <a:ext uri="{FF2B5EF4-FFF2-40B4-BE49-F238E27FC236}">
                <a16:creationId xmlns:a16="http://schemas.microsoft.com/office/drawing/2014/main" id="{6DD6DA91-4752-4C92-9280-FE832D859A69}"/>
              </a:ext>
            </a:extLst>
          </p:cNvPr>
          <p:cNvCxnSpPr/>
          <p:nvPr/>
        </p:nvCxnSpPr>
        <p:spPr>
          <a:xfrm flipH="1">
            <a:off x="7311552" y="2593398"/>
            <a:ext cx="1" cy="1887405"/>
          </a:xfrm>
          <a:prstGeom prst="line">
            <a:avLst/>
          </a:prstGeom>
        </p:spPr>
        <p:style>
          <a:lnRef idx="2">
            <a:schemeClr val="dk1"/>
          </a:lnRef>
          <a:fillRef idx="1">
            <a:schemeClr val="lt1"/>
          </a:fillRef>
          <a:effectRef idx="0">
            <a:schemeClr val="dk1"/>
          </a:effectRef>
          <a:fontRef idx="minor">
            <a:schemeClr val="dk1"/>
          </a:fontRef>
        </p:style>
      </p:cxnSp>
      <p:sp>
        <p:nvSpPr>
          <p:cNvPr id="16" name="TextBox 15">
            <a:extLst>
              <a:ext uri="{FF2B5EF4-FFF2-40B4-BE49-F238E27FC236}">
                <a16:creationId xmlns:a16="http://schemas.microsoft.com/office/drawing/2014/main" id="{FD236AD4-AFD2-4BFD-A03E-2CE3398751D2}"/>
              </a:ext>
            </a:extLst>
          </p:cNvPr>
          <p:cNvSpPr txBox="1"/>
          <p:nvPr/>
        </p:nvSpPr>
        <p:spPr>
          <a:xfrm>
            <a:off x="2558373" y="4480803"/>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GUI</a:t>
            </a:r>
          </a:p>
        </p:txBody>
      </p:sp>
      <p:sp>
        <p:nvSpPr>
          <p:cNvPr id="19" name="TextBox 18">
            <a:extLst>
              <a:ext uri="{FF2B5EF4-FFF2-40B4-BE49-F238E27FC236}">
                <a16:creationId xmlns:a16="http://schemas.microsoft.com/office/drawing/2014/main" id="{666DFFE1-5AFB-4DBC-BD8F-6E1E9020AFD4}"/>
              </a:ext>
            </a:extLst>
          </p:cNvPr>
          <p:cNvSpPr txBox="1"/>
          <p:nvPr/>
        </p:nvSpPr>
        <p:spPr>
          <a:xfrm>
            <a:off x="6840367" y="2316399"/>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Database</a:t>
            </a:r>
          </a:p>
        </p:txBody>
      </p:sp>
      <p:sp>
        <p:nvSpPr>
          <p:cNvPr id="20" name="TextBox 19">
            <a:extLst>
              <a:ext uri="{FF2B5EF4-FFF2-40B4-BE49-F238E27FC236}">
                <a16:creationId xmlns:a16="http://schemas.microsoft.com/office/drawing/2014/main" id="{14F19C46-1EF4-4A8F-BAC5-7CF005755DBC}"/>
              </a:ext>
            </a:extLst>
          </p:cNvPr>
          <p:cNvSpPr txBox="1"/>
          <p:nvPr/>
        </p:nvSpPr>
        <p:spPr>
          <a:xfrm>
            <a:off x="6840366" y="4480803"/>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Database</a:t>
            </a:r>
          </a:p>
        </p:txBody>
      </p:sp>
      <p:sp>
        <p:nvSpPr>
          <p:cNvPr id="22" name="TextBox 21">
            <a:extLst>
              <a:ext uri="{FF2B5EF4-FFF2-40B4-BE49-F238E27FC236}">
                <a16:creationId xmlns:a16="http://schemas.microsoft.com/office/drawing/2014/main" id="{1D2A0A9B-E8C0-48F4-9705-8A77CB5902ED}"/>
              </a:ext>
            </a:extLst>
          </p:cNvPr>
          <p:cNvSpPr txBox="1"/>
          <p:nvPr/>
        </p:nvSpPr>
        <p:spPr>
          <a:xfrm>
            <a:off x="1709635" y="2500620"/>
            <a:ext cx="926560" cy="47320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Inputs incomplete parameters</a:t>
            </a:r>
          </a:p>
        </p:txBody>
      </p:sp>
      <p:cxnSp>
        <p:nvCxnSpPr>
          <p:cNvPr id="23" name="Straight Arrow Connector 22">
            <a:extLst>
              <a:ext uri="{FF2B5EF4-FFF2-40B4-BE49-F238E27FC236}">
                <a16:creationId xmlns:a16="http://schemas.microsoft.com/office/drawing/2014/main" id="{7418D1FA-6DB6-4EC0-B5D2-D1621630F6E3}"/>
              </a:ext>
            </a:extLst>
          </p:cNvPr>
          <p:cNvCxnSpPr>
            <a:cxnSpLocks/>
          </p:cNvCxnSpPr>
          <p:nvPr/>
        </p:nvCxnSpPr>
        <p:spPr>
          <a:xfrm>
            <a:off x="3021653" y="3167570"/>
            <a:ext cx="231579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5" name="TextBox 24">
            <a:extLst>
              <a:ext uri="{FF2B5EF4-FFF2-40B4-BE49-F238E27FC236}">
                <a16:creationId xmlns:a16="http://schemas.microsoft.com/office/drawing/2014/main" id="{7353830B-8FE7-41A9-970C-489BA73F6AD5}"/>
              </a:ext>
            </a:extLst>
          </p:cNvPr>
          <p:cNvSpPr txBox="1"/>
          <p:nvPr/>
        </p:nvSpPr>
        <p:spPr>
          <a:xfrm>
            <a:off x="4510594" y="2316399"/>
            <a:ext cx="1653704" cy="5078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Compound  Checker</a:t>
            </a:r>
          </a:p>
        </p:txBody>
      </p:sp>
      <p:sp>
        <p:nvSpPr>
          <p:cNvPr id="26" name="TextBox 25">
            <a:extLst>
              <a:ext uri="{FF2B5EF4-FFF2-40B4-BE49-F238E27FC236}">
                <a16:creationId xmlns:a16="http://schemas.microsoft.com/office/drawing/2014/main" id="{4F0EA5B8-9EFF-423D-ACB6-7C0C75CA15AE}"/>
              </a:ext>
            </a:extLst>
          </p:cNvPr>
          <p:cNvSpPr txBox="1"/>
          <p:nvPr/>
        </p:nvSpPr>
        <p:spPr>
          <a:xfrm>
            <a:off x="4540687" y="4480804"/>
            <a:ext cx="1653704" cy="5078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Crystal + missing inputs Predictor</a:t>
            </a:r>
          </a:p>
        </p:txBody>
      </p:sp>
      <p:cxnSp>
        <p:nvCxnSpPr>
          <p:cNvPr id="28" name="Straight Arrow Connector 27">
            <a:extLst>
              <a:ext uri="{FF2B5EF4-FFF2-40B4-BE49-F238E27FC236}">
                <a16:creationId xmlns:a16="http://schemas.microsoft.com/office/drawing/2014/main" id="{69323AB7-BBB1-4559-9A63-31E53E1C7D58}"/>
              </a:ext>
            </a:extLst>
          </p:cNvPr>
          <p:cNvCxnSpPr>
            <a:cxnSpLocks/>
          </p:cNvCxnSpPr>
          <p:nvPr/>
        </p:nvCxnSpPr>
        <p:spPr>
          <a:xfrm>
            <a:off x="5337446" y="3347531"/>
            <a:ext cx="19741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2" name="Straight Connector 31">
            <a:extLst>
              <a:ext uri="{FF2B5EF4-FFF2-40B4-BE49-F238E27FC236}">
                <a16:creationId xmlns:a16="http://schemas.microsoft.com/office/drawing/2014/main" id="{ECC74DA3-DC5F-4E33-A7C3-A12038C8C15D}"/>
              </a:ext>
            </a:extLst>
          </p:cNvPr>
          <p:cNvCxnSpPr>
            <a:cxnSpLocks/>
          </p:cNvCxnSpPr>
          <p:nvPr/>
        </p:nvCxnSpPr>
        <p:spPr>
          <a:xfrm>
            <a:off x="5331975" y="3972532"/>
            <a:ext cx="0" cy="508271"/>
          </a:xfrm>
          <a:prstGeom prst="line">
            <a:avLst/>
          </a:prstGeom>
        </p:spPr>
        <p:style>
          <a:lnRef idx="2">
            <a:schemeClr val="dk1"/>
          </a:lnRef>
          <a:fillRef idx="1">
            <a:schemeClr val="lt1"/>
          </a:fillRef>
          <a:effectRef idx="0">
            <a:schemeClr val="dk1"/>
          </a:effectRef>
          <a:fontRef idx="minor">
            <a:schemeClr val="dk1"/>
          </a:fontRef>
        </p:style>
      </p:cxnSp>
      <p:cxnSp>
        <p:nvCxnSpPr>
          <p:cNvPr id="34" name="Straight Arrow Connector 33">
            <a:extLst>
              <a:ext uri="{FF2B5EF4-FFF2-40B4-BE49-F238E27FC236}">
                <a16:creationId xmlns:a16="http://schemas.microsoft.com/office/drawing/2014/main" id="{EF02333C-0816-44EC-8CDC-A84D864156A7}"/>
              </a:ext>
            </a:extLst>
          </p:cNvPr>
          <p:cNvCxnSpPr>
            <a:cxnSpLocks/>
          </p:cNvCxnSpPr>
          <p:nvPr/>
        </p:nvCxnSpPr>
        <p:spPr>
          <a:xfrm flipH="1">
            <a:off x="5337446" y="3972533"/>
            <a:ext cx="19741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8" name="Straight Arrow Connector 37">
            <a:extLst>
              <a:ext uri="{FF2B5EF4-FFF2-40B4-BE49-F238E27FC236}">
                <a16:creationId xmlns:a16="http://schemas.microsoft.com/office/drawing/2014/main" id="{6909576C-D35E-43DA-90CC-3FC07307C29C}"/>
              </a:ext>
            </a:extLst>
          </p:cNvPr>
          <p:cNvCxnSpPr>
            <a:cxnSpLocks/>
          </p:cNvCxnSpPr>
          <p:nvPr/>
        </p:nvCxnSpPr>
        <p:spPr>
          <a:xfrm flipH="1">
            <a:off x="3021652" y="4191405"/>
            <a:ext cx="231032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3" name="Straight Arrow Connector 42">
            <a:extLst>
              <a:ext uri="{FF2B5EF4-FFF2-40B4-BE49-F238E27FC236}">
                <a16:creationId xmlns:a16="http://schemas.microsoft.com/office/drawing/2014/main" id="{B626779A-5A8F-46C3-9E18-2420D0F9CA50}"/>
              </a:ext>
            </a:extLst>
          </p:cNvPr>
          <p:cNvCxnSpPr>
            <a:cxnSpLocks/>
          </p:cNvCxnSpPr>
          <p:nvPr/>
        </p:nvCxnSpPr>
        <p:spPr>
          <a:xfrm flipH="1">
            <a:off x="1324176" y="4334888"/>
            <a:ext cx="169747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5" name="TextBox 44">
            <a:extLst>
              <a:ext uri="{FF2B5EF4-FFF2-40B4-BE49-F238E27FC236}">
                <a16:creationId xmlns:a16="http://schemas.microsoft.com/office/drawing/2014/main" id="{A7AEFC01-5D31-4C1B-8CE3-D5A5D94B885A}"/>
              </a:ext>
            </a:extLst>
          </p:cNvPr>
          <p:cNvSpPr txBox="1"/>
          <p:nvPr/>
        </p:nvSpPr>
        <p:spPr>
          <a:xfrm>
            <a:off x="3408202" y="2821321"/>
            <a:ext cx="1549130" cy="34624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Inputs incomplete parameters</a:t>
            </a:r>
          </a:p>
        </p:txBody>
      </p:sp>
      <p:cxnSp>
        <p:nvCxnSpPr>
          <p:cNvPr id="47" name="Straight Connector 46">
            <a:extLst>
              <a:ext uri="{FF2B5EF4-FFF2-40B4-BE49-F238E27FC236}">
                <a16:creationId xmlns:a16="http://schemas.microsoft.com/office/drawing/2014/main" id="{70A98481-F1F9-4855-9C2A-89BD707BD743}"/>
              </a:ext>
            </a:extLst>
          </p:cNvPr>
          <p:cNvCxnSpPr>
            <a:cxnSpLocks/>
          </p:cNvCxnSpPr>
          <p:nvPr/>
        </p:nvCxnSpPr>
        <p:spPr>
          <a:xfrm>
            <a:off x="3021653" y="4191405"/>
            <a:ext cx="0" cy="289398"/>
          </a:xfrm>
          <a:prstGeom prst="line">
            <a:avLst/>
          </a:prstGeom>
        </p:spPr>
        <p:style>
          <a:lnRef idx="2">
            <a:schemeClr val="dk1"/>
          </a:lnRef>
          <a:fillRef idx="1">
            <a:schemeClr val="lt1"/>
          </a:fillRef>
          <a:effectRef idx="0">
            <a:schemeClr val="dk1"/>
          </a:effectRef>
          <a:fontRef idx="minor">
            <a:schemeClr val="dk1"/>
          </a:fontRef>
        </p:style>
      </p:cxnSp>
      <p:sp>
        <p:nvSpPr>
          <p:cNvPr id="51" name="TextBox 50">
            <a:extLst>
              <a:ext uri="{FF2B5EF4-FFF2-40B4-BE49-F238E27FC236}">
                <a16:creationId xmlns:a16="http://schemas.microsoft.com/office/drawing/2014/main" id="{869B7969-3EC9-4317-B5D5-9212D5582B97}"/>
              </a:ext>
            </a:extLst>
          </p:cNvPr>
          <p:cNvSpPr txBox="1"/>
          <p:nvPr/>
        </p:nvSpPr>
        <p:spPr>
          <a:xfrm>
            <a:off x="5578893" y="2868665"/>
            <a:ext cx="1549130" cy="47320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Checks to see if compound can exist/compatible with database</a:t>
            </a:r>
          </a:p>
        </p:txBody>
      </p:sp>
      <p:sp>
        <p:nvSpPr>
          <p:cNvPr id="52" name="TextBox 51">
            <a:extLst>
              <a:ext uri="{FF2B5EF4-FFF2-40B4-BE49-F238E27FC236}">
                <a16:creationId xmlns:a16="http://schemas.microsoft.com/office/drawing/2014/main" id="{9DE68029-1DE5-440E-AF2D-1FBDFDF2D2A0}"/>
              </a:ext>
            </a:extLst>
          </p:cNvPr>
          <p:cNvSpPr txBox="1"/>
          <p:nvPr/>
        </p:nvSpPr>
        <p:spPr>
          <a:xfrm>
            <a:off x="5547199" y="3654371"/>
            <a:ext cx="1549130" cy="34624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Finds nearest compounds in database to entry</a:t>
            </a:r>
          </a:p>
        </p:txBody>
      </p:sp>
      <p:sp>
        <p:nvSpPr>
          <p:cNvPr id="53" name="TextBox 52">
            <a:extLst>
              <a:ext uri="{FF2B5EF4-FFF2-40B4-BE49-F238E27FC236}">
                <a16:creationId xmlns:a16="http://schemas.microsoft.com/office/drawing/2014/main" id="{FF187FC3-3239-40ED-83D4-8E54DB495F53}"/>
              </a:ext>
            </a:extLst>
          </p:cNvPr>
          <p:cNvSpPr txBox="1"/>
          <p:nvPr/>
        </p:nvSpPr>
        <p:spPr>
          <a:xfrm>
            <a:off x="3567622" y="3844887"/>
            <a:ext cx="1549130" cy="34624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Predicts crystal structure + missing components</a:t>
            </a:r>
          </a:p>
        </p:txBody>
      </p:sp>
      <p:sp>
        <p:nvSpPr>
          <p:cNvPr id="54" name="TextBox 53">
            <a:extLst>
              <a:ext uri="{FF2B5EF4-FFF2-40B4-BE49-F238E27FC236}">
                <a16:creationId xmlns:a16="http://schemas.microsoft.com/office/drawing/2014/main" id="{890DF7CC-6BC1-4CDF-8B9B-ACA6C0DF779A}"/>
              </a:ext>
            </a:extLst>
          </p:cNvPr>
          <p:cNvSpPr txBox="1"/>
          <p:nvPr/>
        </p:nvSpPr>
        <p:spPr>
          <a:xfrm>
            <a:off x="1449029" y="3973881"/>
            <a:ext cx="1549130" cy="34624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Gives requested info  + missing inputs</a:t>
            </a:r>
          </a:p>
        </p:txBody>
      </p:sp>
    </p:spTree>
    <p:extLst>
      <p:ext uri="{BB962C8B-B14F-4D97-AF65-F5344CB8AC3E}">
        <p14:creationId xmlns:p14="http://schemas.microsoft.com/office/powerpoint/2010/main" val="372712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FF66-8951-4EBD-BD66-DD784E38FBED}"/>
              </a:ext>
            </a:extLst>
          </p:cNvPr>
          <p:cNvSpPr>
            <a:spLocks noGrp="1"/>
          </p:cNvSpPr>
          <p:nvPr>
            <p:ph type="title"/>
          </p:nvPr>
        </p:nvSpPr>
        <p:spPr/>
        <p:txBody>
          <a:bodyPr/>
          <a:lstStyle/>
          <a:p>
            <a:r>
              <a:rPr lang="en-US" dirty="0"/>
              <a:t>User Case #2: Professional </a:t>
            </a:r>
          </a:p>
        </p:txBody>
      </p:sp>
      <p:sp>
        <p:nvSpPr>
          <p:cNvPr id="3" name="Content Placeholder 2">
            <a:extLst>
              <a:ext uri="{FF2B5EF4-FFF2-40B4-BE49-F238E27FC236}">
                <a16:creationId xmlns:a16="http://schemas.microsoft.com/office/drawing/2014/main" id="{32222545-6A73-4F17-9D85-2953420477BC}"/>
              </a:ext>
            </a:extLst>
          </p:cNvPr>
          <p:cNvSpPr>
            <a:spLocks noGrp="1"/>
          </p:cNvSpPr>
          <p:nvPr>
            <p:ph idx="1"/>
          </p:nvPr>
        </p:nvSpPr>
        <p:spPr/>
        <p:txBody>
          <a:bodyPr/>
          <a:lstStyle/>
          <a:p>
            <a:r>
              <a:rPr lang="en-US" dirty="0"/>
              <a:t>A professor/graduate student/ professional who knows a thing or two about batteries. They use this program to predict compounds in the lab that can be synthesized. They also might have extra information, such as band gap and density of requested compound. </a:t>
            </a:r>
          </a:p>
        </p:txBody>
      </p:sp>
    </p:spTree>
    <p:extLst>
      <p:ext uri="{BB962C8B-B14F-4D97-AF65-F5344CB8AC3E}">
        <p14:creationId xmlns:p14="http://schemas.microsoft.com/office/powerpoint/2010/main" val="250948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F0B-16C1-41D1-BBF8-B5293E7D1D29}"/>
              </a:ext>
            </a:extLst>
          </p:cNvPr>
          <p:cNvSpPr>
            <a:spLocks noGrp="1"/>
          </p:cNvSpPr>
          <p:nvPr>
            <p:ph type="title"/>
          </p:nvPr>
        </p:nvSpPr>
        <p:spPr/>
        <p:txBody>
          <a:bodyPr/>
          <a:lstStyle/>
          <a:p>
            <a:r>
              <a:rPr lang="en-US" dirty="0"/>
              <a:t>Diagram</a:t>
            </a:r>
          </a:p>
        </p:txBody>
      </p:sp>
      <p:sp>
        <p:nvSpPr>
          <p:cNvPr id="4" name="TextBox 3">
            <a:extLst>
              <a:ext uri="{FF2B5EF4-FFF2-40B4-BE49-F238E27FC236}">
                <a16:creationId xmlns:a16="http://schemas.microsoft.com/office/drawing/2014/main" id="{938C6D79-1A53-4E9B-9A8D-D8508CF11BD9}"/>
              </a:ext>
            </a:extLst>
          </p:cNvPr>
          <p:cNvSpPr txBox="1"/>
          <p:nvPr/>
        </p:nvSpPr>
        <p:spPr>
          <a:xfrm>
            <a:off x="811042" y="2316399"/>
            <a:ext cx="1021406" cy="5078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Professional</a:t>
            </a:r>
          </a:p>
        </p:txBody>
      </p:sp>
      <p:sp>
        <p:nvSpPr>
          <p:cNvPr id="5" name="TextBox 4">
            <a:extLst>
              <a:ext uri="{FF2B5EF4-FFF2-40B4-BE49-F238E27FC236}">
                <a16:creationId xmlns:a16="http://schemas.microsoft.com/office/drawing/2014/main" id="{D3AB1950-A9F0-4579-84F6-F0E908E23897}"/>
              </a:ext>
            </a:extLst>
          </p:cNvPr>
          <p:cNvSpPr txBox="1"/>
          <p:nvPr/>
        </p:nvSpPr>
        <p:spPr>
          <a:xfrm>
            <a:off x="802832" y="4480803"/>
            <a:ext cx="1051502" cy="5078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Professional</a:t>
            </a:r>
          </a:p>
        </p:txBody>
      </p:sp>
      <p:cxnSp>
        <p:nvCxnSpPr>
          <p:cNvPr id="7" name="Straight Connector 6">
            <a:extLst>
              <a:ext uri="{FF2B5EF4-FFF2-40B4-BE49-F238E27FC236}">
                <a16:creationId xmlns:a16="http://schemas.microsoft.com/office/drawing/2014/main" id="{0982A9D6-505C-42CB-BAEF-A1E496550C32}"/>
              </a:ext>
            </a:extLst>
          </p:cNvPr>
          <p:cNvCxnSpPr>
            <a:cxnSpLocks/>
            <a:stCxn id="4" idx="2"/>
            <a:endCxn id="5" idx="0"/>
          </p:cNvCxnSpPr>
          <p:nvPr/>
        </p:nvCxnSpPr>
        <p:spPr>
          <a:xfrm>
            <a:off x="1321745" y="2824230"/>
            <a:ext cx="6838" cy="1656573"/>
          </a:xfrm>
          <a:prstGeom prst="line">
            <a:avLst/>
          </a:prstGeom>
        </p:spPr>
        <p:style>
          <a:lnRef idx="2">
            <a:schemeClr val="dk1"/>
          </a:lnRef>
          <a:fillRef idx="1">
            <a:schemeClr val="lt1"/>
          </a:fillRef>
          <a:effectRef idx="0">
            <a:schemeClr val="dk1"/>
          </a:effectRef>
          <a:fontRef idx="minor">
            <a:schemeClr val="dk1"/>
          </a:fontRef>
        </p:style>
      </p:cxnSp>
      <p:cxnSp>
        <p:nvCxnSpPr>
          <p:cNvPr id="9" name="Straight Arrow Connector 8">
            <a:extLst>
              <a:ext uri="{FF2B5EF4-FFF2-40B4-BE49-F238E27FC236}">
                <a16:creationId xmlns:a16="http://schemas.microsoft.com/office/drawing/2014/main" id="{7575B046-DAEE-4F31-9B11-F5CB9D1F94E1}"/>
              </a:ext>
            </a:extLst>
          </p:cNvPr>
          <p:cNvCxnSpPr>
            <a:cxnSpLocks/>
          </p:cNvCxnSpPr>
          <p:nvPr/>
        </p:nvCxnSpPr>
        <p:spPr>
          <a:xfrm>
            <a:off x="1324177" y="2965721"/>
            <a:ext cx="169747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0" name="TextBox 9">
            <a:extLst>
              <a:ext uri="{FF2B5EF4-FFF2-40B4-BE49-F238E27FC236}">
                <a16:creationId xmlns:a16="http://schemas.microsoft.com/office/drawing/2014/main" id="{EE953FB8-E486-4577-BD22-C97351866F3C}"/>
              </a:ext>
            </a:extLst>
          </p:cNvPr>
          <p:cNvSpPr txBox="1"/>
          <p:nvPr/>
        </p:nvSpPr>
        <p:spPr>
          <a:xfrm>
            <a:off x="2558374" y="2316399"/>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GUI</a:t>
            </a:r>
          </a:p>
        </p:txBody>
      </p:sp>
      <p:cxnSp>
        <p:nvCxnSpPr>
          <p:cNvPr id="13" name="Straight Connector 12">
            <a:extLst>
              <a:ext uri="{FF2B5EF4-FFF2-40B4-BE49-F238E27FC236}">
                <a16:creationId xmlns:a16="http://schemas.microsoft.com/office/drawing/2014/main" id="{3CC6DEB3-8B4B-4355-9D49-967F6872CDBA}"/>
              </a:ext>
            </a:extLst>
          </p:cNvPr>
          <p:cNvCxnSpPr>
            <a:cxnSpLocks/>
          </p:cNvCxnSpPr>
          <p:nvPr/>
        </p:nvCxnSpPr>
        <p:spPr>
          <a:xfrm>
            <a:off x="3021654" y="2593398"/>
            <a:ext cx="0" cy="574172"/>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a:extLst>
              <a:ext uri="{FF2B5EF4-FFF2-40B4-BE49-F238E27FC236}">
                <a16:creationId xmlns:a16="http://schemas.microsoft.com/office/drawing/2014/main" id="{03FD5ED7-940D-4315-A20A-BE8808AE8C3E}"/>
              </a:ext>
            </a:extLst>
          </p:cNvPr>
          <p:cNvCxnSpPr>
            <a:cxnSpLocks/>
          </p:cNvCxnSpPr>
          <p:nvPr/>
        </p:nvCxnSpPr>
        <p:spPr>
          <a:xfrm flipH="1">
            <a:off x="5331976" y="2593399"/>
            <a:ext cx="5471" cy="1532345"/>
          </a:xfrm>
          <a:prstGeom prst="line">
            <a:avLst/>
          </a:prstGeom>
        </p:spPr>
        <p:style>
          <a:lnRef idx="2">
            <a:schemeClr val="dk1"/>
          </a:lnRef>
          <a:fillRef idx="1">
            <a:schemeClr val="lt1"/>
          </a:fillRef>
          <a:effectRef idx="0">
            <a:schemeClr val="dk1"/>
          </a:effectRef>
          <a:fontRef idx="minor">
            <a:schemeClr val="dk1"/>
          </a:fontRef>
        </p:style>
      </p:cxnSp>
      <p:cxnSp>
        <p:nvCxnSpPr>
          <p:cNvPr id="15" name="Straight Connector 14">
            <a:extLst>
              <a:ext uri="{FF2B5EF4-FFF2-40B4-BE49-F238E27FC236}">
                <a16:creationId xmlns:a16="http://schemas.microsoft.com/office/drawing/2014/main" id="{6DD6DA91-4752-4C92-9280-FE832D859A69}"/>
              </a:ext>
            </a:extLst>
          </p:cNvPr>
          <p:cNvCxnSpPr/>
          <p:nvPr/>
        </p:nvCxnSpPr>
        <p:spPr>
          <a:xfrm flipH="1">
            <a:off x="7311552" y="2593398"/>
            <a:ext cx="1" cy="1887405"/>
          </a:xfrm>
          <a:prstGeom prst="line">
            <a:avLst/>
          </a:prstGeom>
        </p:spPr>
        <p:style>
          <a:lnRef idx="2">
            <a:schemeClr val="dk1"/>
          </a:lnRef>
          <a:fillRef idx="1">
            <a:schemeClr val="lt1"/>
          </a:fillRef>
          <a:effectRef idx="0">
            <a:schemeClr val="dk1"/>
          </a:effectRef>
          <a:fontRef idx="minor">
            <a:schemeClr val="dk1"/>
          </a:fontRef>
        </p:style>
      </p:cxnSp>
      <p:sp>
        <p:nvSpPr>
          <p:cNvPr id="16" name="TextBox 15">
            <a:extLst>
              <a:ext uri="{FF2B5EF4-FFF2-40B4-BE49-F238E27FC236}">
                <a16:creationId xmlns:a16="http://schemas.microsoft.com/office/drawing/2014/main" id="{FD236AD4-AFD2-4BFD-A03E-2CE3398751D2}"/>
              </a:ext>
            </a:extLst>
          </p:cNvPr>
          <p:cNvSpPr txBox="1"/>
          <p:nvPr/>
        </p:nvSpPr>
        <p:spPr>
          <a:xfrm>
            <a:off x="2558373" y="4480803"/>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GUI</a:t>
            </a:r>
          </a:p>
        </p:txBody>
      </p:sp>
      <p:sp>
        <p:nvSpPr>
          <p:cNvPr id="19" name="TextBox 18">
            <a:extLst>
              <a:ext uri="{FF2B5EF4-FFF2-40B4-BE49-F238E27FC236}">
                <a16:creationId xmlns:a16="http://schemas.microsoft.com/office/drawing/2014/main" id="{666DFFE1-5AFB-4DBC-BD8F-6E1E9020AFD4}"/>
              </a:ext>
            </a:extLst>
          </p:cNvPr>
          <p:cNvSpPr txBox="1"/>
          <p:nvPr/>
        </p:nvSpPr>
        <p:spPr>
          <a:xfrm>
            <a:off x="6840367" y="2316399"/>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Database</a:t>
            </a:r>
          </a:p>
        </p:txBody>
      </p:sp>
      <p:sp>
        <p:nvSpPr>
          <p:cNvPr id="20" name="TextBox 19">
            <a:extLst>
              <a:ext uri="{FF2B5EF4-FFF2-40B4-BE49-F238E27FC236}">
                <a16:creationId xmlns:a16="http://schemas.microsoft.com/office/drawing/2014/main" id="{14F19C46-1EF4-4A8F-BAC5-7CF005755DBC}"/>
              </a:ext>
            </a:extLst>
          </p:cNvPr>
          <p:cNvSpPr txBox="1"/>
          <p:nvPr/>
        </p:nvSpPr>
        <p:spPr>
          <a:xfrm>
            <a:off x="6840366" y="4480803"/>
            <a:ext cx="926560" cy="3000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Database</a:t>
            </a:r>
          </a:p>
        </p:txBody>
      </p:sp>
      <p:sp>
        <p:nvSpPr>
          <p:cNvPr id="22" name="TextBox 21">
            <a:extLst>
              <a:ext uri="{FF2B5EF4-FFF2-40B4-BE49-F238E27FC236}">
                <a16:creationId xmlns:a16="http://schemas.microsoft.com/office/drawing/2014/main" id="{1D2A0A9B-E8C0-48F4-9705-8A77CB5902ED}"/>
              </a:ext>
            </a:extLst>
          </p:cNvPr>
          <p:cNvSpPr txBox="1"/>
          <p:nvPr/>
        </p:nvSpPr>
        <p:spPr>
          <a:xfrm>
            <a:off x="1709636" y="2672372"/>
            <a:ext cx="926560" cy="47320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Inputs incomplete parameters</a:t>
            </a:r>
          </a:p>
        </p:txBody>
      </p:sp>
      <p:cxnSp>
        <p:nvCxnSpPr>
          <p:cNvPr id="23" name="Straight Arrow Connector 22">
            <a:extLst>
              <a:ext uri="{FF2B5EF4-FFF2-40B4-BE49-F238E27FC236}">
                <a16:creationId xmlns:a16="http://schemas.microsoft.com/office/drawing/2014/main" id="{7418D1FA-6DB6-4EC0-B5D2-D1621630F6E3}"/>
              </a:ext>
            </a:extLst>
          </p:cNvPr>
          <p:cNvCxnSpPr>
            <a:cxnSpLocks/>
          </p:cNvCxnSpPr>
          <p:nvPr/>
        </p:nvCxnSpPr>
        <p:spPr>
          <a:xfrm>
            <a:off x="3021653" y="3167570"/>
            <a:ext cx="231579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5" name="TextBox 24">
            <a:extLst>
              <a:ext uri="{FF2B5EF4-FFF2-40B4-BE49-F238E27FC236}">
                <a16:creationId xmlns:a16="http://schemas.microsoft.com/office/drawing/2014/main" id="{7353830B-8FE7-41A9-970C-489BA73F6AD5}"/>
              </a:ext>
            </a:extLst>
          </p:cNvPr>
          <p:cNvSpPr txBox="1"/>
          <p:nvPr/>
        </p:nvSpPr>
        <p:spPr>
          <a:xfrm>
            <a:off x="4510594" y="2316399"/>
            <a:ext cx="1653704" cy="5078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Compound  Checker</a:t>
            </a:r>
          </a:p>
        </p:txBody>
      </p:sp>
      <p:sp>
        <p:nvSpPr>
          <p:cNvPr id="26" name="TextBox 25">
            <a:extLst>
              <a:ext uri="{FF2B5EF4-FFF2-40B4-BE49-F238E27FC236}">
                <a16:creationId xmlns:a16="http://schemas.microsoft.com/office/drawing/2014/main" id="{4F0EA5B8-9EFF-423D-ACB6-7C0C75CA15AE}"/>
              </a:ext>
            </a:extLst>
          </p:cNvPr>
          <p:cNvSpPr txBox="1"/>
          <p:nvPr/>
        </p:nvSpPr>
        <p:spPr>
          <a:xfrm>
            <a:off x="4540687" y="4480804"/>
            <a:ext cx="1653704" cy="5078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Crystal + missing inputs Predictor</a:t>
            </a:r>
          </a:p>
        </p:txBody>
      </p:sp>
      <p:cxnSp>
        <p:nvCxnSpPr>
          <p:cNvPr id="28" name="Straight Arrow Connector 27">
            <a:extLst>
              <a:ext uri="{FF2B5EF4-FFF2-40B4-BE49-F238E27FC236}">
                <a16:creationId xmlns:a16="http://schemas.microsoft.com/office/drawing/2014/main" id="{69323AB7-BBB1-4559-9A63-31E53E1C7D58}"/>
              </a:ext>
            </a:extLst>
          </p:cNvPr>
          <p:cNvCxnSpPr>
            <a:cxnSpLocks/>
          </p:cNvCxnSpPr>
          <p:nvPr/>
        </p:nvCxnSpPr>
        <p:spPr>
          <a:xfrm>
            <a:off x="5337446" y="3347531"/>
            <a:ext cx="19741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2" name="Straight Connector 31">
            <a:extLst>
              <a:ext uri="{FF2B5EF4-FFF2-40B4-BE49-F238E27FC236}">
                <a16:creationId xmlns:a16="http://schemas.microsoft.com/office/drawing/2014/main" id="{ECC74DA3-DC5F-4E33-A7C3-A12038C8C15D}"/>
              </a:ext>
            </a:extLst>
          </p:cNvPr>
          <p:cNvCxnSpPr>
            <a:cxnSpLocks/>
          </p:cNvCxnSpPr>
          <p:nvPr/>
        </p:nvCxnSpPr>
        <p:spPr>
          <a:xfrm>
            <a:off x="5331975" y="3972532"/>
            <a:ext cx="0" cy="508271"/>
          </a:xfrm>
          <a:prstGeom prst="line">
            <a:avLst/>
          </a:prstGeom>
        </p:spPr>
        <p:style>
          <a:lnRef idx="2">
            <a:schemeClr val="dk1"/>
          </a:lnRef>
          <a:fillRef idx="1">
            <a:schemeClr val="lt1"/>
          </a:fillRef>
          <a:effectRef idx="0">
            <a:schemeClr val="dk1"/>
          </a:effectRef>
          <a:fontRef idx="minor">
            <a:schemeClr val="dk1"/>
          </a:fontRef>
        </p:style>
      </p:cxnSp>
      <p:cxnSp>
        <p:nvCxnSpPr>
          <p:cNvPr id="34" name="Straight Arrow Connector 33">
            <a:extLst>
              <a:ext uri="{FF2B5EF4-FFF2-40B4-BE49-F238E27FC236}">
                <a16:creationId xmlns:a16="http://schemas.microsoft.com/office/drawing/2014/main" id="{EF02333C-0816-44EC-8CDC-A84D864156A7}"/>
              </a:ext>
            </a:extLst>
          </p:cNvPr>
          <p:cNvCxnSpPr>
            <a:cxnSpLocks/>
          </p:cNvCxnSpPr>
          <p:nvPr/>
        </p:nvCxnSpPr>
        <p:spPr>
          <a:xfrm flipH="1">
            <a:off x="5337446" y="3972533"/>
            <a:ext cx="197410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8" name="Straight Arrow Connector 37">
            <a:extLst>
              <a:ext uri="{FF2B5EF4-FFF2-40B4-BE49-F238E27FC236}">
                <a16:creationId xmlns:a16="http://schemas.microsoft.com/office/drawing/2014/main" id="{6909576C-D35E-43DA-90CC-3FC07307C29C}"/>
              </a:ext>
            </a:extLst>
          </p:cNvPr>
          <p:cNvCxnSpPr>
            <a:cxnSpLocks/>
          </p:cNvCxnSpPr>
          <p:nvPr/>
        </p:nvCxnSpPr>
        <p:spPr>
          <a:xfrm flipH="1">
            <a:off x="3021652" y="4191405"/>
            <a:ext cx="231032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3" name="Straight Arrow Connector 42">
            <a:extLst>
              <a:ext uri="{FF2B5EF4-FFF2-40B4-BE49-F238E27FC236}">
                <a16:creationId xmlns:a16="http://schemas.microsoft.com/office/drawing/2014/main" id="{B626779A-5A8F-46C3-9E18-2420D0F9CA50}"/>
              </a:ext>
            </a:extLst>
          </p:cNvPr>
          <p:cNvCxnSpPr>
            <a:cxnSpLocks/>
          </p:cNvCxnSpPr>
          <p:nvPr/>
        </p:nvCxnSpPr>
        <p:spPr>
          <a:xfrm flipH="1">
            <a:off x="1324176" y="4334888"/>
            <a:ext cx="169747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5" name="TextBox 44">
            <a:extLst>
              <a:ext uri="{FF2B5EF4-FFF2-40B4-BE49-F238E27FC236}">
                <a16:creationId xmlns:a16="http://schemas.microsoft.com/office/drawing/2014/main" id="{A7AEFC01-5D31-4C1B-8CE3-D5A5D94B885A}"/>
              </a:ext>
            </a:extLst>
          </p:cNvPr>
          <p:cNvSpPr txBox="1"/>
          <p:nvPr/>
        </p:nvSpPr>
        <p:spPr>
          <a:xfrm>
            <a:off x="3394344" y="2982879"/>
            <a:ext cx="1549130" cy="21929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Inputs complete parameters</a:t>
            </a:r>
          </a:p>
        </p:txBody>
      </p:sp>
      <p:cxnSp>
        <p:nvCxnSpPr>
          <p:cNvPr id="47" name="Straight Connector 46">
            <a:extLst>
              <a:ext uri="{FF2B5EF4-FFF2-40B4-BE49-F238E27FC236}">
                <a16:creationId xmlns:a16="http://schemas.microsoft.com/office/drawing/2014/main" id="{70A98481-F1F9-4855-9C2A-89BD707BD743}"/>
              </a:ext>
            </a:extLst>
          </p:cNvPr>
          <p:cNvCxnSpPr>
            <a:cxnSpLocks/>
          </p:cNvCxnSpPr>
          <p:nvPr/>
        </p:nvCxnSpPr>
        <p:spPr>
          <a:xfrm>
            <a:off x="3021653" y="4191405"/>
            <a:ext cx="0" cy="289398"/>
          </a:xfrm>
          <a:prstGeom prst="line">
            <a:avLst/>
          </a:prstGeom>
        </p:spPr>
        <p:style>
          <a:lnRef idx="2">
            <a:schemeClr val="dk1"/>
          </a:lnRef>
          <a:fillRef idx="1">
            <a:schemeClr val="lt1"/>
          </a:fillRef>
          <a:effectRef idx="0">
            <a:schemeClr val="dk1"/>
          </a:effectRef>
          <a:fontRef idx="minor">
            <a:schemeClr val="dk1"/>
          </a:fontRef>
        </p:style>
      </p:cxnSp>
      <p:sp>
        <p:nvSpPr>
          <p:cNvPr id="51" name="TextBox 50">
            <a:extLst>
              <a:ext uri="{FF2B5EF4-FFF2-40B4-BE49-F238E27FC236}">
                <a16:creationId xmlns:a16="http://schemas.microsoft.com/office/drawing/2014/main" id="{869B7969-3EC9-4317-B5D5-9212D5582B97}"/>
              </a:ext>
            </a:extLst>
          </p:cNvPr>
          <p:cNvSpPr txBox="1"/>
          <p:nvPr/>
        </p:nvSpPr>
        <p:spPr>
          <a:xfrm>
            <a:off x="5526829" y="2934643"/>
            <a:ext cx="1549130" cy="47320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Checks to see if compound can exist/compatible with database</a:t>
            </a:r>
          </a:p>
        </p:txBody>
      </p:sp>
      <p:sp>
        <p:nvSpPr>
          <p:cNvPr id="52" name="TextBox 51">
            <a:extLst>
              <a:ext uri="{FF2B5EF4-FFF2-40B4-BE49-F238E27FC236}">
                <a16:creationId xmlns:a16="http://schemas.microsoft.com/office/drawing/2014/main" id="{9DE68029-1DE5-440E-AF2D-1FBDFDF2D2A0}"/>
              </a:ext>
            </a:extLst>
          </p:cNvPr>
          <p:cNvSpPr txBox="1"/>
          <p:nvPr/>
        </p:nvSpPr>
        <p:spPr>
          <a:xfrm>
            <a:off x="5547199" y="3654371"/>
            <a:ext cx="1549130" cy="34624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Finds nearest compounds in database to entry</a:t>
            </a:r>
          </a:p>
        </p:txBody>
      </p:sp>
      <p:sp>
        <p:nvSpPr>
          <p:cNvPr id="53" name="TextBox 52">
            <a:extLst>
              <a:ext uri="{FF2B5EF4-FFF2-40B4-BE49-F238E27FC236}">
                <a16:creationId xmlns:a16="http://schemas.microsoft.com/office/drawing/2014/main" id="{FF187FC3-3239-40ED-83D4-8E54DB495F53}"/>
              </a:ext>
            </a:extLst>
          </p:cNvPr>
          <p:cNvSpPr txBox="1"/>
          <p:nvPr/>
        </p:nvSpPr>
        <p:spPr>
          <a:xfrm>
            <a:off x="3574309" y="3951036"/>
            <a:ext cx="1549130" cy="21929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Predicts crystal structure</a:t>
            </a:r>
          </a:p>
        </p:txBody>
      </p:sp>
      <p:sp>
        <p:nvSpPr>
          <p:cNvPr id="54" name="TextBox 53">
            <a:extLst>
              <a:ext uri="{FF2B5EF4-FFF2-40B4-BE49-F238E27FC236}">
                <a16:creationId xmlns:a16="http://schemas.microsoft.com/office/drawing/2014/main" id="{890DF7CC-6BC1-4CDF-8B9B-ACA6C0DF779A}"/>
              </a:ext>
            </a:extLst>
          </p:cNvPr>
          <p:cNvSpPr txBox="1"/>
          <p:nvPr/>
        </p:nvSpPr>
        <p:spPr>
          <a:xfrm>
            <a:off x="1451552" y="4018280"/>
            <a:ext cx="1549130" cy="34624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25" dirty="0"/>
              <a:t>Gives requested crystal structure</a:t>
            </a:r>
          </a:p>
        </p:txBody>
      </p:sp>
    </p:spTree>
    <p:extLst>
      <p:ext uri="{BB962C8B-B14F-4D97-AF65-F5344CB8AC3E}">
        <p14:creationId xmlns:p14="http://schemas.microsoft.com/office/powerpoint/2010/main" val="327180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4EEF-2783-4DC7-A7E8-5CDA91D65987}"/>
              </a:ext>
            </a:extLst>
          </p:cNvPr>
          <p:cNvSpPr>
            <a:spLocks noGrp="1"/>
          </p:cNvSpPr>
          <p:nvPr>
            <p:ph type="ctrTitle"/>
          </p:nvPr>
        </p:nvSpPr>
        <p:spPr/>
        <p:txBody>
          <a:bodyPr/>
          <a:lstStyle/>
          <a:p>
            <a:r>
              <a:rPr lang="en-US" dirty="0"/>
              <a:t>Component Specification</a:t>
            </a:r>
          </a:p>
        </p:txBody>
      </p:sp>
      <p:sp>
        <p:nvSpPr>
          <p:cNvPr id="4" name="Subtitle 3">
            <a:extLst>
              <a:ext uri="{FF2B5EF4-FFF2-40B4-BE49-F238E27FC236}">
                <a16:creationId xmlns:a16="http://schemas.microsoft.com/office/drawing/2014/main" id="{2C4941A1-6D11-4114-BC0D-C8F638D2671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312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CDAD-4973-4BCF-AAF6-2AA1E174A625}"/>
              </a:ext>
            </a:extLst>
          </p:cNvPr>
          <p:cNvSpPr>
            <a:spLocks noGrp="1"/>
          </p:cNvSpPr>
          <p:nvPr>
            <p:ph type="title"/>
          </p:nvPr>
        </p:nvSpPr>
        <p:spPr/>
        <p:txBody>
          <a:bodyPr/>
          <a:lstStyle/>
          <a:p>
            <a:r>
              <a:rPr lang="en-US" dirty="0"/>
              <a:t>List of stuff </a:t>
            </a:r>
          </a:p>
        </p:txBody>
      </p:sp>
      <p:sp>
        <p:nvSpPr>
          <p:cNvPr id="3" name="Content Placeholder 2">
            <a:extLst>
              <a:ext uri="{FF2B5EF4-FFF2-40B4-BE49-F238E27FC236}">
                <a16:creationId xmlns:a16="http://schemas.microsoft.com/office/drawing/2014/main" id="{19CF96DE-46E3-4F39-9EE0-A0EEB4162251}"/>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Atom_Splitter</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Input_Sorting</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Dataset_Validator</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KNN_Classifier</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Nearest_Neighbor</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Database_downloader</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Input_Predictor</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DunceCap_GUI</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135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2A47-2B2B-4265-ACEF-CC3C351C2356}"/>
              </a:ext>
            </a:extLst>
          </p:cNvPr>
          <p:cNvSpPr>
            <a:spLocks noGrp="1"/>
          </p:cNvSpPr>
          <p:nvPr>
            <p:ph type="title"/>
          </p:nvPr>
        </p:nvSpPr>
        <p:spPr/>
        <p:txBody>
          <a:bodyPr>
            <a:normAutofit fontScale="90000"/>
          </a:bodyPr>
          <a:lstStyle/>
          <a:p>
            <a:r>
              <a:rPr lang="en-US" dirty="0"/>
              <a:t>Input formula string splitter</a:t>
            </a:r>
          </a:p>
        </p:txBody>
      </p:sp>
      <p:sp>
        <p:nvSpPr>
          <p:cNvPr id="3" name="Content Placeholder 2">
            <a:extLst>
              <a:ext uri="{FF2B5EF4-FFF2-40B4-BE49-F238E27FC236}">
                <a16:creationId xmlns:a16="http://schemas.microsoft.com/office/drawing/2014/main" id="{48ED39D9-EA8E-47C9-916A-1CDCC4FE50C8}"/>
              </a:ext>
            </a:extLst>
          </p:cNvPr>
          <p:cNvSpPr>
            <a:spLocks noGrp="1"/>
          </p:cNvSpPr>
          <p:nvPr>
            <p:ph idx="1"/>
          </p:nvPr>
        </p:nvSpPr>
        <p:spPr/>
        <p:txBody>
          <a:bodyPr/>
          <a:lstStyle/>
          <a:p>
            <a:r>
              <a:rPr lang="en-US" altLang="en-US" dirty="0">
                <a:ea typeface="ＭＳ Ｐゴシック" charset="-128"/>
              </a:rPr>
              <a:t>Name</a:t>
            </a:r>
          </a:p>
          <a:p>
            <a:pPr lvl="1"/>
            <a:r>
              <a:rPr lang="en-US" dirty="0" err="1">
                <a:latin typeface="Courier New" panose="02070309020205020404" pitchFamily="49" charset="0"/>
                <a:cs typeface="Courier New" panose="02070309020205020404" pitchFamily="49" charset="0"/>
              </a:rPr>
              <a:t>Atom_Splitter</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altLang="en-US" dirty="0">
                <a:ea typeface="ＭＳ Ｐゴシック" charset="-128"/>
              </a:rPr>
              <a:t>Splits the input formula into respective atoms. </a:t>
            </a:r>
          </a:p>
          <a:p>
            <a:r>
              <a:rPr lang="en-US" altLang="en-US" dirty="0">
                <a:ea typeface="ＭＳ Ｐゴシック" charset="-128"/>
              </a:rPr>
              <a:t>Inputs (with type information)</a:t>
            </a:r>
          </a:p>
          <a:p>
            <a:pPr lvl="1"/>
            <a:r>
              <a:rPr lang="en-US" altLang="en-US" dirty="0">
                <a:ea typeface="ＭＳ Ｐゴシック" charset="-128"/>
              </a:rPr>
              <a:t>Molecule formula. </a:t>
            </a:r>
            <a:r>
              <a:rPr lang="en-US" altLang="en-US" dirty="0" err="1">
                <a:ea typeface="ＭＳ Ｐゴシック" charset="-128"/>
              </a:rPr>
              <a:t>i.e</a:t>
            </a:r>
            <a:r>
              <a:rPr lang="en-US" altLang="en-US" dirty="0">
                <a:ea typeface="ＭＳ Ｐゴシック" charset="-128"/>
              </a:rPr>
              <a:t> Li</a:t>
            </a:r>
            <a:r>
              <a:rPr lang="en-US" altLang="en-US" baseline="-25000" dirty="0">
                <a:ea typeface="ＭＳ Ｐゴシック" charset="-128"/>
              </a:rPr>
              <a:t>2</a:t>
            </a:r>
            <a:r>
              <a:rPr lang="en-US" altLang="en-US" dirty="0">
                <a:ea typeface="ＭＳ Ｐゴシック" charset="-128"/>
              </a:rPr>
              <a:t>O</a:t>
            </a:r>
            <a:r>
              <a:rPr lang="en-US" altLang="en-US" baseline="-25000" dirty="0">
                <a:ea typeface="ＭＳ Ｐゴシック" charset="-128"/>
              </a:rPr>
              <a:t>4</a:t>
            </a:r>
            <a:endParaRPr lang="en-US" altLang="en-US" dirty="0">
              <a:ea typeface="ＭＳ Ｐゴシック" charset="-128"/>
            </a:endParaRPr>
          </a:p>
          <a:p>
            <a:r>
              <a:rPr lang="en-US" altLang="en-US" dirty="0">
                <a:ea typeface="ＭＳ Ｐゴシック" charset="-128"/>
              </a:rPr>
              <a:t>Outputs (with type information)</a:t>
            </a:r>
          </a:p>
          <a:p>
            <a:pPr lvl="1"/>
            <a:r>
              <a:rPr lang="en-US" altLang="en-US" dirty="0">
                <a:ea typeface="ＭＳ Ｐゴシック" charset="-128"/>
              </a:rPr>
              <a:t>Dictionary </a:t>
            </a:r>
          </a:p>
          <a:p>
            <a:pPr lvl="2"/>
            <a:r>
              <a:rPr lang="en-US" altLang="en-US" dirty="0">
                <a:ea typeface="ＭＳ Ｐゴシック" charset="-128"/>
              </a:rPr>
              <a:t>Keys: atom name</a:t>
            </a:r>
          </a:p>
          <a:p>
            <a:pPr lvl="2"/>
            <a:r>
              <a:rPr lang="en-US" altLang="en-US" dirty="0">
                <a:ea typeface="ＭＳ Ｐゴシック" charset="-128"/>
              </a:rPr>
              <a:t>Values: number of atoms of name</a:t>
            </a:r>
          </a:p>
          <a:p>
            <a:endParaRPr lang="en-US" dirty="0"/>
          </a:p>
          <a:p>
            <a:endParaRPr lang="en-US" dirty="0"/>
          </a:p>
        </p:txBody>
      </p:sp>
    </p:spTree>
    <p:extLst>
      <p:ext uri="{BB962C8B-B14F-4D97-AF65-F5344CB8AC3E}">
        <p14:creationId xmlns:p14="http://schemas.microsoft.com/office/powerpoint/2010/main" val="425154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E196-4DAB-4B07-98D3-223DA565577D}"/>
              </a:ext>
            </a:extLst>
          </p:cNvPr>
          <p:cNvSpPr>
            <a:spLocks noGrp="1"/>
          </p:cNvSpPr>
          <p:nvPr>
            <p:ph type="title"/>
          </p:nvPr>
        </p:nvSpPr>
        <p:spPr/>
        <p:txBody>
          <a:bodyPr/>
          <a:lstStyle/>
          <a:p>
            <a:r>
              <a:rPr lang="en-US" dirty="0"/>
              <a:t>Input determiner</a:t>
            </a:r>
          </a:p>
        </p:txBody>
      </p:sp>
      <p:sp>
        <p:nvSpPr>
          <p:cNvPr id="3" name="Content Placeholder 2">
            <a:extLst>
              <a:ext uri="{FF2B5EF4-FFF2-40B4-BE49-F238E27FC236}">
                <a16:creationId xmlns:a16="http://schemas.microsoft.com/office/drawing/2014/main" id="{A5BEEACC-C20A-485F-98B4-3678D2C4091D}"/>
              </a:ext>
            </a:extLst>
          </p:cNvPr>
          <p:cNvSpPr>
            <a:spLocks noGrp="1"/>
          </p:cNvSpPr>
          <p:nvPr>
            <p:ph idx="1"/>
          </p:nvPr>
        </p:nvSpPr>
        <p:spPr/>
        <p:txBody>
          <a:bodyPr>
            <a:normAutofit/>
          </a:bodyPr>
          <a:lstStyle/>
          <a:p>
            <a:r>
              <a:rPr lang="en-US" altLang="en-US" dirty="0">
                <a:ea typeface="ＭＳ Ｐゴシック" charset="-128"/>
              </a:rPr>
              <a:t>Name</a:t>
            </a:r>
          </a:p>
          <a:p>
            <a:pPr lvl="1"/>
            <a:r>
              <a:rPr lang="en-US" dirty="0" err="1">
                <a:latin typeface="Courier New" panose="02070309020205020404" pitchFamily="49" charset="0"/>
                <a:cs typeface="Courier New" panose="02070309020205020404" pitchFamily="49" charset="0"/>
              </a:rPr>
              <a:t>Input_Sorting</a:t>
            </a:r>
            <a:endParaRPr lang="en-US" altLang="en-US" dirty="0">
              <a:latin typeface="Courier New" panose="02070309020205020404" pitchFamily="49" charset="0"/>
              <a:ea typeface="ＭＳ Ｐゴシック" charset="-128"/>
              <a:cs typeface="Courier New" panose="02070309020205020404" pitchFamily="49" charset="0"/>
            </a:endParaRPr>
          </a:p>
          <a:p>
            <a:r>
              <a:rPr lang="en-US" altLang="en-US" dirty="0">
                <a:ea typeface="ＭＳ Ｐゴシック" charset="-128"/>
              </a:rPr>
              <a:t>What it does:</a:t>
            </a:r>
          </a:p>
          <a:p>
            <a:pPr lvl="1"/>
            <a:r>
              <a:rPr lang="en-US" altLang="en-US" dirty="0">
                <a:ea typeface="ＭＳ Ｐゴシック" charset="-128"/>
              </a:rPr>
              <a:t>Out of the given inputs (formula, band gap, and density), finds which values are missing</a:t>
            </a:r>
          </a:p>
          <a:p>
            <a:r>
              <a:rPr lang="en-US" altLang="en-US" dirty="0">
                <a:ea typeface="ＭＳ Ｐゴシック" charset="-128"/>
              </a:rPr>
              <a:t>Inputs (with type information)</a:t>
            </a:r>
          </a:p>
          <a:p>
            <a:pPr lvl="1"/>
            <a:r>
              <a:rPr lang="en-US" altLang="en-US" dirty="0">
                <a:ea typeface="ＭＳ Ｐゴシック" charset="-128"/>
              </a:rPr>
              <a:t>Formula: string</a:t>
            </a:r>
          </a:p>
          <a:p>
            <a:pPr lvl="1"/>
            <a:r>
              <a:rPr lang="en-US" altLang="en-US" dirty="0">
                <a:ea typeface="ＭＳ Ｐゴシック" charset="-128"/>
              </a:rPr>
              <a:t>Band gap: float</a:t>
            </a:r>
          </a:p>
          <a:p>
            <a:pPr lvl="1"/>
            <a:r>
              <a:rPr lang="en-US" altLang="en-US" dirty="0">
                <a:ea typeface="ＭＳ Ｐゴシック" charset="-128"/>
              </a:rPr>
              <a:t>Density: float</a:t>
            </a:r>
          </a:p>
          <a:p>
            <a:r>
              <a:rPr lang="en-US" altLang="en-US" dirty="0">
                <a:ea typeface="ＭＳ Ｐゴシック" charset="-128"/>
              </a:rPr>
              <a:t>Outputs (with type information)</a:t>
            </a:r>
          </a:p>
          <a:p>
            <a:pPr lvl="1"/>
            <a:r>
              <a:rPr lang="en-US" altLang="en-US" dirty="0">
                <a:ea typeface="ＭＳ Ｐゴシック" charset="-128"/>
              </a:rPr>
              <a:t>Booleans for completed inputs</a:t>
            </a:r>
          </a:p>
          <a:p>
            <a:endParaRPr lang="en-US" dirty="0"/>
          </a:p>
          <a:p>
            <a:endParaRPr lang="en-US" dirty="0"/>
          </a:p>
        </p:txBody>
      </p:sp>
    </p:spTree>
    <p:extLst>
      <p:ext uri="{BB962C8B-B14F-4D97-AF65-F5344CB8AC3E}">
        <p14:creationId xmlns:p14="http://schemas.microsoft.com/office/powerpoint/2010/main" val="2751024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W Colors">
      <a:dk1>
        <a:sysClr val="windowText" lastClr="000000"/>
      </a:dk1>
      <a:lt1>
        <a:sysClr val="window" lastClr="FFFFFF"/>
      </a:lt1>
      <a:dk2>
        <a:srgbClr val="000000"/>
      </a:dk2>
      <a:lt2>
        <a:srgbClr val="FFFFFF"/>
      </a:lt2>
      <a:accent1>
        <a:srgbClr val="9B57D3"/>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10009</TotalTime>
  <Words>604</Words>
  <Application>Microsoft Office PowerPoint</Application>
  <PresentationFormat>On-screen Show (4:3)</PresentationFormat>
  <Paragraphs>132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Times New Roman</vt:lpstr>
      <vt:lpstr>Wingdings</vt:lpstr>
      <vt:lpstr>Wingdings 2</vt:lpstr>
      <vt:lpstr>Oriel</vt:lpstr>
      <vt:lpstr>Use Cases</vt:lpstr>
      <vt:lpstr>User Case #1: undergraduate researcher</vt:lpstr>
      <vt:lpstr>Diagram</vt:lpstr>
      <vt:lpstr>User Case #2: Professional </vt:lpstr>
      <vt:lpstr>Diagram</vt:lpstr>
      <vt:lpstr>Component Specification</vt:lpstr>
      <vt:lpstr>List of stuff </vt:lpstr>
      <vt:lpstr>Input formula string splitter</vt:lpstr>
      <vt:lpstr>Input determiner</vt:lpstr>
      <vt:lpstr>Dataset Validation</vt:lpstr>
      <vt:lpstr>KNN Classifier</vt:lpstr>
      <vt:lpstr>Nearest Neighbor</vt:lpstr>
      <vt:lpstr>Database downloader</vt:lpstr>
      <vt:lpstr>Predicts input</vt:lpstr>
      <vt:lpstr>GUI</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Salt Removal by Unipolar Ion Conduction in Ion Concentration Polarization Desalination</dc:title>
  <dc:creator>Pyka</dc:creator>
  <cp:lastModifiedBy>Anthony R. Pyka</cp:lastModifiedBy>
  <cp:revision>945</cp:revision>
  <dcterms:created xsi:type="dcterms:W3CDTF">2020-04-13T17:32:14Z</dcterms:created>
  <dcterms:modified xsi:type="dcterms:W3CDTF">2022-02-19T00:09:41Z</dcterms:modified>
</cp:coreProperties>
</file>