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4" r:id="rId4"/>
    <p:sldId id="265" r:id="rId5"/>
    <p:sldId id="267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7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0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0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020E15-A715-4EDE-9F66-BA235CAF955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ADC8-3440-9C45-88A8-488120A16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Crystal Structure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B347D-4036-504F-9F81-DCEE0B877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Dunce Caps</a:t>
            </a:r>
          </a:p>
        </p:txBody>
      </p:sp>
    </p:spTree>
    <p:extLst>
      <p:ext uri="{BB962C8B-B14F-4D97-AF65-F5344CB8AC3E}">
        <p14:creationId xmlns:p14="http://schemas.microsoft.com/office/powerpoint/2010/main" val="23370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D29-8E9C-4161-BFEB-681826EB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3FA77-FE8A-4C20-8DDB-FFD03D92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113" y="2279522"/>
            <a:ext cx="9078592" cy="101931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33CB15-3951-44F7-8BEF-311834B96A82}"/>
              </a:ext>
            </a:extLst>
          </p:cNvPr>
          <p:cNvSpPr/>
          <p:nvPr/>
        </p:nvSpPr>
        <p:spPr>
          <a:xfrm>
            <a:off x="2417373" y="2466506"/>
            <a:ext cx="843412" cy="81381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AE979-9CAD-4868-A39F-75A4F7FCBD48}"/>
              </a:ext>
            </a:extLst>
          </p:cNvPr>
          <p:cNvSpPr/>
          <p:nvPr/>
        </p:nvSpPr>
        <p:spPr>
          <a:xfrm>
            <a:off x="9326820" y="2447139"/>
            <a:ext cx="1085850" cy="8138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A4176F-4C02-4EA2-9E08-81BB7A55AB02}"/>
              </a:ext>
            </a:extLst>
          </p:cNvPr>
          <p:cNvSpPr txBox="1">
            <a:spLocks/>
          </p:cNvSpPr>
          <p:nvPr/>
        </p:nvSpPr>
        <p:spPr>
          <a:xfrm>
            <a:off x="838200" y="3104539"/>
            <a:ext cx="105156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Take in some number of these features and predict a crystal structure for Li-ion electrodes</a:t>
            </a:r>
          </a:p>
          <a:p>
            <a:r>
              <a:rPr lang="en-US" dirty="0"/>
              <a:t>Also predicts the missing inputs from user:</a:t>
            </a:r>
          </a:p>
          <a:p>
            <a:pPr lvl="1"/>
            <a:r>
              <a:rPr lang="en-US" dirty="0"/>
              <a:t>User inputs ‘Formula’, ‘Formation Energy’, and ‘Density’</a:t>
            </a:r>
          </a:p>
          <a:p>
            <a:pPr lvl="2"/>
            <a:r>
              <a:rPr lang="en-US" dirty="0"/>
              <a:t>Model returns predicted crystal structure and ’</a:t>
            </a:r>
            <a:r>
              <a:rPr lang="en-US" dirty="0" err="1"/>
              <a:t>Nsites</a:t>
            </a:r>
            <a:r>
              <a:rPr lang="en-US" dirty="0"/>
              <a:t>’, ‘Band Gap’, ‘Volume’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922D-05CD-4576-87C2-ED685F6B2B76}"/>
              </a:ext>
            </a:extLst>
          </p:cNvPr>
          <p:cNvSpPr txBox="1"/>
          <p:nvPr/>
        </p:nvSpPr>
        <p:spPr>
          <a:xfrm>
            <a:off x="1666875" y="3244333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B4C31-46ED-4F37-B30F-01F86180E06D}"/>
              </a:ext>
            </a:extLst>
          </p:cNvPr>
          <p:cNvSpPr txBox="1"/>
          <p:nvPr/>
        </p:nvSpPr>
        <p:spPr>
          <a:xfrm>
            <a:off x="9305925" y="324433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5904C-A433-4161-839C-CDA5376B1E59}"/>
              </a:ext>
            </a:extLst>
          </p:cNvPr>
          <p:cNvSpPr/>
          <p:nvPr/>
        </p:nvSpPr>
        <p:spPr>
          <a:xfrm>
            <a:off x="3912169" y="2447138"/>
            <a:ext cx="843412" cy="81381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19E1A4-E3E9-4D84-B3AE-12A51C6C86E5}"/>
              </a:ext>
            </a:extLst>
          </p:cNvPr>
          <p:cNvSpPr/>
          <p:nvPr/>
        </p:nvSpPr>
        <p:spPr>
          <a:xfrm>
            <a:off x="5535660" y="2476566"/>
            <a:ext cx="3030370" cy="81381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110A-45E0-F640-A30A-7B29E581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5359-2675-724B-BA51-3969FBC4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1: Undergraduate MSE student doesn’t want to buy Professor’s textbook for table of material values.</a:t>
            </a:r>
          </a:p>
          <a:p>
            <a:pPr lvl="1"/>
            <a:r>
              <a:rPr lang="en-US" dirty="0"/>
              <a:t>Question in homework is gives formula of semiconductor and </a:t>
            </a:r>
            <a:r>
              <a:rPr lang="en-US" dirty="0" err="1"/>
              <a:t>Nsites</a:t>
            </a:r>
            <a:r>
              <a:rPr lang="en-US" dirty="0"/>
              <a:t> but needs to find the formation energy associated with crystal structure.</a:t>
            </a:r>
          </a:p>
          <a:p>
            <a:pPr lvl="1"/>
            <a:r>
              <a:rPr lang="en-US" dirty="0"/>
              <a:t>Enter Model (live)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C463-4422-1D4F-BF9B-08847A50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Demo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F90D-241C-BB44-8E24-5DCCF26C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 PhD student wants to get a quick characterization of the performance of some batteries via band gap they are researching prior to buying the material for them.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They want to find general trends in data with increasing counts of Li vs increasing counts of Si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Larger band gap means it is more challenging for electrons to jump… need more voltage for electrons to jump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They carry out a literature review and find 5 materials based in Si and 5 materials based in Li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Enter model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Si has a much lower band gap and is a better semiconductor than 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A6DA7-D0B9-9442-826A-C0F08BEB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" r="4456" b="1"/>
          <a:stretch/>
        </p:blipFill>
        <p:spPr>
          <a:xfrm>
            <a:off x="6798733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24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23E0-A093-1043-932B-340A9702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E25A6E3-9D99-8F45-8001-525238075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23" y="2902867"/>
            <a:ext cx="9746762" cy="2981465"/>
          </a:xfrm>
        </p:spPr>
      </p:pic>
    </p:spTree>
    <p:extLst>
      <p:ext uri="{BB962C8B-B14F-4D97-AF65-F5344CB8AC3E}">
        <p14:creationId xmlns:p14="http://schemas.microsoft.com/office/powerpoint/2010/main" val="6852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BA1D-8B98-614E-952D-83C54FE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Artificial Neural Networks </a:t>
            </a:r>
          </a:p>
        </p:txBody>
      </p:sp>
      <p:pic>
        <p:nvPicPr>
          <p:cNvPr id="1026" name="Picture 2" descr="Meme Creator - Funny Well that was a waste of time Meme Generator at  MemeCreator.org!">
            <a:extLst>
              <a:ext uri="{FF2B5EF4-FFF2-40B4-BE49-F238E27FC236}">
                <a16:creationId xmlns:a16="http://schemas.microsoft.com/office/drawing/2014/main" id="{0E53F1BD-D93E-304D-A2C1-8E2240002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" r="-3" b="-3"/>
          <a:stretch/>
        </p:blipFill>
        <p:spPr bwMode="auto"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E205-27AB-1149-BFB5-E4F5F821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Assign input “neurons” (parameters) and output ”neurons” with hidden layers in between</a:t>
            </a:r>
          </a:p>
          <a:p>
            <a:pPr>
              <a:lnSpc>
                <a:spcPct val="90000"/>
              </a:lnSpc>
            </a:pPr>
            <a:r>
              <a:rPr lang="en-US" sz="1400"/>
              <a:t>Multi-Class Classification using </a:t>
            </a:r>
            <a:r>
              <a:rPr lang="en-US" sz="1400" err="1"/>
              <a:t>Keras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Pro: Ability to work with incomplete knowledge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After ANN training, the data may produce output even with incomplete information</a:t>
            </a:r>
          </a:p>
          <a:p>
            <a:pPr>
              <a:lnSpc>
                <a:spcPct val="90000"/>
              </a:lnSpc>
            </a:pPr>
            <a:r>
              <a:rPr lang="en-US" sz="1400"/>
              <a:t>Normalize data using </a:t>
            </a:r>
            <a:r>
              <a:rPr lang="en-US" sz="1400" err="1"/>
              <a:t>StandardScaler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err="1"/>
              <a:t>LabelEncoder</a:t>
            </a:r>
            <a:r>
              <a:rPr lang="en-US" sz="1400"/>
              <a:t> to convert output labels into integers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Loss function: Sparse Categorical </a:t>
            </a:r>
            <a:r>
              <a:rPr lang="en-US" sz="1400" err="1"/>
              <a:t>Crossentropy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/>
              <a:t>Output activation function: </a:t>
            </a:r>
            <a:r>
              <a:rPr lang="en-US" sz="1400" err="1"/>
              <a:t>Softmax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err="1"/>
              <a:t>RandomizedSearchCV</a:t>
            </a:r>
            <a:r>
              <a:rPr lang="en-US" sz="1400"/>
              <a:t> for hyperparameter tuning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9058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2D18-4DE2-D749-9826-C87D6468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and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B367-A0BD-8042-9776-7F3BFEE4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17046" cy="3416300"/>
          </a:xfrm>
        </p:spPr>
        <p:txBody>
          <a:bodyPr>
            <a:normAutofit fontScale="92500"/>
          </a:bodyPr>
          <a:lstStyle/>
          <a:p>
            <a:r>
              <a:rPr lang="en-US" b="1" u="sng" dirty="0"/>
              <a:t>Decision Trees</a:t>
            </a:r>
          </a:p>
          <a:p>
            <a:r>
              <a:rPr lang="en-US" dirty="0"/>
              <a:t>In scikit-learn</a:t>
            </a:r>
          </a:p>
          <a:p>
            <a:r>
              <a:rPr lang="en-US" dirty="0"/>
              <a:t>Uses a decision tree to go from </a:t>
            </a:r>
            <a:r>
              <a:rPr lang="en-US" b="1" dirty="0"/>
              <a:t>observations</a:t>
            </a:r>
            <a:r>
              <a:rPr lang="en-US" dirty="0"/>
              <a:t> about an item (represented in the </a:t>
            </a:r>
            <a:r>
              <a:rPr lang="en-US" b="1" dirty="0"/>
              <a:t>branches</a:t>
            </a:r>
            <a:r>
              <a:rPr lang="en-US" dirty="0"/>
              <a:t>) to </a:t>
            </a:r>
            <a:r>
              <a:rPr lang="en-US" b="1" dirty="0"/>
              <a:t>conclusions</a:t>
            </a:r>
            <a:r>
              <a:rPr lang="en-US" dirty="0"/>
              <a:t> about the item's target value (represented in the </a:t>
            </a:r>
            <a:r>
              <a:rPr lang="en-US" b="1" dirty="0"/>
              <a:t>leaves</a:t>
            </a:r>
            <a:r>
              <a:rPr lang="en-US" dirty="0"/>
              <a:t>)</a:t>
            </a:r>
          </a:p>
          <a:p>
            <a:r>
              <a:rPr lang="en-US" dirty="0"/>
              <a:t>Con: Requires all parameters to be active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16D1F-CA06-2E4A-BA2C-35201ACA7BF9}"/>
              </a:ext>
            </a:extLst>
          </p:cNvPr>
          <p:cNvSpPr txBox="1">
            <a:spLocks/>
          </p:cNvSpPr>
          <p:nvPr/>
        </p:nvSpPr>
        <p:spPr>
          <a:xfrm>
            <a:off x="4572001" y="2603500"/>
            <a:ext cx="3417046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u="sng" dirty="0"/>
              <a:t>Random Forest</a:t>
            </a:r>
          </a:p>
          <a:p>
            <a:r>
              <a:rPr lang="en-US" sz="1700" dirty="0"/>
              <a:t>In scikit-learn</a:t>
            </a:r>
          </a:p>
          <a:p>
            <a:r>
              <a:rPr lang="en-US" sz="1700" b="1" dirty="0"/>
              <a:t>Classification algorithm consisting of many decisions trees</a:t>
            </a:r>
            <a:r>
              <a:rPr lang="en-US" sz="1700" dirty="0"/>
              <a:t>. </a:t>
            </a:r>
          </a:p>
          <a:p>
            <a:r>
              <a:rPr lang="en-US" sz="1700" dirty="0"/>
              <a:t>Random bagging when building each tree to create an uncorrelated forest of trees whose collective  prediction better than one.</a:t>
            </a:r>
          </a:p>
          <a:p>
            <a:r>
              <a:rPr lang="en-US" sz="1700" dirty="0"/>
              <a:t>Cons: Variations in data can have large impact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CDE389-0B0D-304A-A7E0-A27C55EF7EA2}"/>
              </a:ext>
            </a:extLst>
          </p:cNvPr>
          <p:cNvSpPr txBox="1">
            <a:spLocks/>
          </p:cNvSpPr>
          <p:nvPr/>
        </p:nvSpPr>
        <p:spPr>
          <a:xfrm>
            <a:off x="8128569" y="2603500"/>
            <a:ext cx="34170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Gradient Boosting</a:t>
            </a:r>
          </a:p>
          <a:p>
            <a:r>
              <a:rPr lang="en-US" dirty="0"/>
              <a:t>In scikit-learn</a:t>
            </a:r>
          </a:p>
          <a:p>
            <a:r>
              <a:rPr lang="en-US" dirty="0"/>
              <a:t>It relies on the intuition that the </a:t>
            </a:r>
            <a:r>
              <a:rPr lang="en-US" b="1" dirty="0"/>
              <a:t>best possible next model</a:t>
            </a:r>
            <a:r>
              <a:rPr lang="en-US" dirty="0"/>
              <a:t>, when combined with previous models, minimizes the overall prediction error. The key idea is to </a:t>
            </a:r>
            <a:r>
              <a:rPr lang="en-US" b="1" dirty="0"/>
              <a:t>set the target outcomes for this next model in order to minimize the error.</a:t>
            </a:r>
          </a:p>
          <a:p>
            <a:r>
              <a:rPr lang="en-US" dirty="0"/>
              <a:t>Cons: Overestimate outliers can cause</a:t>
            </a:r>
            <a:r>
              <a:rPr lang="en-US" dirty="0">
                <a:sym typeface="Wingdings" pitchFamily="2" charset="2"/>
              </a:rPr>
              <a:t> Overfitting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3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{FF9EEB7D-41C2-834D-BE35-D674213B8597}tf10001076</Template>
  <TotalTime>355</TotalTime>
  <Words>427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Prediction of Crystal Structure Class</vt:lpstr>
      <vt:lpstr>Goal</vt:lpstr>
      <vt:lpstr>Demo 1</vt:lpstr>
      <vt:lpstr>Demo 2</vt:lpstr>
      <vt:lpstr>Workflow</vt:lpstr>
      <vt:lpstr>Artificial Neural Networks </vt:lpstr>
      <vt:lpstr>Classifiers and Regressors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Prediction of Crystal Structure Class</dc:title>
  <dc:creator>Tyson Carr</dc:creator>
  <cp:lastModifiedBy>Anthony R. Pyka</cp:lastModifiedBy>
  <cp:revision>26</cp:revision>
  <dcterms:created xsi:type="dcterms:W3CDTF">2022-02-22T15:32:57Z</dcterms:created>
  <dcterms:modified xsi:type="dcterms:W3CDTF">2022-03-15T19:30:39Z</dcterms:modified>
</cp:coreProperties>
</file>