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sldIdLst>
    <p:sldId id="359" r:id="rId3"/>
    <p:sldId id="360" r:id="rId4"/>
    <p:sldId id="361" r:id="rId5"/>
    <p:sldId id="384" r:id="rId6"/>
    <p:sldId id="383" r:id="rId7"/>
    <p:sldId id="372" r:id="rId8"/>
    <p:sldId id="363" r:id="rId9"/>
    <p:sldId id="364" r:id="rId10"/>
    <p:sldId id="373" r:id="rId11"/>
    <p:sldId id="375" r:id="rId12"/>
    <p:sldId id="365" r:id="rId13"/>
    <p:sldId id="385" r:id="rId14"/>
    <p:sldId id="366" r:id="rId15"/>
    <p:sldId id="377" r:id="rId16"/>
    <p:sldId id="382" r:id="rId17"/>
    <p:sldId id="367" r:id="rId18"/>
    <p:sldId id="368" r:id="rId19"/>
    <p:sldId id="378" r:id="rId20"/>
    <p:sldId id="379" r:id="rId21"/>
    <p:sldId id="380" r:id="rId22"/>
    <p:sldId id="381" r:id="rId23"/>
    <p:sldId id="374" r:id="rId24"/>
    <p:sldId id="386" r:id="rId25"/>
    <p:sldId id="38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答辩" id="{E5AC8A0B-5F4B-4A14-8D35-A98CE05BF9EB}">
          <p14:sldIdLst>
            <p14:sldId id="359"/>
            <p14:sldId id="360"/>
            <p14:sldId id="361"/>
            <p14:sldId id="384"/>
            <p14:sldId id="383"/>
            <p14:sldId id="372"/>
            <p14:sldId id="363"/>
            <p14:sldId id="364"/>
            <p14:sldId id="373"/>
            <p14:sldId id="375"/>
            <p14:sldId id="365"/>
            <p14:sldId id="385"/>
            <p14:sldId id="366"/>
            <p14:sldId id="377"/>
            <p14:sldId id="382"/>
            <p14:sldId id="367"/>
            <p14:sldId id="368"/>
            <p14:sldId id="378"/>
            <p14:sldId id="379"/>
            <p14:sldId id="380"/>
            <p14:sldId id="381"/>
            <p14:sldId id="374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930" userDrawn="1">
          <p15:clr>
            <a:srgbClr val="A4A3A4"/>
          </p15:clr>
        </p15:guide>
        <p15:guide id="4" pos="2154" userDrawn="1">
          <p15:clr>
            <a:srgbClr val="A4A3A4"/>
          </p15:clr>
        </p15:guide>
        <p15:guide id="5" pos="2313" userDrawn="1">
          <p15:clr>
            <a:srgbClr val="A4A3A4"/>
          </p15:clr>
        </p15:guide>
        <p15:guide id="6" pos="3492" userDrawn="1">
          <p15:clr>
            <a:srgbClr val="A4A3A4"/>
          </p15:clr>
        </p15:guide>
        <p15:guide id="7" pos="3651" userDrawn="1">
          <p15:clr>
            <a:srgbClr val="A4A3A4"/>
          </p15:clr>
        </p15:guide>
        <p15:guide id="8" pos="4808" userDrawn="1">
          <p15:clr>
            <a:srgbClr val="A4A3A4"/>
          </p15:clr>
        </p15:guide>
        <p15:guide id="9" orient="horz" pos="690" userDrawn="1">
          <p15:clr>
            <a:srgbClr val="A4A3A4"/>
          </p15:clr>
        </p15:guide>
        <p15:guide id="10" orient="horz" pos="1348" userDrawn="1">
          <p15:clr>
            <a:srgbClr val="A4A3A4"/>
          </p15:clr>
        </p15:guide>
        <p15:guide id="11" orient="horz" pos="1507" userDrawn="1">
          <p15:clr>
            <a:srgbClr val="A4A3A4"/>
          </p15:clr>
        </p15:guide>
        <p15:guide id="12" orient="horz" pos="2164" userDrawn="1">
          <p15:clr>
            <a:srgbClr val="A4A3A4"/>
          </p15:clr>
        </p15:guide>
        <p15:guide id="13" orient="horz" pos="2278" userDrawn="1">
          <p15:clr>
            <a:srgbClr val="A4A3A4"/>
          </p15:clr>
        </p15:guide>
        <p15:guide id="14" orient="horz" pos="2981" userDrawn="1">
          <p15:clr>
            <a:srgbClr val="A4A3A4"/>
          </p15:clr>
        </p15:guide>
        <p15:guide id="15" orient="horz" pos="2160">
          <p15:clr>
            <a:srgbClr val="A4A3A4"/>
          </p15:clr>
        </p15:guide>
        <p15:guide id="16" orient="horz" pos="920">
          <p15:clr>
            <a:srgbClr val="A4A3A4"/>
          </p15:clr>
        </p15:guide>
        <p15:guide id="17" orient="horz" pos="1797">
          <p15:clr>
            <a:srgbClr val="A4A3A4"/>
          </p15:clr>
        </p15:guide>
        <p15:guide id="18" orient="horz" pos="2009">
          <p15:clr>
            <a:srgbClr val="A4A3A4"/>
          </p15:clr>
        </p15:guide>
        <p15:guide id="19" orient="horz" pos="2885">
          <p15:clr>
            <a:srgbClr val="A4A3A4"/>
          </p15:clr>
        </p15:guide>
        <p15:guide id="20" orient="horz" pos="3037">
          <p15:clr>
            <a:srgbClr val="A4A3A4"/>
          </p15:clr>
        </p15:guide>
        <p15:guide id="21" orient="horz" pos="3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05F"/>
    <a:srgbClr val="171617"/>
    <a:srgbClr val="F37565"/>
    <a:srgbClr val="B6FFFF"/>
    <a:srgbClr val="00E2DD"/>
    <a:srgbClr val="8FFFFF"/>
    <a:srgbClr val="47FFFF"/>
    <a:srgbClr val="A7FFFF"/>
    <a:srgbClr val="404040"/>
    <a:srgbClr val="00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2" autoAdjust="0"/>
    <p:restoredTop sz="70172" autoAdjust="0"/>
  </p:normalViewPr>
  <p:slideViewPr>
    <p:cSldViewPr snapToGrid="0">
      <p:cViewPr varScale="1">
        <p:scale>
          <a:sx n="63" d="100"/>
          <a:sy n="63" d="100"/>
        </p:scale>
        <p:origin x="-1936" y="-104"/>
      </p:cViewPr>
      <p:guideLst>
        <p:guide orient="horz" pos="1620"/>
        <p:guide orient="horz" pos="690"/>
        <p:guide orient="horz" pos="1348"/>
        <p:guide orient="horz" pos="1507"/>
        <p:guide orient="horz" pos="2164"/>
        <p:guide orient="horz" pos="2278"/>
        <p:guide orient="horz" pos="2981"/>
        <p:guide orient="horz" pos="2160"/>
        <p:guide orient="horz" pos="920"/>
        <p:guide orient="horz" pos="1797"/>
        <p:guide orient="horz" pos="2009"/>
        <p:guide orient="horz" pos="2885"/>
        <p:guide orient="horz" pos="3037"/>
        <p:guide orient="horz" pos="3975"/>
        <p:guide pos="2880"/>
        <p:guide pos="930"/>
        <p:guide pos="2154"/>
        <p:guide pos="2313"/>
        <p:guide pos="3492"/>
        <p:guide pos="3651"/>
        <p:guide pos="4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0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EFC7-AF8B-4FD2-B313-B5C6E709FD48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B3709-D926-420C-B233-39C5616EA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2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53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重要的两个功能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为了实现上述的需求，我们将设备接入模块和设备之间的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连接抽象成一个管理通道</a:t>
            </a:r>
            <a:endParaRPr lang="en-US" altLang="zh-CN" dirty="0" smtClean="0"/>
          </a:p>
          <a:p>
            <a:r>
              <a:rPr lang="zh-CN" altLang="en-US" dirty="0" smtClean="0"/>
              <a:t>通过管理和维护这个通道，就能实现上述的需求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通道的区别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669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字体：思源宋体</a:t>
            </a:r>
            <a:r>
              <a:rPr lang="en-US" altLang="zh-CN" dirty="0"/>
              <a:t>Heavy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738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992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99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992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99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字体：思源宋体</a:t>
            </a:r>
            <a:r>
              <a:rPr lang="en-US" altLang="zh-CN" dirty="0"/>
              <a:t>Heavy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5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52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524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52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84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52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524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字体：思源宋体</a:t>
            </a:r>
            <a:r>
              <a:rPr lang="en-US" altLang="zh-CN" dirty="0"/>
              <a:t>Heavy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B3709-D926-420C-B233-39C5616EAE8B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755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980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82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3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物联网控制器在业界主要是</a:t>
            </a:r>
            <a:r>
              <a:rPr lang="en-US" altLang="zh-CN" dirty="0" smtClean="0"/>
              <a:t>SDN(</a:t>
            </a:r>
            <a:r>
              <a:rPr lang="zh-CN" altLang="en-US" dirty="0" smtClean="0"/>
              <a:t>软件定义网络</a:t>
            </a:r>
            <a:r>
              <a:rPr lang="en-US" altLang="zh-CN" dirty="0" smtClean="0"/>
              <a:t>)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r>
              <a:rPr lang="zh-CN" altLang="en-US" dirty="0" smtClean="0"/>
              <a:t>本项目根据</a:t>
            </a:r>
            <a:r>
              <a:rPr lang="en-US" altLang="zh-CN" dirty="0" smtClean="0"/>
              <a:t>SDN</a:t>
            </a:r>
            <a:r>
              <a:rPr lang="zh-CN" altLang="en-US" dirty="0" smtClean="0"/>
              <a:t>架构实现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设备接入模块是介于</a:t>
            </a:r>
            <a:r>
              <a:rPr lang="en-US" altLang="zh-CN" dirty="0" smtClean="0"/>
              <a:t>SDN</a:t>
            </a:r>
            <a:r>
              <a:rPr lang="zh-CN" altLang="en-US" dirty="0" smtClean="0"/>
              <a:t>控制器和物理设备之间的一层</a:t>
            </a:r>
            <a:endParaRPr lang="en-US" altLang="zh-CN" dirty="0" smtClean="0"/>
          </a:p>
          <a:p>
            <a:r>
              <a:rPr lang="zh-CN" altLang="en-US" dirty="0" smtClean="0"/>
              <a:t>相当于</a:t>
            </a:r>
            <a:r>
              <a:rPr lang="en-US" altLang="zh-CN" dirty="0" smtClean="0"/>
              <a:t>SDN</a:t>
            </a:r>
            <a:r>
              <a:rPr lang="zh-CN" altLang="en-US" dirty="0" smtClean="0"/>
              <a:t>控制器和设备的桥</a:t>
            </a:r>
            <a:r>
              <a:rPr lang="zh-CN" altLang="en-US" dirty="0" smtClean="0"/>
              <a:t>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本文的主要工作 也是本人的主要工作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控制器恢复后，设备的状态能很快的恢复回来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3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3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充当南向角色</a:t>
            </a:r>
            <a:endParaRPr lang="en-US" altLang="zh-CN" dirty="0" smtClean="0"/>
          </a:p>
          <a:p>
            <a:r>
              <a:rPr lang="zh-CN" altLang="en-US" dirty="0" smtClean="0"/>
              <a:t>所有设备不直接和控制器相连接</a:t>
            </a:r>
            <a:endParaRPr lang="en-US" altLang="zh-CN" dirty="0" smtClean="0"/>
          </a:p>
          <a:p>
            <a:r>
              <a:rPr lang="zh-CN" altLang="en-US" dirty="0" smtClean="0"/>
              <a:t>两个屏蔽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38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将所有的用例抽象出来，得到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种场景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对于设备只需要上报给设备接入模块</a:t>
            </a:r>
            <a:endParaRPr lang="en-US" altLang="zh-CN" dirty="0" smtClean="0"/>
          </a:p>
          <a:p>
            <a:r>
              <a:rPr lang="zh-CN" altLang="en-US" dirty="0" smtClean="0"/>
              <a:t>值得注意的是有</a:t>
            </a:r>
            <a:r>
              <a:rPr lang="en-US" altLang="zh-CN" dirty="0" smtClean="0"/>
              <a:t>headend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前置设备 起汇聚作用 但同样被抽象为设备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66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业务转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报文 </a:t>
            </a:r>
            <a:endParaRPr lang="en-US" altLang="zh-CN" dirty="0" smtClean="0"/>
          </a:p>
          <a:p>
            <a:r>
              <a:rPr lang="zh-CN" altLang="en-US" dirty="0" smtClean="0"/>
              <a:t>内容支持</a:t>
            </a:r>
            <a:r>
              <a:rPr lang="en-US" altLang="zh-CN" dirty="0" err="1" smtClean="0"/>
              <a:t>netconf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66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5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8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4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66208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60318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133725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26953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61380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880999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188049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7503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47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50201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1633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11999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7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0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6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7C7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1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7C7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18/5/25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8002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9596FFD-83A1-451B-AE67-98E017F3D82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A005F">
                  <a:shade val="30000"/>
                  <a:satMod val="115000"/>
                </a:srgbClr>
              </a:gs>
              <a:gs pos="50000">
                <a:srgbClr val="6A005F">
                  <a:shade val="67500"/>
                  <a:satMod val="115000"/>
                  <a:lumMod val="95000"/>
                  <a:lumOff val="5000"/>
                </a:srgbClr>
              </a:gs>
              <a:gs pos="100000">
                <a:srgbClr val="6A005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4F74F8EA-0167-4D99-8E9E-1F590CBE70B9}"/>
              </a:ext>
            </a:extLst>
          </p:cNvPr>
          <p:cNvSpPr/>
          <p:nvPr/>
        </p:nvSpPr>
        <p:spPr>
          <a:xfrm>
            <a:off x="867864" y="2099670"/>
            <a:ext cx="2954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27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物联网控制器系统</a:t>
            </a:r>
            <a:endParaRPr lang="en-US" altLang="zh-CN" sz="2700" dirty="0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D07AE962-DEC0-4CC0-A06F-B9E4368EDB9C}"/>
              </a:ext>
            </a:extLst>
          </p:cNvPr>
          <p:cNvCxnSpPr>
            <a:cxnSpLocks/>
          </p:cNvCxnSpPr>
          <p:nvPr/>
        </p:nvCxnSpPr>
        <p:spPr>
          <a:xfrm>
            <a:off x="970189" y="4164703"/>
            <a:ext cx="4246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4985CE24-5188-47D5-8531-F232602CE2B5}"/>
              </a:ext>
            </a:extLst>
          </p:cNvPr>
          <p:cNvSpPr/>
          <p:nvPr/>
        </p:nvSpPr>
        <p:spPr>
          <a:xfrm>
            <a:off x="867862" y="4344705"/>
            <a:ext cx="9541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1500" dirty="0" smtClean="0">
                <a:solidFill>
                  <a:prstClr val="white"/>
                </a:solidFill>
                <a:latin typeface="思源宋体 CN Heavy"/>
                <a:ea typeface="微软雅黑 Light" panose="020B0502040204020203" pitchFamily="34" charset="-122"/>
              </a:rPr>
              <a:t>软件学院</a:t>
            </a:r>
            <a:endParaRPr lang="zh-CN" altLang="en-US" sz="1500" dirty="0">
              <a:solidFill>
                <a:prstClr val="white"/>
              </a:solidFill>
              <a:latin typeface="思源宋体 CN Heavy"/>
              <a:ea typeface="微软雅黑 Light" panose="020B0502040204020203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5732EA34-65D2-4357-840F-589ED7A62713}"/>
              </a:ext>
            </a:extLst>
          </p:cNvPr>
          <p:cNvSpPr/>
          <p:nvPr/>
        </p:nvSpPr>
        <p:spPr>
          <a:xfrm>
            <a:off x="859885" y="5164382"/>
            <a:ext cx="81843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5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裴玉林</a:t>
            </a:r>
            <a:endParaRPr lang="zh-CN" altLang="en-US" sz="15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3" y="681503"/>
            <a:ext cx="2044204" cy="733508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5732EA34-65D2-4357-840F-589ED7A62713}"/>
              </a:ext>
            </a:extLst>
          </p:cNvPr>
          <p:cNvSpPr/>
          <p:nvPr/>
        </p:nvSpPr>
        <p:spPr>
          <a:xfrm>
            <a:off x="867862" y="5576121"/>
            <a:ext cx="11721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5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141250099</a:t>
            </a:r>
            <a:endParaRPr lang="zh-CN" altLang="en-US" sz="15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7862" y="4756444"/>
            <a:ext cx="1598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指导老师：刘钦</a:t>
            </a:r>
            <a:endParaRPr lang="zh-CN" altLang="en-US" sz="15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885" y="2737723"/>
            <a:ext cx="6309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设备接入模块的设计与实现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2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2746487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052" y="842211"/>
            <a:ext cx="314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设备接入模块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459" y="1734129"/>
            <a:ext cx="3127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smtClean="0">
                <a:latin typeface="Source Han Sans CN Normal"/>
                <a:cs typeface="Source Han Sans CN Normal"/>
              </a:rPr>
              <a:t>1. </a:t>
            </a:r>
            <a:r>
              <a:rPr kumimoji="1" lang="zh-CN" altLang="en-US" sz="2200" dirty="0" smtClean="0"/>
              <a:t>解析和封装协议</a:t>
            </a:r>
            <a:endParaRPr kumimoji="1"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5461" y="2403201"/>
            <a:ext cx="2184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 smtClean="0">
                <a:latin typeface="Source Han Sans CN Normal"/>
                <a:cs typeface="Source Han Sans CN Normal"/>
              </a:rPr>
              <a:t>2. </a:t>
            </a:r>
            <a:r>
              <a:rPr kumimoji="1" lang="zh-CN" altLang="en-US" sz="2200" b="1" dirty="0" smtClean="0"/>
              <a:t>维护管理通道</a:t>
            </a:r>
            <a:endParaRPr kumimoji="1" lang="zh-CN" altLang="en-US" sz="2200" b="1" dirty="0"/>
          </a:p>
        </p:txBody>
      </p:sp>
      <p:pic>
        <p:nvPicPr>
          <p:cNvPr id="4" name="图片 3" descr="tun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719" y="1310837"/>
            <a:ext cx="5499281" cy="5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DECA725-9383-4FB1-BE81-13B861735EFF}"/>
              </a:ext>
            </a:extLst>
          </p:cNvPr>
          <p:cNvSpPr/>
          <p:nvPr/>
        </p:nvSpPr>
        <p:spPr>
          <a:xfrm>
            <a:off x="2820350" y="4174061"/>
            <a:ext cx="350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TECHNOLOGY IMPLEMENTATION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5C9AF6A-70B8-4BEC-915C-CD84958CAB20}"/>
              </a:ext>
            </a:extLst>
          </p:cNvPr>
          <p:cNvGrpSpPr/>
          <p:nvPr/>
        </p:nvGrpSpPr>
        <p:grpSpPr>
          <a:xfrm>
            <a:off x="3979747" y="1944877"/>
            <a:ext cx="1141200" cy="1142707"/>
            <a:chOff x="3484493" y="2683728"/>
            <a:chExt cx="1257743" cy="122860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C4711A01-7442-48EE-83F7-51EB1CE5A964}"/>
                </a:ext>
              </a:extLst>
            </p:cNvPr>
            <p:cNvSpPr/>
            <p:nvPr/>
          </p:nvSpPr>
          <p:spPr>
            <a:xfrm>
              <a:off x="3484493" y="2683728"/>
              <a:ext cx="1257743" cy="1228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C8E05ECB-39A0-41C0-90DF-99F13ECFA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7684" y="2981325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rgbClr val="7F2C8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74462" y="3364374"/>
            <a:ext cx="299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关键技术实现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27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4884041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052" y="842211"/>
            <a:ext cx="439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管理通道的建立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052" y="2112211"/>
            <a:ext cx="4652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Source Han Sans CN Normal"/>
                <a:cs typeface="Source Han Sans CN Normal"/>
              </a:rPr>
              <a:t>每一次有设备和设备接入模块建立</a:t>
            </a:r>
            <a:r>
              <a:rPr kumimoji="1" lang="en-US" altLang="zh-CN" sz="2000" dirty="0" smtClean="0">
                <a:latin typeface="Source Han Sans CN Normal"/>
                <a:cs typeface="Source Han Sans CN Normal"/>
              </a:rPr>
              <a:t>TCP</a:t>
            </a:r>
            <a:r>
              <a:rPr kumimoji="1" lang="zh-CN" altLang="en-US" sz="2000" dirty="0" smtClean="0">
                <a:latin typeface="Source Han Sans CN Normal"/>
                <a:cs typeface="Source Han Sans CN Normal"/>
              </a:rPr>
              <a:t>连接时，创建一个管理通道。</a:t>
            </a:r>
            <a:endParaRPr kumimoji="1" lang="en-US" altLang="zh-CN" sz="2000" dirty="0" smtClean="0">
              <a:latin typeface="Source Han Sans CN Normal"/>
              <a:cs typeface="Source Han Sans CN Normal"/>
            </a:endParaRPr>
          </a:p>
          <a:p>
            <a:endParaRPr kumimoji="1" lang="en-US" altLang="zh-CN" sz="2000" dirty="0" smtClean="0">
              <a:latin typeface="Source Han Sans CN Normal"/>
              <a:cs typeface="Source Han Sans CN Normal"/>
            </a:endParaRPr>
          </a:p>
          <a:p>
            <a:r>
              <a:rPr kumimoji="1" lang="en-US" altLang="zh-CN" sz="2000" dirty="0" err="1" smtClean="0">
                <a:latin typeface="Source Han Sans CN Normal"/>
                <a:cs typeface="Source Han Sans CN Normal"/>
              </a:rPr>
              <a:t>HeadEndSession</a:t>
            </a:r>
            <a:r>
              <a:rPr kumimoji="1" lang="zh-CN" altLang="en-US" sz="2000" dirty="0" smtClean="0">
                <a:latin typeface="Source Han Sans CN Normal"/>
                <a:cs typeface="Source Han Sans CN Normal"/>
              </a:rPr>
              <a:t>类既是前置</a:t>
            </a:r>
            <a:r>
              <a:rPr kumimoji="1" lang="en-US" altLang="zh-CN" sz="2000" dirty="0" smtClean="0">
                <a:latin typeface="Source Han Sans CN Normal"/>
                <a:cs typeface="Source Han Sans CN Normal"/>
              </a:rPr>
              <a:t>Session</a:t>
            </a:r>
            <a:r>
              <a:rPr kumimoji="1" lang="zh-CN" altLang="en-US" sz="2000" dirty="0" smtClean="0">
                <a:latin typeface="Source Han Sans CN Normal"/>
                <a:cs typeface="Source Han Sans CN Normal"/>
              </a:rPr>
              <a:t>，也是管理通道的抽象。</a:t>
            </a:r>
            <a:endParaRPr kumimoji="1" lang="en-US" altLang="zh-CN" sz="2000" dirty="0" smtClean="0">
              <a:latin typeface="Source Han Sans CN Normal"/>
              <a:cs typeface="Source Han Sans CN Normal"/>
            </a:endParaRPr>
          </a:p>
          <a:p>
            <a:endParaRPr kumimoji="1" lang="en-US" altLang="zh-CN" sz="2000" dirty="0" smtClean="0">
              <a:latin typeface="Source Han Sans CN Normal"/>
              <a:cs typeface="Source Han Sans CN Normal"/>
            </a:endParaRPr>
          </a:p>
          <a:p>
            <a:r>
              <a:rPr kumimoji="1" lang="zh-CN" altLang="en-US" sz="2000" dirty="0" smtClean="0">
                <a:latin typeface="Source Han Sans CN Normal"/>
                <a:cs typeface="Source Han Sans CN Normal"/>
              </a:rPr>
              <a:t>当通道中有新的设备与控制器交互时，创建一个设备</a:t>
            </a:r>
            <a:r>
              <a:rPr kumimoji="1" lang="en-US" altLang="zh-CN" sz="2000" dirty="0" smtClean="0">
                <a:latin typeface="Source Han Sans CN Normal"/>
                <a:cs typeface="Source Han Sans CN Normal"/>
              </a:rPr>
              <a:t>Session</a:t>
            </a:r>
            <a:r>
              <a:rPr kumimoji="1" lang="zh-CN" altLang="en-US" sz="2000" dirty="0" smtClean="0">
                <a:latin typeface="Source Han Sans CN Normal"/>
                <a:cs typeface="Source Han Sans CN Normal"/>
              </a:rPr>
              <a:t>，并挂在对应的</a:t>
            </a:r>
            <a:r>
              <a:rPr kumimoji="1" lang="en-US" altLang="zh-CN" sz="2000" dirty="0" err="1" smtClean="0">
                <a:latin typeface="Source Han Sans CN Normal"/>
                <a:cs typeface="Source Han Sans CN Normal"/>
              </a:rPr>
              <a:t>HeadEndSession</a:t>
            </a:r>
            <a:r>
              <a:rPr kumimoji="1" lang="zh-CN" altLang="en-US" sz="2000" dirty="0" smtClean="0">
                <a:latin typeface="Source Han Sans CN Normal"/>
                <a:cs typeface="Source Han Sans CN Normal"/>
              </a:rPr>
              <a:t>下，进行管理。</a:t>
            </a:r>
            <a:endParaRPr kumimoji="1" lang="zh-CN" altLang="en-US" sz="2000" dirty="0">
              <a:latin typeface="Source Han Sans CN Normal"/>
              <a:cs typeface="Source Han Sans CN Normal"/>
            </a:endParaRPr>
          </a:p>
        </p:txBody>
      </p:sp>
      <p:pic>
        <p:nvPicPr>
          <p:cNvPr id="4" name="图片 3" descr="se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44" y="2112190"/>
            <a:ext cx="1849558" cy="28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概览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4884041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052" y="842211"/>
            <a:ext cx="538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管理通道对事件的处理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150" y="1611238"/>
            <a:ext cx="851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当管理通道建立好时，为其生成处理各种事件的队列，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并为这些队列各开启一个线程，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线程负责定时去相应的队列中获取任务并执行</a:t>
            </a:r>
            <a:endParaRPr kumimoji="1" lang="zh-CN" altLang="en-US" sz="2000" dirty="0"/>
          </a:p>
        </p:txBody>
      </p:sp>
      <p:pic>
        <p:nvPicPr>
          <p:cNvPr id="4" name="图片 3" descr="thre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1" y="2701997"/>
            <a:ext cx="5047550" cy="37777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18097" y="2701995"/>
            <a:ext cx="2729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latin typeface="Source Han Sans CN Normal"/>
                <a:cs typeface="Source Han Sans CN Normal"/>
              </a:rPr>
              <a:t>MessageReceiver</a:t>
            </a:r>
            <a:r>
              <a:rPr kumimoji="1" lang="en-US" altLang="zh-CN" dirty="0" smtClean="0">
                <a:latin typeface="Source Han Sans CN Normal"/>
                <a:cs typeface="Source Han Sans CN Normal"/>
              </a:rPr>
              <a:t>:</a:t>
            </a:r>
            <a:r>
              <a:rPr kumimoji="1" lang="zh-CN" altLang="en-US" dirty="0" smtClean="0">
                <a:latin typeface="Source Han Sans CN Normal"/>
                <a:cs typeface="Source Han Sans CN Normal"/>
              </a:rPr>
              <a:t>处理上报的</a:t>
            </a:r>
            <a:r>
              <a:rPr kumimoji="1" lang="en-US" altLang="zh-CN" dirty="0" smtClean="0">
                <a:latin typeface="Source Han Sans CN Normal"/>
                <a:cs typeface="Source Han Sans CN Normal"/>
              </a:rPr>
              <a:t>TCP</a:t>
            </a:r>
            <a:r>
              <a:rPr kumimoji="1" lang="zh-CN" altLang="en-US" dirty="0" smtClean="0">
                <a:latin typeface="Source Han Sans CN Normal"/>
                <a:cs typeface="Source Han Sans CN Normal"/>
              </a:rPr>
              <a:t>报文</a:t>
            </a:r>
            <a:endParaRPr kumimoji="1" lang="en-US" altLang="zh-CN" dirty="0" smtClean="0">
              <a:latin typeface="Source Han Sans CN Normal"/>
              <a:cs typeface="Source Han Sans CN Normal"/>
            </a:endParaRPr>
          </a:p>
          <a:p>
            <a:endParaRPr kumimoji="1" lang="en-US" altLang="zh-CN" dirty="0">
              <a:latin typeface="Source Han Sans CN Normal"/>
              <a:cs typeface="Source Han Sans CN Normal"/>
            </a:endParaRPr>
          </a:p>
          <a:p>
            <a:r>
              <a:rPr kumimoji="1" lang="en-US" altLang="zh-CN" dirty="0" err="1" smtClean="0">
                <a:latin typeface="Source Han Sans CN Normal"/>
                <a:cs typeface="Source Han Sans CN Normal"/>
              </a:rPr>
              <a:t>MessageSender</a:t>
            </a:r>
            <a:r>
              <a:rPr kumimoji="1" lang="en-US" altLang="zh-CN" dirty="0" smtClean="0">
                <a:latin typeface="Source Han Sans CN Normal"/>
                <a:cs typeface="Source Han Sans CN Normal"/>
              </a:rPr>
              <a:t>:</a:t>
            </a:r>
            <a:r>
              <a:rPr kumimoji="1" lang="zh-CN" altLang="en-US" dirty="0" smtClean="0">
                <a:latin typeface="Source Han Sans CN Normal"/>
                <a:cs typeface="Source Han Sans CN Normal"/>
              </a:rPr>
              <a:t>处理下发的</a:t>
            </a:r>
            <a:r>
              <a:rPr kumimoji="1" lang="en-US" altLang="zh-CN" dirty="0" smtClean="0">
                <a:latin typeface="Source Han Sans CN Normal"/>
                <a:cs typeface="Source Han Sans CN Normal"/>
              </a:rPr>
              <a:t>TCP</a:t>
            </a:r>
            <a:r>
              <a:rPr kumimoji="1" lang="zh-CN" altLang="en-US" dirty="0" smtClean="0">
                <a:latin typeface="Source Han Sans CN Normal"/>
                <a:cs typeface="Source Han Sans CN Normal"/>
              </a:rPr>
              <a:t>报文</a:t>
            </a:r>
            <a:endParaRPr kumimoji="1" lang="en-US" altLang="zh-CN" dirty="0" smtClean="0">
              <a:latin typeface="Source Han Sans CN Normal"/>
              <a:cs typeface="Source Han Sans CN Normal"/>
            </a:endParaRPr>
          </a:p>
          <a:p>
            <a:endParaRPr kumimoji="1" lang="en-US" altLang="zh-CN" dirty="0">
              <a:latin typeface="Source Han Sans CN Normal"/>
              <a:cs typeface="Source Han Sans CN Normal"/>
            </a:endParaRPr>
          </a:p>
          <a:p>
            <a:r>
              <a:rPr kumimoji="1" lang="en-US" altLang="zh-CN" dirty="0" err="1" smtClean="0">
                <a:latin typeface="Source Han Sans CN Normal"/>
                <a:cs typeface="Source Han Sans CN Normal"/>
              </a:rPr>
              <a:t>NotificationSender</a:t>
            </a:r>
            <a:r>
              <a:rPr kumimoji="1" lang="en-US" altLang="zh-CN" dirty="0" smtClean="0">
                <a:latin typeface="Source Han Sans CN Normal"/>
                <a:cs typeface="Source Han Sans CN Normal"/>
              </a:rPr>
              <a:t>:</a:t>
            </a:r>
            <a:r>
              <a:rPr kumimoji="1" lang="zh-CN" altLang="en-US" dirty="0" smtClean="0">
                <a:latin typeface="Source Han Sans CN Normal"/>
                <a:cs typeface="Source Han Sans CN Normal"/>
              </a:rPr>
              <a:t>处理发送给控制器的事件</a:t>
            </a:r>
            <a:endParaRPr kumimoji="1" lang="zh-CN" altLang="en-US" dirty="0">
              <a:latin typeface="Source Han Sans CN Normal"/>
              <a:cs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5923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概览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4884041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052" y="842211"/>
            <a:ext cx="207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设备上线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83" y="1577469"/>
            <a:ext cx="332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PingFang SC Regular"/>
                <a:cs typeface="PingFang SC Regular"/>
              </a:rPr>
              <a:t>根据</a:t>
            </a:r>
            <a:r>
              <a:rPr kumimoji="1" lang="en-US" altLang="zh-CN" sz="2400" dirty="0" smtClean="0">
                <a:latin typeface="Source Han Sans CN Normal"/>
                <a:cs typeface="Source Han Sans CN Normal"/>
              </a:rPr>
              <a:t>NETCONF</a:t>
            </a:r>
            <a:r>
              <a:rPr kumimoji="1" lang="zh-CN" altLang="en-US" sz="2400" dirty="0" smtClean="0">
                <a:latin typeface="PingFang SC Regular"/>
                <a:cs typeface="PingFang SC Regular"/>
              </a:rPr>
              <a:t>协议</a:t>
            </a:r>
            <a:endParaRPr kumimoji="1" lang="zh-CN" altLang="en-US" sz="2400" dirty="0">
              <a:latin typeface="PingFang SC Regular"/>
              <a:cs typeface="PingFang SC Regular"/>
            </a:endParaRPr>
          </a:p>
        </p:txBody>
      </p:sp>
      <p:pic>
        <p:nvPicPr>
          <p:cNvPr id="3" name="图片 2" descr="设备上下线状态机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7" y="2045569"/>
            <a:ext cx="8104020" cy="48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概览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4884041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052" y="842211"/>
            <a:ext cx="207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设备上线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83" y="1577469"/>
            <a:ext cx="332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PingFang SC Regular"/>
                <a:cs typeface="PingFang SC Regular"/>
              </a:rPr>
              <a:t>状态模式</a:t>
            </a:r>
            <a:endParaRPr kumimoji="1" lang="zh-CN" altLang="en-US" sz="2400" dirty="0">
              <a:latin typeface="PingFang SC Regular"/>
              <a:cs typeface="PingFang SC Regular"/>
            </a:endParaRPr>
          </a:p>
        </p:txBody>
      </p:sp>
      <p:pic>
        <p:nvPicPr>
          <p:cNvPr id="4" name="图片 3" descr="M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98" y="835948"/>
            <a:ext cx="5154443" cy="5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4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DECA725-9383-4FB1-BE81-13B861735EFF}"/>
              </a:ext>
            </a:extLst>
          </p:cNvPr>
          <p:cNvSpPr/>
          <p:nvPr/>
        </p:nvSpPr>
        <p:spPr>
          <a:xfrm>
            <a:off x="2820350" y="4174061"/>
            <a:ext cx="350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RESULTS &amp; SUMMARY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5C9AF6A-70B8-4BEC-915C-CD84958CAB20}"/>
              </a:ext>
            </a:extLst>
          </p:cNvPr>
          <p:cNvGrpSpPr/>
          <p:nvPr/>
        </p:nvGrpSpPr>
        <p:grpSpPr>
          <a:xfrm>
            <a:off x="3979747" y="1944877"/>
            <a:ext cx="1141200" cy="1142707"/>
            <a:chOff x="3484493" y="2683728"/>
            <a:chExt cx="1257743" cy="122860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C4711A01-7442-48EE-83F7-51EB1CE5A964}"/>
                </a:ext>
              </a:extLst>
            </p:cNvPr>
            <p:cNvSpPr/>
            <p:nvPr/>
          </p:nvSpPr>
          <p:spPr>
            <a:xfrm>
              <a:off x="3484493" y="2683728"/>
              <a:ext cx="1257743" cy="1228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C8E05ECB-39A0-41C0-90DF-99F13ECFA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7684" y="2981325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rgbClr val="7F2C8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49453" y="3364374"/>
            <a:ext cx="344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运行结果及展望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50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概览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运行效果及总结</a:t>
            </a: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7389729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052" y="842211"/>
            <a:ext cx="166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Source Han Sans CN Normal"/>
              </a:rPr>
              <a:t>UI</a:t>
            </a:r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Source Han Sans CN Normal"/>
              </a:rPr>
              <a:t>截图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Source Han Sans CN Norm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83" y="1577469"/>
            <a:ext cx="332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Source Han Sans CN Normal"/>
                <a:cs typeface="Source Han Sans CN Normal"/>
              </a:rPr>
              <a:t>1.</a:t>
            </a:r>
            <a:r>
              <a:rPr kumimoji="1" lang="zh-CN" altLang="en-US" sz="2400" dirty="0" smtClean="0">
                <a:latin typeface="Source Han Sans CN Normal"/>
                <a:cs typeface="Source Han Sans CN Normal"/>
              </a:rPr>
              <a:t>将设备加入控制器</a:t>
            </a:r>
            <a:endParaRPr kumimoji="1" lang="zh-CN" altLang="en-US" sz="2400" dirty="0">
              <a:latin typeface="Source Han Sans CN Normal"/>
              <a:cs typeface="Source Han Sans CN Normal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0" y="2353396"/>
            <a:ext cx="8488947" cy="24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2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概览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运行效果及总结</a:t>
            </a: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7389729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052" y="842211"/>
            <a:ext cx="166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Source Han Sans CN Normal"/>
              </a:rPr>
              <a:t>UI</a:t>
            </a:r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Source Han Sans CN Normal"/>
              </a:rPr>
              <a:t>截图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Source Han Sans CN Norm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83" y="1577469"/>
            <a:ext cx="332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>
                <a:latin typeface="Source Han Sans CN Normal"/>
                <a:cs typeface="Source Han Sans CN Normal"/>
              </a:rPr>
              <a:t>2</a:t>
            </a:r>
            <a:r>
              <a:rPr kumimoji="1" lang="en-US" altLang="zh-CN" sz="2400" dirty="0" smtClean="0">
                <a:latin typeface="Source Han Sans CN Normal"/>
                <a:cs typeface="Source Han Sans CN Normal"/>
              </a:rPr>
              <a:t>.</a:t>
            </a:r>
            <a:r>
              <a:rPr kumimoji="1" lang="zh-CN" altLang="en-US" sz="2400" dirty="0" smtClean="0">
                <a:latin typeface="Source Han Sans CN Normal"/>
                <a:cs typeface="Source Han Sans CN Normal"/>
              </a:rPr>
              <a:t>设备上线</a:t>
            </a:r>
            <a:endParaRPr kumimoji="1" lang="zh-CN" altLang="en-US" sz="2400" dirty="0">
              <a:latin typeface="Source Han Sans CN Normal"/>
              <a:cs typeface="Source Han Sans CN Normal"/>
            </a:endParaRPr>
          </a:p>
        </p:txBody>
      </p:sp>
      <p:pic>
        <p:nvPicPr>
          <p:cNvPr id="3" name="图片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8" y="2409909"/>
            <a:ext cx="8582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概览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运行效果及总结</a:t>
            </a: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7389729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052" y="842211"/>
            <a:ext cx="166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Source Han Sans CN Normal"/>
              </a:rPr>
              <a:t>UI</a:t>
            </a:r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Source Han Sans CN Normal"/>
              </a:rPr>
              <a:t>截图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Source Han Sans CN Norm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83" y="1577469"/>
            <a:ext cx="350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>
                <a:latin typeface="Source Han Sans CN Normal"/>
                <a:cs typeface="Source Han Sans CN Normal"/>
              </a:rPr>
              <a:t>3</a:t>
            </a:r>
            <a:r>
              <a:rPr kumimoji="1" lang="en-US" altLang="zh-CN" sz="2400" dirty="0" smtClean="0">
                <a:latin typeface="Source Han Sans CN Normal"/>
                <a:cs typeface="Source Han Sans CN Normal"/>
              </a:rPr>
              <a:t>.</a:t>
            </a:r>
            <a:r>
              <a:rPr kumimoji="1" lang="zh-CN" altLang="en-US" sz="2400" dirty="0" smtClean="0">
                <a:latin typeface="Source Han Sans CN Normal"/>
                <a:cs typeface="Source Han Sans CN Normal"/>
              </a:rPr>
              <a:t>在控制器查看上线情况</a:t>
            </a:r>
            <a:endParaRPr kumimoji="1" lang="zh-CN" altLang="en-US" sz="2400" dirty="0">
              <a:latin typeface="Source Han Sans CN Normal"/>
              <a:cs typeface="Source Han Sans CN Normal"/>
            </a:endParaRPr>
          </a:p>
        </p:txBody>
      </p:sp>
      <p:pic>
        <p:nvPicPr>
          <p:cNvPr id="3" name="图片 2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6" y="2524041"/>
            <a:ext cx="8594284" cy="14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A005F">
                <a:shade val="30000"/>
                <a:satMod val="115000"/>
              </a:srgbClr>
            </a:gs>
            <a:gs pos="51000">
              <a:srgbClr val="6A005F">
                <a:shade val="67500"/>
                <a:satMod val="115000"/>
                <a:lumMod val="95000"/>
                <a:lumOff val="5000"/>
              </a:srgbClr>
            </a:gs>
            <a:gs pos="100000">
              <a:srgbClr val="6A005F">
                <a:shade val="100000"/>
                <a:satMod val="115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1D88130-F967-436C-8AD3-20E0340A7DFA}"/>
              </a:ext>
            </a:extLst>
          </p:cNvPr>
          <p:cNvSpPr/>
          <p:nvPr/>
        </p:nvSpPr>
        <p:spPr>
          <a:xfrm>
            <a:off x="0" y="0"/>
            <a:ext cx="288570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4672BE4-ED9D-40AC-82A8-8AB17823649E}"/>
              </a:ext>
            </a:extLst>
          </p:cNvPr>
          <p:cNvSpPr/>
          <p:nvPr/>
        </p:nvSpPr>
        <p:spPr>
          <a:xfrm>
            <a:off x="821527" y="2345124"/>
            <a:ext cx="12426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altLang="zh-CN" sz="1500" dirty="0">
                <a:solidFill>
                  <a:srgbClr val="7F2C8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500" dirty="0">
              <a:solidFill>
                <a:srgbClr val="7F2C8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38D65F9-7030-4EC2-8338-497411D8A69D}"/>
              </a:ext>
            </a:extLst>
          </p:cNvPr>
          <p:cNvSpPr txBox="1"/>
          <p:nvPr/>
        </p:nvSpPr>
        <p:spPr>
          <a:xfrm>
            <a:off x="3870374" y="1622195"/>
            <a:ext cx="231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项目概览</a:t>
            </a: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D5DABA3-FA2C-4E36-A1F4-B734CAB96A4D}"/>
              </a:ext>
            </a:extLst>
          </p:cNvPr>
          <p:cNvSpPr txBox="1"/>
          <p:nvPr/>
        </p:nvSpPr>
        <p:spPr>
          <a:xfrm>
            <a:off x="3870373" y="2471585"/>
            <a:ext cx="345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、需求分析</a:t>
            </a: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E0921EF-24DD-47FD-AED6-D34D7A351BD7}"/>
              </a:ext>
            </a:extLst>
          </p:cNvPr>
          <p:cNvSpPr txBox="1"/>
          <p:nvPr/>
        </p:nvSpPr>
        <p:spPr>
          <a:xfrm>
            <a:off x="3870373" y="3320976"/>
            <a:ext cx="345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三、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关键技术实现</a:t>
            </a: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739FEAE-2909-408C-AC3B-F7013B841F37}"/>
              </a:ext>
            </a:extLst>
          </p:cNvPr>
          <p:cNvSpPr txBox="1"/>
          <p:nvPr/>
        </p:nvSpPr>
        <p:spPr>
          <a:xfrm>
            <a:off x="3870373" y="4170368"/>
            <a:ext cx="345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、运行效果及展望</a:t>
            </a:r>
            <a:endParaRPr lang="en-US" altLang="zh-CN" sz="2400" dirty="0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xmlns="" id="{6088DED3-4E8C-4A6F-8AA8-04950BF61A9F}"/>
              </a:ext>
            </a:extLst>
          </p:cNvPr>
          <p:cNvSpPr/>
          <p:nvPr/>
        </p:nvSpPr>
        <p:spPr>
          <a:xfrm>
            <a:off x="984669" y="1622195"/>
            <a:ext cx="916365" cy="531908"/>
          </a:xfrm>
          <a:custGeom>
            <a:avLst/>
            <a:gdLst/>
            <a:ahLst/>
            <a:cxnLst/>
            <a:rect l="l" t="t" r="r" b="b"/>
            <a:pathLst>
              <a:path w="761086" h="398931">
                <a:moveTo>
                  <a:pt x="64122" y="252246"/>
                </a:moveTo>
                <a:lnTo>
                  <a:pt x="64122" y="345339"/>
                </a:lnTo>
                <a:lnTo>
                  <a:pt x="217932" y="345339"/>
                </a:lnTo>
                <a:lnTo>
                  <a:pt x="217932" y="252246"/>
                </a:lnTo>
                <a:close/>
                <a:moveTo>
                  <a:pt x="414071" y="176834"/>
                </a:moveTo>
                <a:cubicBezTo>
                  <a:pt x="446724" y="179333"/>
                  <a:pt x="469455" y="185940"/>
                  <a:pt x="482266" y="196656"/>
                </a:cubicBezTo>
                <a:cubicBezTo>
                  <a:pt x="495077" y="207373"/>
                  <a:pt x="500705" y="218525"/>
                  <a:pt x="499148" y="230112"/>
                </a:cubicBezTo>
                <a:cubicBezTo>
                  <a:pt x="497592" y="241700"/>
                  <a:pt x="491589" y="250049"/>
                  <a:pt x="481140" y="255160"/>
                </a:cubicBezTo>
                <a:cubicBezTo>
                  <a:pt x="470691" y="260271"/>
                  <a:pt x="458533" y="258470"/>
                  <a:pt x="444665" y="249758"/>
                </a:cubicBezTo>
                <a:cubicBezTo>
                  <a:pt x="442561" y="236722"/>
                  <a:pt x="438388" y="223922"/>
                  <a:pt x="432145" y="211358"/>
                </a:cubicBezTo>
                <a:cubicBezTo>
                  <a:pt x="425902" y="198793"/>
                  <a:pt x="418899" y="187984"/>
                  <a:pt x="411137" y="178930"/>
                </a:cubicBezTo>
                <a:close/>
                <a:moveTo>
                  <a:pt x="64122" y="149986"/>
                </a:moveTo>
                <a:lnTo>
                  <a:pt x="64122" y="240564"/>
                </a:lnTo>
                <a:lnTo>
                  <a:pt x="217932" y="240564"/>
                </a:lnTo>
                <a:lnTo>
                  <a:pt x="217932" y="149986"/>
                </a:lnTo>
                <a:close/>
                <a:moveTo>
                  <a:pt x="64122" y="49402"/>
                </a:moveTo>
                <a:lnTo>
                  <a:pt x="64122" y="138303"/>
                </a:lnTo>
                <a:lnTo>
                  <a:pt x="217932" y="138303"/>
                </a:lnTo>
                <a:lnTo>
                  <a:pt x="217932" y="49402"/>
                </a:lnTo>
                <a:close/>
                <a:moveTo>
                  <a:pt x="243916" y="3772"/>
                </a:moveTo>
                <a:lnTo>
                  <a:pt x="302171" y="50659"/>
                </a:lnTo>
                <a:cubicBezTo>
                  <a:pt x="300530" y="52782"/>
                  <a:pt x="298260" y="54722"/>
                  <a:pt x="295361" y="56478"/>
                </a:cubicBezTo>
                <a:cubicBezTo>
                  <a:pt x="292462" y="58234"/>
                  <a:pt x="288725" y="59649"/>
                  <a:pt x="284150" y="60724"/>
                </a:cubicBezTo>
                <a:lnTo>
                  <a:pt x="284150" y="374204"/>
                </a:lnTo>
                <a:cubicBezTo>
                  <a:pt x="283651" y="375894"/>
                  <a:pt x="280505" y="378243"/>
                  <a:pt x="274712" y="381251"/>
                </a:cubicBezTo>
                <a:cubicBezTo>
                  <a:pt x="268920" y="384260"/>
                  <a:pt x="261801" y="387013"/>
                  <a:pt x="253354" y="389509"/>
                </a:cubicBezTo>
                <a:cubicBezTo>
                  <a:pt x="244907" y="392006"/>
                  <a:pt x="236453" y="393330"/>
                  <a:pt x="227991" y="393483"/>
                </a:cubicBezTo>
                <a:lnTo>
                  <a:pt x="217932" y="393483"/>
                </a:lnTo>
                <a:lnTo>
                  <a:pt x="217932" y="357021"/>
                </a:lnTo>
                <a:lnTo>
                  <a:pt x="64122" y="357021"/>
                </a:lnTo>
                <a:lnTo>
                  <a:pt x="64122" y="375462"/>
                </a:lnTo>
                <a:cubicBezTo>
                  <a:pt x="63642" y="379923"/>
                  <a:pt x="58211" y="384830"/>
                  <a:pt x="47830" y="390182"/>
                </a:cubicBezTo>
                <a:cubicBezTo>
                  <a:pt x="37448" y="395535"/>
                  <a:pt x="24998" y="398451"/>
                  <a:pt x="10478" y="398931"/>
                </a:cubicBezTo>
                <a:lnTo>
                  <a:pt x="0" y="398931"/>
                </a:lnTo>
                <a:lnTo>
                  <a:pt x="0" y="10897"/>
                </a:lnTo>
                <a:lnTo>
                  <a:pt x="67894" y="37719"/>
                </a:lnTo>
                <a:lnTo>
                  <a:pt x="213322" y="37719"/>
                </a:lnTo>
                <a:close/>
                <a:moveTo>
                  <a:pt x="632422" y="0"/>
                </a:moveTo>
                <a:lnTo>
                  <a:pt x="691096" y="42279"/>
                </a:lnTo>
                <a:cubicBezTo>
                  <a:pt x="689542" y="44333"/>
                  <a:pt x="687621" y="45889"/>
                  <a:pt x="685333" y="46946"/>
                </a:cubicBezTo>
                <a:cubicBezTo>
                  <a:pt x="683046" y="48004"/>
                  <a:pt x="679658" y="48825"/>
                  <a:pt x="675170" y="49411"/>
                </a:cubicBezTo>
                <a:lnTo>
                  <a:pt x="670141" y="147936"/>
                </a:lnTo>
                <a:lnTo>
                  <a:pt x="699478" y="111855"/>
                </a:lnTo>
                <a:cubicBezTo>
                  <a:pt x="699804" y="112078"/>
                  <a:pt x="703390" y="114709"/>
                  <a:pt x="710235" y="119748"/>
                </a:cubicBezTo>
                <a:cubicBezTo>
                  <a:pt x="717080" y="124787"/>
                  <a:pt x="725229" y="130896"/>
                  <a:pt x="734682" y="138077"/>
                </a:cubicBezTo>
                <a:cubicBezTo>
                  <a:pt x="744135" y="145257"/>
                  <a:pt x="752937" y="152170"/>
                  <a:pt x="761086" y="158817"/>
                </a:cubicBezTo>
                <a:cubicBezTo>
                  <a:pt x="760405" y="161103"/>
                  <a:pt x="758938" y="162789"/>
                  <a:pt x="756685" y="163876"/>
                </a:cubicBezTo>
                <a:cubicBezTo>
                  <a:pt x="754433" y="164962"/>
                  <a:pt x="751708" y="165501"/>
                  <a:pt x="748513" y="165492"/>
                </a:cubicBezTo>
                <a:lnTo>
                  <a:pt x="588417" y="165492"/>
                </a:lnTo>
                <a:lnTo>
                  <a:pt x="588417" y="169266"/>
                </a:lnTo>
                <a:cubicBezTo>
                  <a:pt x="593289" y="184524"/>
                  <a:pt x="599366" y="198237"/>
                  <a:pt x="606647" y="210403"/>
                </a:cubicBezTo>
                <a:cubicBezTo>
                  <a:pt x="613929" y="222569"/>
                  <a:pt x="622102" y="233452"/>
                  <a:pt x="631165" y="243050"/>
                </a:cubicBezTo>
                <a:cubicBezTo>
                  <a:pt x="639573" y="230954"/>
                  <a:pt x="647693" y="218464"/>
                  <a:pt x="655525" y="205582"/>
                </a:cubicBezTo>
                <a:cubicBezTo>
                  <a:pt x="663357" y="192699"/>
                  <a:pt x="669486" y="181572"/>
                  <a:pt x="673913" y="172201"/>
                </a:cubicBezTo>
                <a:lnTo>
                  <a:pt x="734263" y="214124"/>
                </a:lnTo>
                <a:cubicBezTo>
                  <a:pt x="733294" y="216080"/>
                  <a:pt x="731565" y="217512"/>
                  <a:pt x="729077" y="218421"/>
                </a:cubicBezTo>
                <a:cubicBezTo>
                  <a:pt x="726589" y="219329"/>
                  <a:pt x="722869" y="219294"/>
                  <a:pt x="717918" y="218316"/>
                </a:cubicBezTo>
                <a:cubicBezTo>
                  <a:pt x="707467" y="223888"/>
                  <a:pt x="695575" y="229722"/>
                  <a:pt x="682243" y="235819"/>
                </a:cubicBezTo>
                <a:cubicBezTo>
                  <a:pt x="668910" y="241915"/>
                  <a:pt x="655237" y="247540"/>
                  <a:pt x="641223" y="252693"/>
                </a:cubicBezTo>
                <a:cubicBezTo>
                  <a:pt x="658232" y="268038"/>
                  <a:pt x="676707" y="280213"/>
                  <a:pt x="696649" y="289218"/>
                </a:cubicBezTo>
                <a:cubicBezTo>
                  <a:pt x="716591" y="298222"/>
                  <a:pt x="736533" y="305052"/>
                  <a:pt x="756476" y="309708"/>
                </a:cubicBezTo>
                <a:lnTo>
                  <a:pt x="755218" y="313900"/>
                </a:lnTo>
                <a:cubicBezTo>
                  <a:pt x="743422" y="317254"/>
                  <a:pt x="733591" y="323959"/>
                  <a:pt x="725724" y="334015"/>
                </a:cubicBezTo>
                <a:cubicBezTo>
                  <a:pt x="717857" y="344071"/>
                  <a:pt x="712322" y="356218"/>
                  <a:pt x="709117" y="370456"/>
                </a:cubicBezTo>
                <a:cubicBezTo>
                  <a:pt x="688892" y="358288"/>
                  <a:pt x="671041" y="344276"/>
                  <a:pt x="655566" y="328421"/>
                </a:cubicBezTo>
                <a:cubicBezTo>
                  <a:pt x="640090" y="312566"/>
                  <a:pt x="626803" y="293332"/>
                  <a:pt x="615705" y="270718"/>
                </a:cubicBezTo>
                <a:cubicBezTo>
                  <a:pt x="604606" y="248104"/>
                  <a:pt x="595510" y="220575"/>
                  <a:pt x="588417" y="188131"/>
                </a:cubicBezTo>
                <a:lnTo>
                  <a:pt x="588417" y="328992"/>
                </a:lnTo>
                <a:cubicBezTo>
                  <a:pt x="588701" y="342033"/>
                  <a:pt x="587061" y="353506"/>
                  <a:pt x="583496" y="363412"/>
                </a:cubicBezTo>
                <a:cubicBezTo>
                  <a:pt x="579931" y="373319"/>
                  <a:pt x="572734" y="381317"/>
                  <a:pt x="561905" y="387407"/>
                </a:cubicBezTo>
                <a:cubicBezTo>
                  <a:pt x="551075" y="393498"/>
                  <a:pt x="534906" y="397339"/>
                  <a:pt x="513398" y="398931"/>
                </a:cubicBezTo>
                <a:cubicBezTo>
                  <a:pt x="513040" y="389291"/>
                  <a:pt x="512079" y="380933"/>
                  <a:pt x="510516" y="373858"/>
                </a:cubicBezTo>
                <a:cubicBezTo>
                  <a:pt x="508953" y="366783"/>
                  <a:pt x="506421" y="361043"/>
                  <a:pt x="502920" y="356637"/>
                </a:cubicBezTo>
                <a:cubicBezTo>
                  <a:pt x="499821" y="352432"/>
                  <a:pt x="495333" y="348698"/>
                  <a:pt x="489457" y="345435"/>
                </a:cubicBezTo>
                <a:cubicBezTo>
                  <a:pt x="483580" y="342172"/>
                  <a:pt x="474797" y="339485"/>
                  <a:pt x="463106" y="337374"/>
                </a:cubicBezTo>
                <a:lnTo>
                  <a:pt x="463106" y="332346"/>
                </a:lnTo>
                <a:cubicBezTo>
                  <a:pt x="463620" y="332377"/>
                  <a:pt x="467760" y="332594"/>
                  <a:pt x="475523" y="332998"/>
                </a:cubicBezTo>
                <a:cubicBezTo>
                  <a:pt x="483287" y="333402"/>
                  <a:pt x="491586" y="333805"/>
                  <a:pt x="500421" y="334209"/>
                </a:cubicBezTo>
                <a:cubicBezTo>
                  <a:pt x="509256" y="334613"/>
                  <a:pt x="515537" y="334830"/>
                  <a:pt x="519265" y="334861"/>
                </a:cubicBezTo>
                <a:cubicBezTo>
                  <a:pt x="522365" y="334826"/>
                  <a:pt x="524547" y="334163"/>
                  <a:pt x="525814" y="332870"/>
                </a:cubicBezTo>
                <a:cubicBezTo>
                  <a:pt x="527080" y="331577"/>
                  <a:pt x="527691" y="329865"/>
                  <a:pt x="527647" y="327734"/>
                </a:cubicBezTo>
                <a:lnTo>
                  <a:pt x="527647" y="267785"/>
                </a:lnTo>
                <a:cubicBezTo>
                  <a:pt x="514498" y="279515"/>
                  <a:pt x="498991" y="292632"/>
                  <a:pt x="481127" y="307137"/>
                </a:cubicBezTo>
                <a:cubicBezTo>
                  <a:pt x="463263" y="321642"/>
                  <a:pt x="442727" y="337583"/>
                  <a:pt x="419519" y="354962"/>
                </a:cubicBezTo>
                <a:cubicBezTo>
                  <a:pt x="419083" y="357928"/>
                  <a:pt x="418070" y="360580"/>
                  <a:pt x="416481" y="362918"/>
                </a:cubicBezTo>
                <a:cubicBezTo>
                  <a:pt x="414892" y="365256"/>
                  <a:pt x="412831" y="367071"/>
                  <a:pt x="410299" y="368362"/>
                </a:cubicBezTo>
                <a:lnTo>
                  <a:pt x="366294" y="310546"/>
                </a:lnTo>
                <a:cubicBezTo>
                  <a:pt x="381372" y="305472"/>
                  <a:pt x="403288" y="297174"/>
                  <a:pt x="432040" y="285654"/>
                </a:cubicBezTo>
                <a:cubicBezTo>
                  <a:pt x="460792" y="274134"/>
                  <a:pt x="492661" y="260911"/>
                  <a:pt x="527647" y="245985"/>
                </a:cubicBezTo>
                <a:lnTo>
                  <a:pt x="527647" y="165492"/>
                </a:lnTo>
                <a:lnTo>
                  <a:pt x="368389" y="165492"/>
                </a:lnTo>
                <a:lnTo>
                  <a:pt x="365036" y="153810"/>
                </a:lnTo>
                <a:lnTo>
                  <a:pt x="606857" y="153810"/>
                </a:lnTo>
                <a:lnTo>
                  <a:pt x="609372" y="104723"/>
                </a:lnTo>
                <a:lnTo>
                  <a:pt x="424968" y="104723"/>
                </a:lnTo>
                <a:lnTo>
                  <a:pt x="421196" y="93041"/>
                </a:lnTo>
                <a:lnTo>
                  <a:pt x="609595" y="93041"/>
                </a:lnTo>
                <a:lnTo>
                  <a:pt x="612520" y="40182"/>
                </a:lnTo>
                <a:lnTo>
                  <a:pt x="411975" y="40182"/>
                </a:lnTo>
                <a:lnTo>
                  <a:pt x="408204" y="28499"/>
                </a:lnTo>
                <a:lnTo>
                  <a:pt x="608952" y="28499"/>
                </a:lnTo>
                <a:close/>
              </a:path>
            </a:pathLst>
          </a:custGeom>
          <a:solidFill>
            <a:srgbClr val="7F2C8B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endParaRPr lang="zh-CN" altLang="en-US" sz="3300" dirty="0">
              <a:solidFill>
                <a:srgbClr val="7F2C8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概览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 smtClean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运行效果及展望</a:t>
            </a:r>
            <a:endParaRPr lang="zh-CN" altLang="en-US" b="1" dirty="0">
              <a:solidFill>
                <a:srgbClr val="7F2C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7389729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052" y="842211"/>
            <a:ext cx="166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Source Han Sans CN Normal"/>
              </a:rPr>
              <a:t>UI</a:t>
            </a:r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Source Han Sans CN Normal"/>
              </a:rPr>
              <a:t>截图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Source Han Sans CN Norm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83" y="1577469"/>
            <a:ext cx="355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>
                <a:latin typeface="Source Han Sans CN Normal"/>
                <a:cs typeface="Source Han Sans CN Normal"/>
              </a:rPr>
              <a:t>4</a:t>
            </a:r>
            <a:r>
              <a:rPr kumimoji="1" lang="en-US" altLang="zh-CN" sz="2400" dirty="0" smtClean="0">
                <a:latin typeface="Source Han Sans CN Normal"/>
                <a:cs typeface="Source Han Sans CN Normal"/>
              </a:rPr>
              <a:t>.</a:t>
            </a:r>
            <a:r>
              <a:rPr kumimoji="1" lang="zh-CN" altLang="en-US" sz="2400" dirty="0" smtClean="0">
                <a:latin typeface="Source Han Sans CN Normal"/>
                <a:cs typeface="Source Han Sans CN Normal"/>
              </a:rPr>
              <a:t>在设备侧查看上线情况</a:t>
            </a:r>
            <a:endParaRPr kumimoji="1" lang="zh-CN" altLang="en-US" sz="2400" dirty="0">
              <a:latin typeface="Source Han Sans CN Normal"/>
              <a:cs typeface="Source Han Sans CN Normal"/>
            </a:endParaRPr>
          </a:p>
        </p:txBody>
      </p:sp>
      <p:pic>
        <p:nvPicPr>
          <p:cNvPr id="3" name="图片 2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7" y="2459372"/>
            <a:ext cx="78009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概览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 smtClean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运行效果及展望</a:t>
            </a:r>
            <a:endParaRPr lang="zh-CN" altLang="en-US" b="1" dirty="0">
              <a:solidFill>
                <a:srgbClr val="7F2C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7389729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052" y="842211"/>
            <a:ext cx="166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Source Han Sans CN Normal"/>
              </a:rPr>
              <a:t>展望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Source Han Sans CN Norm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83" y="1577469"/>
            <a:ext cx="4973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400" dirty="0" smtClean="0">
                <a:latin typeface="Source Han Sans CN Normal"/>
                <a:cs typeface="Source Han Sans CN Normal"/>
              </a:rPr>
              <a:t>云化设备接入模块</a:t>
            </a:r>
            <a:endParaRPr kumimoji="1" lang="en-US" altLang="zh-CN" sz="2400" dirty="0" smtClean="0">
              <a:latin typeface="Source Han Sans CN Normal"/>
              <a:cs typeface="Source Han Sans CN Normal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400" dirty="0" smtClean="0">
                <a:latin typeface="Source Han Sans CN Normal"/>
                <a:cs typeface="Source Han Sans CN Normal"/>
              </a:rPr>
              <a:t>灰度发布</a:t>
            </a:r>
            <a:endParaRPr kumimoji="1" lang="en-US" altLang="zh-CN" sz="2400" dirty="0" smtClean="0">
              <a:latin typeface="Source Han Sans CN Normal"/>
              <a:cs typeface="Source Han Sans CN Normal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400" dirty="0" smtClean="0">
                <a:latin typeface="Source Han Sans CN Normal"/>
                <a:cs typeface="Source Han Sans CN Normal"/>
              </a:rPr>
              <a:t>动态扩展</a:t>
            </a:r>
            <a:r>
              <a:rPr kumimoji="1" lang="en-US" altLang="zh-CN" sz="2400" dirty="0" smtClean="0">
                <a:latin typeface="Source Han Sans CN Normal"/>
                <a:cs typeface="Source Han Sans CN Normal"/>
              </a:rPr>
              <a:t>(</a:t>
            </a:r>
            <a:r>
              <a:rPr kumimoji="1" lang="zh-CN" altLang="en-US" sz="2400" dirty="0" smtClean="0">
                <a:latin typeface="Source Han Sans CN Normal"/>
                <a:cs typeface="Source Han Sans CN Normal"/>
              </a:rPr>
              <a:t>设备扩容</a:t>
            </a:r>
            <a:r>
              <a:rPr kumimoji="1" lang="en-US" altLang="zh-CN" sz="2400" dirty="0" smtClean="0">
                <a:latin typeface="Source Han Sans CN Normal"/>
                <a:cs typeface="Source Han Sans CN Normal"/>
              </a:rPr>
              <a:t>,</a:t>
            </a:r>
            <a:r>
              <a:rPr kumimoji="1" lang="zh-CN" altLang="en-US" sz="2400" dirty="0" smtClean="0">
                <a:latin typeface="Source Han Sans CN Normal"/>
                <a:cs typeface="Source Han Sans CN Normal"/>
              </a:rPr>
              <a:t>协议栈扩展）</a:t>
            </a:r>
            <a:endParaRPr kumimoji="1" lang="en-US" altLang="zh-CN" sz="2400" dirty="0" smtClean="0">
              <a:latin typeface="Source Han Sans CN Normal"/>
              <a:cs typeface="Source Han Sans CN Normal"/>
            </a:endParaRPr>
          </a:p>
          <a:p>
            <a:pPr marL="342900" indent="-342900">
              <a:buFontTx/>
              <a:buChar char="-"/>
            </a:pPr>
            <a:endParaRPr kumimoji="1" lang="zh-CN" altLang="en-US" sz="2400" dirty="0">
              <a:latin typeface="Source Han Sans CN Normal"/>
              <a:cs typeface="Source Han Sans CN Normal"/>
            </a:endParaRPr>
          </a:p>
        </p:txBody>
      </p:sp>
      <p:pic>
        <p:nvPicPr>
          <p:cNvPr id="4" name="图片 3" descr="promi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14" y="2794003"/>
            <a:ext cx="5590085" cy="37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9453" y="3104938"/>
            <a:ext cx="34450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5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5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21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2C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2C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F2C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1021647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682" y="815473"/>
            <a:ext cx="74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 Normal"/>
                <a:ea typeface="Hiragino Sans GB W6"/>
                <a:cs typeface="Source Han Sans CN Normal"/>
              </a:rPr>
              <a:t>SDN(Software Defined Network)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Han Sans CN Normal"/>
              <a:ea typeface="Hiragino Sans GB W6"/>
              <a:cs typeface="Source Han Sans CN Normal"/>
            </a:endParaRPr>
          </a:p>
        </p:txBody>
      </p:sp>
      <p:pic>
        <p:nvPicPr>
          <p:cNvPr id="10" name="图片 9" descr="conven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3" y="1577474"/>
            <a:ext cx="4311650" cy="488114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46316" y="1737894"/>
            <a:ext cx="3529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传统网络架构</a:t>
            </a:r>
            <a:endParaRPr kumimoji="1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功能由硬件主导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95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%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的流量由网关到设备产生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新的网络功能需要新的硬件支持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79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2C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2C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F2C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1021647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682" y="815473"/>
            <a:ext cx="74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 Normal"/>
                <a:ea typeface="Hiragino Sans GB W6"/>
                <a:cs typeface="Source Han Sans CN Normal"/>
              </a:rPr>
              <a:t>SDN(Software Defined Network)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Han Sans CN Normal"/>
              <a:ea typeface="Hiragino Sans GB W6"/>
              <a:cs typeface="Source Han Sans CN Norm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1685" y="1470526"/>
            <a:ext cx="2459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 Normal"/>
                <a:ea typeface="等线" panose="02010600030101010101" pitchFamily="2" charset="-122"/>
                <a:cs typeface="Source Han Sans CN Normal"/>
              </a:rPr>
              <a:t>SDN</a:t>
            </a:r>
            <a:r>
              <a:rPr kumimoji="1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网络架构</a:t>
            </a:r>
            <a:endParaRPr kumimoji="1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 descr="sdnNetwork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06" y="2089220"/>
            <a:ext cx="6733004" cy="40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8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DECA725-9383-4FB1-BE81-13B861735EFF}"/>
              </a:ext>
            </a:extLst>
          </p:cNvPr>
          <p:cNvSpPr/>
          <p:nvPr/>
        </p:nvSpPr>
        <p:spPr>
          <a:xfrm>
            <a:off x="2820350" y="4174061"/>
            <a:ext cx="350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</a:t>
            </a:r>
            <a:r>
              <a:rPr lang="zh-CN" altLang="en-US" sz="1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BACKGROUND</a:t>
            </a:r>
            <a:endParaRPr lang="zh-CN" altLang="en-US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5C9AF6A-70B8-4BEC-915C-CD84958CAB20}"/>
              </a:ext>
            </a:extLst>
          </p:cNvPr>
          <p:cNvGrpSpPr/>
          <p:nvPr/>
        </p:nvGrpSpPr>
        <p:grpSpPr>
          <a:xfrm>
            <a:off x="3979747" y="1944877"/>
            <a:ext cx="1141200" cy="1142707"/>
            <a:chOff x="3484493" y="2683728"/>
            <a:chExt cx="1257743" cy="122860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C4711A01-7442-48EE-83F7-51EB1CE5A964}"/>
                </a:ext>
              </a:extLst>
            </p:cNvPr>
            <p:cNvSpPr/>
            <p:nvPr/>
          </p:nvSpPr>
          <p:spPr>
            <a:xfrm>
              <a:off x="3484493" y="2683728"/>
              <a:ext cx="1257743" cy="1228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C8E05ECB-39A0-41C0-90DF-99F13ECFA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7684" y="2981325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rgbClr val="7F2C8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24479" y="3364374"/>
            <a:ext cx="209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项目概览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11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 smtClean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项目概览</a:t>
            </a:r>
            <a:endParaRPr lang="zh-CN" altLang="en-US" b="1" dirty="0">
              <a:solidFill>
                <a:srgbClr val="7F2C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关键技术实现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运行效果及总结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1021647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682" y="815473"/>
            <a:ext cx="74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/>
              </a:rPr>
              <a:t>主要工作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Heiti SC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302" y="1831841"/>
            <a:ext cx="68098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功能上：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- </a:t>
            </a:r>
            <a:r>
              <a:rPr kumimoji="1" lang="zh-CN" altLang="en-US" sz="2400" dirty="0" smtClean="0"/>
              <a:t>充当</a:t>
            </a:r>
            <a:r>
              <a:rPr kumimoji="1" lang="en-US" altLang="zh-CN" sz="2400" dirty="0" smtClean="0"/>
              <a:t>SDN</a:t>
            </a:r>
            <a:r>
              <a:rPr kumimoji="1" lang="zh-CN" altLang="en-US" sz="2400" dirty="0" smtClean="0"/>
              <a:t>控制器的南向角色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pPr marL="285750" indent="-285750">
              <a:buFontTx/>
              <a:buChar char="-"/>
            </a:pPr>
            <a:r>
              <a:rPr kumimoji="1" lang="zh-CN" altLang="en-US" sz="2400" dirty="0"/>
              <a:t>根据</a:t>
            </a:r>
            <a:r>
              <a:rPr kumimoji="1" lang="zh-CN" altLang="en-US" sz="2400" dirty="0" smtClean="0"/>
              <a:t>事件上报和业务下发两种场景，设计并实现设备接入模块的主要功能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pPr marL="285750" indent="-285750">
              <a:buFontTx/>
              <a:buChar char="-"/>
            </a:pPr>
            <a:r>
              <a:rPr kumimoji="1" lang="zh-CN" altLang="en-US" sz="2400" dirty="0" smtClean="0"/>
              <a:t>基于事件上报实现设备上线功能</a:t>
            </a:r>
            <a:endParaRPr kumimoji="1" lang="en-US" altLang="zh-CN" sz="2400" dirty="0" smtClean="0"/>
          </a:p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70302" y="4847194"/>
            <a:ext cx="68098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性</a:t>
            </a:r>
            <a:r>
              <a:rPr kumimoji="1" lang="zh-CN" altLang="en-US" sz="2400" dirty="0" smtClean="0"/>
              <a:t>能上</a:t>
            </a:r>
            <a:r>
              <a:rPr kumimoji="1" lang="zh-CN" altLang="en-US" sz="2400" dirty="0" smtClean="0"/>
              <a:t>：</a:t>
            </a:r>
            <a:endParaRPr kumimoji="1" lang="en-US" altLang="zh-CN" sz="2400" dirty="0"/>
          </a:p>
          <a:p>
            <a:pPr marL="285750" indent="-285750">
              <a:buFontTx/>
              <a:buChar char="-"/>
            </a:pPr>
            <a:r>
              <a:rPr kumimoji="1" lang="zh-CN" altLang="en-US" sz="2400" dirty="0" smtClean="0"/>
              <a:t>保证控制器宕机设备不脱管</a:t>
            </a:r>
            <a:endParaRPr kumimoji="1" lang="en-US" altLang="zh-CN" sz="2400" dirty="0" smtClean="0"/>
          </a:p>
          <a:p>
            <a:pPr marL="285750" indent="-285750">
              <a:buFontTx/>
              <a:buChar char="-"/>
            </a:pP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7954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 smtClean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项目概览</a:t>
            </a:r>
            <a:endParaRPr lang="zh-CN" altLang="en-US" b="1" dirty="0">
              <a:solidFill>
                <a:srgbClr val="7F2C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关键技术实现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运行效果及总结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1021647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682" y="815473"/>
            <a:ext cx="74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/>
              </a:rPr>
              <a:t>技术概述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Heiti SC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256" y="1675237"/>
            <a:ext cx="7580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CN" sz="2400" dirty="0" smtClean="0"/>
              <a:t>SDN</a:t>
            </a:r>
            <a:r>
              <a:rPr kumimoji="1" lang="zh-CN" altLang="en-US" sz="2400" dirty="0" smtClean="0"/>
              <a:t>控制器</a:t>
            </a:r>
            <a:endParaRPr kumimoji="1" lang="en-US" altLang="zh-CN" sz="2400" dirty="0"/>
          </a:p>
          <a:p>
            <a:pPr marL="285750" indent="-285750">
              <a:buFontTx/>
              <a:buChar char="-"/>
            </a:pPr>
            <a:endParaRPr kumimoji="1" lang="en-US" altLang="zh-CN" sz="2400" dirty="0" smtClean="0"/>
          </a:p>
          <a:p>
            <a:pPr marL="285750" indent="-285750">
              <a:buFontTx/>
              <a:buChar char="-"/>
            </a:pPr>
            <a:r>
              <a:rPr kumimoji="1" lang="en-US" altLang="zh-CN" sz="2400" dirty="0" smtClean="0"/>
              <a:t>Spring Boot</a:t>
            </a:r>
          </a:p>
          <a:p>
            <a:pPr marL="285750" indent="-285750">
              <a:buFontTx/>
              <a:buChar char="-"/>
            </a:pPr>
            <a:endParaRPr kumimoji="1" lang="en-US" altLang="zh-CN" sz="2400" dirty="0"/>
          </a:p>
          <a:p>
            <a:pPr marL="285750" indent="-285750">
              <a:buFontTx/>
              <a:buChar char="-"/>
            </a:pPr>
            <a:r>
              <a:rPr kumimoji="1" lang="en-US" altLang="zh-CN" sz="2400" dirty="0" smtClean="0"/>
              <a:t>Apache Mina</a:t>
            </a:r>
          </a:p>
          <a:p>
            <a:pPr marL="285750" indent="-285750">
              <a:buFontTx/>
              <a:buChar char="-"/>
            </a:pPr>
            <a:endParaRPr kumimoji="1" lang="en-US" altLang="zh-CN" sz="2400" dirty="0"/>
          </a:p>
          <a:p>
            <a:pPr marL="285750" indent="-285750">
              <a:buFontTx/>
              <a:buChar char="-"/>
            </a:pPr>
            <a:r>
              <a:rPr kumimoji="1" lang="en-US" altLang="zh-CN" sz="2400" dirty="0" smtClean="0"/>
              <a:t>Google GRPC</a:t>
            </a:r>
          </a:p>
          <a:p>
            <a:pPr marL="285750" indent="-285750">
              <a:buFontTx/>
              <a:buChar char="-"/>
            </a:pPr>
            <a:endParaRPr kumimoji="1" lang="en-US" altLang="zh-CN" sz="2400" dirty="0"/>
          </a:p>
          <a:p>
            <a:pPr marL="285750" indent="-285750">
              <a:buFontTx/>
              <a:buChar char="-"/>
            </a:pPr>
            <a:r>
              <a:rPr kumimoji="1" lang="en-US" altLang="zh-CN" sz="2400" dirty="0" smtClean="0"/>
              <a:t>NETCONF</a:t>
            </a:r>
            <a:r>
              <a:rPr kumimoji="1" lang="zh-CN" altLang="en-US" sz="2400" dirty="0" smtClean="0"/>
              <a:t>协议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9159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 smtClean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项目概览</a:t>
            </a:r>
            <a:endParaRPr lang="zh-CN" altLang="en-US" b="1" dirty="0">
              <a:solidFill>
                <a:srgbClr val="7F2C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关键技术实现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运行效果及总结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1021647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682" y="815473"/>
            <a:ext cx="74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设备接入模块的位置</a:t>
            </a:r>
          </a:p>
        </p:txBody>
      </p:sp>
      <p:pic>
        <p:nvPicPr>
          <p:cNvPr id="14" name="图片 13" descr="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9" y="2026916"/>
            <a:ext cx="8487930" cy="39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DECA725-9383-4FB1-BE81-13B861735EFF}"/>
              </a:ext>
            </a:extLst>
          </p:cNvPr>
          <p:cNvSpPr/>
          <p:nvPr/>
        </p:nvSpPr>
        <p:spPr>
          <a:xfrm>
            <a:off x="2820350" y="4174061"/>
            <a:ext cx="350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REQUIREMENTS ANALYSIS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5C9AF6A-70B8-4BEC-915C-CD84958CAB20}"/>
              </a:ext>
            </a:extLst>
          </p:cNvPr>
          <p:cNvGrpSpPr/>
          <p:nvPr/>
        </p:nvGrpSpPr>
        <p:grpSpPr>
          <a:xfrm>
            <a:off x="3979747" y="1944877"/>
            <a:ext cx="1141200" cy="1142707"/>
            <a:chOff x="3484493" y="2683728"/>
            <a:chExt cx="1257743" cy="122860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C4711A01-7442-48EE-83F7-51EB1CE5A964}"/>
                </a:ext>
              </a:extLst>
            </p:cNvPr>
            <p:cNvSpPr/>
            <p:nvPr/>
          </p:nvSpPr>
          <p:spPr>
            <a:xfrm>
              <a:off x="3484493" y="2683728"/>
              <a:ext cx="1257743" cy="1228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C8E05ECB-39A0-41C0-90DF-99F13ECFA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7684" y="2981325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rgbClr val="7F2C8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24479" y="3364374"/>
            <a:ext cx="209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47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项目概览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2746487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053" y="842211"/>
            <a:ext cx="216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事件上报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ev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3" y="1500881"/>
            <a:ext cx="7272422" cy="49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B8792248-2CFB-45B7-BF8A-6B63AE2B50C6}"/>
              </a:ext>
            </a:extLst>
          </p:cNvPr>
          <p:cNvSpPr/>
          <p:nvPr/>
        </p:nvSpPr>
        <p:spPr>
          <a:xfrm rot="10800000">
            <a:off x="2746487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053" y="842211"/>
            <a:ext cx="216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业务下发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downgr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3" y="1506294"/>
            <a:ext cx="7223709" cy="51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3708</TotalTime>
  <Words>502</Words>
  <Application>Microsoft Macintosh PowerPoint</Application>
  <PresentationFormat>全屏显示(4:3)</PresentationFormat>
  <Paragraphs>208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陈振</dc:creator>
  <cp:lastModifiedBy>玉林 裴</cp:lastModifiedBy>
  <cp:revision>156</cp:revision>
  <dcterms:created xsi:type="dcterms:W3CDTF">2017-12-25T05:16:25Z</dcterms:created>
  <dcterms:modified xsi:type="dcterms:W3CDTF">2018-05-25T02:14:12Z</dcterms:modified>
</cp:coreProperties>
</file>