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3" r:id="rId7"/>
    <p:sldId id="262" r:id="rId8"/>
    <p:sldId id="264" r:id="rId9"/>
    <p:sldId id="266" r:id="rId10"/>
    <p:sldId id="265" r:id="rId11"/>
    <p:sldId id="267" r:id="rId12"/>
    <p:sldId id="268" r:id="rId13"/>
    <p:sldId id="260" r:id="rId14"/>
    <p:sldId id="269"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90F31-1EF9-1984-05BF-62AF3D0821D1}" v="16" dt="2025-03-14T06:09:15.9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750" b="0" i="0">
                <a:solidFill>
                  <a:srgbClr val="001F5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502" y="274955"/>
            <a:ext cx="10744835" cy="105029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7575" y="1794255"/>
            <a:ext cx="10217150" cy="3148329"/>
          </a:xfrm>
          <a:prstGeom prst="rect">
            <a:avLst/>
          </a:prstGeom>
        </p:spPr>
        <p:txBody>
          <a:bodyPr wrap="square" lIns="0" tIns="0" rIns="0" bIns="0">
            <a:spAutoFit/>
          </a:bodyPr>
          <a:lstStyle>
            <a:lvl1pPr>
              <a:defRPr sz="2750" b="0" i="0">
                <a:solidFill>
                  <a:srgbClr val="001F5F"/>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4820" y="1797303"/>
            <a:ext cx="8727440" cy="941705"/>
          </a:xfrm>
          <a:prstGeom prst="rect">
            <a:avLst/>
          </a:prstGeom>
        </p:spPr>
        <p:txBody>
          <a:bodyPr vert="horz" wrap="square" lIns="0" tIns="13970" rIns="0" bIns="0" rtlCol="0">
            <a:spAutoFit/>
          </a:bodyPr>
          <a:lstStyle/>
          <a:p>
            <a:pPr marL="12700">
              <a:lnSpc>
                <a:spcPct val="100000"/>
              </a:lnSpc>
              <a:spcBef>
                <a:spcPts val="110"/>
              </a:spcBef>
            </a:pPr>
            <a:r>
              <a:rPr sz="6000" b="1" dirty="0">
                <a:solidFill>
                  <a:srgbClr val="C00000"/>
                </a:solidFill>
                <a:latin typeface="Calibri"/>
                <a:cs typeface="Calibri"/>
              </a:rPr>
              <a:t>Digital</a:t>
            </a:r>
            <a:r>
              <a:rPr sz="6000" b="1" spc="-65" dirty="0">
                <a:solidFill>
                  <a:srgbClr val="C00000"/>
                </a:solidFill>
                <a:latin typeface="Calibri"/>
                <a:cs typeface="Calibri"/>
              </a:rPr>
              <a:t> </a:t>
            </a:r>
            <a:r>
              <a:rPr sz="6000" b="1" dirty="0">
                <a:solidFill>
                  <a:srgbClr val="C00000"/>
                </a:solidFill>
                <a:latin typeface="Calibri"/>
                <a:cs typeface="Calibri"/>
              </a:rPr>
              <a:t>Music</a:t>
            </a:r>
            <a:r>
              <a:rPr sz="6000" b="1" spc="-120" dirty="0">
                <a:solidFill>
                  <a:srgbClr val="C00000"/>
                </a:solidFill>
                <a:latin typeface="Calibri"/>
                <a:cs typeface="Calibri"/>
              </a:rPr>
              <a:t> </a:t>
            </a:r>
            <a:r>
              <a:rPr sz="6000" b="1" dirty="0">
                <a:solidFill>
                  <a:srgbClr val="C00000"/>
                </a:solidFill>
                <a:latin typeface="Calibri"/>
                <a:cs typeface="Calibri"/>
              </a:rPr>
              <a:t>Store</a:t>
            </a:r>
            <a:r>
              <a:rPr sz="6000" b="1" spc="-60" dirty="0">
                <a:solidFill>
                  <a:srgbClr val="C00000"/>
                </a:solidFill>
                <a:latin typeface="Calibri"/>
                <a:cs typeface="Calibri"/>
              </a:rPr>
              <a:t> </a:t>
            </a:r>
            <a:r>
              <a:rPr sz="6000" b="1" spc="-10" dirty="0">
                <a:solidFill>
                  <a:srgbClr val="C00000"/>
                </a:solidFill>
                <a:latin typeface="Calibri"/>
                <a:cs typeface="Calibri"/>
              </a:rPr>
              <a:t>Analysis</a:t>
            </a:r>
            <a:endParaRPr sz="6000">
              <a:latin typeface="Calibri"/>
              <a:cs typeface="Calibri"/>
            </a:endParaRPr>
          </a:p>
        </p:txBody>
      </p:sp>
      <p:sp>
        <p:nvSpPr>
          <p:cNvPr id="3" name="object 3"/>
          <p:cNvSpPr txBox="1"/>
          <p:nvPr/>
        </p:nvSpPr>
        <p:spPr>
          <a:xfrm>
            <a:off x="10638408" y="6372859"/>
            <a:ext cx="1427480" cy="39179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84F6A"/>
                </a:solidFill>
                <a:latin typeface="Trebuchet MS"/>
                <a:cs typeface="Trebuchet MS"/>
              </a:rPr>
              <a:t>PostgreSql</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735965"/>
            <a:ext cx="10450195" cy="956944"/>
          </a:xfrm>
          <a:prstGeom prst="rect">
            <a:avLst/>
          </a:prstGeom>
        </p:spPr>
        <p:txBody>
          <a:bodyPr vert="horz" wrap="square" lIns="0" tIns="72390" rIns="0" bIns="0" rtlCol="0">
            <a:spAutoFit/>
          </a:bodyPr>
          <a:lstStyle/>
          <a:p>
            <a:pPr marL="635635" marR="5080" indent="-622935">
              <a:lnSpc>
                <a:spcPts val="3450"/>
              </a:lnSpc>
              <a:spcBef>
                <a:spcPts val="570"/>
              </a:spcBef>
              <a:tabLst>
                <a:tab pos="1753235" algn="l"/>
              </a:tabLst>
            </a:pPr>
            <a:r>
              <a:rPr sz="3200" spc="-95" dirty="0">
                <a:solidFill>
                  <a:srgbClr val="C04F15"/>
                </a:solidFill>
              </a:rPr>
              <a:t>Q)</a:t>
            </a:r>
            <a:r>
              <a:rPr sz="3200" spc="-385" dirty="0">
                <a:solidFill>
                  <a:srgbClr val="C04F15"/>
                </a:solidFill>
              </a:rPr>
              <a:t> </a:t>
            </a:r>
            <a:r>
              <a:rPr sz="3200" spc="-45" dirty="0">
                <a:solidFill>
                  <a:srgbClr val="C04F15"/>
                </a:solidFill>
              </a:rPr>
              <a:t>Suppose</a:t>
            </a:r>
            <a:r>
              <a:rPr sz="3200" spc="-285" dirty="0">
                <a:solidFill>
                  <a:srgbClr val="C04F15"/>
                </a:solidFill>
              </a:rPr>
              <a:t> </a:t>
            </a:r>
            <a:r>
              <a:rPr sz="3200" spc="-145" dirty="0">
                <a:solidFill>
                  <a:srgbClr val="C04F15"/>
                </a:solidFill>
              </a:rPr>
              <a:t>you</a:t>
            </a:r>
            <a:r>
              <a:rPr sz="3200" spc="-400" dirty="0">
                <a:solidFill>
                  <a:srgbClr val="C04F15"/>
                </a:solidFill>
              </a:rPr>
              <a:t> </a:t>
            </a:r>
            <a:r>
              <a:rPr sz="3200" spc="-180" dirty="0">
                <a:solidFill>
                  <a:srgbClr val="C04F15"/>
                </a:solidFill>
              </a:rPr>
              <a:t>want</a:t>
            </a:r>
            <a:r>
              <a:rPr sz="3200" spc="-345" dirty="0">
                <a:solidFill>
                  <a:srgbClr val="C04F15"/>
                </a:solidFill>
              </a:rPr>
              <a:t> </a:t>
            </a:r>
            <a:r>
              <a:rPr sz="3200" spc="-185" dirty="0">
                <a:solidFill>
                  <a:srgbClr val="C04F15"/>
                </a:solidFill>
              </a:rPr>
              <a:t>to</a:t>
            </a:r>
            <a:r>
              <a:rPr sz="3200" spc="-350" dirty="0">
                <a:solidFill>
                  <a:srgbClr val="C04F15"/>
                </a:solidFill>
              </a:rPr>
              <a:t> </a:t>
            </a:r>
            <a:r>
              <a:rPr sz="3200" spc="-100" dirty="0">
                <a:solidFill>
                  <a:srgbClr val="C04F15"/>
                </a:solidFill>
              </a:rPr>
              <a:t>host</a:t>
            </a:r>
            <a:r>
              <a:rPr sz="3200" spc="-350" dirty="0">
                <a:solidFill>
                  <a:srgbClr val="C04F15"/>
                </a:solidFill>
              </a:rPr>
              <a:t> </a:t>
            </a:r>
            <a:r>
              <a:rPr sz="3200" spc="-125" dirty="0">
                <a:solidFill>
                  <a:srgbClr val="C04F15"/>
                </a:solidFill>
              </a:rPr>
              <a:t>a</a:t>
            </a:r>
            <a:r>
              <a:rPr sz="3200" spc="-345" dirty="0">
                <a:solidFill>
                  <a:srgbClr val="C04F15"/>
                </a:solidFill>
              </a:rPr>
              <a:t> </a:t>
            </a:r>
            <a:r>
              <a:rPr sz="3200" spc="-140" dirty="0">
                <a:solidFill>
                  <a:srgbClr val="C04F15"/>
                </a:solidFill>
              </a:rPr>
              <a:t>rock</a:t>
            </a:r>
            <a:r>
              <a:rPr sz="3200" spc="-360" dirty="0">
                <a:solidFill>
                  <a:srgbClr val="C04F15"/>
                </a:solidFill>
              </a:rPr>
              <a:t> </a:t>
            </a:r>
            <a:r>
              <a:rPr sz="3200" spc="-145" dirty="0">
                <a:solidFill>
                  <a:srgbClr val="C04F15"/>
                </a:solidFill>
              </a:rPr>
              <a:t>concert</a:t>
            </a:r>
            <a:r>
              <a:rPr sz="3200" spc="-345" dirty="0">
                <a:solidFill>
                  <a:srgbClr val="C04F15"/>
                </a:solidFill>
              </a:rPr>
              <a:t> </a:t>
            </a:r>
            <a:r>
              <a:rPr sz="3200" spc="-195" dirty="0">
                <a:solidFill>
                  <a:srgbClr val="C04F15"/>
                </a:solidFill>
              </a:rPr>
              <a:t>in</a:t>
            </a:r>
            <a:r>
              <a:rPr sz="3200" spc="-325" dirty="0">
                <a:solidFill>
                  <a:srgbClr val="C04F15"/>
                </a:solidFill>
              </a:rPr>
              <a:t> </a:t>
            </a:r>
            <a:r>
              <a:rPr sz="3200" spc="-125" dirty="0">
                <a:solidFill>
                  <a:srgbClr val="C04F15"/>
                </a:solidFill>
              </a:rPr>
              <a:t>a</a:t>
            </a:r>
            <a:r>
              <a:rPr sz="3200" spc="-345" dirty="0">
                <a:solidFill>
                  <a:srgbClr val="C04F15"/>
                </a:solidFill>
              </a:rPr>
              <a:t> </a:t>
            </a:r>
            <a:r>
              <a:rPr sz="3200" spc="-190" dirty="0">
                <a:solidFill>
                  <a:srgbClr val="C04F15"/>
                </a:solidFill>
              </a:rPr>
              <a:t>city</a:t>
            </a:r>
            <a:r>
              <a:rPr sz="3200" spc="-320" dirty="0">
                <a:solidFill>
                  <a:srgbClr val="C04F15"/>
                </a:solidFill>
              </a:rPr>
              <a:t> </a:t>
            </a:r>
            <a:r>
              <a:rPr sz="3200" spc="-150" dirty="0">
                <a:solidFill>
                  <a:srgbClr val="C04F15"/>
                </a:solidFill>
              </a:rPr>
              <a:t>and</a:t>
            </a:r>
            <a:r>
              <a:rPr sz="3200" spc="-290" dirty="0">
                <a:solidFill>
                  <a:srgbClr val="C04F15"/>
                </a:solidFill>
              </a:rPr>
              <a:t> </a:t>
            </a:r>
            <a:r>
              <a:rPr sz="3200" spc="-200" dirty="0">
                <a:solidFill>
                  <a:srgbClr val="C04F15"/>
                </a:solidFill>
              </a:rPr>
              <a:t>want</a:t>
            </a:r>
            <a:r>
              <a:rPr sz="3200" spc="-265" dirty="0">
                <a:solidFill>
                  <a:srgbClr val="C04F15"/>
                </a:solidFill>
              </a:rPr>
              <a:t> </a:t>
            </a:r>
            <a:r>
              <a:rPr sz="3200" spc="-25" dirty="0">
                <a:solidFill>
                  <a:srgbClr val="C04F15"/>
                </a:solidFill>
              </a:rPr>
              <a:t>to </a:t>
            </a:r>
            <a:r>
              <a:rPr sz="3200" spc="-20" dirty="0">
                <a:solidFill>
                  <a:srgbClr val="C04F15"/>
                </a:solidFill>
              </a:rPr>
              <a:t>know</a:t>
            </a:r>
            <a:r>
              <a:rPr sz="3200" dirty="0">
                <a:solidFill>
                  <a:srgbClr val="C04F15"/>
                </a:solidFill>
              </a:rPr>
              <a:t>	</a:t>
            </a:r>
            <a:r>
              <a:rPr sz="3200" spc="-140" dirty="0">
                <a:solidFill>
                  <a:srgbClr val="C04F15"/>
                </a:solidFill>
              </a:rPr>
              <a:t>which</a:t>
            </a:r>
            <a:r>
              <a:rPr sz="3200" spc="-305" dirty="0">
                <a:solidFill>
                  <a:srgbClr val="C04F15"/>
                </a:solidFill>
              </a:rPr>
              <a:t> </a:t>
            </a:r>
            <a:r>
              <a:rPr sz="3200" spc="-165" dirty="0">
                <a:solidFill>
                  <a:srgbClr val="C04F15"/>
                </a:solidFill>
              </a:rPr>
              <a:t>location</a:t>
            </a:r>
            <a:r>
              <a:rPr sz="3200" spc="-315" dirty="0">
                <a:solidFill>
                  <a:srgbClr val="C04F15"/>
                </a:solidFill>
              </a:rPr>
              <a:t> </a:t>
            </a:r>
            <a:r>
              <a:rPr sz="3200" spc="-95" dirty="0">
                <a:solidFill>
                  <a:srgbClr val="C04F15"/>
                </a:solidFill>
              </a:rPr>
              <a:t>should</a:t>
            </a:r>
            <a:r>
              <a:rPr sz="3200" spc="-270" dirty="0">
                <a:solidFill>
                  <a:srgbClr val="C04F15"/>
                </a:solidFill>
              </a:rPr>
              <a:t> </a:t>
            </a:r>
            <a:r>
              <a:rPr sz="3200" spc="-95" dirty="0">
                <a:solidFill>
                  <a:srgbClr val="C04F15"/>
                </a:solidFill>
              </a:rPr>
              <a:t>host</a:t>
            </a:r>
            <a:r>
              <a:rPr sz="3200" spc="-330" dirty="0">
                <a:solidFill>
                  <a:srgbClr val="C04F15"/>
                </a:solidFill>
              </a:rPr>
              <a:t> </a:t>
            </a:r>
            <a:r>
              <a:rPr sz="3200" spc="-340" dirty="0">
                <a:solidFill>
                  <a:srgbClr val="C04F15"/>
                </a:solidFill>
              </a:rPr>
              <a:t>it.</a:t>
            </a:r>
            <a:endParaRPr sz="3200"/>
          </a:p>
        </p:txBody>
      </p:sp>
      <p:pic>
        <p:nvPicPr>
          <p:cNvPr id="3" name="object 3"/>
          <p:cNvPicPr/>
          <p:nvPr/>
        </p:nvPicPr>
        <p:blipFill>
          <a:blip r:embed="rId2" cstate="print"/>
          <a:stretch>
            <a:fillRect/>
          </a:stretch>
        </p:blipFill>
        <p:spPr>
          <a:xfrm>
            <a:off x="876300" y="2524125"/>
            <a:ext cx="7762875" cy="1076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1755" rIns="0" bIns="0" rtlCol="0">
            <a:spAutoFit/>
          </a:bodyPr>
          <a:lstStyle/>
          <a:p>
            <a:pPr marL="557530" marR="5080" indent="-545465">
              <a:lnSpc>
                <a:spcPts val="3450"/>
              </a:lnSpc>
              <a:spcBef>
                <a:spcPts val="565"/>
              </a:spcBef>
            </a:pPr>
            <a:r>
              <a:rPr sz="3200" spc="-95" dirty="0"/>
              <a:t>Q)</a:t>
            </a:r>
            <a:r>
              <a:rPr sz="3200" spc="-375" dirty="0"/>
              <a:t> </a:t>
            </a:r>
            <a:r>
              <a:rPr sz="3200" spc="-90" dirty="0"/>
              <a:t>Display</a:t>
            </a:r>
            <a:r>
              <a:rPr sz="3200" spc="-305" dirty="0"/>
              <a:t> </a:t>
            </a:r>
            <a:r>
              <a:rPr sz="3200" spc="-200" dirty="0"/>
              <a:t>the</a:t>
            </a:r>
            <a:r>
              <a:rPr sz="3200" spc="-350" dirty="0"/>
              <a:t> </a:t>
            </a:r>
            <a:r>
              <a:rPr sz="3200" spc="-240" dirty="0"/>
              <a:t>track,</a:t>
            </a:r>
            <a:r>
              <a:rPr sz="3200" spc="-300" dirty="0"/>
              <a:t> </a:t>
            </a:r>
            <a:r>
              <a:rPr sz="3200" spc="-190" dirty="0"/>
              <a:t>album,</a:t>
            </a:r>
            <a:r>
              <a:rPr sz="3200" spc="-300" dirty="0"/>
              <a:t> </a:t>
            </a:r>
            <a:r>
              <a:rPr sz="3200" spc="-200" dirty="0"/>
              <a:t>artist</a:t>
            </a:r>
            <a:r>
              <a:rPr sz="3200" spc="-260" dirty="0"/>
              <a:t> </a:t>
            </a:r>
            <a:r>
              <a:rPr sz="3200" spc="-150" dirty="0"/>
              <a:t>and</a:t>
            </a:r>
            <a:r>
              <a:rPr sz="3200" spc="-350" dirty="0"/>
              <a:t> </a:t>
            </a:r>
            <a:r>
              <a:rPr sz="3200" spc="-200" dirty="0"/>
              <a:t>the</a:t>
            </a:r>
            <a:r>
              <a:rPr sz="3200" spc="-350" dirty="0"/>
              <a:t> </a:t>
            </a:r>
            <a:r>
              <a:rPr sz="3200" spc="-204" dirty="0"/>
              <a:t>genre</a:t>
            </a:r>
            <a:r>
              <a:rPr sz="3200" spc="-275" dirty="0"/>
              <a:t> </a:t>
            </a:r>
            <a:r>
              <a:rPr sz="3200" spc="-245" dirty="0"/>
              <a:t>for</a:t>
            </a:r>
            <a:r>
              <a:rPr sz="3200" spc="-355" dirty="0"/>
              <a:t> </a:t>
            </a:r>
            <a:r>
              <a:rPr sz="3200" spc="-150" dirty="0"/>
              <a:t>all</a:t>
            </a:r>
            <a:r>
              <a:rPr sz="3200" spc="-370" dirty="0"/>
              <a:t> </a:t>
            </a:r>
            <a:r>
              <a:rPr sz="3200" spc="-60" dirty="0"/>
              <a:t>tracks </a:t>
            </a:r>
            <a:r>
              <a:rPr sz="3200" spc="-140" dirty="0"/>
              <a:t>which</a:t>
            </a:r>
            <a:r>
              <a:rPr sz="3200" spc="-325" dirty="0"/>
              <a:t> </a:t>
            </a:r>
            <a:r>
              <a:rPr sz="3200" spc="-220" dirty="0"/>
              <a:t>are</a:t>
            </a:r>
            <a:r>
              <a:rPr sz="3200" spc="-280" dirty="0"/>
              <a:t> </a:t>
            </a:r>
            <a:r>
              <a:rPr sz="3200" spc="-190" dirty="0"/>
              <a:t>not</a:t>
            </a:r>
            <a:r>
              <a:rPr sz="3200" spc="-355" dirty="0"/>
              <a:t> </a:t>
            </a:r>
            <a:r>
              <a:rPr sz="3200" spc="-30" dirty="0"/>
              <a:t>purchased.</a:t>
            </a:r>
            <a:endParaRPr sz="3200"/>
          </a:p>
        </p:txBody>
      </p:sp>
      <p:pic>
        <p:nvPicPr>
          <p:cNvPr id="3" name="object 3"/>
          <p:cNvPicPr/>
          <p:nvPr/>
        </p:nvPicPr>
        <p:blipFill>
          <a:blip r:embed="rId2" cstate="print"/>
          <a:stretch>
            <a:fillRect/>
          </a:stretch>
        </p:blipFill>
        <p:spPr>
          <a:xfrm>
            <a:off x="733425" y="1381334"/>
            <a:ext cx="10372725" cy="5305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131381"/>
            <a:ext cx="11283315" cy="956310"/>
          </a:xfrm>
          <a:prstGeom prst="rect">
            <a:avLst/>
          </a:prstGeom>
        </p:spPr>
        <p:txBody>
          <a:bodyPr vert="horz" wrap="square" lIns="0" tIns="71120" rIns="0" bIns="0" rtlCol="0">
            <a:spAutoFit/>
          </a:bodyPr>
          <a:lstStyle/>
          <a:p>
            <a:pPr marL="479425" marR="5080" indent="-467359">
              <a:lnSpc>
                <a:spcPts val="3460"/>
              </a:lnSpc>
              <a:spcBef>
                <a:spcPts val="560"/>
              </a:spcBef>
            </a:pPr>
            <a:r>
              <a:rPr sz="3200" spc="-95" dirty="0">
                <a:solidFill>
                  <a:srgbClr val="80350D"/>
                </a:solidFill>
              </a:rPr>
              <a:t>Q)</a:t>
            </a:r>
            <a:r>
              <a:rPr sz="3200" spc="-375" dirty="0">
                <a:solidFill>
                  <a:srgbClr val="80350D"/>
                </a:solidFill>
              </a:rPr>
              <a:t> </a:t>
            </a:r>
            <a:r>
              <a:rPr sz="3200" spc="-155" dirty="0">
                <a:solidFill>
                  <a:srgbClr val="80350D"/>
                </a:solidFill>
              </a:rPr>
              <a:t>Find</a:t>
            </a:r>
            <a:r>
              <a:rPr sz="3200" spc="-355" dirty="0">
                <a:solidFill>
                  <a:srgbClr val="80350D"/>
                </a:solidFill>
              </a:rPr>
              <a:t> </a:t>
            </a:r>
            <a:r>
              <a:rPr sz="3200" spc="-185" dirty="0">
                <a:solidFill>
                  <a:srgbClr val="80350D"/>
                </a:solidFill>
              </a:rPr>
              <a:t>artist</a:t>
            </a:r>
            <a:r>
              <a:rPr sz="3200" spc="-335" dirty="0">
                <a:solidFill>
                  <a:srgbClr val="80350D"/>
                </a:solidFill>
              </a:rPr>
              <a:t> </a:t>
            </a:r>
            <a:r>
              <a:rPr sz="3200" spc="-120" dirty="0">
                <a:solidFill>
                  <a:srgbClr val="80350D"/>
                </a:solidFill>
              </a:rPr>
              <a:t>who</a:t>
            </a:r>
            <a:r>
              <a:rPr sz="3200" spc="-335" dirty="0">
                <a:solidFill>
                  <a:srgbClr val="80350D"/>
                </a:solidFill>
              </a:rPr>
              <a:t> </a:t>
            </a:r>
            <a:r>
              <a:rPr sz="3200" spc="-160" dirty="0">
                <a:solidFill>
                  <a:srgbClr val="80350D"/>
                </a:solidFill>
              </a:rPr>
              <a:t>have</a:t>
            </a:r>
            <a:r>
              <a:rPr sz="3200" spc="-355" dirty="0">
                <a:solidFill>
                  <a:srgbClr val="80350D"/>
                </a:solidFill>
              </a:rPr>
              <a:t> </a:t>
            </a:r>
            <a:r>
              <a:rPr sz="3200" spc="-190" dirty="0">
                <a:solidFill>
                  <a:srgbClr val="80350D"/>
                </a:solidFill>
              </a:rPr>
              <a:t>performed</a:t>
            </a:r>
            <a:r>
              <a:rPr sz="3200" spc="-350" dirty="0">
                <a:solidFill>
                  <a:srgbClr val="80350D"/>
                </a:solidFill>
              </a:rPr>
              <a:t> </a:t>
            </a:r>
            <a:r>
              <a:rPr sz="3200" spc="-195" dirty="0">
                <a:solidFill>
                  <a:srgbClr val="80350D"/>
                </a:solidFill>
              </a:rPr>
              <a:t>in</a:t>
            </a:r>
            <a:r>
              <a:rPr sz="3200" spc="-320" dirty="0">
                <a:solidFill>
                  <a:srgbClr val="80350D"/>
                </a:solidFill>
              </a:rPr>
              <a:t> </a:t>
            </a:r>
            <a:r>
              <a:rPr sz="3200" spc="-195" dirty="0">
                <a:solidFill>
                  <a:srgbClr val="80350D"/>
                </a:solidFill>
              </a:rPr>
              <a:t>multiple</a:t>
            </a:r>
            <a:r>
              <a:rPr sz="3200" spc="-275" dirty="0">
                <a:solidFill>
                  <a:srgbClr val="80350D"/>
                </a:solidFill>
              </a:rPr>
              <a:t> </a:t>
            </a:r>
            <a:r>
              <a:rPr sz="3200" spc="-190" dirty="0">
                <a:solidFill>
                  <a:srgbClr val="80350D"/>
                </a:solidFill>
              </a:rPr>
              <a:t>genres.</a:t>
            </a:r>
            <a:r>
              <a:rPr sz="3200" spc="-345" dirty="0">
                <a:solidFill>
                  <a:srgbClr val="80350D"/>
                </a:solidFill>
              </a:rPr>
              <a:t> </a:t>
            </a:r>
            <a:r>
              <a:rPr sz="3200" spc="-135" dirty="0">
                <a:solidFill>
                  <a:srgbClr val="80350D"/>
                </a:solidFill>
              </a:rPr>
              <a:t>Diplay</a:t>
            </a:r>
            <a:r>
              <a:rPr sz="3200" spc="-305" dirty="0">
                <a:solidFill>
                  <a:srgbClr val="80350D"/>
                </a:solidFill>
              </a:rPr>
              <a:t> </a:t>
            </a:r>
            <a:r>
              <a:rPr sz="3200" spc="-200" dirty="0">
                <a:solidFill>
                  <a:srgbClr val="80350D"/>
                </a:solidFill>
              </a:rPr>
              <a:t>the</a:t>
            </a:r>
            <a:r>
              <a:rPr sz="3200" spc="-350" dirty="0">
                <a:solidFill>
                  <a:srgbClr val="80350D"/>
                </a:solidFill>
              </a:rPr>
              <a:t> </a:t>
            </a:r>
            <a:r>
              <a:rPr sz="3200" spc="-90" dirty="0">
                <a:solidFill>
                  <a:srgbClr val="80350D"/>
                </a:solidFill>
              </a:rPr>
              <a:t>aritst </a:t>
            </a:r>
            <a:r>
              <a:rPr sz="3200" spc="-135" dirty="0">
                <a:solidFill>
                  <a:srgbClr val="80350D"/>
                </a:solidFill>
              </a:rPr>
              <a:t>name</a:t>
            </a:r>
            <a:r>
              <a:rPr sz="3200" spc="-355" dirty="0">
                <a:solidFill>
                  <a:srgbClr val="80350D"/>
                </a:solidFill>
              </a:rPr>
              <a:t> </a:t>
            </a:r>
            <a:r>
              <a:rPr sz="3200" spc="-125" dirty="0">
                <a:solidFill>
                  <a:srgbClr val="80350D"/>
                </a:solidFill>
              </a:rPr>
              <a:t>and</a:t>
            </a:r>
            <a:r>
              <a:rPr sz="3200" spc="-360" dirty="0">
                <a:solidFill>
                  <a:srgbClr val="80350D"/>
                </a:solidFill>
              </a:rPr>
              <a:t> </a:t>
            </a:r>
            <a:r>
              <a:rPr sz="3200" spc="-200" dirty="0">
                <a:solidFill>
                  <a:srgbClr val="80350D"/>
                </a:solidFill>
              </a:rPr>
              <a:t>the</a:t>
            </a:r>
            <a:r>
              <a:rPr sz="3200" spc="-350" dirty="0">
                <a:solidFill>
                  <a:srgbClr val="80350D"/>
                </a:solidFill>
              </a:rPr>
              <a:t> </a:t>
            </a:r>
            <a:r>
              <a:rPr sz="3200" spc="-80" dirty="0">
                <a:solidFill>
                  <a:srgbClr val="80350D"/>
                </a:solidFill>
              </a:rPr>
              <a:t>genre.</a:t>
            </a:r>
            <a:endParaRPr sz="3200"/>
          </a:p>
        </p:txBody>
      </p:sp>
      <p:grpSp>
        <p:nvGrpSpPr>
          <p:cNvPr id="3" name="object 3"/>
          <p:cNvGrpSpPr/>
          <p:nvPr/>
        </p:nvGrpSpPr>
        <p:grpSpPr>
          <a:xfrm>
            <a:off x="485775" y="1562100"/>
            <a:ext cx="7867650" cy="4495800"/>
            <a:chOff x="485775" y="1562100"/>
            <a:chExt cx="7867650" cy="4495800"/>
          </a:xfrm>
        </p:grpSpPr>
        <p:pic>
          <p:nvPicPr>
            <p:cNvPr id="4" name="object 4"/>
            <p:cNvPicPr/>
            <p:nvPr/>
          </p:nvPicPr>
          <p:blipFill>
            <a:blip r:embed="rId2" cstate="print"/>
            <a:stretch>
              <a:fillRect/>
            </a:stretch>
          </p:blipFill>
          <p:spPr>
            <a:xfrm>
              <a:off x="3695700" y="4419600"/>
              <a:ext cx="95250" cy="266700"/>
            </a:xfrm>
            <a:prstGeom prst="rect">
              <a:avLst/>
            </a:prstGeom>
          </p:spPr>
        </p:pic>
        <p:pic>
          <p:nvPicPr>
            <p:cNvPr id="5" name="object 5"/>
            <p:cNvPicPr/>
            <p:nvPr/>
          </p:nvPicPr>
          <p:blipFill>
            <a:blip r:embed="rId3" cstate="print"/>
            <a:stretch>
              <a:fillRect/>
            </a:stretch>
          </p:blipFill>
          <p:spPr>
            <a:xfrm>
              <a:off x="485775" y="1562100"/>
              <a:ext cx="7867650" cy="4495800"/>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352" y="272986"/>
            <a:ext cx="9239885" cy="847667"/>
          </a:xfrm>
          <a:prstGeom prst="rect">
            <a:avLst/>
          </a:prstGeom>
        </p:spPr>
        <p:txBody>
          <a:bodyPr vert="horz" wrap="square" lIns="0" tIns="52069" rIns="0" bIns="0" rtlCol="0" anchor="t">
            <a:spAutoFit/>
          </a:bodyPr>
          <a:lstStyle/>
          <a:p>
            <a:pPr marL="1652270" marR="5080" indent="-1640205">
              <a:lnSpc>
                <a:spcPts val="3080"/>
              </a:lnSpc>
              <a:spcBef>
                <a:spcPts val="409"/>
              </a:spcBef>
              <a:tabLst>
                <a:tab pos="1195070" algn="l"/>
                <a:tab pos="8633460" algn="l"/>
              </a:tabLst>
            </a:pPr>
            <a:r>
              <a:rPr sz="2750" spc="-10" dirty="0"/>
              <a:t>Query)</a:t>
            </a:r>
            <a:r>
              <a:rPr sz="2750" dirty="0"/>
              <a:t>	</a:t>
            </a:r>
            <a:r>
              <a:rPr sz="2750" spc="-65" dirty="0">
                <a:solidFill>
                  <a:srgbClr val="275217"/>
                </a:solidFill>
              </a:rPr>
              <a:t>Display</a:t>
            </a:r>
            <a:r>
              <a:rPr sz="2750" spc="-204" dirty="0">
                <a:solidFill>
                  <a:srgbClr val="275217"/>
                </a:solidFill>
              </a:rPr>
              <a:t> </a:t>
            </a:r>
            <a:r>
              <a:rPr sz="2750" spc="-170" dirty="0">
                <a:solidFill>
                  <a:srgbClr val="275217"/>
                </a:solidFill>
              </a:rPr>
              <a:t>name,</a:t>
            </a:r>
            <a:r>
              <a:rPr sz="2750" spc="-210" dirty="0">
                <a:solidFill>
                  <a:srgbClr val="275217"/>
                </a:solidFill>
              </a:rPr>
              <a:t> </a:t>
            </a:r>
            <a:r>
              <a:rPr lang="en-US" sz="2750" spc="-125" dirty="0">
                <a:solidFill>
                  <a:srgbClr val="275217"/>
                </a:solidFill>
              </a:rPr>
              <a:t>country</a:t>
            </a:r>
            <a:r>
              <a:rPr sz="2750" spc="-204" dirty="0">
                <a:solidFill>
                  <a:srgbClr val="275217"/>
                </a:solidFill>
              </a:rPr>
              <a:t> </a:t>
            </a:r>
            <a:r>
              <a:rPr sz="2750" spc="-160" dirty="0">
                <a:solidFill>
                  <a:srgbClr val="275217"/>
                </a:solidFill>
              </a:rPr>
              <a:t>of</a:t>
            </a:r>
            <a:r>
              <a:rPr sz="2750" spc="-240" dirty="0">
                <a:solidFill>
                  <a:srgbClr val="275217"/>
                </a:solidFill>
              </a:rPr>
              <a:t> </a:t>
            </a:r>
            <a:r>
              <a:rPr sz="2750" spc="-140" dirty="0">
                <a:solidFill>
                  <a:srgbClr val="275217"/>
                </a:solidFill>
              </a:rPr>
              <a:t>all</a:t>
            </a:r>
            <a:r>
              <a:rPr sz="2750" spc="-280" dirty="0">
                <a:solidFill>
                  <a:srgbClr val="275217"/>
                </a:solidFill>
              </a:rPr>
              <a:t> </a:t>
            </a:r>
            <a:r>
              <a:rPr sz="2750" spc="-95" dirty="0">
                <a:solidFill>
                  <a:srgbClr val="275217"/>
                </a:solidFill>
              </a:rPr>
              <a:t>listeners</a:t>
            </a:r>
            <a:r>
              <a:rPr sz="2750" spc="-285" dirty="0">
                <a:solidFill>
                  <a:srgbClr val="275217"/>
                </a:solidFill>
              </a:rPr>
              <a:t> </a:t>
            </a:r>
            <a:r>
              <a:rPr sz="2750" spc="-25" dirty="0">
                <a:solidFill>
                  <a:srgbClr val="275217"/>
                </a:solidFill>
              </a:rPr>
              <a:t>who</a:t>
            </a:r>
            <a:r>
              <a:rPr sz="2750" dirty="0">
                <a:solidFill>
                  <a:srgbClr val="275217"/>
                </a:solidFill>
              </a:rPr>
              <a:t>	</a:t>
            </a:r>
            <a:r>
              <a:rPr sz="2750" spc="-135" dirty="0">
                <a:solidFill>
                  <a:srgbClr val="275217"/>
                </a:solidFill>
              </a:rPr>
              <a:t>love </a:t>
            </a:r>
            <a:r>
              <a:rPr sz="2750" spc="-220" dirty="0">
                <a:solidFill>
                  <a:srgbClr val="275217"/>
                </a:solidFill>
              </a:rPr>
              <a:t>Jazz,</a:t>
            </a:r>
            <a:r>
              <a:rPr sz="2750" spc="-290" dirty="0">
                <a:solidFill>
                  <a:srgbClr val="275217"/>
                </a:solidFill>
              </a:rPr>
              <a:t> </a:t>
            </a:r>
            <a:r>
              <a:rPr sz="2750" spc="-35" dirty="0">
                <a:solidFill>
                  <a:srgbClr val="275217"/>
                </a:solidFill>
              </a:rPr>
              <a:t>Rock</a:t>
            </a:r>
            <a:r>
              <a:rPr sz="2750" spc="-245" dirty="0">
                <a:solidFill>
                  <a:srgbClr val="275217"/>
                </a:solidFill>
              </a:rPr>
              <a:t> </a:t>
            </a:r>
            <a:r>
              <a:rPr sz="2750" spc="-110" dirty="0">
                <a:solidFill>
                  <a:srgbClr val="275217"/>
                </a:solidFill>
              </a:rPr>
              <a:t>and</a:t>
            </a:r>
            <a:r>
              <a:rPr sz="2750" spc="-295" dirty="0">
                <a:solidFill>
                  <a:srgbClr val="275217"/>
                </a:solidFill>
              </a:rPr>
              <a:t> </a:t>
            </a:r>
            <a:r>
              <a:rPr sz="2750" spc="-75" dirty="0">
                <a:solidFill>
                  <a:srgbClr val="275217"/>
                </a:solidFill>
              </a:rPr>
              <a:t>Pop</a:t>
            </a:r>
            <a:r>
              <a:rPr sz="2750" spc="-295" dirty="0">
                <a:solidFill>
                  <a:srgbClr val="275217"/>
                </a:solidFill>
              </a:rPr>
              <a:t> </a:t>
            </a:r>
            <a:r>
              <a:rPr sz="2750" spc="-10" dirty="0">
                <a:solidFill>
                  <a:srgbClr val="275217"/>
                </a:solidFill>
              </a:rPr>
              <a:t>music.</a:t>
            </a:r>
            <a:endParaRPr sz="2750"/>
          </a:p>
        </p:txBody>
      </p:sp>
      <p:pic>
        <p:nvPicPr>
          <p:cNvPr id="3" name="object 3"/>
          <p:cNvPicPr/>
          <p:nvPr/>
        </p:nvPicPr>
        <p:blipFill>
          <a:blip r:embed="rId2" cstate="print"/>
          <a:stretch>
            <a:fillRect/>
          </a:stretch>
        </p:blipFill>
        <p:spPr>
          <a:xfrm>
            <a:off x="1647825" y="1276350"/>
            <a:ext cx="8067675" cy="48414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421386"/>
            <a:ext cx="9681845" cy="840105"/>
          </a:xfrm>
          <a:prstGeom prst="rect">
            <a:avLst/>
          </a:prstGeom>
        </p:spPr>
        <p:txBody>
          <a:bodyPr vert="horz" wrap="square" lIns="0" tIns="52705" rIns="0" bIns="0" rtlCol="0">
            <a:spAutoFit/>
          </a:bodyPr>
          <a:lstStyle/>
          <a:p>
            <a:pPr marL="490855" marR="5080" indent="-478155">
              <a:lnSpc>
                <a:spcPts val="3080"/>
              </a:lnSpc>
              <a:spcBef>
                <a:spcPts val="415"/>
              </a:spcBef>
            </a:pPr>
            <a:r>
              <a:rPr sz="2750" spc="-75" dirty="0"/>
              <a:t>Q)</a:t>
            </a:r>
            <a:r>
              <a:rPr sz="2750" spc="-265" dirty="0"/>
              <a:t> </a:t>
            </a:r>
            <a:r>
              <a:rPr sz="2750" spc="-65" dirty="0"/>
              <a:t>Which</a:t>
            </a:r>
            <a:r>
              <a:rPr sz="2750" spc="-250" dirty="0"/>
              <a:t> </a:t>
            </a:r>
            <a:r>
              <a:rPr sz="2750" spc="-20" dirty="0"/>
              <a:t>is</a:t>
            </a:r>
            <a:r>
              <a:rPr sz="2750" spc="-195" dirty="0"/>
              <a:t> </a:t>
            </a:r>
            <a:r>
              <a:rPr sz="2750" spc="-175" dirty="0"/>
              <a:t>the</a:t>
            </a:r>
            <a:r>
              <a:rPr sz="2750" spc="-290" dirty="0"/>
              <a:t> </a:t>
            </a:r>
            <a:r>
              <a:rPr sz="2750" spc="-55" dirty="0"/>
              <a:t>most</a:t>
            </a:r>
            <a:r>
              <a:rPr sz="2750" spc="-210" dirty="0"/>
              <a:t> </a:t>
            </a:r>
            <a:r>
              <a:rPr sz="2750" spc="-120" dirty="0"/>
              <a:t>popular</a:t>
            </a:r>
            <a:r>
              <a:rPr sz="2750" spc="-225" dirty="0"/>
              <a:t> </a:t>
            </a:r>
            <a:r>
              <a:rPr sz="2750" spc="-110" dirty="0"/>
              <a:t>and</a:t>
            </a:r>
            <a:r>
              <a:rPr sz="2750" spc="-280" dirty="0"/>
              <a:t> </a:t>
            </a:r>
            <a:r>
              <a:rPr sz="2750" spc="-75" dirty="0"/>
              <a:t>least</a:t>
            </a:r>
            <a:r>
              <a:rPr sz="2750" spc="-285" dirty="0"/>
              <a:t> </a:t>
            </a:r>
            <a:r>
              <a:rPr sz="2750" spc="-120" dirty="0"/>
              <a:t>popular</a:t>
            </a:r>
            <a:r>
              <a:rPr sz="2750" spc="-225" dirty="0"/>
              <a:t> </a:t>
            </a:r>
            <a:r>
              <a:rPr sz="2750" spc="-90" dirty="0"/>
              <a:t>genre?</a:t>
            </a:r>
            <a:r>
              <a:rPr sz="2750" spc="-265" dirty="0"/>
              <a:t> </a:t>
            </a:r>
            <a:r>
              <a:rPr sz="2750" spc="-150" dirty="0"/>
              <a:t>(Popularity</a:t>
            </a:r>
            <a:r>
              <a:rPr sz="2750" spc="-265" dirty="0"/>
              <a:t> </a:t>
            </a:r>
            <a:r>
              <a:rPr sz="2750" spc="-25" dirty="0"/>
              <a:t>is </a:t>
            </a:r>
            <a:r>
              <a:rPr sz="2750" spc="-145" dirty="0"/>
              <a:t>defined</a:t>
            </a:r>
            <a:r>
              <a:rPr sz="2750" spc="-300" dirty="0"/>
              <a:t> </a:t>
            </a:r>
            <a:r>
              <a:rPr sz="2750" spc="-50" dirty="0"/>
              <a:t>based</a:t>
            </a:r>
            <a:r>
              <a:rPr sz="2750" spc="-295" dirty="0"/>
              <a:t> </a:t>
            </a:r>
            <a:r>
              <a:rPr sz="2750" spc="-80" dirty="0"/>
              <a:t>on</a:t>
            </a:r>
            <a:r>
              <a:rPr sz="2750" spc="-254" dirty="0"/>
              <a:t> </a:t>
            </a:r>
            <a:r>
              <a:rPr sz="2750" spc="-85" dirty="0"/>
              <a:t>how</a:t>
            </a:r>
            <a:r>
              <a:rPr sz="2750" spc="-240" dirty="0"/>
              <a:t> </a:t>
            </a:r>
            <a:r>
              <a:rPr sz="2750" spc="-125" dirty="0"/>
              <a:t>many</a:t>
            </a:r>
            <a:r>
              <a:rPr sz="2750" spc="-200" dirty="0"/>
              <a:t> </a:t>
            </a:r>
            <a:r>
              <a:rPr sz="2750" spc="-105" dirty="0"/>
              <a:t>times</a:t>
            </a:r>
            <a:r>
              <a:rPr sz="2750" spc="-210" dirty="0"/>
              <a:t> </a:t>
            </a:r>
            <a:r>
              <a:rPr sz="2750" spc="-225" dirty="0"/>
              <a:t>it</a:t>
            </a:r>
            <a:r>
              <a:rPr sz="2750" spc="-295" dirty="0"/>
              <a:t> </a:t>
            </a:r>
            <a:r>
              <a:rPr sz="2750" spc="-10" dirty="0"/>
              <a:t>has</a:t>
            </a:r>
            <a:r>
              <a:rPr sz="2750" spc="-215" dirty="0"/>
              <a:t> </a:t>
            </a:r>
            <a:r>
              <a:rPr sz="2750" spc="-125" dirty="0"/>
              <a:t>been</a:t>
            </a:r>
            <a:r>
              <a:rPr sz="2750" spc="-260" dirty="0"/>
              <a:t> </a:t>
            </a:r>
            <a:r>
              <a:rPr sz="2750" spc="-10" dirty="0"/>
              <a:t>purchased.)</a:t>
            </a:r>
            <a:endParaRPr sz="2750"/>
          </a:p>
        </p:txBody>
      </p:sp>
      <p:pic>
        <p:nvPicPr>
          <p:cNvPr id="3" name="object 3"/>
          <p:cNvPicPr/>
          <p:nvPr/>
        </p:nvPicPr>
        <p:blipFill>
          <a:blip r:embed="rId2" cstate="print"/>
          <a:stretch>
            <a:fillRect/>
          </a:stretch>
        </p:blipFill>
        <p:spPr>
          <a:xfrm>
            <a:off x="635984" y="1712465"/>
            <a:ext cx="6938580" cy="39549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530" rIns="0" bIns="0" rtlCol="0">
            <a:spAutoFit/>
          </a:bodyPr>
          <a:lstStyle/>
          <a:p>
            <a:pPr marL="541655" marR="5080" indent="-529590">
              <a:lnSpc>
                <a:spcPct val="90000"/>
              </a:lnSpc>
              <a:spcBef>
                <a:spcPts val="390"/>
              </a:spcBef>
            </a:pPr>
            <a:r>
              <a:rPr spc="-95" dirty="0"/>
              <a:t>Q)</a:t>
            </a:r>
            <a:r>
              <a:rPr spc="-200" dirty="0"/>
              <a:t> </a:t>
            </a:r>
            <a:r>
              <a:rPr spc="-160" dirty="0"/>
              <a:t>Identify</a:t>
            </a:r>
            <a:r>
              <a:rPr spc="-235" dirty="0"/>
              <a:t> </a:t>
            </a:r>
            <a:r>
              <a:rPr spc="-160" dirty="0"/>
              <a:t>the</a:t>
            </a:r>
            <a:r>
              <a:rPr spc="-229" dirty="0"/>
              <a:t> </a:t>
            </a:r>
            <a:r>
              <a:rPr spc="-20" dirty="0"/>
              <a:t>5</a:t>
            </a:r>
            <a:r>
              <a:rPr spc="-220" dirty="0"/>
              <a:t> </a:t>
            </a:r>
            <a:r>
              <a:rPr spc="-85" dirty="0"/>
              <a:t>most</a:t>
            </a:r>
            <a:r>
              <a:rPr spc="-220" dirty="0"/>
              <a:t> </a:t>
            </a:r>
            <a:r>
              <a:rPr spc="-125" dirty="0"/>
              <a:t>popular</a:t>
            </a:r>
            <a:r>
              <a:rPr spc="-155" dirty="0"/>
              <a:t> </a:t>
            </a:r>
            <a:r>
              <a:rPr spc="-150" dirty="0"/>
              <a:t>artist</a:t>
            </a:r>
            <a:r>
              <a:rPr spc="-215" dirty="0"/>
              <a:t> </a:t>
            </a:r>
            <a:r>
              <a:rPr spc="-175" dirty="0"/>
              <a:t>for</a:t>
            </a:r>
            <a:r>
              <a:rPr spc="-235" dirty="0"/>
              <a:t> </a:t>
            </a:r>
            <a:r>
              <a:rPr spc="-160" dirty="0"/>
              <a:t>the</a:t>
            </a:r>
            <a:r>
              <a:rPr spc="-229" dirty="0"/>
              <a:t> </a:t>
            </a:r>
            <a:r>
              <a:rPr spc="-65" dirty="0"/>
              <a:t>most</a:t>
            </a:r>
            <a:r>
              <a:rPr spc="-225" dirty="0"/>
              <a:t> </a:t>
            </a:r>
            <a:r>
              <a:rPr spc="-125" dirty="0"/>
              <a:t>popular</a:t>
            </a:r>
            <a:r>
              <a:rPr spc="-235" dirty="0"/>
              <a:t> </a:t>
            </a:r>
            <a:r>
              <a:rPr spc="-200" dirty="0"/>
              <a:t>genre.</a:t>
            </a:r>
            <a:r>
              <a:rPr spc="-235" dirty="0"/>
              <a:t> </a:t>
            </a:r>
            <a:r>
              <a:rPr spc="-65" dirty="0"/>
              <a:t>Display</a:t>
            </a:r>
            <a:r>
              <a:rPr spc="-225" dirty="0"/>
              <a:t> </a:t>
            </a:r>
            <a:r>
              <a:rPr spc="-160" dirty="0"/>
              <a:t>the</a:t>
            </a:r>
            <a:r>
              <a:rPr spc="-229" dirty="0"/>
              <a:t> </a:t>
            </a:r>
            <a:r>
              <a:rPr spc="-150" dirty="0"/>
              <a:t>artist</a:t>
            </a:r>
            <a:r>
              <a:rPr spc="-220" dirty="0"/>
              <a:t> </a:t>
            </a:r>
            <a:r>
              <a:rPr spc="-20" dirty="0"/>
              <a:t>name </a:t>
            </a:r>
            <a:r>
              <a:rPr spc="-120" dirty="0"/>
              <a:t>along</a:t>
            </a:r>
            <a:r>
              <a:rPr spc="-254" dirty="0"/>
              <a:t> </a:t>
            </a:r>
            <a:r>
              <a:rPr spc="-170" dirty="0"/>
              <a:t>with</a:t>
            </a:r>
            <a:r>
              <a:rPr spc="-190" dirty="0"/>
              <a:t> </a:t>
            </a:r>
            <a:r>
              <a:rPr spc="-160" dirty="0"/>
              <a:t>the</a:t>
            </a:r>
            <a:r>
              <a:rPr spc="-245" dirty="0"/>
              <a:t> </a:t>
            </a:r>
            <a:r>
              <a:rPr spc="-95" dirty="0"/>
              <a:t>no</a:t>
            </a:r>
            <a:r>
              <a:rPr spc="-225" dirty="0"/>
              <a:t> </a:t>
            </a:r>
            <a:r>
              <a:rPr spc="-165" dirty="0"/>
              <a:t>of</a:t>
            </a:r>
            <a:r>
              <a:rPr spc="-180" dirty="0"/>
              <a:t> </a:t>
            </a:r>
            <a:r>
              <a:rPr spc="-85" dirty="0"/>
              <a:t>songs.</a:t>
            </a:r>
            <a:r>
              <a:rPr spc="-240" dirty="0"/>
              <a:t> </a:t>
            </a:r>
            <a:r>
              <a:rPr spc="-150" dirty="0"/>
              <a:t>(Popularity</a:t>
            </a:r>
            <a:r>
              <a:rPr spc="-245" dirty="0"/>
              <a:t> </a:t>
            </a:r>
            <a:r>
              <a:rPr spc="-25" dirty="0"/>
              <a:t>is</a:t>
            </a:r>
            <a:r>
              <a:rPr spc="-235" dirty="0"/>
              <a:t> </a:t>
            </a:r>
            <a:r>
              <a:rPr spc="-150" dirty="0"/>
              <a:t>defined</a:t>
            </a:r>
            <a:r>
              <a:rPr spc="-220" dirty="0"/>
              <a:t> </a:t>
            </a:r>
            <a:r>
              <a:rPr spc="-65" dirty="0"/>
              <a:t>based</a:t>
            </a:r>
            <a:r>
              <a:rPr spc="-220" dirty="0"/>
              <a:t> </a:t>
            </a:r>
            <a:r>
              <a:rPr spc="-110" dirty="0"/>
              <a:t>on</a:t>
            </a:r>
            <a:r>
              <a:rPr spc="-190" dirty="0"/>
              <a:t> </a:t>
            </a:r>
            <a:r>
              <a:rPr spc="-105" dirty="0"/>
              <a:t>how</a:t>
            </a:r>
            <a:r>
              <a:rPr spc="-240" dirty="0"/>
              <a:t> </a:t>
            </a:r>
            <a:r>
              <a:rPr spc="-125" dirty="0"/>
              <a:t>many</a:t>
            </a:r>
            <a:r>
              <a:rPr spc="-245" dirty="0"/>
              <a:t> </a:t>
            </a:r>
            <a:r>
              <a:rPr spc="-30" dirty="0"/>
              <a:t>songs</a:t>
            </a:r>
            <a:r>
              <a:rPr spc="-240" dirty="0"/>
              <a:t> </a:t>
            </a:r>
            <a:r>
              <a:rPr spc="-95" dirty="0"/>
              <a:t>an</a:t>
            </a:r>
            <a:r>
              <a:rPr spc="-270" dirty="0"/>
              <a:t> </a:t>
            </a:r>
            <a:r>
              <a:rPr spc="-55" dirty="0"/>
              <a:t>artist </a:t>
            </a:r>
            <a:r>
              <a:rPr spc="-25" dirty="0"/>
              <a:t>has</a:t>
            </a:r>
            <a:r>
              <a:rPr spc="-225" dirty="0"/>
              <a:t> </a:t>
            </a:r>
            <a:r>
              <a:rPr spc="-145" dirty="0"/>
              <a:t>performed</a:t>
            </a:r>
            <a:r>
              <a:rPr spc="-210" dirty="0"/>
              <a:t> </a:t>
            </a:r>
            <a:r>
              <a:rPr spc="-185" dirty="0"/>
              <a:t>in</a:t>
            </a:r>
            <a:r>
              <a:rPr spc="-175" dirty="0"/>
              <a:t> </a:t>
            </a:r>
            <a:r>
              <a:rPr spc="-180" dirty="0"/>
              <a:t>for</a:t>
            </a:r>
            <a:r>
              <a:rPr spc="-229" dirty="0"/>
              <a:t> </a:t>
            </a:r>
            <a:r>
              <a:rPr spc="-160" dirty="0"/>
              <a:t>the</a:t>
            </a:r>
            <a:r>
              <a:rPr spc="-220" dirty="0"/>
              <a:t> </a:t>
            </a:r>
            <a:r>
              <a:rPr spc="-145" dirty="0"/>
              <a:t>particular</a:t>
            </a:r>
            <a:r>
              <a:rPr spc="-229" dirty="0"/>
              <a:t> </a:t>
            </a:r>
            <a:r>
              <a:rPr spc="-40" dirty="0"/>
              <a:t>genre.)</a:t>
            </a:r>
          </a:p>
        </p:txBody>
      </p:sp>
      <p:pic>
        <p:nvPicPr>
          <p:cNvPr id="3" name="object 3"/>
          <p:cNvPicPr/>
          <p:nvPr/>
        </p:nvPicPr>
        <p:blipFill>
          <a:blip r:embed="rId2" cstate="print"/>
          <a:stretch>
            <a:fillRect/>
          </a:stretch>
        </p:blipFill>
        <p:spPr>
          <a:xfrm>
            <a:off x="1038225" y="1685924"/>
            <a:ext cx="8582025" cy="5172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140" y="733488"/>
            <a:ext cx="2817495" cy="701040"/>
          </a:xfrm>
          <a:prstGeom prst="rect">
            <a:avLst/>
          </a:prstGeom>
        </p:spPr>
        <p:txBody>
          <a:bodyPr vert="horz" wrap="square" lIns="0" tIns="16510" rIns="0" bIns="0" rtlCol="0">
            <a:spAutoFit/>
          </a:bodyPr>
          <a:lstStyle/>
          <a:p>
            <a:pPr marL="12700">
              <a:lnSpc>
                <a:spcPct val="100000"/>
              </a:lnSpc>
              <a:spcBef>
                <a:spcPts val="130"/>
              </a:spcBef>
              <a:tabLst>
                <a:tab pos="2665095" algn="l"/>
              </a:tabLst>
            </a:pPr>
            <a:r>
              <a:rPr sz="4400" i="1" spc="-10" dirty="0">
                <a:solidFill>
                  <a:srgbClr val="C00000"/>
                </a:solidFill>
                <a:latin typeface="Calibri"/>
                <a:cs typeface="Calibri"/>
              </a:rPr>
              <a:t>Conclusion</a:t>
            </a:r>
            <a:r>
              <a:rPr sz="4400" i="1" dirty="0">
                <a:solidFill>
                  <a:srgbClr val="C00000"/>
                </a:solidFill>
                <a:latin typeface="Calibri"/>
                <a:cs typeface="Calibri"/>
              </a:rPr>
              <a:t>	</a:t>
            </a:r>
            <a:r>
              <a:rPr sz="4400" spc="-585" dirty="0"/>
              <a:t>:</a:t>
            </a:r>
            <a:endParaRPr sz="4400">
              <a:latin typeface="Calibri"/>
              <a:cs typeface="Calibri"/>
            </a:endParaRPr>
          </a:p>
        </p:txBody>
      </p:sp>
      <p:sp>
        <p:nvSpPr>
          <p:cNvPr id="3" name="object 3"/>
          <p:cNvSpPr txBox="1">
            <a:spLocks noGrp="1"/>
          </p:cNvSpPr>
          <p:nvPr>
            <p:ph type="body" idx="1"/>
          </p:nvPr>
        </p:nvSpPr>
        <p:spPr>
          <a:prstGeom prst="rect">
            <a:avLst/>
          </a:prstGeom>
        </p:spPr>
        <p:txBody>
          <a:bodyPr vert="horz" wrap="square" lIns="0" tIns="49530" rIns="0" bIns="0" rtlCol="0">
            <a:spAutoFit/>
          </a:bodyPr>
          <a:lstStyle/>
          <a:p>
            <a:pPr marL="241300" marR="5080" indent="-229235">
              <a:lnSpc>
                <a:spcPct val="92000"/>
              </a:lnSpc>
              <a:spcBef>
                <a:spcPts val="390"/>
              </a:spcBef>
              <a:buFont typeface="Arial MT"/>
              <a:buChar char="•"/>
              <a:tabLst>
                <a:tab pos="241300" algn="l"/>
              </a:tabLst>
            </a:pPr>
            <a:r>
              <a:rPr dirty="0"/>
              <a:t>Based</a:t>
            </a:r>
            <a:r>
              <a:rPr spc="110" dirty="0"/>
              <a:t> </a:t>
            </a:r>
            <a:r>
              <a:rPr dirty="0"/>
              <a:t>on</a:t>
            </a:r>
            <a:r>
              <a:rPr spc="40" dirty="0"/>
              <a:t> </a:t>
            </a:r>
            <a:r>
              <a:rPr dirty="0"/>
              <a:t>the</a:t>
            </a:r>
            <a:r>
              <a:rPr spc="40" dirty="0"/>
              <a:t> </a:t>
            </a:r>
            <a:r>
              <a:rPr dirty="0"/>
              <a:t>analysis</a:t>
            </a:r>
            <a:r>
              <a:rPr spc="35" dirty="0"/>
              <a:t> </a:t>
            </a:r>
            <a:r>
              <a:rPr dirty="0"/>
              <a:t>of</a:t>
            </a:r>
            <a:r>
              <a:rPr spc="50" dirty="0"/>
              <a:t> </a:t>
            </a:r>
            <a:r>
              <a:rPr dirty="0"/>
              <a:t>the</a:t>
            </a:r>
            <a:r>
              <a:rPr spc="40" dirty="0"/>
              <a:t> </a:t>
            </a:r>
            <a:r>
              <a:rPr dirty="0"/>
              <a:t>customers</a:t>
            </a:r>
            <a:r>
              <a:rPr spc="35" dirty="0"/>
              <a:t> </a:t>
            </a:r>
            <a:r>
              <a:rPr dirty="0"/>
              <a:t>and</a:t>
            </a:r>
            <a:r>
              <a:rPr spc="40" dirty="0"/>
              <a:t> </a:t>
            </a:r>
            <a:r>
              <a:rPr dirty="0"/>
              <a:t>sales</a:t>
            </a:r>
            <a:r>
              <a:rPr spc="110" dirty="0"/>
              <a:t> </a:t>
            </a:r>
            <a:r>
              <a:rPr dirty="0"/>
              <a:t>in</a:t>
            </a:r>
            <a:r>
              <a:rPr spc="40" dirty="0"/>
              <a:t> </a:t>
            </a:r>
            <a:r>
              <a:rPr dirty="0"/>
              <a:t>the</a:t>
            </a:r>
            <a:r>
              <a:rPr spc="40" dirty="0"/>
              <a:t> </a:t>
            </a:r>
            <a:r>
              <a:rPr spc="-10" dirty="0"/>
              <a:t>PostgreSQL </a:t>
            </a:r>
            <a:r>
              <a:rPr dirty="0"/>
              <a:t>digital</a:t>
            </a:r>
            <a:r>
              <a:rPr spc="35" dirty="0"/>
              <a:t> </a:t>
            </a:r>
            <a:r>
              <a:rPr dirty="0"/>
              <a:t>music</a:t>
            </a:r>
            <a:r>
              <a:rPr spc="35" dirty="0"/>
              <a:t> </a:t>
            </a:r>
            <a:r>
              <a:rPr dirty="0"/>
              <a:t>store,</a:t>
            </a:r>
            <a:r>
              <a:rPr spc="70" dirty="0"/>
              <a:t> </a:t>
            </a:r>
            <a:r>
              <a:rPr dirty="0"/>
              <a:t>it</a:t>
            </a:r>
            <a:r>
              <a:rPr spc="55" dirty="0"/>
              <a:t> </a:t>
            </a:r>
            <a:r>
              <a:rPr dirty="0"/>
              <a:t>was</a:t>
            </a:r>
            <a:r>
              <a:rPr spc="45" dirty="0"/>
              <a:t> </a:t>
            </a:r>
            <a:r>
              <a:rPr dirty="0"/>
              <a:t>observed</a:t>
            </a:r>
            <a:r>
              <a:rPr spc="50" dirty="0"/>
              <a:t> </a:t>
            </a:r>
            <a:r>
              <a:rPr dirty="0"/>
              <a:t>that</a:t>
            </a:r>
            <a:r>
              <a:rPr spc="60" dirty="0"/>
              <a:t> </a:t>
            </a:r>
            <a:r>
              <a:rPr dirty="0"/>
              <a:t>certain</a:t>
            </a:r>
            <a:r>
              <a:rPr spc="50" dirty="0"/>
              <a:t> </a:t>
            </a:r>
            <a:r>
              <a:rPr dirty="0"/>
              <a:t>customer</a:t>
            </a:r>
            <a:r>
              <a:rPr spc="20" dirty="0"/>
              <a:t> </a:t>
            </a:r>
            <a:r>
              <a:rPr spc="-10" dirty="0"/>
              <a:t>segments </a:t>
            </a:r>
            <a:r>
              <a:rPr dirty="0"/>
              <a:t>are</a:t>
            </a:r>
            <a:r>
              <a:rPr spc="50" dirty="0"/>
              <a:t> </a:t>
            </a:r>
            <a:r>
              <a:rPr dirty="0"/>
              <a:t>more</a:t>
            </a:r>
            <a:r>
              <a:rPr spc="45" dirty="0"/>
              <a:t> </a:t>
            </a:r>
            <a:r>
              <a:rPr dirty="0"/>
              <a:t>likely</a:t>
            </a:r>
            <a:r>
              <a:rPr spc="25" dirty="0"/>
              <a:t> </a:t>
            </a:r>
            <a:r>
              <a:rPr dirty="0"/>
              <a:t>to</a:t>
            </a:r>
            <a:r>
              <a:rPr spc="40" dirty="0"/>
              <a:t> </a:t>
            </a:r>
            <a:r>
              <a:rPr dirty="0"/>
              <a:t>make</a:t>
            </a:r>
            <a:r>
              <a:rPr spc="50" dirty="0"/>
              <a:t> </a:t>
            </a:r>
            <a:r>
              <a:rPr dirty="0"/>
              <a:t>high-value</a:t>
            </a:r>
            <a:r>
              <a:rPr spc="55" dirty="0"/>
              <a:t> </a:t>
            </a:r>
            <a:r>
              <a:rPr dirty="0"/>
              <a:t>purchases,</a:t>
            </a:r>
            <a:r>
              <a:rPr spc="70" dirty="0"/>
              <a:t> </a:t>
            </a:r>
            <a:r>
              <a:rPr dirty="0"/>
              <a:t>indicating</a:t>
            </a:r>
            <a:r>
              <a:rPr spc="50" dirty="0"/>
              <a:t> </a:t>
            </a:r>
            <a:r>
              <a:rPr spc="-10" dirty="0"/>
              <a:t>potential </a:t>
            </a:r>
            <a:r>
              <a:rPr dirty="0"/>
              <a:t>opportunities</a:t>
            </a:r>
            <a:r>
              <a:rPr spc="35" dirty="0"/>
              <a:t> </a:t>
            </a:r>
            <a:r>
              <a:rPr dirty="0"/>
              <a:t>for</a:t>
            </a:r>
            <a:r>
              <a:rPr spc="5" dirty="0"/>
              <a:t> </a:t>
            </a:r>
            <a:r>
              <a:rPr dirty="0"/>
              <a:t>targeted</a:t>
            </a:r>
            <a:r>
              <a:rPr spc="40" dirty="0"/>
              <a:t> </a:t>
            </a:r>
            <a:r>
              <a:rPr dirty="0"/>
              <a:t>marketing</a:t>
            </a:r>
            <a:r>
              <a:rPr spc="35" dirty="0"/>
              <a:t> </a:t>
            </a:r>
            <a:r>
              <a:rPr dirty="0"/>
              <a:t>or</a:t>
            </a:r>
            <a:r>
              <a:rPr spc="80" dirty="0"/>
              <a:t> </a:t>
            </a:r>
            <a:r>
              <a:rPr dirty="0"/>
              <a:t>promotions.</a:t>
            </a:r>
            <a:r>
              <a:rPr spc="45" dirty="0"/>
              <a:t> </a:t>
            </a:r>
            <a:r>
              <a:rPr spc="-10" dirty="0"/>
              <a:t>Additionally, </a:t>
            </a:r>
            <a:r>
              <a:rPr dirty="0"/>
              <a:t>sales</a:t>
            </a:r>
            <a:r>
              <a:rPr spc="30" dirty="0"/>
              <a:t> </a:t>
            </a:r>
            <a:r>
              <a:rPr dirty="0"/>
              <a:t>performance</a:t>
            </a:r>
            <a:r>
              <a:rPr spc="50" dirty="0"/>
              <a:t> </a:t>
            </a:r>
            <a:r>
              <a:rPr dirty="0"/>
              <a:t>may</a:t>
            </a:r>
            <a:r>
              <a:rPr spc="95" dirty="0"/>
              <a:t> </a:t>
            </a:r>
            <a:r>
              <a:rPr dirty="0"/>
              <a:t>be</a:t>
            </a:r>
            <a:r>
              <a:rPr spc="50" dirty="0"/>
              <a:t> </a:t>
            </a:r>
            <a:r>
              <a:rPr dirty="0"/>
              <a:t>influenced</a:t>
            </a:r>
            <a:r>
              <a:rPr spc="45" dirty="0"/>
              <a:t> </a:t>
            </a:r>
            <a:r>
              <a:rPr dirty="0"/>
              <a:t>by</a:t>
            </a:r>
            <a:r>
              <a:rPr spc="20" dirty="0"/>
              <a:t> </a:t>
            </a:r>
            <a:r>
              <a:rPr dirty="0"/>
              <a:t>factors</a:t>
            </a:r>
            <a:r>
              <a:rPr spc="45" dirty="0"/>
              <a:t> </a:t>
            </a:r>
            <a:r>
              <a:rPr dirty="0"/>
              <a:t>such</a:t>
            </a:r>
            <a:r>
              <a:rPr spc="50" dirty="0"/>
              <a:t> </a:t>
            </a:r>
            <a:r>
              <a:rPr dirty="0"/>
              <a:t>as</a:t>
            </a:r>
            <a:r>
              <a:rPr spc="40" dirty="0"/>
              <a:t> </a:t>
            </a:r>
            <a:r>
              <a:rPr dirty="0"/>
              <a:t>the</a:t>
            </a:r>
            <a:r>
              <a:rPr spc="45" dirty="0"/>
              <a:t> </a:t>
            </a:r>
            <a:r>
              <a:rPr dirty="0"/>
              <a:t>timing</a:t>
            </a:r>
            <a:r>
              <a:rPr spc="50" dirty="0"/>
              <a:t> </a:t>
            </a:r>
            <a:r>
              <a:rPr spc="-25" dirty="0"/>
              <a:t>of </a:t>
            </a:r>
            <a:r>
              <a:rPr dirty="0"/>
              <a:t>promotional</a:t>
            </a:r>
            <a:r>
              <a:rPr spc="110" dirty="0"/>
              <a:t> </a:t>
            </a:r>
            <a:r>
              <a:rPr dirty="0"/>
              <a:t>activities,</a:t>
            </a:r>
            <a:r>
              <a:rPr spc="50" dirty="0"/>
              <a:t> </a:t>
            </a:r>
            <a:r>
              <a:rPr dirty="0"/>
              <a:t>customer</a:t>
            </a:r>
            <a:r>
              <a:rPr spc="160" dirty="0"/>
              <a:t> </a:t>
            </a:r>
            <a:r>
              <a:rPr dirty="0"/>
              <a:t>acquisition</a:t>
            </a:r>
            <a:r>
              <a:rPr spc="114" dirty="0"/>
              <a:t> </a:t>
            </a:r>
            <a:r>
              <a:rPr dirty="0"/>
              <a:t>channels,</a:t>
            </a:r>
            <a:r>
              <a:rPr spc="50" dirty="0"/>
              <a:t> </a:t>
            </a:r>
            <a:r>
              <a:rPr dirty="0"/>
              <a:t>and</a:t>
            </a:r>
            <a:r>
              <a:rPr spc="114" dirty="0"/>
              <a:t> </a:t>
            </a:r>
            <a:r>
              <a:rPr spc="-10" dirty="0"/>
              <a:t>product </a:t>
            </a:r>
            <a:r>
              <a:rPr dirty="0"/>
              <a:t>preferences.</a:t>
            </a:r>
            <a:r>
              <a:rPr spc="35" dirty="0"/>
              <a:t> </a:t>
            </a:r>
            <a:r>
              <a:rPr dirty="0"/>
              <a:t>These</a:t>
            </a:r>
            <a:r>
              <a:rPr spc="30" dirty="0"/>
              <a:t> </a:t>
            </a:r>
            <a:r>
              <a:rPr dirty="0"/>
              <a:t>insights</a:t>
            </a:r>
            <a:r>
              <a:rPr spc="25" dirty="0"/>
              <a:t> </a:t>
            </a:r>
            <a:r>
              <a:rPr dirty="0"/>
              <a:t>can</a:t>
            </a:r>
            <a:r>
              <a:rPr spc="25" dirty="0"/>
              <a:t> </a:t>
            </a:r>
            <a:r>
              <a:rPr dirty="0"/>
              <a:t>inform</a:t>
            </a:r>
            <a:r>
              <a:rPr spc="100" dirty="0"/>
              <a:t> </a:t>
            </a:r>
            <a:r>
              <a:rPr dirty="0"/>
              <a:t>strategic</a:t>
            </a:r>
            <a:r>
              <a:rPr spc="10" dirty="0"/>
              <a:t> </a:t>
            </a:r>
            <a:r>
              <a:rPr dirty="0"/>
              <a:t>decisions</a:t>
            </a:r>
            <a:r>
              <a:rPr spc="25" dirty="0"/>
              <a:t> </a:t>
            </a:r>
            <a:r>
              <a:rPr dirty="0"/>
              <a:t>to</a:t>
            </a:r>
            <a:r>
              <a:rPr spc="95" dirty="0"/>
              <a:t> </a:t>
            </a:r>
            <a:r>
              <a:rPr spc="-10" dirty="0"/>
              <a:t>optimize </a:t>
            </a:r>
            <a:r>
              <a:rPr dirty="0"/>
              <a:t>sales</a:t>
            </a:r>
            <a:r>
              <a:rPr spc="50" dirty="0"/>
              <a:t> </a:t>
            </a:r>
            <a:r>
              <a:rPr dirty="0"/>
              <a:t>and</a:t>
            </a:r>
            <a:r>
              <a:rPr spc="65" dirty="0"/>
              <a:t> </a:t>
            </a:r>
            <a:r>
              <a:rPr dirty="0"/>
              <a:t>customer</a:t>
            </a:r>
            <a:r>
              <a:rPr spc="110" dirty="0"/>
              <a:t> </a:t>
            </a:r>
            <a:r>
              <a:rPr spc="-10" dirty="0"/>
              <a:t>engagement.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77" y="-33718"/>
            <a:ext cx="139319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C00000"/>
                </a:solidFill>
                <a:latin typeface="Calibri"/>
                <a:cs typeface="Calibri"/>
              </a:rPr>
              <a:t>Overview</a:t>
            </a:r>
            <a:endParaRPr sz="2750">
              <a:latin typeface="Calibri"/>
              <a:cs typeface="Calibri"/>
            </a:endParaRPr>
          </a:p>
        </p:txBody>
      </p:sp>
      <p:sp>
        <p:nvSpPr>
          <p:cNvPr id="3" name="object 3"/>
          <p:cNvSpPr txBox="1"/>
          <p:nvPr/>
        </p:nvSpPr>
        <p:spPr>
          <a:xfrm>
            <a:off x="487044" y="618094"/>
            <a:ext cx="11007725" cy="2028189"/>
          </a:xfrm>
          <a:prstGeom prst="rect">
            <a:avLst/>
          </a:prstGeom>
        </p:spPr>
        <p:txBody>
          <a:bodyPr vert="horz" wrap="square" lIns="0" tIns="11430" rIns="0" bIns="0" rtlCol="0">
            <a:spAutoFit/>
          </a:bodyPr>
          <a:lstStyle/>
          <a:p>
            <a:pPr marL="12700" marR="5080" indent="1270">
              <a:lnSpc>
                <a:spcPct val="131400"/>
              </a:lnSpc>
              <a:spcBef>
                <a:spcPts val="90"/>
              </a:spcBef>
            </a:pPr>
            <a:r>
              <a:rPr sz="2000" dirty="0">
                <a:latin typeface="Calibri"/>
                <a:cs typeface="Calibri"/>
              </a:rPr>
              <a:t>The</a:t>
            </a:r>
            <a:r>
              <a:rPr sz="2000" spc="-65" dirty="0">
                <a:latin typeface="Calibri"/>
                <a:cs typeface="Calibri"/>
              </a:rPr>
              <a:t> </a:t>
            </a:r>
            <a:r>
              <a:rPr sz="2000" dirty="0">
                <a:latin typeface="Calibri"/>
                <a:cs typeface="Calibri"/>
              </a:rPr>
              <a:t>Digital</a:t>
            </a:r>
            <a:r>
              <a:rPr sz="2000" spc="-45" dirty="0">
                <a:latin typeface="Calibri"/>
                <a:cs typeface="Calibri"/>
              </a:rPr>
              <a:t> </a:t>
            </a:r>
            <a:r>
              <a:rPr sz="2000" dirty="0">
                <a:latin typeface="Calibri"/>
                <a:cs typeface="Calibri"/>
              </a:rPr>
              <a:t>Music</a:t>
            </a:r>
            <a:r>
              <a:rPr sz="2000" spc="-60" dirty="0">
                <a:latin typeface="Calibri"/>
                <a:cs typeface="Calibri"/>
              </a:rPr>
              <a:t> </a:t>
            </a:r>
            <a:r>
              <a:rPr sz="2000" dirty="0">
                <a:latin typeface="Calibri"/>
                <a:cs typeface="Calibri"/>
              </a:rPr>
              <a:t>Store</a:t>
            </a:r>
            <a:r>
              <a:rPr sz="2000" spc="-60" dirty="0">
                <a:latin typeface="Calibri"/>
                <a:cs typeface="Calibri"/>
              </a:rPr>
              <a:t> </a:t>
            </a:r>
            <a:r>
              <a:rPr sz="2000" dirty="0">
                <a:latin typeface="Calibri"/>
                <a:cs typeface="Calibri"/>
              </a:rPr>
              <a:t>Analysis project</a:t>
            </a:r>
            <a:r>
              <a:rPr sz="2000" spc="-35" dirty="0">
                <a:latin typeface="Calibri"/>
                <a:cs typeface="Calibri"/>
              </a:rPr>
              <a:t> </a:t>
            </a:r>
            <a:r>
              <a:rPr sz="2000" dirty="0">
                <a:latin typeface="Calibri"/>
                <a:cs typeface="Calibri"/>
              </a:rPr>
              <a:t>is</a:t>
            </a:r>
            <a:r>
              <a:rPr sz="2000" spc="-70" dirty="0">
                <a:latin typeface="Calibri"/>
                <a:cs typeface="Calibri"/>
              </a:rPr>
              <a:t> </a:t>
            </a:r>
            <a:r>
              <a:rPr sz="2000" dirty="0">
                <a:latin typeface="Calibri"/>
                <a:cs typeface="Calibri"/>
              </a:rPr>
              <a:t>a</a:t>
            </a:r>
            <a:r>
              <a:rPr sz="2000" spc="-25" dirty="0">
                <a:latin typeface="Calibri"/>
                <a:cs typeface="Calibri"/>
              </a:rPr>
              <a:t> </a:t>
            </a:r>
            <a:r>
              <a:rPr sz="2000" spc="-10" dirty="0">
                <a:latin typeface="Calibri"/>
                <a:cs typeface="Calibri"/>
              </a:rPr>
              <a:t>comprehensive</a:t>
            </a:r>
            <a:r>
              <a:rPr sz="2000" spc="-60" dirty="0">
                <a:latin typeface="Calibri"/>
                <a:cs typeface="Calibri"/>
              </a:rPr>
              <a:t> </a:t>
            </a:r>
            <a:r>
              <a:rPr sz="2000" spc="-10" dirty="0">
                <a:latin typeface="Calibri"/>
                <a:cs typeface="Calibri"/>
              </a:rPr>
              <a:t>exploration</a:t>
            </a:r>
            <a:r>
              <a:rPr sz="2000" spc="-45" dirty="0">
                <a:latin typeface="Calibri"/>
                <a:cs typeface="Calibri"/>
              </a:rPr>
              <a:t> </a:t>
            </a:r>
            <a:r>
              <a:rPr sz="2000" dirty="0">
                <a:latin typeface="Calibri"/>
                <a:cs typeface="Calibri"/>
              </a:rPr>
              <a:t>of</a:t>
            </a:r>
            <a:r>
              <a:rPr sz="2000" spc="-45" dirty="0">
                <a:latin typeface="Calibri"/>
                <a:cs typeface="Calibri"/>
              </a:rPr>
              <a:t> </a:t>
            </a:r>
            <a:r>
              <a:rPr sz="2000" dirty="0">
                <a:latin typeface="Calibri"/>
                <a:cs typeface="Calibri"/>
              </a:rPr>
              <a:t>database</a:t>
            </a:r>
            <a:r>
              <a:rPr sz="2000" spc="-60" dirty="0">
                <a:latin typeface="Calibri"/>
                <a:cs typeface="Calibri"/>
              </a:rPr>
              <a:t> </a:t>
            </a:r>
            <a:r>
              <a:rPr sz="2000" spc="-10" dirty="0">
                <a:latin typeface="Calibri"/>
                <a:cs typeface="Calibri"/>
              </a:rPr>
              <a:t>management</a:t>
            </a:r>
            <a:r>
              <a:rPr sz="2000" spc="-35" dirty="0">
                <a:latin typeface="Calibri"/>
                <a:cs typeface="Calibri"/>
              </a:rPr>
              <a:t> </a:t>
            </a:r>
            <a:r>
              <a:rPr sz="2000" dirty="0">
                <a:latin typeface="Calibri"/>
                <a:cs typeface="Calibri"/>
              </a:rPr>
              <a:t>and</a:t>
            </a:r>
            <a:r>
              <a:rPr sz="2000" spc="-105" dirty="0">
                <a:latin typeface="Calibri"/>
                <a:cs typeface="Calibri"/>
              </a:rPr>
              <a:t> </a:t>
            </a:r>
            <a:r>
              <a:rPr sz="2000" spc="-20" dirty="0">
                <a:latin typeface="Calibri"/>
                <a:cs typeface="Calibri"/>
              </a:rPr>
              <a:t>data </a:t>
            </a:r>
            <a:r>
              <a:rPr sz="2000" dirty="0">
                <a:latin typeface="Calibri"/>
                <a:cs typeface="Calibri"/>
              </a:rPr>
              <a:t>analysis</a:t>
            </a:r>
            <a:r>
              <a:rPr sz="2000" spc="-10" dirty="0">
                <a:latin typeface="Calibri"/>
                <a:cs typeface="Calibri"/>
              </a:rPr>
              <a:t> </a:t>
            </a:r>
            <a:r>
              <a:rPr sz="2000" dirty="0">
                <a:latin typeface="Calibri"/>
                <a:cs typeface="Calibri"/>
              </a:rPr>
              <a:t>skills</a:t>
            </a:r>
            <a:r>
              <a:rPr sz="2000" spc="-60" dirty="0">
                <a:latin typeface="Calibri"/>
                <a:cs typeface="Calibri"/>
              </a:rPr>
              <a:t> </a:t>
            </a:r>
            <a:r>
              <a:rPr sz="2000" dirty="0">
                <a:latin typeface="Calibri"/>
                <a:cs typeface="Calibri"/>
              </a:rPr>
              <a:t>applied</a:t>
            </a:r>
            <a:r>
              <a:rPr sz="2000" spc="-40"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the</a:t>
            </a:r>
            <a:r>
              <a:rPr sz="2000" spc="-55" dirty="0">
                <a:latin typeface="Calibri"/>
                <a:cs typeface="Calibri"/>
              </a:rPr>
              <a:t> </a:t>
            </a:r>
            <a:r>
              <a:rPr sz="2000" dirty="0">
                <a:latin typeface="Calibri"/>
                <a:cs typeface="Calibri"/>
              </a:rPr>
              <a:t>digital</a:t>
            </a:r>
            <a:r>
              <a:rPr sz="2000" spc="30" dirty="0">
                <a:latin typeface="Calibri"/>
                <a:cs typeface="Calibri"/>
              </a:rPr>
              <a:t> </a:t>
            </a:r>
            <a:r>
              <a:rPr sz="2000" dirty="0">
                <a:latin typeface="Calibri"/>
                <a:cs typeface="Calibri"/>
              </a:rPr>
              <a:t>music</a:t>
            </a:r>
            <a:r>
              <a:rPr sz="2000" spc="-50" dirty="0">
                <a:latin typeface="Calibri"/>
                <a:cs typeface="Calibri"/>
              </a:rPr>
              <a:t> </a:t>
            </a:r>
            <a:r>
              <a:rPr sz="2000" spc="-10" dirty="0">
                <a:latin typeface="Calibri"/>
                <a:cs typeface="Calibri"/>
              </a:rPr>
              <a:t>industry.</a:t>
            </a:r>
            <a:r>
              <a:rPr sz="2000" spc="-15" dirty="0">
                <a:latin typeface="Calibri"/>
                <a:cs typeface="Calibri"/>
              </a:rPr>
              <a:t> </a:t>
            </a:r>
            <a:r>
              <a:rPr sz="2000" dirty="0">
                <a:latin typeface="Calibri"/>
                <a:cs typeface="Calibri"/>
              </a:rPr>
              <a:t>It</a:t>
            </a:r>
            <a:r>
              <a:rPr sz="2000" spc="-30" dirty="0">
                <a:latin typeface="Calibri"/>
                <a:cs typeface="Calibri"/>
              </a:rPr>
              <a:t> </a:t>
            </a:r>
            <a:r>
              <a:rPr sz="2000" dirty="0">
                <a:latin typeface="Calibri"/>
                <a:cs typeface="Calibri"/>
              </a:rPr>
              <a:t>encompasses</a:t>
            </a:r>
            <a:r>
              <a:rPr sz="2000" spc="10" dirty="0">
                <a:latin typeface="Calibri"/>
                <a:cs typeface="Calibri"/>
              </a:rPr>
              <a:t> </a:t>
            </a:r>
            <a:r>
              <a:rPr sz="2000" dirty="0">
                <a:latin typeface="Calibri"/>
                <a:cs typeface="Calibri"/>
              </a:rPr>
              <a:t>the</a:t>
            </a:r>
            <a:r>
              <a:rPr sz="2000" spc="-55" dirty="0">
                <a:latin typeface="Calibri"/>
                <a:cs typeface="Calibri"/>
              </a:rPr>
              <a:t> </a:t>
            </a:r>
            <a:r>
              <a:rPr sz="2000" dirty="0">
                <a:latin typeface="Calibri"/>
                <a:cs typeface="Calibri"/>
              </a:rPr>
              <a:t>design</a:t>
            </a:r>
            <a:r>
              <a:rPr sz="2000" spc="-40"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a</a:t>
            </a:r>
            <a:r>
              <a:rPr sz="2000" spc="-15" dirty="0">
                <a:latin typeface="Calibri"/>
                <a:cs typeface="Calibri"/>
              </a:rPr>
              <a:t> </a:t>
            </a:r>
            <a:r>
              <a:rPr sz="2000" spc="-20" dirty="0">
                <a:latin typeface="Calibri"/>
                <a:cs typeface="Calibri"/>
              </a:rPr>
              <a:t>relational</a:t>
            </a:r>
            <a:r>
              <a:rPr sz="2000" spc="-135" dirty="0">
                <a:latin typeface="Calibri"/>
                <a:cs typeface="Calibri"/>
              </a:rPr>
              <a:t> </a:t>
            </a:r>
            <a:r>
              <a:rPr sz="2000" spc="-10" dirty="0">
                <a:latin typeface="Calibri"/>
                <a:cs typeface="Calibri"/>
              </a:rPr>
              <a:t>database </a:t>
            </a:r>
            <a:r>
              <a:rPr sz="2000" dirty="0">
                <a:latin typeface="Calibri"/>
                <a:cs typeface="Calibri"/>
              </a:rPr>
              <a:t>schema</a:t>
            </a:r>
            <a:r>
              <a:rPr sz="2000" spc="-100" dirty="0">
                <a:latin typeface="Calibri"/>
                <a:cs typeface="Calibri"/>
              </a:rPr>
              <a:t> </a:t>
            </a:r>
            <a:r>
              <a:rPr sz="2000" spc="-10" dirty="0">
                <a:latin typeface="Calibri"/>
                <a:cs typeface="Calibri"/>
              </a:rPr>
              <a:t>tailored</a:t>
            </a:r>
            <a:r>
              <a:rPr sz="2000" spc="-40" dirty="0">
                <a:latin typeface="Calibri"/>
                <a:cs typeface="Calibri"/>
              </a:rPr>
              <a:t> </a:t>
            </a:r>
            <a:r>
              <a:rPr sz="2000" dirty="0">
                <a:latin typeface="Calibri"/>
                <a:cs typeface="Calibri"/>
              </a:rPr>
              <a:t>for</a:t>
            </a:r>
            <a:r>
              <a:rPr sz="2000" spc="-55" dirty="0">
                <a:latin typeface="Calibri"/>
                <a:cs typeface="Calibri"/>
              </a:rPr>
              <a:t> </a:t>
            </a:r>
            <a:r>
              <a:rPr sz="2000" dirty="0">
                <a:latin typeface="Calibri"/>
                <a:cs typeface="Calibri"/>
              </a:rPr>
              <a:t>a</a:t>
            </a:r>
            <a:r>
              <a:rPr sz="2000" spc="-25" dirty="0">
                <a:latin typeface="Calibri"/>
                <a:cs typeface="Calibri"/>
              </a:rPr>
              <a:t> </a:t>
            </a:r>
            <a:r>
              <a:rPr sz="2000" dirty="0">
                <a:latin typeface="Calibri"/>
                <a:cs typeface="Calibri"/>
              </a:rPr>
              <a:t>digital</a:t>
            </a:r>
            <a:r>
              <a:rPr sz="2000" spc="-40" dirty="0">
                <a:latin typeface="Calibri"/>
                <a:cs typeface="Calibri"/>
              </a:rPr>
              <a:t> </a:t>
            </a:r>
            <a:r>
              <a:rPr sz="2000" dirty="0">
                <a:latin typeface="Calibri"/>
                <a:cs typeface="Calibri"/>
              </a:rPr>
              <a:t>music</a:t>
            </a:r>
            <a:r>
              <a:rPr sz="2000" spc="-60" dirty="0">
                <a:latin typeface="Calibri"/>
                <a:cs typeface="Calibri"/>
              </a:rPr>
              <a:t> </a:t>
            </a:r>
            <a:r>
              <a:rPr sz="2000" dirty="0">
                <a:latin typeface="Calibri"/>
                <a:cs typeface="Calibri"/>
              </a:rPr>
              <a:t>store,</a:t>
            </a:r>
            <a:r>
              <a:rPr sz="2000" spc="-10" dirty="0">
                <a:latin typeface="Calibri"/>
                <a:cs typeface="Calibri"/>
              </a:rPr>
              <a:t> </a:t>
            </a:r>
            <a:r>
              <a:rPr sz="2000" dirty="0">
                <a:latin typeface="Calibri"/>
                <a:cs typeface="Calibri"/>
              </a:rPr>
              <a:t>the</a:t>
            </a:r>
            <a:r>
              <a:rPr sz="2000" spc="-55" dirty="0">
                <a:latin typeface="Calibri"/>
                <a:cs typeface="Calibri"/>
              </a:rPr>
              <a:t> </a:t>
            </a:r>
            <a:r>
              <a:rPr sz="2000" spc="-10" dirty="0">
                <a:latin typeface="Calibri"/>
                <a:cs typeface="Calibri"/>
              </a:rPr>
              <a:t>implementation</a:t>
            </a:r>
            <a:r>
              <a:rPr sz="2000" spc="-40" dirty="0">
                <a:latin typeface="Calibri"/>
                <a:cs typeface="Calibri"/>
              </a:rPr>
              <a:t> </a:t>
            </a:r>
            <a:r>
              <a:rPr sz="2000" dirty="0">
                <a:latin typeface="Calibri"/>
                <a:cs typeface="Calibri"/>
              </a:rPr>
              <a:t>of</a:t>
            </a:r>
            <a:r>
              <a:rPr sz="2000" spc="-45" dirty="0">
                <a:latin typeface="Calibri"/>
                <a:cs typeface="Calibri"/>
              </a:rPr>
              <a:t> </a:t>
            </a:r>
            <a:r>
              <a:rPr sz="2000" dirty="0">
                <a:latin typeface="Calibri"/>
                <a:cs typeface="Calibri"/>
              </a:rPr>
              <a:t>SQL</a:t>
            </a:r>
            <a:r>
              <a:rPr sz="2000" spc="-55" dirty="0">
                <a:latin typeface="Calibri"/>
                <a:cs typeface="Calibri"/>
              </a:rPr>
              <a:t> </a:t>
            </a:r>
            <a:r>
              <a:rPr sz="2000" dirty="0">
                <a:latin typeface="Calibri"/>
                <a:cs typeface="Calibri"/>
              </a:rPr>
              <a:t>queries</a:t>
            </a:r>
            <a:r>
              <a:rPr sz="2000" spc="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extract</a:t>
            </a:r>
            <a:r>
              <a:rPr sz="2000" spc="-30" dirty="0">
                <a:latin typeface="Calibri"/>
                <a:cs typeface="Calibri"/>
              </a:rPr>
              <a:t> </a:t>
            </a:r>
            <a:r>
              <a:rPr sz="2000" spc="-10" dirty="0">
                <a:latin typeface="Calibri"/>
                <a:cs typeface="Calibri"/>
              </a:rPr>
              <a:t>meaningful</a:t>
            </a:r>
            <a:endParaRPr sz="2000">
              <a:latin typeface="Calibri"/>
              <a:cs typeface="Calibri"/>
            </a:endParaRPr>
          </a:p>
          <a:p>
            <a:pPr marL="12700" marR="1957705">
              <a:lnSpc>
                <a:spcPts val="3150"/>
              </a:lnSpc>
              <a:spcBef>
                <a:spcPts val="114"/>
              </a:spcBef>
            </a:pPr>
            <a:r>
              <a:rPr sz="2000" dirty="0">
                <a:latin typeface="Calibri"/>
                <a:cs typeface="Calibri"/>
              </a:rPr>
              <a:t>insights</a:t>
            </a:r>
            <a:r>
              <a:rPr sz="2000" spc="405" dirty="0">
                <a:latin typeface="Calibri"/>
                <a:cs typeface="Calibri"/>
              </a:rPr>
              <a:t> </a:t>
            </a:r>
            <a:r>
              <a:rPr sz="2000" dirty="0">
                <a:latin typeface="Calibri"/>
                <a:cs typeface="Calibri"/>
              </a:rPr>
              <a:t>from</a:t>
            </a:r>
            <a:r>
              <a:rPr sz="2000" spc="-60" dirty="0">
                <a:latin typeface="Calibri"/>
                <a:cs typeface="Calibri"/>
              </a:rPr>
              <a:t> </a:t>
            </a:r>
            <a:r>
              <a:rPr sz="2000" dirty="0">
                <a:latin typeface="Calibri"/>
                <a:cs typeface="Calibri"/>
              </a:rPr>
              <a:t>the</a:t>
            </a:r>
            <a:r>
              <a:rPr sz="2000" spc="20" dirty="0">
                <a:latin typeface="Calibri"/>
                <a:cs typeface="Calibri"/>
              </a:rPr>
              <a:t> </a:t>
            </a:r>
            <a:r>
              <a:rPr sz="2000" spc="-10" dirty="0">
                <a:latin typeface="Calibri"/>
                <a:cs typeface="Calibri"/>
              </a:rPr>
              <a:t>database,</a:t>
            </a:r>
            <a:r>
              <a:rPr sz="2000" spc="-75" dirty="0">
                <a:latin typeface="Calibri"/>
                <a:cs typeface="Calibri"/>
              </a:rPr>
              <a:t> </a:t>
            </a:r>
            <a:r>
              <a:rPr sz="2000" dirty="0">
                <a:latin typeface="Calibri"/>
                <a:cs typeface="Calibri"/>
              </a:rPr>
              <a:t>and</a:t>
            </a:r>
            <a:r>
              <a:rPr sz="2000" spc="-35" dirty="0">
                <a:latin typeface="Calibri"/>
                <a:cs typeface="Calibri"/>
              </a:rPr>
              <a:t> </a:t>
            </a:r>
            <a:r>
              <a:rPr sz="2000" dirty="0">
                <a:latin typeface="Calibri"/>
                <a:cs typeface="Calibri"/>
              </a:rPr>
              <a:t>the</a:t>
            </a:r>
            <a:r>
              <a:rPr sz="2000" spc="-55" dirty="0">
                <a:latin typeface="Calibri"/>
                <a:cs typeface="Calibri"/>
              </a:rPr>
              <a:t> </a:t>
            </a:r>
            <a:r>
              <a:rPr sz="2000" spc="-10" dirty="0">
                <a:latin typeface="Calibri"/>
                <a:cs typeface="Calibri"/>
              </a:rPr>
              <a:t>generation</a:t>
            </a:r>
            <a:r>
              <a:rPr sz="2000" spc="-35"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reports</a:t>
            </a:r>
            <a:r>
              <a:rPr sz="2000" spc="-60" dirty="0">
                <a:latin typeface="Calibri"/>
                <a:cs typeface="Calibri"/>
              </a:rPr>
              <a:t> </a:t>
            </a:r>
            <a:r>
              <a:rPr sz="2000" dirty="0">
                <a:latin typeface="Calibri"/>
                <a:cs typeface="Calibri"/>
              </a:rPr>
              <a:t>and</a:t>
            </a:r>
            <a:r>
              <a:rPr sz="2000" spc="-35" dirty="0">
                <a:latin typeface="Calibri"/>
                <a:cs typeface="Calibri"/>
              </a:rPr>
              <a:t> </a:t>
            </a:r>
            <a:r>
              <a:rPr sz="2000" spc="-10" dirty="0">
                <a:latin typeface="Calibri"/>
                <a:cs typeface="Calibri"/>
              </a:rPr>
              <a:t>recommendations</a:t>
            </a:r>
            <a:r>
              <a:rPr sz="2000" spc="5" dirty="0">
                <a:latin typeface="Calibri"/>
                <a:cs typeface="Calibri"/>
              </a:rPr>
              <a:t> </a:t>
            </a:r>
            <a:r>
              <a:rPr sz="2000" spc="-10" dirty="0">
                <a:latin typeface="Calibri"/>
                <a:cs typeface="Calibri"/>
              </a:rPr>
              <a:t>based </a:t>
            </a:r>
            <a:r>
              <a:rPr sz="2000" dirty="0">
                <a:latin typeface="Calibri"/>
                <a:cs typeface="Calibri"/>
              </a:rPr>
              <a:t>on</a:t>
            </a:r>
            <a:r>
              <a:rPr sz="2000" spc="365" dirty="0">
                <a:latin typeface="Calibri"/>
                <a:cs typeface="Calibri"/>
              </a:rPr>
              <a:t> </a:t>
            </a:r>
            <a:r>
              <a:rPr sz="2000" dirty="0">
                <a:latin typeface="Calibri"/>
                <a:cs typeface="Calibri"/>
              </a:rPr>
              <a:t>analytical</a:t>
            </a:r>
            <a:r>
              <a:rPr sz="2000" spc="-45" dirty="0">
                <a:latin typeface="Calibri"/>
                <a:cs typeface="Calibri"/>
              </a:rPr>
              <a:t> </a:t>
            </a:r>
            <a:r>
              <a:rPr sz="2000" spc="-10" dirty="0">
                <a:latin typeface="Calibri"/>
                <a:cs typeface="Calibri"/>
              </a:rPr>
              <a:t>findings.</a:t>
            </a:r>
            <a:endParaRPr sz="2000">
              <a:latin typeface="Calibri"/>
              <a:cs typeface="Calibri"/>
            </a:endParaRPr>
          </a:p>
        </p:txBody>
      </p:sp>
      <p:sp>
        <p:nvSpPr>
          <p:cNvPr id="4" name="object 4"/>
          <p:cNvSpPr txBox="1"/>
          <p:nvPr/>
        </p:nvSpPr>
        <p:spPr>
          <a:xfrm>
            <a:off x="86677" y="3513137"/>
            <a:ext cx="3695700" cy="203581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0000"/>
                </a:solidFill>
                <a:latin typeface="Calibri"/>
                <a:cs typeface="Calibri"/>
              </a:rPr>
              <a:t>Key</a:t>
            </a:r>
            <a:r>
              <a:rPr sz="2400" spc="-55" dirty="0">
                <a:solidFill>
                  <a:srgbClr val="C00000"/>
                </a:solidFill>
                <a:latin typeface="Calibri"/>
                <a:cs typeface="Calibri"/>
              </a:rPr>
              <a:t> </a:t>
            </a:r>
            <a:r>
              <a:rPr sz="2400" spc="-10" dirty="0">
                <a:solidFill>
                  <a:srgbClr val="C00000"/>
                </a:solidFill>
                <a:latin typeface="Calibri"/>
                <a:cs typeface="Calibri"/>
              </a:rPr>
              <a:t>Components:</a:t>
            </a:r>
            <a:endParaRPr sz="2400">
              <a:latin typeface="Calibri"/>
              <a:cs typeface="Calibri"/>
            </a:endParaRPr>
          </a:p>
          <a:p>
            <a:pPr marL="827405">
              <a:lnSpc>
                <a:spcPct val="100000"/>
              </a:lnSpc>
              <a:spcBef>
                <a:spcPts val="1625"/>
              </a:spcBef>
            </a:pPr>
            <a:r>
              <a:rPr sz="1800" dirty="0">
                <a:solidFill>
                  <a:srgbClr val="0D0D0D"/>
                </a:solidFill>
                <a:latin typeface="Calibri"/>
                <a:cs typeface="Calibri"/>
              </a:rPr>
              <a:t>Database</a:t>
            </a:r>
            <a:r>
              <a:rPr sz="1800" spc="-100" dirty="0">
                <a:solidFill>
                  <a:srgbClr val="0D0D0D"/>
                </a:solidFill>
                <a:latin typeface="Calibri"/>
                <a:cs typeface="Calibri"/>
              </a:rPr>
              <a:t> </a:t>
            </a:r>
            <a:r>
              <a:rPr sz="1800" spc="-10" dirty="0">
                <a:solidFill>
                  <a:srgbClr val="0D0D0D"/>
                </a:solidFill>
                <a:latin typeface="Calibri"/>
                <a:cs typeface="Calibri"/>
              </a:rPr>
              <a:t>Design</a:t>
            </a:r>
            <a:endParaRPr sz="1800">
              <a:latin typeface="Calibri"/>
              <a:cs typeface="Calibri"/>
            </a:endParaRPr>
          </a:p>
          <a:p>
            <a:pPr marL="851535" marR="5080">
              <a:lnSpc>
                <a:spcPct val="137300"/>
              </a:lnSpc>
              <a:spcBef>
                <a:spcPts val="265"/>
              </a:spcBef>
            </a:pPr>
            <a:r>
              <a:rPr sz="1800" dirty="0">
                <a:latin typeface="Calibri"/>
                <a:cs typeface="Calibri"/>
              </a:rPr>
              <a:t>Data</a:t>
            </a:r>
            <a:r>
              <a:rPr sz="1800" spc="-20" dirty="0">
                <a:latin typeface="Calibri"/>
                <a:cs typeface="Calibri"/>
              </a:rPr>
              <a:t> </a:t>
            </a:r>
            <a:r>
              <a:rPr sz="1800" dirty="0">
                <a:latin typeface="Calibri"/>
                <a:cs typeface="Calibri"/>
              </a:rPr>
              <a:t>Import</a:t>
            </a:r>
            <a:r>
              <a:rPr sz="1800" spc="-60" dirty="0">
                <a:latin typeface="Calibri"/>
                <a:cs typeface="Calibri"/>
              </a:rPr>
              <a:t> </a:t>
            </a:r>
            <a:r>
              <a:rPr sz="1800" dirty="0">
                <a:latin typeface="Calibri"/>
                <a:cs typeface="Calibri"/>
              </a:rPr>
              <a:t>and</a:t>
            </a:r>
            <a:r>
              <a:rPr sz="1800" spc="-25" dirty="0">
                <a:latin typeface="Calibri"/>
                <a:cs typeface="Calibri"/>
              </a:rPr>
              <a:t> </a:t>
            </a:r>
            <a:r>
              <a:rPr sz="1800" spc="-10" dirty="0">
                <a:latin typeface="Calibri"/>
                <a:cs typeface="Calibri"/>
              </a:rPr>
              <a:t>Manipulation </a:t>
            </a:r>
            <a:r>
              <a:rPr sz="1800" dirty="0">
                <a:latin typeface="Calibri"/>
                <a:cs typeface="Calibri"/>
              </a:rPr>
              <a:t>SQL</a:t>
            </a:r>
            <a:r>
              <a:rPr sz="1800" spc="40" dirty="0">
                <a:latin typeface="Calibri"/>
                <a:cs typeface="Calibri"/>
              </a:rPr>
              <a:t> </a:t>
            </a:r>
            <a:r>
              <a:rPr sz="1800" dirty="0">
                <a:latin typeface="Calibri"/>
                <a:cs typeface="Calibri"/>
              </a:rPr>
              <a:t>Queries</a:t>
            </a:r>
            <a:r>
              <a:rPr sz="1800" spc="-45" dirty="0">
                <a:latin typeface="Calibri"/>
                <a:cs typeface="Calibri"/>
              </a:rPr>
              <a:t> </a:t>
            </a:r>
            <a:r>
              <a:rPr sz="1800" dirty="0">
                <a:latin typeface="Calibri"/>
                <a:cs typeface="Calibri"/>
              </a:rPr>
              <a:t>and </a:t>
            </a:r>
            <a:r>
              <a:rPr sz="1800" spc="-10" dirty="0">
                <a:latin typeface="Calibri"/>
                <a:cs typeface="Calibri"/>
              </a:rPr>
              <a:t>Analysis </a:t>
            </a:r>
            <a:r>
              <a:rPr sz="1800" dirty="0">
                <a:latin typeface="Calibri"/>
                <a:cs typeface="Calibri"/>
              </a:rPr>
              <a:t>Reporting</a:t>
            </a:r>
            <a:r>
              <a:rPr sz="1800" spc="-55" dirty="0">
                <a:latin typeface="Calibri"/>
                <a:cs typeface="Calibri"/>
              </a:rPr>
              <a:t> </a:t>
            </a:r>
            <a:r>
              <a:rPr sz="1800" dirty="0">
                <a:latin typeface="Calibri"/>
                <a:cs typeface="Calibri"/>
              </a:rPr>
              <a:t>and</a:t>
            </a:r>
            <a:r>
              <a:rPr sz="1800" spc="-10" dirty="0">
                <a:latin typeface="Calibri"/>
                <a:cs typeface="Calibri"/>
              </a:rPr>
              <a:t> Visualization</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14" y="211836"/>
            <a:ext cx="2198370" cy="335280"/>
          </a:xfrm>
          <a:prstGeom prst="rect">
            <a:avLst/>
          </a:prstGeom>
        </p:spPr>
        <p:txBody>
          <a:bodyPr vert="horz" wrap="square" lIns="0" tIns="16510" rIns="0" bIns="0" rtlCol="0">
            <a:spAutoFit/>
          </a:bodyPr>
          <a:lstStyle/>
          <a:p>
            <a:pPr marL="12700">
              <a:lnSpc>
                <a:spcPct val="100000"/>
              </a:lnSpc>
              <a:spcBef>
                <a:spcPts val="130"/>
              </a:spcBef>
            </a:pPr>
            <a:r>
              <a:rPr sz="2000" b="1" dirty="0">
                <a:latin typeface="Calibri"/>
                <a:cs typeface="Calibri"/>
              </a:rPr>
              <a:t>Skills </a:t>
            </a:r>
            <a:r>
              <a:rPr sz="2000" b="1" spc="-10" dirty="0">
                <a:latin typeface="Calibri"/>
                <a:cs typeface="Calibri"/>
              </a:rPr>
              <a:t>Demonstrated:</a:t>
            </a:r>
            <a:endParaRPr sz="2000">
              <a:latin typeface="Calibri"/>
              <a:cs typeface="Calibri"/>
            </a:endParaRPr>
          </a:p>
        </p:txBody>
      </p:sp>
      <p:sp>
        <p:nvSpPr>
          <p:cNvPr id="3" name="object 3"/>
          <p:cNvSpPr txBox="1"/>
          <p:nvPr/>
        </p:nvSpPr>
        <p:spPr>
          <a:xfrm>
            <a:off x="94614" y="822642"/>
            <a:ext cx="10440670" cy="495490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1800" spc="-10" dirty="0">
                <a:latin typeface="Calibri"/>
                <a:cs typeface="Calibri"/>
              </a:rPr>
              <a:t>Database</a:t>
            </a:r>
            <a:r>
              <a:rPr sz="1800" spc="-30" dirty="0">
                <a:latin typeface="Calibri"/>
                <a:cs typeface="Calibri"/>
              </a:rPr>
              <a:t> </a:t>
            </a:r>
            <a:r>
              <a:rPr sz="1800" spc="-10" dirty="0">
                <a:latin typeface="Calibri"/>
                <a:cs typeface="Calibri"/>
              </a:rPr>
              <a:t>Design</a:t>
            </a:r>
            <a:endParaRPr sz="1800">
              <a:latin typeface="Calibri"/>
              <a:cs typeface="Calibri"/>
            </a:endParaRPr>
          </a:p>
          <a:p>
            <a:pPr>
              <a:lnSpc>
                <a:spcPct val="100000"/>
              </a:lnSpc>
              <a:buFont typeface="Arial MT"/>
              <a:buChar char="•"/>
            </a:pPr>
            <a:endParaRPr sz="1800">
              <a:latin typeface="Calibri"/>
              <a:cs typeface="Calibri"/>
            </a:endParaRPr>
          </a:p>
          <a:p>
            <a:pPr marL="241300" indent="-228600">
              <a:lnSpc>
                <a:spcPct val="100000"/>
              </a:lnSpc>
              <a:buFont typeface="Arial MT"/>
              <a:buChar char="•"/>
              <a:tabLst>
                <a:tab pos="241300" algn="l"/>
              </a:tabLst>
            </a:pPr>
            <a:r>
              <a:rPr sz="1800" dirty="0">
                <a:latin typeface="Calibri"/>
                <a:cs typeface="Calibri"/>
              </a:rPr>
              <a:t>SQL </a:t>
            </a:r>
            <a:r>
              <a:rPr sz="1800" spc="-10" dirty="0">
                <a:latin typeface="Calibri"/>
                <a:cs typeface="Calibri"/>
              </a:rPr>
              <a:t>Querying</a:t>
            </a:r>
            <a:endParaRPr sz="1800">
              <a:latin typeface="Calibri"/>
              <a:cs typeface="Calibri"/>
            </a:endParaRPr>
          </a:p>
          <a:p>
            <a:pPr marL="241300" indent="-228600">
              <a:lnSpc>
                <a:spcPct val="100000"/>
              </a:lnSpc>
              <a:spcBef>
                <a:spcPts val="2195"/>
              </a:spcBef>
              <a:buFont typeface="Arial MT"/>
              <a:buChar char="•"/>
              <a:tabLst>
                <a:tab pos="241300" algn="l"/>
              </a:tabLst>
            </a:pPr>
            <a:r>
              <a:rPr sz="1800" dirty="0">
                <a:latin typeface="Calibri"/>
                <a:cs typeface="Calibri"/>
              </a:rPr>
              <a:t>Data</a:t>
            </a:r>
            <a:r>
              <a:rPr sz="1800" spc="-35" dirty="0">
                <a:latin typeface="Calibri"/>
                <a:cs typeface="Calibri"/>
              </a:rPr>
              <a:t> </a:t>
            </a:r>
            <a:r>
              <a:rPr sz="1800" dirty="0">
                <a:latin typeface="Calibri"/>
                <a:cs typeface="Calibri"/>
              </a:rPr>
              <a:t>Import</a:t>
            </a:r>
            <a:r>
              <a:rPr sz="1800" spc="-75" dirty="0">
                <a:latin typeface="Calibri"/>
                <a:cs typeface="Calibri"/>
              </a:rPr>
              <a:t> </a:t>
            </a:r>
            <a:r>
              <a:rPr sz="1800" dirty="0">
                <a:latin typeface="Calibri"/>
                <a:cs typeface="Calibri"/>
              </a:rPr>
              <a:t>and</a:t>
            </a:r>
            <a:r>
              <a:rPr sz="1800" spc="-40" dirty="0">
                <a:latin typeface="Calibri"/>
                <a:cs typeface="Calibri"/>
              </a:rPr>
              <a:t> </a:t>
            </a:r>
            <a:r>
              <a:rPr sz="1800" spc="-10" dirty="0">
                <a:latin typeface="Calibri"/>
                <a:cs typeface="Calibri"/>
              </a:rPr>
              <a:t>Manipulation</a:t>
            </a:r>
            <a:endParaRPr sz="1800">
              <a:latin typeface="Calibri"/>
              <a:cs typeface="Calibri"/>
            </a:endParaRPr>
          </a:p>
          <a:p>
            <a:pPr marL="241300" indent="-228600">
              <a:lnSpc>
                <a:spcPct val="100000"/>
              </a:lnSpc>
              <a:spcBef>
                <a:spcPts val="2120"/>
              </a:spcBef>
              <a:buFont typeface="Arial MT"/>
              <a:buChar char="•"/>
              <a:tabLst>
                <a:tab pos="241300" algn="l"/>
              </a:tabLst>
            </a:pPr>
            <a:r>
              <a:rPr sz="1800" dirty="0">
                <a:latin typeface="Calibri"/>
                <a:cs typeface="Calibri"/>
              </a:rPr>
              <a:t>Data</a:t>
            </a:r>
            <a:r>
              <a:rPr sz="1800" spc="-45" dirty="0">
                <a:latin typeface="Calibri"/>
                <a:cs typeface="Calibri"/>
              </a:rPr>
              <a:t> </a:t>
            </a:r>
            <a:r>
              <a:rPr sz="1800" dirty="0">
                <a:latin typeface="Calibri"/>
                <a:cs typeface="Calibri"/>
              </a:rPr>
              <a:t>Analysis</a:t>
            </a:r>
            <a:r>
              <a:rPr sz="1800" spc="-40" dirty="0">
                <a:latin typeface="Calibri"/>
                <a:cs typeface="Calibri"/>
              </a:rPr>
              <a:t> </a:t>
            </a:r>
            <a:r>
              <a:rPr sz="1800" dirty="0">
                <a:latin typeface="Calibri"/>
                <a:cs typeface="Calibri"/>
              </a:rPr>
              <a:t>and</a:t>
            </a:r>
            <a:r>
              <a:rPr sz="1800" spc="-50" dirty="0">
                <a:latin typeface="Calibri"/>
                <a:cs typeface="Calibri"/>
              </a:rPr>
              <a:t> </a:t>
            </a:r>
            <a:r>
              <a:rPr sz="1800" spc="-10" dirty="0">
                <a:latin typeface="Calibri"/>
                <a:cs typeface="Calibri"/>
              </a:rPr>
              <a:t>Interpretation</a:t>
            </a:r>
            <a:endParaRPr sz="1800">
              <a:latin typeface="Calibri"/>
              <a:cs typeface="Calibri"/>
            </a:endParaRPr>
          </a:p>
          <a:p>
            <a:pPr>
              <a:lnSpc>
                <a:spcPct val="100000"/>
              </a:lnSpc>
              <a:buFont typeface="Arial MT"/>
              <a:buChar char="•"/>
            </a:pPr>
            <a:endParaRPr sz="1800">
              <a:latin typeface="Calibri"/>
              <a:cs typeface="Calibri"/>
            </a:endParaRPr>
          </a:p>
          <a:p>
            <a:pPr marL="241300" indent="-228600">
              <a:lnSpc>
                <a:spcPct val="100000"/>
              </a:lnSpc>
              <a:buFont typeface="Arial MT"/>
              <a:buChar char="•"/>
              <a:tabLst>
                <a:tab pos="241300" algn="l"/>
              </a:tabLst>
            </a:pPr>
            <a:r>
              <a:rPr sz="1800" dirty="0">
                <a:latin typeface="Calibri"/>
                <a:cs typeface="Calibri"/>
              </a:rPr>
              <a:t>Report</a:t>
            </a:r>
            <a:r>
              <a:rPr sz="1800" spc="-30" dirty="0">
                <a:latin typeface="Calibri"/>
                <a:cs typeface="Calibri"/>
              </a:rPr>
              <a:t> </a:t>
            </a:r>
            <a:r>
              <a:rPr sz="1800" spc="-10" dirty="0">
                <a:latin typeface="Calibri"/>
                <a:cs typeface="Calibri"/>
              </a:rPr>
              <a:t>Generation</a:t>
            </a:r>
            <a:r>
              <a:rPr sz="1800" spc="-70" dirty="0">
                <a:latin typeface="Calibri"/>
                <a:cs typeface="Calibri"/>
              </a:rPr>
              <a:t> </a:t>
            </a:r>
            <a:r>
              <a:rPr sz="1800" dirty="0">
                <a:latin typeface="Calibri"/>
                <a:cs typeface="Calibri"/>
              </a:rPr>
              <a:t>and</a:t>
            </a:r>
            <a:r>
              <a:rPr sz="1800" spc="-70" dirty="0">
                <a:latin typeface="Calibri"/>
                <a:cs typeface="Calibri"/>
              </a:rPr>
              <a:t> </a:t>
            </a:r>
            <a:r>
              <a:rPr sz="1800" spc="-10" dirty="0">
                <a:latin typeface="Calibri"/>
                <a:cs typeface="Calibri"/>
              </a:rPr>
              <a:t>Presentation</a:t>
            </a:r>
            <a:endParaRPr sz="1800">
              <a:latin typeface="Calibri"/>
              <a:cs typeface="Calibri"/>
            </a:endParaRPr>
          </a:p>
          <a:p>
            <a:pPr marL="241300" indent="-228600">
              <a:lnSpc>
                <a:spcPct val="100000"/>
              </a:lnSpc>
              <a:spcBef>
                <a:spcPts val="2120"/>
              </a:spcBef>
              <a:buFont typeface="Arial MT"/>
              <a:buChar char="•"/>
              <a:tabLst>
                <a:tab pos="241300" algn="l"/>
              </a:tabLst>
            </a:pPr>
            <a:r>
              <a:rPr sz="1800" dirty="0">
                <a:latin typeface="Calibri"/>
                <a:cs typeface="Calibri"/>
              </a:rPr>
              <a:t>Critical</a:t>
            </a:r>
            <a:r>
              <a:rPr sz="1800" spc="-40" dirty="0">
                <a:latin typeface="Calibri"/>
                <a:cs typeface="Calibri"/>
              </a:rPr>
              <a:t> </a:t>
            </a:r>
            <a:r>
              <a:rPr sz="1800" dirty="0">
                <a:latin typeface="Calibri"/>
                <a:cs typeface="Calibri"/>
              </a:rPr>
              <a:t>Thinking</a:t>
            </a:r>
            <a:r>
              <a:rPr sz="1800" spc="-25" dirty="0">
                <a:latin typeface="Calibri"/>
                <a:cs typeface="Calibri"/>
              </a:rPr>
              <a:t> </a:t>
            </a:r>
            <a:r>
              <a:rPr sz="1800" dirty="0">
                <a:latin typeface="Calibri"/>
                <a:cs typeface="Calibri"/>
              </a:rPr>
              <a:t>and</a:t>
            </a:r>
            <a:r>
              <a:rPr sz="1800" spc="-50" dirty="0">
                <a:latin typeface="Calibri"/>
                <a:cs typeface="Calibri"/>
              </a:rPr>
              <a:t> </a:t>
            </a:r>
            <a:r>
              <a:rPr sz="1800" spc="-10" dirty="0">
                <a:latin typeface="Calibri"/>
                <a:cs typeface="Calibri"/>
              </a:rPr>
              <a:t>Problem-</a:t>
            </a:r>
            <a:r>
              <a:rPr sz="1800" dirty="0">
                <a:latin typeface="Calibri"/>
                <a:cs typeface="Calibri"/>
              </a:rPr>
              <a:t>Solving</a:t>
            </a:r>
            <a:r>
              <a:rPr sz="1800" spc="-25"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Business</a:t>
            </a:r>
            <a:r>
              <a:rPr sz="1800" spc="-30" dirty="0">
                <a:latin typeface="Calibri"/>
                <a:cs typeface="Calibri"/>
              </a:rPr>
              <a:t> </a:t>
            </a:r>
            <a:r>
              <a:rPr sz="1800" spc="-10" dirty="0">
                <a:latin typeface="Calibri"/>
                <a:cs typeface="Calibri"/>
              </a:rPr>
              <a:t>Contexts</a:t>
            </a:r>
            <a:endParaRPr sz="1800">
              <a:latin typeface="Calibri"/>
              <a:cs typeface="Calibri"/>
            </a:endParaRPr>
          </a:p>
          <a:p>
            <a:pPr marL="12700">
              <a:lnSpc>
                <a:spcPct val="100000"/>
              </a:lnSpc>
              <a:spcBef>
                <a:spcPts val="795"/>
              </a:spcBef>
            </a:pPr>
            <a:r>
              <a:rPr sz="2000" b="1" dirty="0">
                <a:latin typeface="Calibri"/>
                <a:cs typeface="Calibri"/>
              </a:rPr>
              <a:t>Outcome</a:t>
            </a:r>
            <a:r>
              <a:rPr sz="2000" b="1" spc="-25" dirty="0">
                <a:latin typeface="Calibri"/>
                <a:cs typeface="Calibri"/>
              </a:rPr>
              <a:t> </a:t>
            </a:r>
            <a:r>
              <a:rPr sz="2000" b="1" dirty="0">
                <a:latin typeface="Calibri"/>
                <a:cs typeface="Calibri"/>
              </a:rPr>
              <a:t>and</a:t>
            </a:r>
            <a:r>
              <a:rPr sz="2000" b="1" spc="-25" dirty="0">
                <a:latin typeface="Calibri"/>
                <a:cs typeface="Calibri"/>
              </a:rPr>
              <a:t> </a:t>
            </a:r>
            <a:r>
              <a:rPr sz="2000" b="1" spc="-10" dirty="0">
                <a:latin typeface="Calibri"/>
                <a:cs typeface="Calibri"/>
              </a:rPr>
              <a:t>Impact:</a:t>
            </a:r>
            <a:endParaRPr sz="2000">
              <a:latin typeface="Calibri"/>
              <a:cs typeface="Calibri"/>
            </a:endParaRPr>
          </a:p>
          <a:p>
            <a:pPr marL="379730" marR="5080" indent="7620">
              <a:lnSpc>
                <a:spcPct val="136800"/>
              </a:lnSpc>
              <a:spcBef>
                <a:spcPts val="10"/>
              </a:spcBef>
            </a:pPr>
            <a:r>
              <a:rPr sz="1800" dirty="0">
                <a:latin typeface="Calibri"/>
                <a:cs typeface="Calibri"/>
              </a:rPr>
              <a:t>Through</a:t>
            </a:r>
            <a:r>
              <a:rPr sz="1800" spc="-55" dirty="0">
                <a:latin typeface="Calibri"/>
                <a:cs typeface="Calibri"/>
              </a:rPr>
              <a:t> </a:t>
            </a:r>
            <a:r>
              <a:rPr sz="1800" dirty="0">
                <a:latin typeface="Calibri"/>
                <a:cs typeface="Calibri"/>
              </a:rPr>
              <a:t>this</a:t>
            </a:r>
            <a:r>
              <a:rPr sz="1800" spc="-35" dirty="0">
                <a:latin typeface="Calibri"/>
                <a:cs typeface="Calibri"/>
              </a:rPr>
              <a:t> </a:t>
            </a:r>
            <a:r>
              <a:rPr sz="1800" dirty="0">
                <a:latin typeface="Calibri"/>
                <a:cs typeface="Calibri"/>
              </a:rPr>
              <a:t>project,</a:t>
            </a:r>
            <a:r>
              <a:rPr sz="1800" spc="-15" dirty="0">
                <a:latin typeface="Calibri"/>
                <a:cs typeface="Calibri"/>
              </a:rPr>
              <a:t> </a:t>
            </a:r>
            <a:r>
              <a:rPr sz="1800" dirty="0">
                <a:latin typeface="Calibri"/>
                <a:cs typeface="Calibri"/>
              </a:rPr>
              <a:t>proficiency in</a:t>
            </a:r>
            <a:r>
              <a:rPr sz="1800" spc="-50" dirty="0">
                <a:latin typeface="Calibri"/>
                <a:cs typeface="Calibri"/>
              </a:rPr>
              <a:t> </a:t>
            </a:r>
            <a:r>
              <a:rPr sz="1800" dirty="0">
                <a:latin typeface="Calibri"/>
                <a:cs typeface="Calibri"/>
              </a:rPr>
              <a:t>database</a:t>
            </a:r>
            <a:r>
              <a:rPr sz="1800" spc="-75" dirty="0">
                <a:latin typeface="Calibri"/>
                <a:cs typeface="Calibri"/>
              </a:rPr>
              <a:t> </a:t>
            </a:r>
            <a:r>
              <a:rPr sz="1800" dirty="0">
                <a:latin typeface="Calibri"/>
                <a:cs typeface="Calibri"/>
              </a:rPr>
              <a:t>management,</a:t>
            </a:r>
            <a:r>
              <a:rPr sz="1800" spc="-10" dirty="0">
                <a:latin typeface="Calibri"/>
                <a:cs typeface="Calibri"/>
              </a:rPr>
              <a:t> </a:t>
            </a:r>
            <a:r>
              <a:rPr sz="1800" dirty="0">
                <a:latin typeface="Calibri"/>
                <a:cs typeface="Calibri"/>
              </a:rPr>
              <a:t>SQL</a:t>
            </a:r>
            <a:r>
              <a:rPr sz="1800" spc="-85" dirty="0">
                <a:latin typeface="Calibri"/>
                <a:cs typeface="Calibri"/>
              </a:rPr>
              <a:t> </a:t>
            </a:r>
            <a:r>
              <a:rPr sz="1800" dirty="0">
                <a:latin typeface="Calibri"/>
                <a:cs typeface="Calibri"/>
              </a:rPr>
              <a:t>querying,</a:t>
            </a:r>
            <a:r>
              <a:rPr sz="1800" spc="-75" dirty="0">
                <a:latin typeface="Calibri"/>
                <a:cs typeface="Calibri"/>
              </a:rPr>
              <a:t> </a:t>
            </a:r>
            <a:r>
              <a:rPr sz="1800" dirty="0">
                <a:latin typeface="Calibri"/>
                <a:cs typeface="Calibri"/>
              </a:rPr>
              <a:t>data</a:t>
            </a:r>
            <a:r>
              <a:rPr sz="1800" spc="-50" dirty="0">
                <a:latin typeface="Calibri"/>
                <a:cs typeface="Calibri"/>
              </a:rPr>
              <a:t> </a:t>
            </a:r>
            <a:r>
              <a:rPr sz="1800" dirty="0">
                <a:latin typeface="Calibri"/>
                <a:cs typeface="Calibri"/>
              </a:rPr>
              <a:t>analysis,</a:t>
            </a:r>
            <a:r>
              <a:rPr sz="1800" spc="-75" dirty="0">
                <a:latin typeface="Calibri"/>
                <a:cs typeface="Calibri"/>
              </a:rPr>
              <a:t> </a:t>
            </a:r>
            <a:r>
              <a:rPr sz="1800" dirty="0">
                <a:latin typeface="Calibri"/>
                <a:cs typeface="Calibri"/>
              </a:rPr>
              <a:t>and</a:t>
            </a:r>
            <a:r>
              <a:rPr sz="1800" spc="-55" dirty="0">
                <a:latin typeface="Calibri"/>
                <a:cs typeface="Calibri"/>
              </a:rPr>
              <a:t> </a:t>
            </a:r>
            <a:r>
              <a:rPr sz="1800" dirty="0">
                <a:latin typeface="Calibri"/>
                <a:cs typeface="Calibri"/>
              </a:rPr>
              <a:t>potentially </a:t>
            </a:r>
            <a:r>
              <a:rPr sz="1800" spc="-20" dirty="0">
                <a:latin typeface="Calibri"/>
                <a:cs typeface="Calibri"/>
              </a:rPr>
              <a:t>data </a:t>
            </a:r>
            <a:r>
              <a:rPr sz="1800" dirty="0">
                <a:latin typeface="Calibri"/>
                <a:cs typeface="Calibri"/>
              </a:rPr>
              <a:t>visualization</a:t>
            </a:r>
            <a:r>
              <a:rPr sz="1800" spc="35" dirty="0">
                <a:latin typeface="Calibri"/>
                <a:cs typeface="Calibri"/>
              </a:rPr>
              <a:t> </a:t>
            </a:r>
            <a:r>
              <a:rPr sz="1800" dirty="0">
                <a:latin typeface="Calibri"/>
                <a:cs typeface="Calibri"/>
              </a:rPr>
              <a:t>is</a:t>
            </a:r>
            <a:r>
              <a:rPr sz="1800" spc="355" dirty="0">
                <a:latin typeface="Calibri"/>
                <a:cs typeface="Calibri"/>
              </a:rPr>
              <a:t> </a:t>
            </a:r>
            <a:r>
              <a:rPr sz="1800" spc="-10" dirty="0">
                <a:latin typeface="Calibri"/>
                <a:cs typeface="Calibri"/>
              </a:rPr>
              <a:t>demonstrated.</a:t>
            </a:r>
            <a:r>
              <a:rPr sz="1800" spc="-65" dirty="0">
                <a:latin typeface="Calibri"/>
                <a:cs typeface="Calibri"/>
              </a:rPr>
              <a:t> </a:t>
            </a:r>
            <a:r>
              <a:rPr sz="1800" dirty="0">
                <a:latin typeface="Calibri"/>
                <a:cs typeface="Calibri"/>
              </a:rPr>
              <a:t>The</a:t>
            </a:r>
            <a:r>
              <a:rPr sz="1800" spc="-60" dirty="0">
                <a:latin typeface="Calibri"/>
                <a:cs typeface="Calibri"/>
              </a:rPr>
              <a:t> </a:t>
            </a:r>
            <a:r>
              <a:rPr sz="1800" dirty="0">
                <a:latin typeface="Calibri"/>
                <a:cs typeface="Calibri"/>
              </a:rPr>
              <a:t>insights</a:t>
            </a:r>
            <a:r>
              <a:rPr sz="1800" spc="-20" dirty="0">
                <a:latin typeface="Calibri"/>
                <a:cs typeface="Calibri"/>
              </a:rPr>
              <a:t> </a:t>
            </a:r>
            <a:r>
              <a:rPr sz="1800" spc="-10" dirty="0">
                <a:latin typeface="Calibri"/>
                <a:cs typeface="Calibri"/>
              </a:rPr>
              <a:t>gained</a:t>
            </a:r>
            <a:r>
              <a:rPr sz="1800" spc="-35" dirty="0">
                <a:latin typeface="Calibri"/>
                <a:cs typeface="Calibri"/>
              </a:rPr>
              <a:t> </a:t>
            </a:r>
            <a:r>
              <a:rPr sz="1800" dirty="0">
                <a:latin typeface="Calibri"/>
                <a:cs typeface="Calibri"/>
              </a:rPr>
              <a:t>from</a:t>
            </a:r>
            <a:r>
              <a:rPr sz="1800" spc="-5" dirty="0">
                <a:latin typeface="Calibri"/>
                <a:cs typeface="Calibri"/>
              </a:rPr>
              <a:t> </a:t>
            </a:r>
            <a:r>
              <a:rPr sz="1800" dirty="0">
                <a:latin typeface="Calibri"/>
                <a:cs typeface="Calibri"/>
              </a:rPr>
              <a:t>the</a:t>
            </a:r>
            <a:r>
              <a:rPr sz="1800" spc="-60" dirty="0">
                <a:latin typeface="Calibri"/>
                <a:cs typeface="Calibri"/>
              </a:rPr>
              <a:t> </a:t>
            </a:r>
            <a:r>
              <a:rPr sz="1800" dirty="0">
                <a:latin typeface="Calibri"/>
                <a:cs typeface="Calibri"/>
              </a:rPr>
              <a:t>analysis</a:t>
            </a:r>
            <a:r>
              <a:rPr sz="1800" spc="-20" dirty="0">
                <a:latin typeface="Calibri"/>
                <a:cs typeface="Calibri"/>
              </a:rPr>
              <a:t> </a:t>
            </a:r>
            <a:r>
              <a:rPr sz="1800" spc="-10" dirty="0">
                <a:latin typeface="Calibri"/>
                <a:cs typeface="Calibri"/>
              </a:rPr>
              <a:t>contribute</a:t>
            </a:r>
            <a:r>
              <a:rPr sz="1800" spc="-60" dirty="0">
                <a:latin typeface="Calibri"/>
                <a:cs typeface="Calibri"/>
              </a:rPr>
              <a:t> </a:t>
            </a:r>
            <a:r>
              <a:rPr sz="1800" dirty="0">
                <a:latin typeface="Calibri"/>
                <a:cs typeface="Calibri"/>
              </a:rPr>
              <a:t>to</a:t>
            </a:r>
            <a:r>
              <a:rPr sz="1800" spc="-45" dirty="0">
                <a:latin typeface="Calibri"/>
                <a:cs typeface="Calibri"/>
              </a:rPr>
              <a:t> </a:t>
            </a:r>
            <a:r>
              <a:rPr sz="1800" spc="-10" dirty="0">
                <a:latin typeface="Calibri"/>
                <a:cs typeface="Calibri"/>
              </a:rPr>
              <a:t>informed</a:t>
            </a:r>
            <a:r>
              <a:rPr sz="1800" spc="-30" dirty="0">
                <a:latin typeface="Calibri"/>
                <a:cs typeface="Calibri"/>
              </a:rPr>
              <a:t> </a:t>
            </a:r>
            <a:r>
              <a:rPr sz="1800" dirty="0">
                <a:latin typeface="Calibri"/>
                <a:cs typeface="Calibri"/>
              </a:rPr>
              <a:t>decision-</a:t>
            </a:r>
            <a:r>
              <a:rPr sz="1800" spc="-10" dirty="0">
                <a:latin typeface="Calibri"/>
                <a:cs typeface="Calibri"/>
              </a:rPr>
              <a:t>making </a:t>
            </a:r>
            <a:r>
              <a:rPr sz="1800" dirty="0">
                <a:latin typeface="Calibri"/>
                <a:cs typeface="Calibri"/>
              </a:rPr>
              <a:t>within</a:t>
            </a:r>
            <a:r>
              <a:rPr sz="1800" spc="-45" dirty="0">
                <a:latin typeface="Calibri"/>
                <a:cs typeface="Calibri"/>
              </a:rPr>
              <a:t> </a:t>
            </a:r>
            <a:r>
              <a:rPr sz="1800" dirty="0">
                <a:latin typeface="Calibri"/>
                <a:cs typeface="Calibri"/>
              </a:rPr>
              <a:t>the</a:t>
            </a:r>
            <a:r>
              <a:rPr sz="1800" spc="-70" dirty="0">
                <a:latin typeface="Calibri"/>
                <a:cs typeface="Calibri"/>
              </a:rPr>
              <a:t> </a:t>
            </a:r>
            <a:r>
              <a:rPr sz="1800" dirty="0">
                <a:latin typeface="Calibri"/>
                <a:cs typeface="Calibri"/>
              </a:rPr>
              <a:t>digital</a:t>
            </a:r>
            <a:r>
              <a:rPr sz="1800" spc="-35" dirty="0">
                <a:latin typeface="Calibri"/>
                <a:cs typeface="Calibri"/>
              </a:rPr>
              <a:t> </a:t>
            </a:r>
            <a:r>
              <a:rPr sz="1800" dirty="0">
                <a:latin typeface="Calibri"/>
                <a:cs typeface="Calibri"/>
              </a:rPr>
              <a:t>music</a:t>
            </a:r>
            <a:r>
              <a:rPr sz="1800" spc="-15" dirty="0">
                <a:latin typeface="Calibri"/>
                <a:cs typeface="Calibri"/>
              </a:rPr>
              <a:t> </a:t>
            </a:r>
            <a:r>
              <a:rPr sz="1800" dirty="0">
                <a:latin typeface="Calibri"/>
                <a:cs typeface="Calibri"/>
              </a:rPr>
              <a:t>store </a:t>
            </a:r>
            <a:r>
              <a:rPr sz="1800" spc="-10" dirty="0">
                <a:latin typeface="Calibri"/>
                <a:cs typeface="Calibri"/>
              </a:rPr>
              <a:t>environment,</a:t>
            </a:r>
            <a:r>
              <a:rPr sz="1800" spc="-35" dirty="0">
                <a:latin typeface="Calibri"/>
                <a:cs typeface="Calibri"/>
              </a:rPr>
              <a:t> </a:t>
            </a:r>
            <a:r>
              <a:rPr sz="1800" dirty="0">
                <a:latin typeface="Calibri"/>
                <a:cs typeface="Calibri"/>
              </a:rPr>
              <a:t>Identifying</a:t>
            </a:r>
            <a:r>
              <a:rPr sz="1800" spc="-30" dirty="0">
                <a:latin typeface="Calibri"/>
                <a:cs typeface="Calibri"/>
              </a:rPr>
              <a:t> </a:t>
            </a:r>
            <a:r>
              <a:rPr sz="1800" dirty="0">
                <a:latin typeface="Calibri"/>
                <a:cs typeface="Calibri"/>
              </a:rPr>
              <a:t>areas</a:t>
            </a:r>
            <a:r>
              <a:rPr sz="1800" spc="-30" dirty="0">
                <a:latin typeface="Calibri"/>
                <a:cs typeface="Calibri"/>
              </a:rPr>
              <a:t> </a:t>
            </a:r>
            <a:r>
              <a:rPr sz="1800" dirty="0">
                <a:latin typeface="Calibri"/>
                <a:cs typeface="Calibri"/>
              </a:rPr>
              <a:t>for</a:t>
            </a:r>
            <a:r>
              <a:rPr sz="1800" spc="-30" dirty="0">
                <a:latin typeface="Calibri"/>
                <a:cs typeface="Calibri"/>
              </a:rPr>
              <a:t> </a:t>
            </a:r>
            <a:r>
              <a:rPr sz="1800" spc="-10" dirty="0">
                <a:latin typeface="Calibri"/>
                <a:cs typeface="Calibri"/>
              </a:rPr>
              <a:t>improvement</a:t>
            </a:r>
            <a:r>
              <a:rPr sz="1800" spc="-5" dirty="0">
                <a:latin typeface="Calibri"/>
                <a:cs typeface="Calibri"/>
              </a:rPr>
              <a:t> </a:t>
            </a:r>
            <a:r>
              <a:rPr sz="1800" dirty="0">
                <a:latin typeface="Calibri"/>
                <a:cs typeface="Calibri"/>
              </a:rPr>
              <a:t>in</a:t>
            </a:r>
            <a:r>
              <a:rPr sz="1800" spc="-50" dirty="0">
                <a:latin typeface="Calibri"/>
                <a:cs typeface="Calibri"/>
              </a:rPr>
              <a:t> </a:t>
            </a:r>
            <a:r>
              <a:rPr sz="1800" dirty="0">
                <a:latin typeface="Calibri"/>
                <a:cs typeface="Calibri"/>
              </a:rPr>
              <a:t>sales</a:t>
            </a:r>
            <a:r>
              <a:rPr sz="1800" spc="-95" dirty="0">
                <a:latin typeface="Calibri"/>
                <a:cs typeface="Calibri"/>
              </a:rPr>
              <a:t> </a:t>
            </a:r>
            <a:r>
              <a:rPr sz="1800" spc="-10" dirty="0">
                <a:latin typeface="Calibri"/>
                <a:cs typeface="Calibri"/>
              </a:rPr>
              <a:t>strategies,</a:t>
            </a:r>
            <a:r>
              <a:rPr sz="1800" spc="-70" dirty="0">
                <a:latin typeface="Calibri"/>
                <a:cs typeface="Calibri"/>
              </a:rPr>
              <a:t> </a:t>
            </a:r>
            <a:r>
              <a:rPr sz="1800" spc="-10" dirty="0">
                <a:latin typeface="Calibri"/>
                <a:cs typeface="Calibri"/>
              </a:rPr>
              <a:t>inventory </a:t>
            </a:r>
            <a:r>
              <a:rPr sz="1800" dirty="0">
                <a:latin typeface="Calibri"/>
                <a:cs typeface="Calibri"/>
              </a:rPr>
              <a:t>management,</a:t>
            </a:r>
            <a:r>
              <a:rPr sz="1800" spc="-75" dirty="0">
                <a:latin typeface="Calibri"/>
                <a:cs typeface="Calibri"/>
              </a:rPr>
              <a:t> </a:t>
            </a:r>
            <a:r>
              <a:rPr sz="1800" dirty="0">
                <a:latin typeface="Calibri"/>
                <a:cs typeface="Calibri"/>
              </a:rPr>
              <a:t>and</a:t>
            </a:r>
            <a:r>
              <a:rPr sz="1800" spc="-45" dirty="0">
                <a:latin typeface="Calibri"/>
                <a:cs typeface="Calibri"/>
              </a:rPr>
              <a:t> </a:t>
            </a:r>
            <a:r>
              <a:rPr sz="1800" dirty="0">
                <a:latin typeface="Calibri"/>
                <a:cs typeface="Calibri"/>
              </a:rPr>
              <a:t>customer</a:t>
            </a:r>
            <a:r>
              <a:rPr sz="1800" spc="-25" dirty="0">
                <a:latin typeface="Calibri"/>
                <a:cs typeface="Calibri"/>
              </a:rPr>
              <a:t> </a:t>
            </a:r>
            <a:r>
              <a:rPr sz="1800" spc="-10" dirty="0">
                <a:latin typeface="Calibri"/>
                <a:cs typeface="Calibri"/>
              </a:rPr>
              <a:t>engagement.</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8909" y="-77787"/>
            <a:ext cx="1379855" cy="517525"/>
          </a:xfrm>
          <a:prstGeom prst="rect">
            <a:avLst/>
          </a:prstGeom>
        </p:spPr>
        <p:txBody>
          <a:bodyPr vert="horz" wrap="square" lIns="0" tIns="15875" rIns="0" bIns="0" rtlCol="0">
            <a:spAutoFit/>
          </a:bodyPr>
          <a:lstStyle/>
          <a:p>
            <a:pPr marL="12700">
              <a:lnSpc>
                <a:spcPct val="100000"/>
              </a:lnSpc>
              <a:spcBef>
                <a:spcPts val="125"/>
              </a:spcBef>
            </a:pPr>
            <a:r>
              <a:rPr sz="3200" spc="-50" dirty="0">
                <a:solidFill>
                  <a:srgbClr val="0D0D0D"/>
                </a:solidFill>
              </a:rPr>
              <a:t>Schema</a:t>
            </a:r>
            <a:endParaRPr sz="3200"/>
          </a:p>
        </p:txBody>
      </p:sp>
      <p:pic>
        <p:nvPicPr>
          <p:cNvPr id="3" name="object 3"/>
          <p:cNvPicPr/>
          <p:nvPr/>
        </p:nvPicPr>
        <p:blipFill>
          <a:blip r:embed="rId2" cstate="print"/>
          <a:stretch>
            <a:fillRect/>
          </a:stretch>
        </p:blipFill>
        <p:spPr>
          <a:xfrm>
            <a:off x="9525" y="419098"/>
            <a:ext cx="12182474" cy="64293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314" y="766444"/>
            <a:ext cx="9705340" cy="840740"/>
          </a:xfrm>
          <a:prstGeom prst="rect">
            <a:avLst/>
          </a:prstGeom>
        </p:spPr>
        <p:txBody>
          <a:bodyPr vert="horz" wrap="square" lIns="0" tIns="52705" rIns="0" bIns="0" rtlCol="0">
            <a:spAutoFit/>
          </a:bodyPr>
          <a:lstStyle/>
          <a:p>
            <a:pPr marL="559435" marR="5080" indent="-546735">
              <a:lnSpc>
                <a:spcPts val="3080"/>
              </a:lnSpc>
              <a:spcBef>
                <a:spcPts val="415"/>
              </a:spcBef>
            </a:pPr>
            <a:r>
              <a:rPr sz="2750" spc="-75" dirty="0"/>
              <a:t>Q)</a:t>
            </a:r>
            <a:r>
              <a:rPr sz="2750" spc="-275" dirty="0"/>
              <a:t> </a:t>
            </a:r>
            <a:r>
              <a:rPr sz="2750" spc="-130" dirty="0"/>
              <a:t>Find</a:t>
            </a:r>
            <a:r>
              <a:rPr sz="2750" spc="-210" dirty="0"/>
              <a:t> </a:t>
            </a:r>
            <a:r>
              <a:rPr sz="2750" spc="-175" dirty="0"/>
              <a:t>the</a:t>
            </a:r>
            <a:r>
              <a:rPr sz="2750" spc="-215" dirty="0"/>
              <a:t> </a:t>
            </a:r>
            <a:r>
              <a:rPr sz="2750" spc="-120" dirty="0"/>
              <a:t>employee</a:t>
            </a:r>
            <a:r>
              <a:rPr sz="2750" spc="-295" dirty="0"/>
              <a:t> </a:t>
            </a:r>
            <a:r>
              <a:rPr sz="2750" spc="-70" dirty="0"/>
              <a:t>who</a:t>
            </a:r>
            <a:r>
              <a:rPr sz="2750" spc="-260" dirty="0"/>
              <a:t> </a:t>
            </a:r>
            <a:r>
              <a:rPr sz="2750" spc="-10" dirty="0"/>
              <a:t>has</a:t>
            </a:r>
            <a:r>
              <a:rPr sz="2750" spc="-210" dirty="0"/>
              <a:t> </a:t>
            </a:r>
            <a:r>
              <a:rPr sz="2750" spc="-110" dirty="0"/>
              <a:t>supported</a:t>
            </a:r>
            <a:r>
              <a:rPr sz="2750" spc="-290" dirty="0"/>
              <a:t> </a:t>
            </a:r>
            <a:r>
              <a:rPr sz="2750" spc="-150" dirty="0"/>
              <a:t>the</a:t>
            </a:r>
            <a:r>
              <a:rPr sz="2750" spc="-295" dirty="0"/>
              <a:t> </a:t>
            </a:r>
            <a:r>
              <a:rPr sz="2750" spc="-55" dirty="0"/>
              <a:t>most</a:t>
            </a:r>
            <a:r>
              <a:rPr sz="2750" spc="-220" dirty="0"/>
              <a:t> </a:t>
            </a:r>
            <a:r>
              <a:rPr sz="2750" spc="-80" dirty="0"/>
              <a:t>no</a:t>
            </a:r>
            <a:r>
              <a:rPr sz="2750" spc="-260" dirty="0"/>
              <a:t> </a:t>
            </a:r>
            <a:r>
              <a:rPr sz="2750" spc="-160" dirty="0"/>
              <a:t>of</a:t>
            </a:r>
            <a:r>
              <a:rPr sz="2750" spc="-240" dirty="0"/>
              <a:t> </a:t>
            </a:r>
            <a:r>
              <a:rPr sz="2750" spc="-35" dirty="0"/>
              <a:t>customers. </a:t>
            </a:r>
            <a:r>
              <a:rPr sz="2750" spc="-65" dirty="0"/>
              <a:t>Display</a:t>
            </a:r>
            <a:r>
              <a:rPr sz="2750" spc="-195" dirty="0"/>
              <a:t> </a:t>
            </a:r>
            <a:r>
              <a:rPr sz="2750" spc="-175" dirty="0"/>
              <a:t>the</a:t>
            </a:r>
            <a:r>
              <a:rPr sz="2750" spc="-215" dirty="0"/>
              <a:t> </a:t>
            </a:r>
            <a:r>
              <a:rPr sz="2750" spc="-120" dirty="0"/>
              <a:t>employee</a:t>
            </a:r>
            <a:r>
              <a:rPr sz="2750" spc="-295" dirty="0"/>
              <a:t> </a:t>
            </a:r>
            <a:r>
              <a:rPr sz="2750" spc="-105" dirty="0"/>
              <a:t>name</a:t>
            </a:r>
            <a:r>
              <a:rPr sz="2750" spc="-215" dirty="0"/>
              <a:t> </a:t>
            </a:r>
            <a:r>
              <a:rPr sz="2750" spc="-110" dirty="0"/>
              <a:t>and</a:t>
            </a:r>
            <a:r>
              <a:rPr sz="2750" spc="-210" dirty="0"/>
              <a:t> </a:t>
            </a:r>
            <a:r>
              <a:rPr sz="2750" spc="-10" dirty="0"/>
              <a:t>designation</a:t>
            </a:r>
            <a:endParaRPr sz="2750"/>
          </a:p>
        </p:txBody>
      </p:sp>
      <p:pic>
        <p:nvPicPr>
          <p:cNvPr id="3" name="object 3"/>
          <p:cNvPicPr/>
          <p:nvPr/>
        </p:nvPicPr>
        <p:blipFill>
          <a:blip r:embed="rId2" cstate="print"/>
          <a:stretch>
            <a:fillRect/>
          </a:stretch>
        </p:blipFill>
        <p:spPr>
          <a:xfrm>
            <a:off x="1152525" y="2438400"/>
            <a:ext cx="5972175" cy="1466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649605"/>
            <a:ext cx="8237220" cy="518159"/>
          </a:xfrm>
          <a:prstGeom prst="rect">
            <a:avLst/>
          </a:prstGeom>
        </p:spPr>
        <p:txBody>
          <a:bodyPr vert="horz" wrap="square" lIns="0" tIns="16510" rIns="0" bIns="0" rtlCol="0">
            <a:spAutoFit/>
          </a:bodyPr>
          <a:lstStyle/>
          <a:p>
            <a:pPr marL="12700">
              <a:lnSpc>
                <a:spcPct val="100000"/>
              </a:lnSpc>
              <a:spcBef>
                <a:spcPts val="130"/>
              </a:spcBef>
            </a:pPr>
            <a:r>
              <a:rPr sz="3200" spc="-95" dirty="0"/>
              <a:t>Q)</a:t>
            </a:r>
            <a:r>
              <a:rPr sz="3200" spc="-375" dirty="0"/>
              <a:t> </a:t>
            </a:r>
            <a:r>
              <a:rPr sz="3200" spc="-75" dirty="0"/>
              <a:t>Which</a:t>
            </a:r>
            <a:r>
              <a:rPr sz="3200" spc="-330" dirty="0"/>
              <a:t> </a:t>
            </a:r>
            <a:r>
              <a:rPr sz="3200" spc="-190" dirty="0"/>
              <a:t>city</a:t>
            </a:r>
            <a:r>
              <a:rPr sz="3200" spc="-390" dirty="0"/>
              <a:t> </a:t>
            </a:r>
            <a:r>
              <a:rPr sz="3200" spc="-90" dirty="0"/>
              <a:t>corresponds</a:t>
            </a:r>
            <a:r>
              <a:rPr sz="3200" spc="-330" dirty="0"/>
              <a:t> </a:t>
            </a:r>
            <a:r>
              <a:rPr sz="3200" spc="-185" dirty="0"/>
              <a:t>to</a:t>
            </a:r>
            <a:r>
              <a:rPr sz="3200" spc="-345" dirty="0"/>
              <a:t> </a:t>
            </a:r>
            <a:r>
              <a:rPr sz="3200" spc="-225" dirty="0"/>
              <a:t>the</a:t>
            </a:r>
            <a:r>
              <a:rPr sz="3200" spc="-280" dirty="0"/>
              <a:t> </a:t>
            </a:r>
            <a:r>
              <a:rPr sz="3200" spc="-114" dirty="0"/>
              <a:t>best</a:t>
            </a:r>
            <a:r>
              <a:rPr sz="3200" spc="-330" dirty="0"/>
              <a:t> </a:t>
            </a:r>
            <a:r>
              <a:rPr sz="3200" spc="-10" dirty="0"/>
              <a:t>customers?</a:t>
            </a:r>
            <a:endParaRPr sz="3200"/>
          </a:p>
        </p:txBody>
      </p:sp>
      <p:pic>
        <p:nvPicPr>
          <p:cNvPr id="3" name="object 3"/>
          <p:cNvPicPr/>
          <p:nvPr/>
        </p:nvPicPr>
        <p:blipFill>
          <a:blip r:embed="rId2" cstate="print"/>
          <a:stretch>
            <a:fillRect/>
          </a:stretch>
        </p:blipFill>
        <p:spPr>
          <a:xfrm>
            <a:off x="904875" y="1714500"/>
            <a:ext cx="7953375" cy="426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1226502"/>
            <a:ext cx="9823450" cy="840105"/>
          </a:xfrm>
          <a:prstGeom prst="rect">
            <a:avLst/>
          </a:prstGeom>
        </p:spPr>
        <p:txBody>
          <a:bodyPr vert="horz" wrap="square" lIns="0" tIns="52069" rIns="0" bIns="0" rtlCol="0">
            <a:spAutoFit/>
          </a:bodyPr>
          <a:lstStyle/>
          <a:p>
            <a:pPr marL="627380" marR="5080" indent="-615315">
              <a:lnSpc>
                <a:spcPts val="3080"/>
              </a:lnSpc>
              <a:spcBef>
                <a:spcPts val="409"/>
              </a:spcBef>
            </a:pPr>
            <a:r>
              <a:rPr sz="2750" spc="-75" dirty="0">
                <a:solidFill>
                  <a:srgbClr val="501649"/>
                </a:solidFill>
              </a:rPr>
              <a:t>Q)</a:t>
            </a:r>
            <a:r>
              <a:rPr sz="2750" spc="-275" dirty="0">
                <a:solidFill>
                  <a:srgbClr val="501649"/>
                </a:solidFill>
              </a:rPr>
              <a:t> </a:t>
            </a:r>
            <a:r>
              <a:rPr sz="2750" spc="-130" dirty="0">
                <a:solidFill>
                  <a:srgbClr val="501649"/>
                </a:solidFill>
              </a:rPr>
              <a:t>Find</a:t>
            </a:r>
            <a:r>
              <a:rPr sz="2750" spc="-210" dirty="0">
                <a:solidFill>
                  <a:srgbClr val="501649"/>
                </a:solidFill>
              </a:rPr>
              <a:t> </a:t>
            </a:r>
            <a:r>
              <a:rPr sz="2750" spc="-175" dirty="0">
                <a:solidFill>
                  <a:srgbClr val="501649"/>
                </a:solidFill>
              </a:rPr>
              <a:t>the</a:t>
            </a:r>
            <a:r>
              <a:rPr sz="2750" spc="-225" dirty="0">
                <a:solidFill>
                  <a:srgbClr val="501649"/>
                </a:solidFill>
              </a:rPr>
              <a:t> </a:t>
            </a:r>
            <a:r>
              <a:rPr sz="2750" spc="-150" dirty="0">
                <a:solidFill>
                  <a:srgbClr val="501649"/>
                </a:solidFill>
              </a:rPr>
              <a:t>artist</a:t>
            </a:r>
            <a:r>
              <a:rPr sz="2750" spc="-290" dirty="0">
                <a:solidFill>
                  <a:srgbClr val="501649"/>
                </a:solidFill>
              </a:rPr>
              <a:t> </a:t>
            </a:r>
            <a:r>
              <a:rPr sz="2750" spc="-75" dirty="0">
                <a:solidFill>
                  <a:srgbClr val="501649"/>
                </a:solidFill>
              </a:rPr>
              <a:t>who</a:t>
            </a:r>
            <a:r>
              <a:rPr sz="2750" spc="-270" dirty="0">
                <a:solidFill>
                  <a:srgbClr val="501649"/>
                </a:solidFill>
              </a:rPr>
              <a:t> </a:t>
            </a:r>
            <a:r>
              <a:rPr sz="2750" spc="-10" dirty="0">
                <a:solidFill>
                  <a:srgbClr val="501649"/>
                </a:solidFill>
              </a:rPr>
              <a:t>has</a:t>
            </a:r>
            <a:r>
              <a:rPr sz="2750" spc="-210" dirty="0">
                <a:solidFill>
                  <a:srgbClr val="501649"/>
                </a:solidFill>
              </a:rPr>
              <a:t> </a:t>
            </a:r>
            <a:r>
              <a:rPr sz="2750" spc="-140" dirty="0">
                <a:solidFill>
                  <a:srgbClr val="501649"/>
                </a:solidFill>
              </a:rPr>
              <a:t>contributed</a:t>
            </a:r>
            <a:r>
              <a:rPr sz="2750" spc="-295" dirty="0">
                <a:solidFill>
                  <a:srgbClr val="501649"/>
                </a:solidFill>
              </a:rPr>
              <a:t> </a:t>
            </a:r>
            <a:r>
              <a:rPr sz="2750" spc="-160" dirty="0">
                <a:solidFill>
                  <a:srgbClr val="501649"/>
                </a:solidFill>
              </a:rPr>
              <a:t>with</a:t>
            </a:r>
            <a:r>
              <a:rPr sz="2750" spc="-254" dirty="0">
                <a:solidFill>
                  <a:srgbClr val="501649"/>
                </a:solidFill>
              </a:rPr>
              <a:t> </a:t>
            </a:r>
            <a:r>
              <a:rPr sz="2750" spc="-175" dirty="0">
                <a:solidFill>
                  <a:srgbClr val="501649"/>
                </a:solidFill>
              </a:rPr>
              <a:t>the</a:t>
            </a:r>
            <a:r>
              <a:rPr sz="2750" spc="-220" dirty="0">
                <a:solidFill>
                  <a:srgbClr val="501649"/>
                </a:solidFill>
              </a:rPr>
              <a:t> </a:t>
            </a:r>
            <a:r>
              <a:rPr sz="2750" spc="-110" dirty="0">
                <a:solidFill>
                  <a:srgbClr val="501649"/>
                </a:solidFill>
              </a:rPr>
              <a:t>maximum</a:t>
            </a:r>
            <a:r>
              <a:rPr sz="2750" spc="-250" dirty="0">
                <a:solidFill>
                  <a:srgbClr val="501649"/>
                </a:solidFill>
              </a:rPr>
              <a:t> </a:t>
            </a:r>
            <a:r>
              <a:rPr sz="2750" spc="-80" dirty="0">
                <a:solidFill>
                  <a:srgbClr val="501649"/>
                </a:solidFill>
              </a:rPr>
              <a:t>no</a:t>
            </a:r>
            <a:r>
              <a:rPr sz="2750" spc="-270" dirty="0">
                <a:solidFill>
                  <a:srgbClr val="501649"/>
                </a:solidFill>
              </a:rPr>
              <a:t> </a:t>
            </a:r>
            <a:r>
              <a:rPr sz="2750" spc="-160" dirty="0">
                <a:solidFill>
                  <a:srgbClr val="501649"/>
                </a:solidFill>
              </a:rPr>
              <a:t>of</a:t>
            </a:r>
            <a:r>
              <a:rPr sz="2750" spc="-235" dirty="0">
                <a:solidFill>
                  <a:srgbClr val="501649"/>
                </a:solidFill>
              </a:rPr>
              <a:t> </a:t>
            </a:r>
            <a:r>
              <a:rPr sz="2750" spc="-10" dirty="0">
                <a:solidFill>
                  <a:srgbClr val="501649"/>
                </a:solidFill>
              </a:rPr>
              <a:t>songs </a:t>
            </a:r>
            <a:r>
              <a:rPr sz="2750" spc="-65" dirty="0">
                <a:solidFill>
                  <a:srgbClr val="501649"/>
                </a:solidFill>
              </a:rPr>
              <a:t>Display</a:t>
            </a:r>
            <a:r>
              <a:rPr sz="2750" spc="-204" dirty="0">
                <a:solidFill>
                  <a:srgbClr val="501649"/>
                </a:solidFill>
              </a:rPr>
              <a:t> </a:t>
            </a:r>
            <a:r>
              <a:rPr sz="2750" spc="-175" dirty="0">
                <a:solidFill>
                  <a:srgbClr val="501649"/>
                </a:solidFill>
              </a:rPr>
              <a:t>the</a:t>
            </a:r>
            <a:r>
              <a:rPr sz="2750" spc="-220" dirty="0">
                <a:solidFill>
                  <a:srgbClr val="501649"/>
                </a:solidFill>
              </a:rPr>
              <a:t> </a:t>
            </a:r>
            <a:r>
              <a:rPr sz="2750" spc="-150" dirty="0">
                <a:solidFill>
                  <a:srgbClr val="501649"/>
                </a:solidFill>
              </a:rPr>
              <a:t>artist</a:t>
            </a:r>
            <a:r>
              <a:rPr sz="2750" spc="-300" dirty="0">
                <a:solidFill>
                  <a:srgbClr val="501649"/>
                </a:solidFill>
              </a:rPr>
              <a:t> </a:t>
            </a:r>
            <a:r>
              <a:rPr sz="2750" spc="-105" dirty="0">
                <a:solidFill>
                  <a:srgbClr val="501649"/>
                </a:solidFill>
              </a:rPr>
              <a:t>name</a:t>
            </a:r>
            <a:r>
              <a:rPr sz="2750" spc="-220" dirty="0">
                <a:solidFill>
                  <a:srgbClr val="501649"/>
                </a:solidFill>
              </a:rPr>
              <a:t> </a:t>
            </a:r>
            <a:r>
              <a:rPr sz="2750" spc="-110" dirty="0">
                <a:solidFill>
                  <a:srgbClr val="501649"/>
                </a:solidFill>
              </a:rPr>
              <a:t>and</a:t>
            </a:r>
            <a:r>
              <a:rPr sz="2750" spc="-220" dirty="0">
                <a:solidFill>
                  <a:srgbClr val="501649"/>
                </a:solidFill>
              </a:rPr>
              <a:t> </a:t>
            </a:r>
            <a:r>
              <a:rPr sz="2750" spc="-175" dirty="0">
                <a:solidFill>
                  <a:srgbClr val="501649"/>
                </a:solidFill>
              </a:rPr>
              <a:t>the</a:t>
            </a:r>
            <a:r>
              <a:rPr sz="2750" spc="-215" dirty="0">
                <a:solidFill>
                  <a:srgbClr val="501649"/>
                </a:solidFill>
              </a:rPr>
              <a:t> </a:t>
            </a:r>
            <a:r>
              <a:rPr sz="2750" spc="-75" dirty="0">
                <a:solidFill>
                  <a:srgbClr val="501649"/>
                </a:solidFill>
              </a:rPr>
              <a:t>no</a:t>
            </a:r>
            <a:r>
              <a:rPr sz="2750" spc="-260" dirty="0">
                <a:solidFill>
                  <a:srgbClr val="501649"/>
                </a:solidFill>
              </a:rPr>
              <a:t> </a:t>
            </a:r>
            <a:r>
              <a:rPr sz="2750" spc="-160" dirty="0">
                <a:solidFill>
                  <a:srgbClr val="501649"/>
                </a:solidFill>
              </a:rPr>
              <a:t>of</a:t>
            </a:r>
            <a:r>
              <a:rPr sz="2750" spc="-240" dirty="0">
                <a:solidFill>
                  <a:srgbClr val="501649"/>
                </a:solidFill>
              </a:rPr>
              <a:t> </a:t>
            </a:r>
            <a:r>
              <a:rPr sz="2750" spc="-10" dirty="0">
                <a:solidFill>
                  <a:srgbClr val="501649"/>
                </a:solidFill>
              </a:rPr>
              <a:t>albums.</a:t>
            </a:r>
            <a:endParaRPr sz="2750"/>
          </a:p>
        </p:txBody>
      </p:sp>
      <p:pic>
        <p:nvPicPr>
          <p:cNvPr id="3" name="object 3"/>
          <p:cNvPicPr/>
          <p:nvPr/>
        </p:nvPicPr>
        <p:blipFill>
          <a:blip r:embed="rId2" cstate="print"/>
          <a:stretch>
            <a:fillRect/>
          </a:stretch>
        </p:blipFill>
        <p:spPr>
          <a:xfrm>
            <a:off x="1304925" y="2755552"/>
            <a:ext cx="5467350" cy="13782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37" y="877188"/>
            <a:ext cx="11152505" cy="518159"/>
          </a:xfrm>
          <a:prstGeom prst="rect">
            <a:avLst/>
          </a:prstGeom>
        </p:spPr>
        <p:txBody>
          <a:bodyPr vert="horz" wrap="square" lIns="0" tIns="16510" rIns="0" bIns="0" rtlCol="0">
            <a:spAutoFit/>
          </a:bodyPr>
          <a:lstStyle/>
          <a:p>
            <a:pPr marL="12700">
              <a:lnSpc>
                <a:spcPct val="100000"/>
              </a:lnSpc>
              <a:spcBef>
                <a:spcPts val="130"/>
              </a:spcBef>
            </a:pPr>
            <a:r>
              <a:rPr sz="3200" dirty="0">
                <a:solidFill>
                  <a:srgbClr val="6F2F9F"/>
                </a:solidFill>
              </a:rPr>
              <a:t>Q)</a:t>
            </a:r>
            <a:r>
              <a:rPr sz="3200" spc="290" dirty="0">
                <a:solidFill>
                  <a:srgbClr val="6F2F9F"/>
                </a:solidFill>
              </a:rPr>
              <a:t> </a:t>
            </a:r>
            <a:r>
              <a:rPr sz="3200" spc="-80" dirty="0">
                <a:solidFill>
                  <a:srgbClr val="6F2F9F"/>
                </a:solidFill>
              </a:rPr>
              <a:t>Name</a:t>
            </a:r>
            <a:r>
              <a:rPr sz="3200" spc="-370" dirty="0">
                <a:solidFill>
                  <a:srgbClr val="6F2F9F"/>
                </a:solidFill>
              </a:rPr>
              <a:t> </a:t>
            </a:r>
            <a:r>
              <a:rPr sz="3200" spc="-200" dirty="0">
                <a:solidFill>
                  <a:srgbClr val="6F2F9F"/>
                </a:solidFill>
              </a:rPr>
              <a:t>the</a:t>
            </a:r>
            <a:r>
              <a:rPr sz="3200" spc="-360" dirty="0">
                <a:solidFill>
                  <a:srgbClr val="6F2F9F"/>
                </a:solidFill>
              </a:rPr>
              <a:t> </a:t>
            </a:r>
            <a:r>
              <a:rPr sz="3200" spc="-114" dirty="0">
                <a:solidFill>
                  <a:srgbClr val="6F2F9F"/>
                </a:solidFill>
              </a:rPr>
              <a:t>best</a:t>
            </a:r>
            <a:r>
              <a:rPr sz="3200" spc="-355" dirty="0">
                <a:solidFill>
                  <a:srgbClr val="6F2F9F"/>
                </a:solidFill>
              </a:rPr>
              <a:t> </a:t>
            </a:r>
            <a:r>
              <a:rPr sz="3200" spc="-125" dirty="0">
                <a:solidFill>
                  <a:srgbClr val="6F2F9F"/>
                </a:solidFill>
              </a:rPr>
              <a:t>customer</a:t>
            </a:r>
            <a:r>
              <a:rPr sz="3200" spc="-375" dirty="0">
                <a:solidFill>
                  <a:srgbClr val="6F2F9F"/>
                </a:solidFill>
              </a:rPr>
              <a:t> </a:t>
            </a:r>
            <a:r>
              <a:rPr sz="3200" spc="-135" dirty="0">
                <a:solidFill>
                  <a:srgbClr val="6F2F9F"/>
                </a:solidFill>
              </a:rPr>
              <a:t>(customer</a:t>
            </a:r>
            <a:r>
              <a:rPr sz="3200" spc="-375" dirty="0">
                <a:solidFill>
                  <a:srgbClr val="6F2F9F"/>
                </a:solidFill>
              </a:rPr>
              <a:t> </a:t>
            </a:r>
            <a:r>
              <a:rPr sz="3200" spc="-95" dirty="0">
                <a:solidFill>
                  <a:srgbClr val="6F2F9F"/>
                </a:solidFill>
              </a:rPr>
              <a:t>who</a:t>
            </a:r>
            <a:r>
              <a:rPr sz="3200" spc="-360" dirty="0">
                <a:solidFill>
                  <a:srgbClr val="6F2F9F"/>
                </a:solidFill>
              </a:rPr>
              <a:t> </a:t>
            </a:r>
            <a:r>
              <a:rPr sz="3200" spc="-135" dirty="0">
                <a:solidFill>
                  <a:srgbClr val="6F2F9F"/>
                </a:solidFill>
              </a:rPr>
              <a:t>spent</a:t>
            </a:r>
            <a:r>
              <a:rPr sz="3200" spc="-280" dirty="0">
                <a:solidFill>
                  <a:srgbClr val="6F2F9F"/>
                </a:solidFill>
              </a:rPr>
              <a:t> </a:t>
            </a:r>
            <a:r>
              <a:rPr sz="3200" spc="-225" dirty="0">
                <a:solidFill>
                  <a:srgbClr val="6F2F9F"/>
                </a:solidFill>
              </a:rPr>
              <a:t>the</a:t>
            </a:r>
            <a:r>
              <a:rPr sz="3200" spc="-300" dirty="0">
                <a:solidFill>
                  <a:srgbClr val="6F2F9F"/>
                </a:solidFill>
              </a:rPr>
              <a:t> </a:t>
            </a:r>
            <a:r>
              <a:rPr sz="3200" spc="-105" dirty="0">
                <a:solidFill>
                  <a:srgbClr val="6F2F9F"/>
                </a:solidFill>
              </a:rPr>
              <a:t>most</a:t>
            </a:r>
            <a:r>
              <a:rPr sz="3200" spc="-350" dirty="0">
                <a:solidFill>
                  <a:srgbClr val="6F2F9F"/>
                </a:solidFill>
              </a:rPr>
              <a:t> </a:t>
            </a:r>
            <a:r>
              <a:rPr sz="3200" spc="-125" dirty="0">
                <a:solidFill>
                  <a:srgbClr val="6F2F9F"/>
                </a:solidFill>
              </a:rPr>
              <a:t>money).</a:t>
            </a:r>
            <a:endParaRPr sz="3200"/>
          </a:p>
        </p:txBody>
      </p:sp>
      <p:pic>
        <p:nvPicPr>
          <p:cNvPr id="3" name="object 3"/>
          <p:cNvPicPr/>
          <p:nvPr/>
        </p:nvPicPr>
        <p:blipFill>
          <a:blip r:embed="rId2" cstate="print"/>
          <a:stretch>
            <a:fillRect/>
          </a:stretch>
        </p:blipFill>
        <p:spPr>
          <a:xfrm>
            <a:off x="1000125" y="2352675"/>
            <a:ext cx="8001000" cy="1362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502" y="730885"/>
            <a:ext cx="10594975" cy="518159"/>
          </a:xfrm>
          <a:prstGeom prst="rect">
            <a:avLst/>
          </a:prstGeom>
        </p:spPr>
        <p:txBody>
          <a:bodyPr vert="horz" wrap="square" lIns="0" tIns="16510" rIns="0" bIns="0" rtlCol="0">
            <a:spAutoFit/>
          </a:bodyPr>
          <a:lstStyle/>
          <a:p>
            <a:pPr marL="12700">
              <a:lnSpc>
                <a:spcPct val="100000"/>
              </a:lnSpc>
              <a:spcBef>
                <a:spcPts val="130"/>
              </a:spcBef>
            </a:pPr>
            <a:r>
              <a:rPr sz="3200" spc="-95" dirty="0">
                <a:solidFill>
                  <a:srgbClr val="155F82"/>
                </a:solidFill>
              </a:rPr>
              <a:t>Q)</a:t>
            </a:r>
            <a:r>
              <a:rPr sz="3200" spc="-380" dirty="0">
                <a:solidFill>
                  <a:srgbClr val="155F82"/>
                </a:solidFill>
              </a:rPr>
              <a:t> </a:t>
            </a:r>
            <a:r>
              <a:rPr sz="3200" spc="-200" dirty="0">
                <a:solidFill>
                  <a:srgbClr val="155F82"/>
                </a:solidFill>
              </a:rPr>
              <a:t>Identify</a:t>
            </a:r>
            <a:r>
              <a:rPr sz="3200" spc="-315" dirty="0">
                <a:solidFill>
                  <a:srgbClr val="155F82"/>
                </a:solidFill>
              </a:rPr>
              <a:t> </a:t>
            </a:r>
            <a:r>
              <a:rPr sz="3200" spc="-175" dirty="0">
                <a:solidFill>
                  <a:srgbClr val="155F82"/>
                </a:solidFill>
              </a:rPr>
              <a:t>all</a:t>
            </a:r>
            <a:r>
              <a:rPr sz="3200" spc="-370" dirty="0">
                <a:solidFill>
                  <a:srgbClr val="155F82"/>
                </a:solidFill>
              </a:rPr>
              <a:t> </a:t>
            </a:r>
            <a:r>
              <a:rPr sz="3200" spc="-200" dirty="0">
                <a:solidFill>
                  <a:srgbClr val="155F82"/>
                </a:solidFill>
              </a:rPr>
              <a:t>the</a:t>
            </a:r>
            <a:r>
              <a:rPr sz="3200" spc="-360" dirty="0">
                <a:solidFill>
                  <a:srgbClr val="155F82"/>
                </a:solidFill>
              </a:rPr>
              <a:t> </a:t>
            </a:r>
            <a:r>
              <a:rPr sz="3200" spc="-80" dirty="0">
                <a:solidFill>
                  <a:srgbClr val="155F82"/>
                </a:solidFill>
              </a:rPr>
              <a:t>albums</a:t>
            </a:r>
            <a:r>
              <a:rPr sz="3200" spc="-330" dirty="0">
                <a:solidFill>
                  <a:srgbClr val="155F82"/>
                </a:solidFill>
              </a:rPr>
              <a:t> </a:t>
            </a:r>
            <a:r>
              <a:rPr sz="3200" spc="-120" dirty="0">
                <a:solidFill>
                  <a:srgbClr val="155F82"/>
                </a:solidFill>
              </a:rPr>
              <a:t>who</a:t>
            </a:r>
            <a:r>
              <a:rPr sz="3200" spc="-345" dirty="0">
                <a:solidFill>
                  <a:srgbClr val="155F82"/>
                </a:solidFill>
              </a:rPr>
              <a:t> </a:t>
            </a:r>
            <a:r>
              <a:rPr sz="3200" spc="-180" dirty="0">
                <a:solidFill>
                  <a:srgbClr val="155F82"/>
                </a:solidFill>
              </a:rPr>
              <a:t>have</a:t>
            </a:r>
            <a:r>
              <a:rPr sz="3200" spc="-280" dirty="0">
                <a:solidFill>
                  <a:srgbClr val="155F82"/>
                </a:solidFill>
              </a:rPr>
              <a:t> </a:t>
            </a:r>
            <a:r>
              <a:rPr sz="3200" dirty="0">
                <a:solidFill>
                  <a:srgbClr val="155F82"/>
                </a:solidFill>
              </a:rPr>
              <a:t>less</a:t>
            </a:r>
            <a:r>
              <a:rPr sz="3200" spc="-325" dirty="0">
                <a:solidFill>
                  <a:srgbClr val="155F82"/>
                </a:solidFill>
              </a:rPr>
              <a:t> </a:t>
            </a:r>
            <a:r>
              <a:rPr sz="3200" spc="-185" dirty="0">
                <a:solidFill>
                  <a:srgbClr val="155F82"/>
                </a:solidFill>
              </a:rPr>
              <a:t>then</a:t>
            </a:r>
            <a:r>
              <a:rPr sz="3200" spc="-320" dirty="0">
                <a:solidFill>
                  <a:srgbClr val="155F82"/>
                </a:solidFill>
              </a:rPr>
              <a:t> </a:t>
            </a:r>
            <a:r>
              <a:rPr sz="3200" dirty="0">
                <a:solidFill>
                  <a:srgbClr val="155F82"/>
                </a:solidFill>
              </a:rPr>
              <a:t>5</a:t>
            </a:r>
            <a:r>
              <a:rPr sz="3200" spc="-375" dirty="0">
                <a:solidFill>
                  <a:srgbClr val="155F82"/>
                </a:solidFill>
              </a:rPr>
              <a:t> </a:t>
            </a:r>
            <a:r>
              <a:rPr sz="3200" spc="-204" dirty="0">
                <a:solidFill>
                  <a:srgbClr val="155F82"/>
                </a:solidFill>
              </a:rPr>
              <a:t>track</a:t>
            </a:r>
            <a:r>
              <a:rPr sz="3200" spc="-280" dirty="0">
                <a:solidFill>
                  <a:srgbClr val="155F82"/>
                </a:solidFill>
              </a:rPr>
              <a:t> </a:t>
            </a:r>
            <a:r>
              <a:rPr sz="3200" spc="-180" dirty="0">
                <a:solidFill>
                  <a:srgbClr val="155F82"/>
                </a:solidFill>
              </a:rPr>
              <a:t>under</a:t>
            </a:r>
            <a:r>
              <a:rPr sz="3200" spc="-285" dirty="0">
                <a:solidFill>
                  <a:srgbClr val="155F82"/>
                </a:solidFill>
              </a:rPr>
              <a:t> </a:t>
            </a:r>
            <a:r>
              <a:rPr sz="3200" spc="-114" dirty="0">
                <a:solidFill>
                  <a:srgbClr val="155F82"/>
                </a:solidFill>
              </a:rPr>
              <a:t>them.</a:t>
            </a:r>
            <a:endParaRPr sz="3200"/>
          </a:p>
        </p:txBody>
      </p:sp>
      <p:pic>
        <p:nvPicPr>
          <p:cNvPr id="3" name="object 3"/>
          <p:cNvPicPr/>
          <p:nvPr/>
        </p:nvPicPr>
        <p:blipFill>
          <a:blip r:embed="rId2" cstate="print"/>
          <a:stretch>
            <a:fillRect/>
          </a:stretch>
        </p:blipFill>
        <p:spPr>
          <a:xfrm>
            <a:off x="638175" y="1714500"/>
            <a:ext cx="8353425" cy="42100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Digital Music Store Analysis</vt:lpstr>
      <vt:lpstr>Overview</vt:lpstr>
      <vt:lpstr>Skills Demonstrated:</vt:lpstr>
      <vt:lpstr>Schema</vt:lpstr>
      <vt:lpstr>Q) Find the employee who has supported the most no of customers. Display the employee name and designation</vt:lpstr>
      <vt:lpstr>Q) Which city corresponds to the best customers?</vt:lpstr>
      <vt:lpstr>Q) Find the artist who has contributed with the maximum no of songs Display the artist name and the no of albums.</vt:lpstr>
      <vt:lpstr>Q) Name the best customer (customer who spent the most money).</vt:lpstr>
      <vt:lpstr>Q) Identify all the albums who have less then 5 track under them.</vt:lpstr>
      <vt:lpstr>Q) Suppose you want to host a rock concert in a city and want to know which location should host it.</vt:lpstr>
      <vt:lpstr>Q) Display the track, album, artist and the genre for all tracks which are not purchased.</vt:lpstr>
      <vt:lpstr>Q) Find artist who have performed in multiple genres. Diplay the aritst name and the genre.</vt:lpstr>
      <vt:lpstr>Query) Display name, country of all listeners who love Jazz, Rock and Pop music.</vt:lpstr>
      <vt:lpstr>Q) Which is the most popular and least popular genre? (Popularity is defined based on how many times it has been purchased.)</vt:lpstr>
      <vt:lpstr>Q) Identify the 5 most popular artist for the most popular genre. Display the artist name along with the no of songs. (Popularity is defined based on how many songs an artist has performed in for the particular genre.)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cp:revision>
  <dcterms:created xsi:type="dcterms:W3CDTF">2025-03-14T05:59:41Z</dcterms:created>
  <dcterms:modified xsi:type="dcterms:W3CDTF">2025-03-14T06:09:33Z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2024-06-17T00:00:00Z</vt:filetime>
  </property>
  <property fmtid="{D5CDD505-2E9C-101B-9397-08002B2CF9AE}" pid="3" name="LastSaved">
    <vt:filetime>2025-03-14T00:00:00Z</vt:filetime>
  </property>
</Properties>
</file>