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FB17-D81B-0A41-8469-A689E1944930}" type="datetimeFigureOut">
              <a:rPr lang="es-EC" smtClean="0"/>
              <a:t>9/3/19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5BD4C-E01A-2A40-9C67-A9CB5EEAA9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4793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Dev: J</a:t>
            </a:r>
          </a:p>
          <a:p>
            <a:r>
              <a:rPr lang="es-EC" dirty="0"/>
              <a:t>Objetivo y enfoque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5BD4C-E01A-2A40-9C67-A9CB5EEAA98C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954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- Manejo de datos</a:t>
            </a:r>
          </a:p>
          <a:p>
            <a:r>
              <a:rPr lang="es-EC" dirty="0"/>
              <a:t>- Relación a R y Matlab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5BD4C-E01A-2A40-9C67-A9CB5EEAA98C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854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5BD4C-E01A-2A40-9C67-A9CB5EEAA98C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476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5BD4C-E01A-2A40-9C67-A9CB5EEAA98C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380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Normalización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5BD4C-E01A-2A40-9C67-A9CB5EEAA98C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135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Funciones de Aprendizaje A. Porque antes no se aplicaban estos métodos?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5BD4C-E01A-2A40-9C67-A9CB5EEAA98C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83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Se debe trabajar dependiendo el problema</a:t>
            </a:r>
          </a:p>
          <a:p>
            <a:r>
              <a:rPr lang="es-EC" dirty="0"/>
              <a:t>Pandas y numpy, importantes para el pre procesamiento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5BD4C-E01A-2A40-9C67-A9CB5EEAA98C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8783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5BD4C-E01A-2A40-9C67-A9CB5EEAA98C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547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Aplicar esto a desarrollo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5BD4C-E01A-2A40-9C67-A9CB5EEAA98C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229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C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C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s-EC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C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35FD70-66CB-49CA-9D29-436D1EF0C82D}" type="slidenum">
              <a:rPr lang="es-EC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‹Nº›</a:t>
            </a:fld>
            <a:endParaRPr lang="es-EC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distribution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atriz_(matem%C3%A1tica)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es.wikipedia.org/wiki/Vector_(inform%C3%A1tica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Python" TargetMode="External"/><Relationship Id="rId5" Type="http://schemas.openxmlformats.org/officeDocument/2006/relationships/image" Target="../media/image7.jpeg"/><Relationship Id="rId10" Type="http://schemas.openxmlformats.org/officeDocument/2006/relationships/hyperlink" Target="https://es.wikipedia.org/wiki/Lenguaje_de_alto_nivel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es.wikipedia.org/wiki/Biblioteca_(inform%C3%A1tica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image.org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"/>
          <p:cNvPicPr/>
          <p:nvPr/>
        </p:nvPicPr>
        <p:blipFill>
          <a:blip r:embed="rId3"/>
          <a:stretch/>
        </p:blipFill>
        <p:spPr>
          <a:xfrm>
            <a:off x="1433160" y="1057320"/>
            <a:ext cx="2523240" cy="2523240"/>
          </a:xfrm>
          <a:prstGeom prst="rect">
            <a:avLst/>
          </a:prstGeom>
          <a:ln>
            <a:noFill/>
          </a:ln>
        </p:spPr>
      </p:pic>
      <p:pic>
        <p:nvPicPr>
          <p:cNvPr id="40" name="Imagen 4"/>
          <p:cNvPicPr/>
          <p:nvPr/>
        </p:nvPicPr>
        <p:blipFill>
          <a:blip r:embed="rId4"/>
          <a:stretch/>
        </p:blipFill>
        <p:spPr>
          <a:xfrm>
            <a:off x="1334880" y="4902840"/>
            <a:ext cx="664200" cy="66420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013040" y="3620520"/>
            <a:ext cx="46188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C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Luis Paz y Miño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91251" y="4313880"/>
            <a:ext cx="4740589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C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"/>
              </a:rPr>
              <a:t>Fundador Apiscondominios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021760" y="5011920"/>
            <a:ext cx="34660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C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 Demi"/>
                <a:ea typeface="Arial"/>
              </a:rPr>
              <a:t>NA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Imagen 8"/>
          <p:cNvPicPr/>
          <p:nvPr/>
        </p:nvPicPr>
        <p:blipFill>
          <a:blip r:embed="rId5"/>
          <a:stretch/>
        </p:blipFill>
        <p:spPr>
          <a:xfrm>
            <a:off x="1421640" y="5576760"/>
            <a:ext cx="513000" cy="51300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2151720" y="5614920"/>
            <a:ext cx="53895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C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 Demi"/>
              </a:rPr>
              <a:t>luisphi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6818040" y="1991520"/>
            <a:ext cx="5352840" cy="192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s-EC" sz="5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haroni"/>
              <a:ea typeface="Arial"/>
            </a:endParaRPr>
          </a:p>
          <a:p>
            <a:pPr>
              <a:lnSpc>
                <a:spcPct val="100000"/>
              </a:lnSpc>
            </a:pPr>
            <a:endParaRPr lang="es-EC" sz="5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haroni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NumPy </a:t>
            </a:r>
          </a:p>
          <a:p>
            <a:pPr algn="ctr"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Python</a:t>
            </a:r>
          </a:p>
          <a:p>
            <a:pPr>
              <a:lnSpc>
                <a:spcPct val="100000"/>
              </a:lnSpc>
            </a:pP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6396120"/>
            <a:ext cx="12170880" cy="46692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n 7"/>
          <p:cNvPicPr/>
          <p:nvPr/>
        </p:nvPicPr>
        <p:blipFill>
          <a:blip r:embed="rId6"/>
          <a:stretch/>
        </p:blipFill>
        <p:spPr>
          <a:xfrm>
            <a:off x="11126520" y="590724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49" name="Imagen 27"/>
          <p:cNvPicPr/>
          <p:nvPr/>
        </p:nvPicPr>
        <p:blipFill>
          <a:blip r:embed="rId7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0" name="Imagen 31"/>
          <p:cNvPicPr/>
          <p:nvPr/>
        </p:nvPicPr>
        <p:blipFill>
          <a:blip r:embed="rId7"/>
          <a:srcRect l="57187"/>
          <a:stretch/>
        </p:blipFill>
        <p:spPr>
          <a:xfrm rot="10800000">
            <a:off x="6690600" y="3699360"/>
            <a:ext cx="145440" cy="1474920"/>
          </a:xfrm>
          <a:prstGeom prst="rect">
            <a:avLst/>
          </a:prstGeom>
          <a:ln>
            <a:noFill/>
          </a:ln>
        </p:spPr>
      </p:pic>
      <p:pic>
        <p:nvPicPr>
          <p:cNvPr id="51" name="Imagen 32"/>
          <p:cNvPicPr/>
          <p:nvPr/>
        </p:nvPicPr>
        <p:blipFill>
          <a:blip r:embed="rId8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9439E9-1890-1542-AF48-200FDE1C8E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01" y="1040615"/>
            <a:ext cx="2595565" cy="2595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800" y="6400800"/>
            <a:ext cx="12170880" cy="46188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7"/>
          <p:cNvPicPr/>
          <p:nvPr/>
        </p:nvPicPr>
        <p:blipFill>
          <a:blip r:embed="rId3"/>
          <a:stretch/>
        </p:blipFill>
        <p:spPr>
          <a:xfrm>
            <a:off x="11126520" y="58971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1972080" y="242280"/>
            <a:ext cx="937548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Por qué Python?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n 20"/>
          <p:cNvPicPr/>
          <p:nvPr/>
        </p:nvPicPr>
        <p:blipFill>
          <a:blip r:embed="rId4"/>
          <a:srcRect l="57187"/>
          <a:stretch/>
        </p:blipFill>
        <p:spPr>
          <a:xfrm rot="10800000">
            <a:off x="1907640" y="331191"/>
            <a:ext cx="86040" cy="685440"/>
          </a:xfrm>
          <a:prstGeom prst="rect">
            <a:avLst/>
          </a:prstGeom>
          <a:ln>
            <a:noFill/>
          </a:ln>
        </p:spPr>
      </p:pic>
      <p:pic>
        <p:nvPicPr>
          <p:cNvPr id="56" name="Imagen 21"/>
          <p:cNvPicPr/>
          <p:nvPr/>
        </p:nvPicPr>
        <p:blipFill>
          <a:blip r:embed="rId4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7" name="Imagen 8"/>
          <p:cNvPicPr/>
          <p:nvPr/>
        </p:nvPicPr>
        <p:blipFill>
          <a:blip r:embed="rId5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89502C-729D-794D-98F7-7F8A33B9BC4F}"/>
              </a:ext>
            </a:extLst>
          </p:cNvPr>
          <p:cNvSpPr txBox="1"/>
          <p:nvPr/>
        </p:nvSpPr>
        <p:spPr>
          <a:xfrm>
            <a:off x="1433077" y="1755858"/>
            <a:ext cx="64540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C" sz="3200" dirty="0"/>
              <a:t> Documentación y Comunidad</a:t>
            </a:r>
          </a:p>
          <a:p>
            <a:pPr marL="285750" indent="-285750">
              <a:buFont typeface="Wingdings" pitchFamily="2" charset="2"/>
              <a:buChar char="Ø"/>
            </a:pPr>
            <a:endParaRPr lang="es-EC" sz="32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C" sz="3200" dirty="0"/>
              <a:t> Librerías especializadas para IA</a:t>
            </a:r>
          </a:p>
          <a:p>
            <a:pPr marL="285750" indent="-285750">
              <a:buFont typeface="Wingdings" pitchFamily="2" charset="2"/>
              <a:buChar char="Ø"/>
            </a:pPr>
            <a:endParaRPr lang="es-EC" sz="32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C" sz="3200" dirty="0"/>
              <a:t> Desarrollo de prototipos rápidos</a:t>
            </a:r>
          </a:p>
          <a:p>
            <a:pPr marL="285750" indent="-285750">
              <a:buFont typeface="Wingdings" pitchFamily="2" charset="2"/>
              <a:buChar char="Ø"/>
            </a:pPr>
            <a:endParaRPr lang="es-EC" sz="32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C" sz="3200" dirty="0"/>
              <a:t> Librerías potentes Matemáticas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C1CBA9-0BA5-E04A-A5DB-B37DC23C3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860" y="3617357"/>
            <a:ext cx="2895600" cy="1143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6798C4-F9CF-8B48-A9D8-8E3C0A549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860" y="2467854"/>
            <a:ext cx="3187700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800" y="6400800"/>
            <a:ext cx="12170880" cy="46188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7"/>
          <p:cNvPicPr/>
          <p:nvPr/>
        </p:nvPicPr>
        <p:blipFill>
          <a:blip r:embed="rId3"/>
          <a:stretch/>
        </p:blipFill>
        <p:spPr>
          <a:xfrm>
            <a:off x="11126520" y="58971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1972080" y="242280"/>
            <a:ext cx="937548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</a:t>
            </a:r>
            <a:r>
              <a:rPr lang="es-EC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Herramientas para empezar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n 20"/>
          <p:cNvPicPr/>
          <p:nvPr/>
        </p:nvPicPr>
        <p:blipFill>
          <a:blip r:embed="rId4"/>
          <a:srcRect l="57187"/>
          <a:stretch/>
        </p:blipFill>
        <p:spPr>
          <a:xfrm rot="10800000">
            <a:off x="1907640" y="331191"/>
            <a:ext cx="86040" cy="685440"/>
          </a:xfrm>
          <a:prstGeom prst="rect">
            <a:avLst/>
          </a:prstGeom>
          <a:ln>
            <a:noFill/>
          </a:ln>
        </p:spPr>
      </p:pic>
      <p:pic>
        <p:nvPicPr>
          <p:cNvPr id="56" name="Imagen 21"/>
          <p:cNvPicPr/>
          <p:nvPr/>
        </p:nvPicPr>
        <p:blipFill>
          <a:blip r:embed="rId4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7" name="Imagen 8"/>
          <p:cNvPicPr/>
          <p:nvPr/>
        </p:nvPicPr>
        <p:blipFill>
          <a:blip r:embed="rId5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89502C-729D-794D-98F7-7F8A33B9BC4F}"/>
              </a:ext>
            </a:extLst>
          </p:cNvPr>
          <p:cNvSpPr txBox="1"/>
          <p:nvPr/>
        </p:nvSpPr>
        <p:spPr>
          <a:xfrm>
            <a:off x="1433077" y="1755858"/>
            <a:ext cx="72905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C" sz="3200" dirty="0"/>
              <a:t> Notebook Jupyter </a:t>
            </a:r>
          </a:p>
          <a:p>
            <a:r>
              <a:rPr lang="es-EC" sz="3200" dirty="0">
                <a:hlinkClick r:id="rId6"/>
              </a:rPr>
              <a:t>https://www.anaconda.com/distribution/</a:t>
            </a:r>
            <a:endParaRPr lang="es-EC" sz="3200" dirty="0"/>
          </a:p>
          <a:p>
            <a:endParaRPr lang="es-EC"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4261B6-A765-724A-8431-A46ABFEC7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5218" y="2899332"/>
            <a:ext cx="6438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8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800" y="6400800"/>
            <a:ext cx="12170880" cy="46188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7"/>
          <p:cNvPicPr/>
          <p:nvPr/>
        </p:nvPicPr>
        <p:blipFill>
          <a:blip r:embed="rId3"/>
          <a:stretch/>
        </p:blipFill>
        <p:spPr>
          <a:xfrm>
            <a:off x="11126520" y="58971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1972080" y="242280"/>
            <a:ext cx="937548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</a:t>
            </a:r>
            <a:r>
              <a:rPr lang="es-EC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Herramientas para empezar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n 20"/>
          <p:cNvPicPr/>
          <p:nvPr/>
        </p:nvPicPr>
        <p:blipFill>
          <a:blip r:embed="rId4"/>
          <a:srcRect l="57187"/>
          <a:stretch/>
        </p:blipFill>
        <p:spPr>
          <a:xfrm rot="10800000">
            <a:off x="1907640" y="331191"/>
            <a:ext cx="86040" cy="685440"/>
          </a:xfrm>
          <a:prstGeom prst="rect">
            <a:avLst/>
          </a:prstGeom>
          <a:ln>
            <a:noFill/>
          </a:ln>
        </p:spPr>
      </p:pic>
      <p:pic>
        <p:nvPicPr>
          <p:cNvPr id="56" name="Imagen 21"/>
          <p:cNvPicPr/>
          <p:nvPr/>
        </p:nvPicPr>
        <p:blipFill>
          <a:blip r:embed="rId4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7" name="Imagen 8"/>
          <p:cNvPicPr/>
          <p:nvPr/>
        </p:nvPicPr>
        <p:blipFill>
          <a:blip r:embed="rId5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89502C-729D-794D-98F7-7F8A33B9BC4F}"/>
              </a:ext>
            </a:extLst>
          </p:cNvPr>
          <p:cNvSpPr txBox="1"/>
          <p:nvPr/>
        </p:nvSpPr>
        <p:spPr>
          <a:xfrm>
            <a:off x="1433077" y="1755858"/>
            <a:ext cx="64459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C" sz="3200" dirty="0"/>
              <a:t> Google Colaboratory</a:t>
            </a:r>
          </a:p>
          <a:p>
            <a:r>
              <a:rPr lang="es-EC" sz="3200" dirty="0">
                <a:hlinkClick r:id="rId6"/>
              </a:rPr>
              <a:t>https://colab.research.google.com/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667D2-CF4E-E847-859C-67DEFD84E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2645" y="2833076"/>
            <a:ext cx="6132135" cy="32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70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800" y="6400800"/>
            <a:ext cx="12170880" cy="46188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7"/>
          <p:cNvPicPr/>
          <p:nvPr/>
        </p:nvPicPr>
        <p:blipFill>
          <a:blip r:embed="rId3"/>
          <a:stretch/>
        </p:blipFill>
        <p:spPr>
          <a:xfrm>
            <a:off x="11126520" y="58971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1972080" y="242280"/>
            <a:ext cx="937548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</a:t>
            </a:r>
            <a:r>
              <a:rPr lang="es-EC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Tratamiento de datos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n 20"/>
          <p:cNvPicPr/>
          <p:nvPr/>
        </p:nvPicPr>
        <p:blipFill>
          <a:blip r:embed="rId4"/>
          <a:srcRect l="57187"/>
          <a:stretch/>
        </p:blipFill>
        <p:spPr>
          <a:xfrm rot="10800000">
            <a:off x="1907640" y="331191"/>
            <a:ext cx="86040" cy="685440"/>
          </a:xfrm>
          <a:prstGeom prst="rect">
            <a:avLst/>
          </a:prstGeom>
          <a:ln>
            <a:noFill/>
          </a:ln>
        </p:spPr>
      </p:pic>
      <p:pic>
        <p:nvPicPr>
          <p:cNvPr id="56" name="Imagen 21"/>
          <p:cNvPicPr/>
          <p:nvPr/>
        </p:nvPicPr>
        <p:blipFill>
          <a:blip r:embed="rId4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7" name="Imagen 8"/>
          <p:cNvPicPr/>
          <p:nvPr/>
        </p:nvPicPr>
        <p:blipFill>
          <a:blip r:embed="rId5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89502C-729D-794D-98F7-7F8A33B9BC4F}"/>
              </a:ext>
            </a:extLst>
          </p:cNvPr>
          <p:cNvSpPr txBox="1"/>
          <p:nvPr/>
        </p:nvSpPr>
        <p:spPr>
          <a:xfrm>
            <a:off x="1400644" y="1349640"/>
            <a:ext cx="93907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C" sz="3200" dirty="0"/>
              <a:t> Cómo nos llegan los datos antes de un modelo?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C" sz="3200" dirty="0"/>
              <a:t>Bases de datos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C" sz="3200" dirty="0"/>
              <a:t>Archivos planos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C" sz="3200" dirty="0"/>
              <a:t>Fragmentos de datos, etc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C3C0E0-9EEA-7B4C-9834-F5288E289548}"/>
              </a:ext>
            </a:extLst>
          </p:cNvPr>
          <p:cNvSpPr txBox="1"/>
          <p:nvPr/>
        </p:nvSpPr>
        <p:spPr>
          <a:xfrm>
            <a:off x="1400644" y="3610775"/>
            <a:ext cx="7563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/>
              <a:t>75% del tiempo se lleva en el tratamiento de los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F57C40-7BBD-E145-BEC6-609EE1B6F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878" y="4046552"/>
            <a:ext cx="7200926" cy="23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0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800" y="6400800"/>
            <a:ext cx="12170880" cy="46188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7"/>
          <p:cNvPicPr/>
          <p:nvPr/>
        </p:nvPicPr>
        <p:blipFill>
          <a:blip r:embed="rId3"/>
          <a:stretch/>
        </p:blipFill>
        <p:spPr>
          <a:xfrm>
            <a:off x="11126520" y="58971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1972080" y="242280"/>
            <a:ext cx="937548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</a:t>
            </a:r>
            <a:r>
              <a:rPr lang="es-EC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Tratamiento de datos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n 20"/>
          <p:cNvPicPr/>
          <p:nvPr/>
        </p:nvPicPr>
        <p:blipFill>
          <a:blip r:embed="rId4"/>
          <a:srcRect l="57187"/>
          <a:stretch/>
        </p:blipFill>
        <p:spPr>
          <a:xfrm rot="10800000">
            <a:off x="1907640" y="331191"/>
            <a:ext cx="86040" cy="685440"/>
          </a:xfrm>
          <a:prstGeom prst="rect">
            <a:avLst/>
          </a:prstGeom>
          <a:ln>
            <a:noFill/>
          </a:ln>
        </p:spPr>
      </p:pic>
      <p:pic>
        <p:nvPicPr>
          <p:cNvPr id="56" name="Imagen 21"/>
          <p:cNvPicPr/>
          <p:nvPr/>
        </p:nvPicPr>
        <p:blipFill>
          <a:blip r:embed="rId4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7" name="Imagen 8"/>
          <p:cNvPicPr/>
          <p:nvPr/>
        </p:nvPicPr>
        <p:blipFill>
          <a:blip r:embed="rId5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C8E768-E3BD-9D4F-A89F-9B02D58DD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80" y="1210860"/>
            <a:ext cx="9200201" cy="39247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2DC8FF-A60E-2B47-AC8B-889A5EBE8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4346" y="4841860"/>
            <a:ext cx="5232400" cy="14478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12B52F5-749E-6D44-AE7C-1DDDBE883161}"/>
              </a:ext>
            </a:extLst>
          </p:cNvPr>
          <p:cNvSpPr txBox="1"/>
          <p:nvPr/>
        </p:nvSpPr>
        <p:spPr>
          <a:xfrm>
            <a:off x="3576577" y="538222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NORMALIZAR</a:t>
            </a:r>
          </a:p>
        </p:txBody>
      </p:sp>
    </p:spTree>
    <p:extLst>
      <p:ext uri="{BB962C8B-B14F-4D97-AF65-F5344CB8AC3E}">
        <p14:creationId xmlns:p14="http://schemas.microsoft.com/office/powerpoint/2010/main" val="19674478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800" y="6400800"/>
            <a:ext cx="12170880" cy="46188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7"/>
          <p:cNvPicPr/>
          <p:nvPr/>
        </p:nvPicPr>
        <p:blipFill>
          <a:blip r:embed="rId3"/>
          <a:stretch/>
        </p:blipFill>
        <p:spPr>
          <a:xfrm>
            <a:off x="11126520" y="58971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1972080" y="242280"/>
            <a:ext cx="937548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</a:t>
            </a:r>
            <a:r>
              <a:rPr lang="es-EC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NumPy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n 20"/>
          <p:cNvPicPr/>
          <p:nvPr/>
        </p:nvPicPr>
        <p:blipFill>
          <a:blip r:embed="rId4"/>
          <a:srcRect l="57187"/>
          <a:stretch/>
        </p:blipFill>
        <p:spPr>
          <a:xfrm rot="10800000">
            <a:off x="1907640" y="331191"/>
            <a:ext cx="86040" cy="685440"/>
          </a:xfrm>
          <a:prstGeom prst="rect">
            <a:avLst/>
          </a:prstGeom>
          <a:ln>
            <a:noFill/>
          </a:ln>
        </p:spPr>
      </p:pic>
      <p:pic>
        <p:nvPicPr>
          <p:cNvPr id="56" name="Imagen 21"/>
          <p:cNvPicPr/>
          <p:nvPr/>
        </p:nvPicPr>
        <p:blipFill>
          <a:blip r:embed="rId4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7" name="Imagen 8"/>
          <p:cNvPicPr/>
          <p:nvPr/>
        </p:nvPicPr>
        <p:blipFill>
          <a:blip r:embed="rId5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7BECE17-B9FC-CB4F-A6A6-909F9028FC3F}"/>
              </a:ext>
            </a:extLst>
          </p:cNvPr>
          <p:cNvSpPr txBox="1"/>
          <p:nvPr/>
        </p:nvSpPr>
        <p:spPr>
          <a:xfrm>
            <a:off x="1433077" y="1755858"/>
            <a:ext cx="10011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C" sz="2000" dirty="0"/>
              <a:t>Es una extensión de </a:t>
            </a:r>
            <a:r>
              <a:rPr lang="es-EC" sz="2000" dirty="0">
                <a:hlinkClick r:id="rId6" tooltip="Python"/>
              </a:rPr>
              <a:t>Python</a:t>
            </a:r>
            <a:r>
              <a:rPr lang="es-EC" sz="2000" dirty="0"/>
              <a:t>, que le agrega mayor soporte para </a:t>
            </a:r>
            <a:r>
              <a:rPr lang="es-EC" sz="2000" dirty="0">
                <a:hlinkClick r:id="rId7" tooltip="Vector (informática)"/>
              </a:rPr>
              <a:t>vectores</a:t>
            </a:r>
            <a:r>
              <a:rPr lang="es-EC" sz="2000" dirty="0"/>
              <a:t> y </a:t>
            </a:r>
            <a:r>
              <a:rPr lang="es-EC" sz="2000" dirty="0">
                <a:hlinkClick r:id="rId8" tooltip="Matriz (matemática)"/>
              </a:rPr>
              <a:t>matrices</a:t>
            </a:r>
            <a:r>
              <a:rPr lang="es-EC" sz="2000" dirty="0"/>
              <a:t>.</a:t>
            </a:r>
          </a:p>
          <a:p>
            <a:pPr marL="285750" indent="-285750">
              <a:buFontTx/>
              <a:buChar char="-"/>
            </a:pPr>
            <a:endParaRPr lang="es-EC" sz="2000" dirty="0"/>
          </a:p>
          <a:p>
            <a:pPr marL="285750" indent="-285750">
              <a:buFontTx/>
              <a:buChar char="-"/>
            </a:pPr>
            <a:r>
              <a:rPr lang="es-EC" sz="2000" dirty="0">
                <a:hlinkClick r:id="rId9" tooltip="Biblioteca (informática)"/>
              </a:rPr>
              <a:t>Biblioteca</a:t>
            </a:r>
            <a:r>
              <a:rPr lang="es-EC" sz="2000" dirty="0"/>
              <a:t> de funciones matemáticas de </a:t>
            </a:r>
            <a:r>
              <a:rPr lang="es-EC" sz="2000" dirty="0">
                <a:hlinkClick r:id="rId10" tooltip="Lenguaje de alto nivel"/>
              </a:rPr>
              <a:t>alto nivel</a:t>
            </a:r>
            <a:r>
              <a:rPr lang="es-EC" sz="2000" dirty="0"/>
              <a:t>.</a:t>
            </a:r>
            <a:endParaRPr lang="es-EC" sz="3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E168AA-314D-3045-B949-6309F6F13088}"/>
              </a:ext>
            </a:extLst>
          </p:cNvPr>
          <p:cNvSpPr txBox="1"/>
          <p:nvPr/>
        </p:nvSpPr>
        <p:spPr>
          <a:xfrm>
            <a:off x="11199538" y="54606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Scipy</a:t>
            </a: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07517894-68C3-544F-A88B-E86AC4D4CDF3}"/>
              </a:ext>
            </a:extLst>
          </p:cNvPr>
          <p:cNvSpPr/>
          <p:nvPr/>
        </p:nvSpPr>
        <p:spPr>
          <a:xfrm>
            <a:off x="3609118" y="4063947"/>
            <a:ext cx="6669201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</a:t>
            </a:r>
            <a:r>
              <a:rPr lang="es-EC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REVISEMOS CÓDIGO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357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800" y="6400800"/>
            <a:ext cx="12170880" cy="46188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7"/>
          <p:cNvPicPr/>
          <p:nvPr/>
        </p:nvPicPr>
        <p:blipFill>
          <a:blip r:embed="rId3"/>
          <a:stretch/>
        </p:blipFill>
        <p:spPr>
          <a:xfrm>
            <a:off x="11126520" y="58971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1972080" y="242280"/>
            <a:ext cx="937548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</a:t>
            </a:r>
            <a:r>
              <a:rPr lang="es-EC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Qué tienen que ver las imágenes?</a:t>
            </a:r>
            <a:endParaRPr lang="es-EC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n 20"/>
          <p:cNvPicPr/>
          <p:nvPr/>
        </p:nvPicPr>
        <p:blipFill>
          <a:blip r:embed="rId4"/>
          <a:srcRect l="57187"/>
          <a:stretch/>
        </p:blipFill>
        <p:spPr>
          <a:xfrm rot="10800000">
            <a:off x="1907640" y="331191"/>
            <a:ext cx="86040" cy="685440"/>
          </a:xfrm>
          <a:prstGeom prst="rect">
            <a:avLst/>
          </a:prstGeom>
          <a:ln>
            <a:noFill/>
          </a:ln>
        </p:spPr>
      </p:pic>
      <p:pic>
        <p:nvPicPr>
          <p:cNvPr id="56" name="Imagen 21"/>
          <p:cNvPicPr/>
          <p:nvPr/>
        </p:nvPicPr>
        <p:blipFill>
          <a:blip r:embed="rId4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7" name="Imagen 8"/>
          <p:cNvPicPr/>
          <p:nvPr/>
        </p:nvPicPr>
        <p:blipFill>
          <a:blip r:embed="rId5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E168AA-314D-3045-B949-6309F6F13088}"/>
              </a:ext>
            </a:extLst>
          </p:cNvPr>
          <p:cNvSpPr txBox="1"/>
          <p:nvPr/>
        </p:nvSpPr>
        <p:spPr>
          <a:xfrm>
            <a:off x="10939132" y="550645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Skimage</a:t>
            </a: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07517894-68C3-544F-A88B-E86AC4D4CDF3}"/>
              </a:ext>
            </a:extLst>
          </p:cNvPr>
          <p:cNvSpPr/>
          <p:nvPr/>
        </p:nvSpPr>
        <p:spPr>
          <a:xfrm>
            <a:off x="3088256" y="3852908"/>
            <a:ext cx="6819673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</a:t>
            </a:r>
            <a:r>
              <a:rPr lang="es-EC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REVISEMOS CÓDIGO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7EAE70-1A91-6E45-A71E-325A24B7A299}"/>
              </a:ext>
            </a:extLst>
          </p:cNvPr>
          <p:cNvSpPr txBox="1"/>
          <p:nvPr/>
        </p:nvSpPr>
        <p:spPr>
          <a:xfrm>
            <a:off x="1972080" y="1859340"/>
            <a:ext cx="6861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C" sz="3200" dirty="0"/>
              <a:t> Librería para manejo de imágenes</a:t>
            </a:r>
          </a:p>
          <a:p>
            <a:r>
              <a:rPr lang="es-EC" sz="3200" dirty="0">
                <a:hlinkClick r:id="rId6"/>
              </a:rPr>
              <a:t>https://scikit-image.org</a:t>
            </a:r>
            <a:endParaRPr lang="es-EC" sz="3200" dirty="0"/>
          </a:p>
          <a:p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3034768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800" y="6400800"/>
            <a:ext cx="12170880" cy="46188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7"/>
          <p:cNvPicPr/>
          <p:nvPr/>
        </p:nvPicPr>
        <p:blipFill>
          <a:blip r:embed="rId3"/>
          <a:stretch/>
        </p:blipFill>
        <p:spPr>
          <a:xfrm>
            <a:off x="11126520" y="58971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55" name="Imagen 20"/>
          <p:cNvPicPr/>
          <p:nvPr/>
        </p:nvPicPr>
        <p:blipFill>
          <a:blip r:embed="rId4"/>
          <a:srcRect l="57187"/>
          <a:stretch/>
        </p:blipFill>
        <p:spPr>
          <a:xfrm rot="10800000">
            <a:off x="1907640" y="331191"/>
            <a:ext cx="86040" cy="685440"/>
          </a:xfrm>
          <a:prstGeom prst="rect">
            <a:avLst/>
          </a:prstGeom>
          <a:ln>
            <a:noFill/>
          </a:ln>
        </p:spPr>
      </p:pic>
      <p:pic>
        <p:nvPicPr>
          <p:cNvPr id="56" name="Imagen 21"/>
          <p:cNvPicPr/>
          <p:nvPr/>
        </p:nvPicPr>
        <p:blipFill>
          <a:blip r:embed="rId4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7" name="Imagen 8"/>
          <p:cNvPicPr/>
          <p:nvPr/>
        </p:nvPicPr>
        <p:blipFill>
          <a:blip r:embed="rId5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  <p:sp>
        <p:nvSpPr>
          <p:cNvPr id="12" name="CustomShape 2">
            <a:extLst>
              <a:ext uri="{FF2B5EF4-FFF2-40B4-BE49-F238E27FC236}">
                <a16:creationId xmlns:a16="http://schemas.microsoft.com/office/drawing/2014/main" id="{07517894-68C3-544F-A88B-E86AC4D4CDF3}"/>
              </a:ext>
            </a:extLst>
          </p:cNvPr>
          <p:cNvSpPr/>
          <p:nvPr/>
        </p:nvSpPr>
        <p:spPr>
          <a:xfrm>
            <a:off x="4465644" y="1753030"/>
            <a:ext cx="4678356" cy="2367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EC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 </a:t>
            </a:r>
            <a:r>
              <a:rPr lang="es-EC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GRACIAS</a:t>
            </a:r>
          </a:p>
          <a:p>
            <a:pPr>
              <a:lnSpc>
                <a:spcPct val="100000"/>
              </a:lnSpc>
            </a:pPr>
            <a:endParaRPr lang="es-EC" sz="4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haroni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s-EC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PREGUNTAS</a:t>
            </a:r>
            <a:endParaRPr lang="es-EC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6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208</Words>
  <Application>Microsoft Macintosh PowerPoint</Application>
  <PresentationFormat>Panorámica</PresentationFormat>
  <Paragraphs>62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Aharoni</vt:lpstr>
      <vt:lpstr>Arial</vt:lpstr>
      <vt:lpstr>Arial Black</vt:lpstr>
      <vt:lpstr>Berlin Sans FB Demi</vt:lpstr>
      <vt:lpstr>Calibri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Mario Mingo M</dc:creator>
  <dc:description/>
  <cp:lastModifiedBy>Microsoft Office User</cp:lastModifiedBy>
  <cp:revision>46</cp:revision>
  <dcterms:modified xsi:type="dcterms:W3CDTF">2019-03-09T16:55:19Z</dcterms:modified>
  <dc:language>es-EC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