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417EC3-794F-4400-8A92-DEAD7BABBF6A}">
  <a:tblStyle styleId="{82417EC3-794F-4400-8A92-DEAD7BABB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6955074f5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6955074f5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955074f5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6955074f5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955074f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6955074f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f115c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f115c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6955074f5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6955074f5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6955074f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6955074f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6955074f5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6955074f5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6955074f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6955074f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❌ Why it's not ideal: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focuses on </a:t>
            </a:r>
            <a:r>
              <a:rPr b="1" lang="en">
                <a:solidFill>
                  <a:schemeClr val="dk1"/>
                </a:solidFill>
              </a:rPr>
              <a:t>implementation details</a:t>
            </a:r>
            <a:r>
              <a:rPr lang="en">
                <a:solidFill>
                  <a:schemeClr val="dk1"/>
                </a:solidFill>
              </a:rPr>
              <a:t> ("click", "type") rather than </a:t>
            </a:r>
            <a:r>
              <a:rPr b="1" lang="en">
                <a:solidFill>
                  <a:schemeClr val="dk1"/>
                </a:solidFill>
              </a:rPr>
              <a:t>business behavior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“I” is used instead of a role like “the user,” which breaks the consistency of the domain language.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Step order is illogical — clicking the login button usually comes </a:t>
            </a:r>
            <a:r>
              <a:rPr b="1" lang="en">
                <a:solidFill>
                  <a:schemeClr val="dk1"/>
                </a:solidFill>
              </a:rPr>
              <a:t>after</a:t>
            </a:r>
            <a:r>
              <a:rPr lang="en">
                <a:solidFill>
                  <a:schemeClr val="dk1"/>
                </a:solidFill>
              </a:rPr>
              <a:t> typing credentials.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955074f5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6955074f5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This is a </a:t>
            </a:r>
            <a:r>
              <a:rPr b="1" i="1" lang="en">
                <a:solidFill>
                  <a:schemeClr val="dk1"/>
                </a:solidFill>
              </a:rPr>
              <a:t>good</a:t>
            </a:r>
            <a:r>
              <a:rPr b="1" lang="en">
                <a:solidFill>
                  <a:schemeClr val="dk1"/>
                </a:solidFill>
              </a:rPr>
              <a:t> scenario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✅ Why it's good: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It's written from the user's perspective in business terms, not technical UI actions.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describes the system behavior clearly and concisely.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captures a </a:t>
            </a:r>
            <a:r>
              <a:rPr b="1" lang="en">
                <a:solidFill>
                  <a:schemeClr val="dk1"/>
                </a:solidFill>
              </a:rPr>
              <a:t>valuable rule</a:t>
            </a:r>
            <a:r>
              <a:rPr lang="en">
                <a:solidFill>
                  <a:schemeClr val="dk1"/>
                </a:solidFill>
              </a:rPr>
              <a:t>: unauthorized access redirects to login.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6955074f5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6955074f5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What’s okay: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It describes a behavior that's meaningful to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It’s relatively readable.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could be improved: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“I open the app” is vague and not very useful as a precondition.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“I” should be replaced with “the user” to keep things consistent.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Could make it clearer what "search results show headphones" means — is it partial match? Sorted? etc. (if relevant).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955074f5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955074f5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6955074f5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6955074f5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requirements file and example .feature file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5db1bb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5db1bb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6955074f5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6955074f5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6955074f5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6955074f5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6955074f5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6955074f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6955074f5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6955074f5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6955074f5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6955074f5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5db1bba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5db1bba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6955074f5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6955074f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6955074f5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6955074f5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955074f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955074f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5db1bba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5db1bba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5db1bba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5db1bba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6955074f5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6955074f5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6955074f5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6955074f5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6955074f5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6955074f5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6955074f5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6955074f5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6955074f5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6955074f5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5db1bba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5db1bba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5db1bba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5db1bba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6955074f5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6955074f5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955074f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955074f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6955074f5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6955074f5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6955074f5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6955074f5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5db1bba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5db1bba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6955074f5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6955074f5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6955074f5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6955074f5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6955074f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6955074f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40fcdaf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40fcdaf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955074f5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6955074f5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955074f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6955074f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955074f5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955074f5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955074f5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6955074f5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fieldconsulting.com/posts/test-last-developme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yladiesams/bdd-with-python-mar2025" TargetMode="External"/><Relationship Id="rId4" Type="http://schemas.openxmlformats.org/officeDocument/2006/relationships/hyperlink" Target="mailto:git@github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BDD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PyLadies Workshop 2025-03-31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BDD Different?</a:t>
            </a:r>
            <a:endParaRPr/>
          </a:p>
        </p:txBody>
      </p:sp>
      <p:graphicFrame>
        <p:nvGraphicFramePr>
          <p:cNvPr id="107" name="Google Shape;107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{82417EC3-794F-4400-8A92-DEAD7BABBF6A}</a:tableStyleId>
              </a:tblPr>
              <a:tblGrid>
                <a:gridCol w="1225125"/>
                <a:gridCol w="1531325"/>
                <a:gridCol w="2338725"/>
                <a:gridCol w="214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TDD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ATDD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BDD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Written by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Devs + Testers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Devs + Testers + Biz</a:t>
                      </a:r>
                      <a:endParaRPr/>
                    </a:p>
                  </a:txBody>
                  <a:tcPr marT="91425" marB="91425" marR="91425" marL="91425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Format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(Unit Tests)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Language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Language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Focus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correctness (?)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Acceptance Criteria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Behavior (User Perspective)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Tooling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E.g. pytest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E.g.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Cucumber, Behave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E.g. Cucumber, Behave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27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i="1" lang="en"/>
              <a:t>Any idiot could implement a behaviour that's already designed and specified in detail by a clear, readable set of tests. I got into programming because I like a challenge, and there's no greater challenge than trying to write a function while simultaneously trying to work out what it should do.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John Arundel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Bitfield Consulting</a:t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Test-Last-Development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Gherkin: A Common Language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600" y="1795463"/>
            <a:ext cx="33909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Plain-text, domain-specific language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Used by non-devs and devs alike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Keywords: </a:t>
            </a:r>
            <a:r>
              <a:rPr b="1" lang="en" sz="1800">
                <a:solidFill>
                  <a:schemeClr val="dk1"/>
                </a:solidFill>
              </a:rPr>
              <a:t>Feature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Scenario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Given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When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Then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Gherkin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1191000"/>
            <a:ext cx="60102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BDD?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Improves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Clarifies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Produces living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Tests are readable by everyone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✅ Encourages focusing on value, not just implementation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 in BDD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⚠️ Writing tests, not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⚠️ Over-detailed steps ("click this button" vs "submit form")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⚠️ Not involving business stakeholders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⚠️ Duplicate or unmaintainable scenarios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⚠️ Using Gherkin for everything (not every test should be a feature test)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1a: Good and Bad Gherkin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50" y="1806275"/>
            <a:ext cx="5879500" cy="1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857" y="1876563"/>
            <a:ext cx="5576300" cy="1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94" y="1884838"/>
            <a:ext cx="5977625" cy="13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0: Setup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Clone the Repo and create virtual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I: What is BDD?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of Frameworks: BDD vs TDD vs TLD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of Given-When-Then Statements =&gt; Gherkin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Benefits and Common Pitfalls of BDD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 1: Introduction to Gherkin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vs. Bad Given-When-Then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Given-When-Then statements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1b: Write your own Gherkin from Requirement Files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1b: Defining Scenarios with Gherkin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workshop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Navigate to workshop/features/basket.feature. </a:t>
            </a:r>
            <a:r>
              <a:rPr lang="en"/>
              <a:t>The file contains already a header as well as an example scenario to get you started, but feel free to delete the file, if you would like to start from scratch.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adding 2-4 new scenarios based on the requirements on the following slides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PM gives you the following requirements…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A logged in customer can add items to their basket.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A logged in customer should be able to see all items currently in their basket.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If the same item is added multiple times to the basket, the quantity of the item should increase instead of the item being duplicated.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The basket should show the total price for all items currently in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 Customers can remove items from their basket.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6. Customers cannot add out of stock items to their basket.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7. If a customer is not logged in, their basket should still be stored temporarily.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If a customer with a temporary basket logs in, their temporary basket should merge with their user basket.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Frameworks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 Frameworks in Python</a:t>
            </a:r>
            <a:endParaRPr/>
          </a:p>
        </p:txBody>
      </p:sp>
      <p:graphicFrame>
        <p:nvGraphicFramePr>
          <p:cNvPr id="186" name="Google Shape;186;p3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{82417EC3-794F-4400-8A92-DEAD7BABBF6A}</a:tableStyleId>
              </a:tblPr>
              <a:tblGrid>
                <a:gridCol w="1254500"/>
                <a:gridCol w="598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Framework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Behave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widely used BDD tool in Python. Follows Cucumber style.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ytest-bdd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Integrates BDD into the pytest ecosystem.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Radish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flexible, supports advanced Gherkin dialects.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Behave: How It Works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.feature files define scenarios (written in Gherkin).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Step implementations live in Python modules.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</a:t>
            </a:r>
            <a:r>
              <a:rPr lang="en" sz="1800"/>
              <a:t>behave”</a:t>
            </a:r>
            <a:r>
              <a:rPr lang="en" sz="1800"/>
              <a:t> command runs everything.</a:t>
            </a:r>
            <a:endParaRPr sz="1800"/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975" y="1895475"/>
            <a:ext cx="24193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Steps in Behave</a:t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3" y="1865438"/>
            <a:ext cx="34766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00" y="1162200"/>
            <a:ext cx="40005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Steps in Behave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3" y="1865438"/>
            <a:ext cx="34766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00" y="1162200"/>
            <a:ext cx="4000500" cy="307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39"/>
          <p:cNvGrpSpPr/>
          <p:nvPr/>
        </p:nvGrpSpPr>
        <p:grpSpPr>
          <a:xfrm>
            <a:off x="763900" y="1645225"/>
            <a:ext cx="7348025" cy="1186225"/>
            <a:chOff x="763900" y="1645225"/>
            <a:chExt cx="7348025" cy="1186225"/>
          </a:xfrm>
        </p:grpSpPr>
        <p:sp>
          <p:nvSpPr>
            <p:cNvPr id="209" name="Google Shape;209;p39"/>
            <p:cNvSpPr/>
            <p:nvPr/>
          </p:nvSpPr>
          <p:spPr>
            <a:xfrm>
              <a:off x="763900" y="2569550"/>
              <a:ext cx="2931900" cy="26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4874325" y="1645225"/>
              <a:ext cx="3237600" cy="26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39"/>
            <p:cNvCxnSpPr>
              <a:stCxn id="209" idx="3"/>
              <a:endCxn id="210" idx="1"/>
            </p:cNvCxnSpPr>
            <p:nvPr/>
          </p:nvCxnSpPr>
          <p:spPr>
            <a:xfrm flipH="1" rot="10800000">
              <a:off x="3695800" y="1776200"/>
              <a:ext cx="1178400" cy="924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2" name="Google Shape;212;p39"/>
          <p:cNvGrpSpPr/>
          <p:nvPr/>
        </p:nvGrpSpPr>
        <p:grpSpPr>
          <a:xfrm>
            <a:off x="763900" y="2534625"/>
            <a:ext cx="7122425" cy="558725"/>
            <a:chOff x="763900" y="2534625"/>
            <a:chExt cx="7122425" cy="558725"/>
          </a:xfrm>
        </p:grpSpPr>
        <p:sp>
          <p:nvSpPr>
            <p:cNvPr id="213" name="Google Shape;213;p39"/>
            <p:cNvSpPr/>
            <p:nvPr/>
          </p:nvSpPr>
          <p:spPr>
            <a:xfrm>
              <a:off x="4874325" y="2534625"/>
              <a:ext cx="3012000" cy="26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763900" y="2831450"/>
              <a:ext cx="2931900" cy="26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39"/>
            <p:cNvCxnSpPr>
              <a:stCxn id="214" idx="3"/>
              <a:endCxn id="213" idx="1"/>
            </p:cNvCxnSpPr>
            <p:nvPr/>
          </p:nvCxnSpPr>
          <p:spPr>
            <a:xfrm flipH="1" rot="10800000">
              <a:off x="3695800" y="2665700"/>
              <a:ext cx="1178400" cy="29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6" name="Google Shape;216;p39"/>
          <p:cNvGrpSpPr/>
          <p:nvPr/>
        </p:nvGrpSpPr>
        <p:grpSpPr>
          <a:xfrm>
            <a:off x="763900" y="3093350"/>
            <a:ext cx="7348025" cy="653625"/>
            <a:chOff x="763900" y="3093350"/>
            <a:chExt cx="7348025" cy="653625"/>
          </a:xfrm>
        </p:grpSpPr>
        <p:sp>
          <p:nvSpPr>
            <p:cNvPr id="217" name="Google Shape;217;p39"/>
            <p:cNvSpPr/>
            <p:nvPr/>
          </p:nvSpPr>
          <p:spPr>
            <a:xfrm>
              <a:off x="4874325" y="3485075"/>
              <a:ext cx="3237600" cy="26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763900" y="3093350"/>
              <a:ext cx="2931900" cy="202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" name="Google Shape;219;p39"/>
            <p:cNvCxnSpPr>
              <a:stCxn id="218" idx="3"/>
              <a:endCxn id="217" idx="1"/>
            </p:cNvCxnSpPr>
            <p:nvPr/>
          </p:nvCxnSpPr>
          <p:spPr>
            <a:xfrm>
              <a:off x="3695800" y="3194450"/>
              <a:ext cx="1178400" cy="42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0" name="Google Shape;220;p39"/>
          <p:cNvGrpSpPr/>
          <p:nvPr/>
        </p:nvGrpSpPr>
        <p:grpSpPr>
          <a:xfrm>
            <a:off x="5943775" y="1935688"/>
            <a:ext cx="720300" cy="2050988"/>
            <a:chOff x="5943775" y="1935688"/>
            <a:chExt cx="720300" cy="2050988"/>
          </a:xfrm>
        </p:grpSpPr>
        <p:sp>
          <p:nvSpPr>
            <p:cNvPr id="221" name="Google Shape;221;p39"/>
            <p:cNvSpPr/>
            <p:nvPr/>
          </p:nvSpPr>
          <p:spPr>
            <a:xfrm>
              <a:off x="5943775" y="3746975"/>
              <a:ext cx="720300" cy="239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5943775" y="2831450"/>
              <a:ext cx="720300" cy="239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5943775" y="1935688"/>
              <a:ext cx="720300" cy="239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Steps in Python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285900"/>
            <a:ext cx="40005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2571750" y="4630650"/>
            <a:ext cx="40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🛠 Behave uses decorators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@given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@when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@then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🧠 Store shared state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n" sz="1100">
                <a:solidFill>
                  <a:schemeClr val="dk1"/>
                </a:solidFill>
              </a:rPr>
              <a:t> object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can be written into feature files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7088"/>
            <a:ext cx="4448175" cy="317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41"/>
          <p:cNvGrpSpPr/>
          <p:nvPr/>
        </p:nvGrpSpPr>
        <p:grpSpPr>
          <a:xfrm>
            <a:off x="363725" y="1390975"/>
            <a:ext cx="8628175" cy="2581200"/>
            <a:chOff x="363725" y="1390975"/>
            <a:chExt cx="8628175" cy="2581200"/>
          </a:xfrm>
        </p:grpSpPr>
        <p:sp>
          <p:nvSpPr>
            <p:cNvPr id="238" name="Google Shape;238;p41"/>
            <p:cNvSpPr/>
            <p:nvPr/>
          </p:nvSpPr>
          <p:spPr>
            <a:xfrm>
              <a:off x="363725" y="1390975"/>
              <a:ext cx="4277700" cy="1002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507675" y="2604875"/>
              <a:ext cx="2238600" cy="20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482175" y="3630275"/>
              <a:ext cx="2289600" cy="20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5783700" y="1964275"/>
              <a:ext cx="3208200" cy="200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Feature and Scenario names show behave how to group tests together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Feature descriptions are only for the reader</a:t>
              </a:r>
              <a:endParaRPr/>
            </a:p>
          </p:txBody>
        </p:sp>
        <p:cxnSp>
          <p:nvCxnSpPr>
            <p:cNvPr id="242" name="Google Shape;242;p41"/>
            <p:cNvCxnSpPr>
              <a:stCxn id="238" idx="3"/>
              <a:endCxn id="241" idx="1"/>
            </p:cNvCxnSpPr>
            <p:nvPr/>
          </p:nvCxnSpPr>
          <p:spPr>
            <a:xfrm>
              <a:off x="4641425" y="1892275"/>
              <a:ext cx="1142400" cy="107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41"/>
            <p:cNvCxnSpPr>
              <a:stCxn id="239" idx="3"/>
              <a:endCxn id="241" idx="1"/>
            </p:cNvCxnSpPr>
            <p:nvPr/>
          </p:nvCxnSpPr>
          <p:spPr>
            <a:xfrm>
              <a:off x="2746275" y="2706425"/>
              <a:ext cx="3037500" cy="2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41"/>
            <p:cNvCxnSpPr>
              <a:stCxn id="240" idx="3"/>
              <a:endCxn id="241" idx="1"/>
            </p:cNvCxnSpPr>
            <p:nvPr/>
          </p:nvCxnSpPr>
          <p:spPr>
            <a:xfrm flipH="1" rot="10800000">
              <a:off x="2771775" y="2968325"/>
              <a:ext cx="301200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Frameworks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Overview over BDD frameworks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Given-When-Then statements in Behave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 2: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Given-When-Then statements in either Behave or pytest-bdd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tests and discuss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a BDD Framework?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389600"/>
            <a:ext cx="2808000" cy="1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❌ No, you don’t strictly need one: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Then implement tests using standard tools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pytest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Given/When</a:t>
            </a:r>
            <a:r>
              <a:rPr lang="en" sz="1100">
                <a:solidFill>
                  <a:schemeClr val="dk1"/>
                </a:solidFill>
              </a:rPr>
              <a:t> steps could be represented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pytest</a:t>
            </a:r>
            <a:r>
              <a:rPr lang="en" sz="1100">
                <a:solidFill>
                  <a:schemeClr val="dk1"/>
                </a:solidFill>
              </a:rPr>
              <a:t> fixtures.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Then</a:t>
            </a:r>
            <a:r>
              <a:rPr lang="en" sz="1100">
                <a:solidFill>
                  <a:schemeClr val="dk1"/>
                </a:solidFill>
              </a:rPr>
              <a:t> steps could be normal assertions in test functions.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300" y="966788"/>
            <a:ext cx="50673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a BDD Framework?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But using a framework (like Behave) is beneficial: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Keeps </a:t>
            </a:r>
            <a:r>
              <a:rPr b="1" lang="en" sz="1100">
                <a:solidFill>
                  <a:schemeClr val="dk1"/>
                </a:solidFill>
              </a:rPr>
              <a:t>feature files and step definitions tightly coupled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Encourages focus on </a:t>
            </a:r>
            <a:r>
              <a:rPr b="1" lang="en" sz="1100">
                <a:solidFill>
                  <a:schemeClr val="dk1"/>
                </a:solidFill>
              </a:rPr>
              <a:t>user behavior</a:t>
            </a:r>
            <a:r>
              <a:rPr lang="en" sz="1100">
                <a:solidFill>
                  <a:schemeClr val="dk1"/>
                </a:solidFill>
              </a:rPr>
              <a:t>, not implementation details.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Makes scenarios </a:t>
            </a:r>
            <a:r>
              <a:rPr b="1" lang="en" sz="1100">
                <a:solidFill>
                  <a:schemeClr val="dk1"/>
                </a:solidFill>
              </a:rPr>
              <a:t>easier to read</a:t>
            </a:r>
            <a:r>
              <a:rPr lang="en" sz="1100">
                <a:solidFill>
                  <a:schemeClr val="dk1"/>
                </a:solidFill>
              </a:rPr>
              <a:t>, share, and maintain.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Prevents features and tests from </a:t>
            </a:r>
            <a:r>
              <a:rPr b="1" lang="en" sz="1100">
                <a:solidFill>
                  <a:schemeClr val="dk1"/>
                </a:solidFill>
              </a:rPr>
              <a:t>diverging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Implement Your First BDD Test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Hands-On Implementation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Instructions: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Naviga</a:t>
            </a:r>
            <a:r>
              <a:rPr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e to workshop/features/steps/basket_steps.py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The file contains already a few step implementations to get you started, but feel free to start from scratch.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Try to implement the steps for (some of) the scenarios you have written in Exercise 1b.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When you are ready, run “behave workshop/features/basket.feature”.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Iterate on the code in workshop/src/models.py, until your tests succeed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III: </a:t>
            </a:r>
            <a:r>
              <a:rPr lang="en"/>
              <a:t>Practical</a:t>
            </a:r>
            <a:r>
              <a:rPr lang="en"/>
              <a:t> Gherkin Features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Functional Requirements to Scenarios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systems = multiple states, validations, and edge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specs often describe business logic in if-then or table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BDD helps us turn that into executable documentation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Requirement: Tiered Discounts</a:t>
            </a:r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908400" y="1017725"/>
            <a:ext cx="73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💬 "Apply different discounts depending on customer type and total purchase amount."</a:t>
            </a:r>
            <a:endParaRPr/>
          </a:p>
        </p:txBody>
      </p:sp>
      <p:graphicFrame>
        <p:nvGraphicFramePr>
          <p:cNvPr id="286" name="Google Shape;286;p4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{82417EC3-794F-4400-8A92-DEAD7BABBF6A}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&gt;= 100$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Discount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5%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Parametrization of Steps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319213"/>
            <a:ext cx="6867525" cy="250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49"/>
          <p:cNvGrpSpPr/>
          <p:nvPr/>
        </p:nvGrpSpPr>
        <p:grpSpPr>
          <a:xfrm>
            <a:off x="4306875" y="1564150"/>
            <a:ext cx="822000" cy="1491250"/>
            <a:chOff x="4306875" y="1564150"/>
            <a:chExt cx="822000" cy="1491250"/>
          </a:xfrm>
        </p:grpSpPr>
        <p:sp>
          <p:nvSpPr>
            <p:cNvPr id="294" name="Google Shape;294;p49"/>
            <p:cNvSpPr/>
            <p:nvPr/>
          </p:nvSpPr>
          <p:spPr>
            <a:xfrm>
              <a:off x="4306875" y="1564150"/>
              <a:ext cx="822000" cy="240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9"/>
            <p:cNvSpPr/>
            <p:nvPr/>
          </p:nvSpPr>
          <p:spPr>
            <a:xfrm>
              <a:off x="4306875" y="2815100"/>
              <a:ext cx="596700" cy="240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9"/>
          <p:cNvGrpSpPr/>
          <p:nvPr/>
        </p:nvGrpSpPr>
        <p:grpSpPr>
          <a:xfrm>
            <a:off x="5732775" y="1564150"/>
            <a:ext cx="763675" cy="1491250"/>
            <a:chOff x="5732775" y="1564150"/>
            <a:chExt cx="763675" cy="1491250"/>
          </a:xfrm>
        </p:grpSpPr>
        <p:sp>
          <p:nvSpPr>
            <p:cNvPr id="297" name="Google Shape;297;p49"/>
            <p:cNvSpPr/>
            <p:nvPr/>
          </p:nvSpPr>
          <p:spPr>
            <a:xfrm>
              <a:off x="5899750" y="1564150"/>
              <a:ext cx="596700" cy="240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9"/>
            <p:cNvSpPr/>
            <p:nvPr/>
          </p:nvSpPr>
          <p:spPr>
            <a:xfrm>
              <a:off x="5732775" y="2815100"/>
              <a:ext cx="479400" cy="240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49"/>
          <p:cNvGrpSpPr/>
          <p:nvPr/>
        </p:nvGrpSpPr>
        <p:grpSpPr>
          <a:xfrm>
            <a:off x="6656350" y="1564150"/>
            <a:ext cx="524100" cy="1491250"/>
            <a:chOff x="6656350" y="1564150"/>
            <a:chExt cx="524100" cy="1491250"/>
          </a:xfrm>
        </p:grpSpPr>
        <p:sp>
          <p:nvSpPr>
            <p:cNvPr id="300" name="Google Shape;300;p49"/>
            <p:cNvSpPr/>
            <p:nvPr/>
          </p:nvSpPr>
          <p:spPr>
            <a:xfrm>
              <a:off x="6969550" y="1564150"/>
              <a:ext cx="210900" cy="240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9"/>
            <p:cNvSpPr/>
            <p:nvPr/>
          </p:nvSpPr>
          <p:spPr>
            <a:xfrm>
              <a:off x="6656350" y="2815100"/>
              <a:ext cx="210900" cy="240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Parametrization of Steps</a:t>
            </a:r>
            <a:endParaRPr/>
          </a:p>
        </p:txBody>
      </p:sp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214400"/>
            <a:ext cx="8115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550" y="1235600"/>
            <a:ext cx="6877050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50"/>
          <p:cNvGrpSpPr/>
          <p:nvPr/>
        </p:nvGrpSpPr>
        <p:grpSpPr>
          <a:xfrm>
            <a:off x="2342575" y="1462300"/>
            <a:ext cx="2771950" cy="2494750"/>
            <a:chOff x="2342575" y="1462300"/>
            <a:chExt cx="2771950" cy="2494750"/>
          </a:xfrm>
        </p:grpSpPr>
        <p:sp>
          <p:nvSpPr>
            <p:cNvPr id="310" name="Google Shape;310;p50"/>
            <p:cNvSpPr/>
            <p:nvPr/>
          </p:nvSpPr>
          <p:spPr>
            <a:xfrm>
              <a:off x="4285025" y="1462300"/>
              <a:ext cx="8295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0"/>
            <p:cNvSpPr/>
            <p:nvPr/>
          </p:nvSpPr>
          <p:spPr>
            <a:xfrm>
              <a:off x="3637150" y="3389825"/>
              <a:ext cx="13173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0"/>
            <p:cNvSpPr/>
            <p:nvPr/>
          </p:nvSpPr>
          <p:spPr>
            <a:xfrm>
              <a:off x="2342575" y="3767750"/>
              <a:ext cx="10767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" name="Google Shape;313;p50"/>
            <p:cNvCxnSpPr>
              <a:stCxn id="310" idx="2"/>
              <a:endCxn id="311" idx="0"/>
            </p:cNvCxnSpPr>
            <p:nvPr/>
          </p:nvCxnSpPr>
          <p:spPr>
            <a:xfrm flipH="1">
              <a:off x="4295675" y="1651600"/>
              <a:ext cx="404100" cy="1738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50"/>
            <p:cNvCxnSpPr>
              <a:stCxn id="311" idx="2"/>
              <a:endCxn id="312" idx="0"/>
            </p:cNvCxnSpPr>
            <p:nvPr/>
          </p:nvCxnSpPr>
          <p:spPr>
            <a:xfrm flipH="1">
              <a:off x="2881000" y="3579125"/>
              <a:ext cx="1414800" cy="18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5" name="Google Shape;315;p50"/>
          <p:cNvGrpSpPr/>
          <p:nvPr/>
        </p:nvGrpSpPr>
        <p:grpSpPr>
          <a:xfrm>
            <a:off x="3883775" y="1462300"/>
            <a:ext cx="2620425" cy="2494750"/>
            <a:chOff x="3883775" y="1462300"/>
            <a:chExt cx="2620425" cy="2494750"/>
          </a:xfrm>
        </p:grpSpPr>
        <p:sp>
          <p:nvSpPr>
            <p:cNvPr id="316" name="Google Shape;316;p50"/>
            <p:cNvSpPr/>
            <p:nvPr/>
          </p:nvSpPr>
          <p:spPr>
            <a:xfrm>
              <a:off x="5985025" y="1462300"/>
              <a:ext cx="4533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0"/>
            <p:cNvSpPr/>
            <p:nvPr/>
          </p:nvSpPr>
          <p:spPr>
            <a:xfrm>
              <a:off x="5746700" y="3389825"/>
              <a:ext cx="7575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50"/>
            <p:cNvCxnSpPr>
              <a:stCxn id="316" idx="2"/>
              <a:endCxn id="317" idx="0"/>
            </p:cNvCxnSpPr>
            <p:nvPr/>
          </p:nvCxnSpPr>
          <p:spPr>
            <a:xfrm flipH="1">
              <a:off x="6125575" y="1651600"/>
              <a:ext cx="86100" cy="1738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9" name="Google Shape;319;p50"/>
            <p:cNvSpPr/>
            <p:nvPr/>
          </p:nvSpPr>
          <p:spPr>
            <a:xfrm>
              <a:off x="3883775" y="3767750"/>
              <a:ext cx="4959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50"/>
            <p:cNvCxnSpPr>
              <a:stCxn id="317" idx="2"/>
              <a:endCxn id="319" idx="0"/>
            </p:cNvCxnSpPr>
            <p:nvPr/>
          </p:nvCxnSpPr>
          <p:spPr>
            <a:xfrm flipH="1">
              <a:off x="4131650" y="3579125"/>
              <a:ext cx="1993800" cy="18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50"/>
          <p:cNvGrpSpPr/>
          <p:nvPr/>
        </p:nvGrpSpPr>
        <p:grpSpPr>
          <a:xfrm>
            <a:off x="5018300" y="1462300"/>
            <a:ext cx="2787625" cy="2494750"/>
            <a:chOff x="5018300" y="1462300"/>
            <a:chExt cx="2787625" cy="2494750"/>
          </a:xfrm>
        </p:grpSpPr>
        <p:sp>
          <p:nvSpPr>
            <p:cNvPr id="322" name="Google Shape;322;p50"/>
            <p:cNvSpPr/>
            <p:nvPr/>
          </p:nvSpPr>
          <p:spPr>
            <a:xfrm>
              <a:off x="7048425" y="3389825"/>
              <a:ext cx="7575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6946200" y="1462300"/>
              <a:ext cx="2415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5018300" y="3767750"/>
              <a:ext cx="495900" cy="18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50"/>
            <p:cNvCxnSpPr>
              <a:stCxn id="323" idx="2"/>
              <a:endCxn id="322" idx="0"/>
            </p:cNvCxnSpPr>
            <p:nvPr/>
          </p:nvCxnSpPr>
          <p:spPr>
            <a:xfrm>
              <a:off x="7066950" y="1651600"/>
              <a:ext cx="360300" cy="1738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6" name="Google Shape;326;p50"/>
            <p:cNvCxnSpPr>
              <a:stCxn id="322" idx="2"/>
              <a:endCxn id="324" idx="0"/>
            </p:cNvCxnSpPr>
            <p:nvPr/>
          </p:nvCxnSpPr>
          <p:spPr>
            <a:xfrm flipH="1">
              <a:off x="5266275" y="3579125"/>
              <a:ext cx="2160900" cy="18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7" name="Google Shape;327;p50"/>
          <p:cNvSpPr txBox="1"/>
          <p:nvPr/>
        </p:nvSpPr>
        <p:spPr>
          <a:xfrm>
            <a:off x="2307000" y="440162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Note: Typehints are added for convenience and readability, they do not influence behave’s behaviour!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Definitions with Parameters</a:t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163" y="1130950"/>
            <a:ext cx="4243675" cy="28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 txBox="1"/>
          <p:nvPr/>
        </p:nvSpPr>
        <p:spPr>
          <a:xfrm>
            <a:off x="2200963" y="4125775"/>
            <a:ext cx="474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Use placeholders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{amount}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{expected:d}</a:t>
            </a:r>
            <a:r>
              <a:rPr lang="en" sz="1100">
                <a:solidFill>
                  <a:schemeClr val="dk1"/>
                </a:solidFill>
              </a:rPr>
              <a:t> for data injection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III: </a:t>
            </a:r>
            <a:r>
              <a:rPr lang="en"/>
              <a:t>Practical Gherkin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Scenario Outlines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Exercise: Advanced Syntax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</a:t>
            </a:r>
            <a:r>
              <a:rPr lang="en"/>
              <a:t>Parameterization</a:t>
            </a:r>
            <a:r>
              <a:rPr lang="en"/>
              <a:t>, Scenario Outlines, Data Tables and Backgrounds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Parametrization of Scenarios -&gt; Scenario Outlines</a:t>
            </a:r>
            <a:endParaRPr/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252538"/>
            <a:ext cx="46863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Using Tables in regular Scenarios</a:t>
            </a:r>
            <a:endParaRPr/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75" y="1728788"/>
            <a:ext cx="31051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00" y="1311375"/>
            <a:ext cx="36766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Backgrounds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389600"/>
            <a:ext cx="28080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Backgrounds are used to set up larger testing contexts, e.g. setting up browsers or databases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Backgrounds consist of Given Statements and And statements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54" name="Google Shape;3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596950"/>
            <a:ext cx="5719501" cy="197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450" y="2967761"/>
            <a:ext cx="41148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311700" y="3222525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Conceptually, they are Given statements that apply to all scenarios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The associated steps are implemented in the same way as other Given statements</a:t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4506600" y="4440525"/>
            <a:ext cx="32505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Note: </a:t>
            </a:r>
            <a:r>
              <a:rPr b="1" lang="en" sz="1100">
                <a:solidFill>
                  <a:schemeClr val="dk2"/>
                </a:solidFill>
              </a:rPr>
              <a:t>Execution</a:t>
            </a:r>
            <a:r>
              <a:rPr b="1" lang="en" sz="1100">
                <a:solidFill>
                  <a:schemeClr val="dk2"/>
                </a:solidFill>
              </a:rPr>
              <a:t> is done for each associated Scenario individually!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Advanced Syntax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Advanced Syntax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Instructions (Easier):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Modify your step implementations from Exercise 2 to include: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Parametrization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Scenario Outlines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Background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Data Tables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69" name="Google Shape;36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Instructions (Harder):</a:t>
            </a:r>
            <a:endParaRPr b="1"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Navigate to “workshop/features/checkout.feature”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Write a scenario outline based on the requirement in the file header. Make sure to use the Background Data provided.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Implement your Scenario Outline in “workshop/features/steps/checkout_steps.py”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Can you make the feature succeed?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Input: Order Fulfillment Rules</a:t>
            </a:r>
            <a:endParaRPr/>
          </a:p>
        </p:txBody>
      </p:sp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💬 “Orde</a:t>
            </a:r>
            <a:r>
              <a:rPr lang="en"/>
              <a:t>rs can be placed</a:t>
            </a:r>
            <a:r>
              <a:rPr lang="en"/>
              <a:t> only if the user is authenticated and all items are in stock.</a:t>
            </a:r>
            <a:br>
              <a:rPr lang="en"/>
            </a:br>
            <a:r>
              <a:rPr lang="en"/>
              <a:t> If an item is out of stock, the order should be rejected with a specific message.”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💬 “Shipping cost depends on region: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EU: €5 flat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US: €10 flat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Rest of world: €20”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Workshop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the end of the workshop, you should be able to...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... understand the benefits of BDD.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... use BDD to specify the behaviour of your code in a structured way *before* writing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... assert that your code exhibits the expected behaviour *while* writing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... advocate for the use of BDD in your organisation should you chose to do so.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0 - Setup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Go to the GitHub Repo for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this project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Clone the repository with `git clone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git@github.com</a:t>
            </a:r>
            <a:r>
              <a:rPr lang="en" sz="2100"/>
              <a:t>:pyladiesams/bdd-with-python-mar2025.git`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Install the dependencies in your preferred way, example: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`python3.8 -m venv .venv`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`source .venv/bin/activate`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`pip install -r requirements.txt`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Verify that everything went well, by running: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`behave -qo test.txt solutions/features &amp;&amp; rm test.txt`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 - What is BDD?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Behavior-Driven Development?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Evolved from Test-Driven Development (TDD)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Focuses on collaboration between devs, testers, and non-technical stakeholders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Describes system behavior in </a:t>
            </a:r>
            <a:r>
              <a:rPr i="1" lang="en" sz="1500">
                <a:solidFill>
                  <a:schemeClr val="dk1"/>
                </a:solidFill>
              </a:rPr>
              <a:t>plain language</a:t>
            </a:r>
            <a:br>
              <a:rPr i="1" lang="en" sz="1500">
                <a:solidFill>
                  <a:schemeClr val="dk1"/>
                </a:solidFill>
              </a:rPr>
            </a:b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🧠 </a:t>
            </a:r>
            <a:r>
              <a:rPr i="1" lang="en" sz="1500">
                <a:solidFill>
                  <a:schemeClr val="dk1"/>
                </a:solidFill>
              </a:rPr>
              <a:t>BDD = testing + collaboration + clarity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