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10" autoAdjust="0"/>
  </p:normalViewPr>
  <p:slideViewPr>
    <p:cSldViewPr snapToGrid="0">
      <p:cViewPr>
        <p:scale>
          <a:sx n="100" d="100"/>
          <a:sy n="100" d="100"/>
        </p:scale>
        <p:origin x="4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9CF44-94EA-4F95-BEE0-87310D2EC23A}" type="datetimeFigureOut">
              <a:rPr lang="nl-NL" smtClean="0"/>
              <a:t>19-4-2022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E79D6-E8E6-42C0-B057-B2D7DB270F9B}" type="slidenum">
              <a:rPr lang="nl-NL" smtClean="0"/>
              <a:t>‹nr.›</a:t>
            </a:fld>
            <a:endParaRPr lang="nl-NL"/>
          </a:p>
        </p:txBody>
      </p:sp>
    </p:spTree>
    <p:extLst>
      <p:ext uri="{BB962C8B-B14F-4D97-AF65-F5344CB8AC3E}">
        <p14:creationId xmlns:p14="http://schemas.microsoft.com/office/powerpoint/2010/main" val="387594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Me</a:t>
            </a:r>
          </a:p>
          <a:p>
            <a:pPr marL="171450" indent="-171450">
              <a:buFontTx/>
              <a:buChar char="-"/>
            </a:pPr>
            <a:r>
              <a:rPr lang="en-US" dirty="0"/>
              <a:t>Educated as a psychologist (cognitive neuroscience = MRI &amp; EEG &amp; Robots/Machine Learning)</a:t>
            </a:r>
          </a:p>
          <a:p>
            <a:pPr marL="171450" indent="-171450">
              <a:buFontTx/>
              <a:buChar char="-"/>
            </a:pPr>
            <a:r>
              <a:rPr lang="en-US" dirty="0"/>
              <a:t>PhD in computer science and some post doc research projects afterwards</a:t>
            </a:r>
          </a:p>
          <a:p>
            <a:pPr marL="171450" indent="-171450">
              <a:buFontTx/>
              <a:buChar char="-"/>
            </a:pPr>
            <a:r>
              <a:rPr lang="en-US" dirty="0"/>
              <a:t>Then a teacher in Fontys University of Applied Sciences in Eindhoven, including teaching data science with Python</a:t>
            </a:r>
          </a:p>
          <a:p>
            <a:pPr marL="171450" indent="-171450">
              <a:buFontTx/>
              <a:buChar char="-"/>
            </a:pPr>
            <a:r>
              <a:rPr lang="en-US" dirty="0"/>
              <a:t>Now: Assistant Professor at Open University in Heerlen in the Technology Enhanced Learning and Innovation group (which is in the domain of Educational Sciences)</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2</a:t>
            </a:fld>
            <a:endParaRPr lang="nl-NL"/>
          </a:p>
        </p:txBody>
      </p:sp>
    </p:spTree>
    <p:extLst>
      <p:ext uri="{BB962C8B-B14F-4D97-AF65-F5344CB8AC3E}">
        <p14:creationId xmlns:p14="http://schemas.microsoft.com/office/powerpoint/2010/main" val="27915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Worked</a:t>
            </a:r>
            <a:r>
              <a:rPr lang="nl-NL" dirty="0"/>
              <a:t> in Delphi, C#, C++, COBOL, Java, Go, R, Python, front-end </a:t>
            </a:r>
            <a:r>
              <a:rPr lang="nl-NL" dirty="0" err="1"/>
              <a:t>scripting</a:t>
            </a:r>
            <a:r>
              <a:rPr lang="nl-NL" dirty="0"/>
              <a:t>-like </a:t>
            </a:r>
            <a:r>
              <a:rPr lang="nl-NL" dirty="0" err="1"/>
              <a:t>languages</a:t>
            </a:r>
            <a:r>
              <a:rPr lang="nl-NL" dirty="0"/>
              <a:t> </a:t>
            </a:r>
            <a:r>
              <a:rPr lang="nl-NL" dirty="0" err="1"/>
              <a:t>and</a:t>
            </a:r>
            <a:r>
              <a:rPr lang="nl-NL" dirty="0"/>
              <a:t> packages (HTML, CSS, </a:t>
            </a:r>
            <a:r>
              <a:rPr lang="nl-NL" dirty="0" err="1"/>
              <a:t>JavaScript</a:t>
            </a:r>
            <a:r>
              <a:rPr lang="nl-NL" dirty="0"/>
              <a:t>, </a:t>
            </a:r>
            <a:r>
              <a:rPr lang="nl-NL" dirty="0" err="1"/>
              <a:t>Angular</a:t>
            </a:r>
            <a:r>
              <a:rPr lang="nl-NL" dirty="0"/>
              <a:t>, </a:t>
            </a:r>
            <a:r>
              <a:rPr lang="nl-NL" dirty="0" err="1"/>
              <a:t>React</a:t>
            </a:r>
            <a:r>
              <a:rPr lang="nl-NL" dirty="0"/>
              <a:t>, Vue) systems like </a:t>
            </a:r>
            <a:r>
              <a:rPr lang="nl-NL" dirty="0" err="1"/>
              <a:t>the</a:t>
            </a:r>
            <a:r>
              <a:rPr lang="nl-NL" dirty="0"/>
              <a:t> well </a:t>
            </a:r>
            <a:r>
              <a:rPr lang="nl-NL" dirty="0" err="1"/>
              <a:t>known</a:t>
            </a:r>
            <a:r>
              <a:rPr lang="nl-NL" dirty="0"/>
              <a:t> </a:t>
            </a:r>
            <a:r>
              <a:rPr lang="nl-NL" dirty="0" err="1"/>
              <a:t>Jupyter</a:t>
            </a:r>
            <a:r>
              <a:rPr lang="nl-NL" dirty="0"/>
              <a:t> Notebook, but </a:t>
            </a:r>
            <a:r>
              <a:rPr lang="nl-NL" dirty="0" err="1"/>
              <a:t>also</a:t>
            </a:r>
            <a:r>
              <a:rPr lang="nl-NL" dirty="0"/>
              <a:t>: </a:t>
            </a:r>
            <a:r>
              <a:rPr lang="nl-NL" dirty="0" err="1"/>
              <a:t>ElasticSearch</a:t>
            </a:r>
            <a:r>
              <a:rPr lang="nl-NL" dirty="0"/>
              <a:t>, Apache Storm, </a:t>
            </a:r>
            <a:r>
              <a:rPr lang="nl-NL" dirty="0" err="1"/>
              <a:t>Hadoop</a:t>
            </a:r>
            <a:r>
              <a:rPr lang="nl-NL" dirty="0"/>
              <a:t>, Unity3D</a:t>
            </a:r>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3</a:t>
            </a:fld>
            <a:endParaRPr lang="nl-NL"/>
          </a:p>
        </p:txBody>
      </p:sp>
    </p:spTree>
    <p:extLst>
      <p:ext uri="{BB962C8B-B14F-4D97-AF65-F5344CB8AC3E}">
        <p14:creationId xmlns:p14="http://schemas.microsoft.com/office/powerpoint/2010/main" val="395338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Educational Sciences (what is it?)</a:t>
            </a:r>
          </a:p>
          <a:p>
            <a:pPr marL="171450" indent="-171450">
              <a:buFontTx/>
              <a:buChar char="-"/>
            </a:pPr>
            <a:r>
              <a:rPr lang="en-US" dirty="0"/>
              <a:t>The science of education and teaching</a:t>
            </a:r>
          </a:p>
          <a:p>
            <a:pPr marL="171450" indent="-171450">
              <a:buFontTx/>
              <a:buChar char="-"/>
            </a:pPr>
            <a:r>
              <a:rPr lang="en-US" dirty="0"/>
              <a:t>A mixed domain that combines elements based on Education Theory but also on Psychology</a:t>
            </a:r>
          </a:p>
          <a:p>
            <a:pPr marL="171450" indent="-171450">
              <a:buFontTx/>
              <a:buChar char="-"/>
            </a:pPr>
            <a:r>
              <a:rPr lang="en-US" dirty="0"/>
              <a:t>Educational Sciences has increasingly focused on digital technologies along with the rise of the internet. At first universities but now more and more schools have been using digital technologies in their curriculums. Most of you probably know digital learning platforms from your own education and anyone looking to educate themselves has probably run into multimedia (videos, blogs and podcasts) and maybe MOOCs as well. Maybe some of you have even played educational game. Behind all of the (professional) products on that list has been some consideration of didactics or pedagogy. The creators have thought about how to best use these materials to help the learners grow their knowledge. So there is Educational Science behind all of these</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4</a:t>
            </a:fld>
            <a:endParaRPr lang="nl-NL"/>
          </a:p>
        </p:txBody>
      </p:sp>
    </p:spTree>
    <p:extLst>
      <p:ext uri="{BB962C8B-B14F-4D97-AF65-F5344CB8AC3E}">
        <p14:creationId xmlns:p14="http://schemas.microsoft.com/office/powerpoint/2010/main" val="71406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At the Open University, Educational Sciences faculty we do research and we focus on four areas:</a:t>
            </a:r>
          </a:p>
          <a:p>
            <a:pPr marL="628650" lvl="1" indent="-171450">
              <a:buFontTx/>
              <a:buChar char="-"/>
            </a:pPr>
            <a:r>
              <a:rPr lang="en-US" dirty="0"/>
              <a:t>Online learning and instruction</a:t>
            </a:r>
          </a:p>
          <a:p>
            <a:pPr marL="628650" lvl="1" indent="-171450">
              <a:buFontTx/>
              <a:buChar char="-"/>
            </a:pPr>
            <a:r>
              <a:rPr lang="en-US" dirty="0"/>
              <a:t>Social learning</a:t>
            </a:r>
          </a:p>
          <a:p>
            <a:pPr marL="628650" lvl="1" indent="-171450">
              <a:buFontTx/>
              <a:buChar char="-"/>
            </a:pPr>
            <a:r>
              <a:rPr lang="en-US" dirty="0"/>
              <a:t>Conditions for life long learning</a:t>
            </a:r>
          </a:p>
          <a:p>
            <a:pPr marL="628650" lvl="1" indent="-171450">
              <a:buFontTx/>
              <a:buChar char="-"/>
            </a:pPr>
            <a:r>
              <a:rPr lang="en-US" dirty="0"/>
              <a:t>Technology enhanced learning and innovation</a:t>
            </a:r>
          </a:p>
          <a:p>
            <a:pPr marL="171450" lvl="0" indent="-171450">
              <a:buFontTx/>
              <a:buChar char="-"/>
            </a:pPr>
            <a:r>
              <a:rPr lang="en-US" dirty="0"/>
              <a:t>In all </a:t>
            </a:r>
            <a:r>
              <a:rPr lang="en-US"/>
              <a:t>these areas, </a:t>
            </a:r>
            <a:r>
              <a:rPr lang="en-US" dirty="0"/>
              <a:t>analysis </a:t>
            </a:r>
            <a:r>
              <a:rPr lang="en-US"/>
              <a:t>is done, </a:t>
            </a:r>
            <a:r>
              <a:rPr lang="en-US" dirty="0"/>
              <a:t>and dedicated applications are being developed</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5</a:t>
            </a:fld>
            <a:endParaRPr lang="nl-NL"/>
          </a:p>
        </p:txBody>
      </p:sp>
    </p:spTree>
    <p:extLst>
      <p:ext uri="{BB962C8B-B14F-4D97-AF65-F5344CB8AC3E}">
        <p14:creationId xmlns:p14="http://schemas.microsoft.com/office/powerpoint/2010/main" val="392850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How does Python play a role in Educational Sciences?</a:t>
            </a:r>
          </a:p>
          <a:p>
            <a:pPr marL="171450" indent="-171450">
              <a:buFontTx/>
              <a:buChar char="-"/>
            </a:pPr>
            <a:r>
              <a:rPr lang="en-US" dirty="0"/>
              <a:t>Some of you may already know this: but there are 3 major groups of analysis in social sciences.</a:t>
            </a:r>
          </a:p>
          <a:p>
            <a:pPr marL="628650" lvl="1" indent="-171450">
              <a:buFontTx/>
              <a:buChar char="-"/>
            </a:pPr>
            <a:r>
              <a:rPr lang="en-US" dirty="0"/>
              <a:t>Classical (of frequentist) statistics</a:t>
            </a:r>
          </a:p>
          <a:p>
            <a:pPr marL="628650" lvl="1" indent="-171450">
              <a:buFontTx/>
              <a:buChar char="-"/>
            </a:pPr>
            <a:r>
              <a:rPr lang="en-US" dirty="0"/>
              <a:t>Bayesian statistics</a:t>
            </a:r>
          </a:p>
          <a:p>
            <a:pPr marL="628650" lvl="1" indent="-171450">
              <a:buFontTx/>
              <a:buChar char="-"/>
            </a:pPr>
            <a:r>
              <a:rPr lang="en-US" dirty="0"/>
              <a:t>Machine learning and AI</a:t>
            </a:r>
          </a:p>
          <a:p>
            <a:pPr marL="171450" lvl="0" indent="-171450">
              <a:buFontTx/>
              <a:buChar char="-"/>
            </a:pPr>
            <a:r>
              <a:rPr lang="en-US" dirty="0"/>
              <a:t>Most Psychology related fields (including Educational Sciences) traditionally use classical statistics. They used to do their analysis in dedicated programs such as SPSS but nowadays the R language is the main-stream. Classical statistics is still the main approach to analysis but Bayesian statistics is also building a strong following.</a:t>
            </a:r>
          </a:p>
          <a:p>
            <a:pPr marL="171450" lvl="0" indent="-171450">
              <a:buFontTx/>
              <a:buChar char="-"/>
            </a:pPr>
            <a:r>
              <a:rPr lang="en-US" dirty="0"/>
              <a:t>Educational Sciences differs a bit from the social sciences at large because we are also analyzing our digital learning environments (DLE) and MOOCs. These produce larger volumes of data and correspondingly, machine learning approaches are used in the analyses of these systems.</a:t>
            </a:r>
          </a:p>
          <a:p>
            <a:pPr marL="171450" lvl="0" indent="-171450">
              <a:buFontTx/>
              <a:buChar char="-"/>
            </a:pPr>
            <a:r>
              <a:rPr lang="en-US" dirty="0"/>
              <a:t>Python is a close competitor to R in these regards and I see that R is used more by those researchers that "just" do analyses and use R as a statistics package and Python is used in situations and project where the analysis has to be integrated with other systems. Such as in pipelines where data comes in from complex data producing systems or when the output is used to support students or teachers (such as in dashboards).</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6</a:t>
            </a:fld>
            <a:endParaRPr lang="nl-NL"/>
          </a:p>
        </p:txBody>
      </p:sp>
    </p:spTree>
    <p:extLst>
      <p:ext uri="{BB962C8B-B14F-4D97-AF65-F5344CB8AC3E}">
        <p14:creationId xmlns:p14="http://schemas.microsoft.com/office/powerpoint/2010/main" val="3529014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Another area where Python is very important for Educational Sciences is in prototyping. Most of our scientific projects start off from a very prototypical point and Python is a strong candidate in these cases because of it's flexibility and high level of abstraction.</a:t>
            </a:r>
          </a:p>
          <a:p>
            <a:pPr marL="171450" indent="-171450">
              <a:buFontTx/>
              <a:buChar char="-"/>
            </a:pPr>
            <a:r>
              <a:rPr lang="en-US" dirty="0"/>
              <a:t>The sorts of projects that Python is used in is very diverse</a:t>
            </a:r>
          </a:p>
          <a:p>
            <a:pPr marL="628650" lvl="1" indent="-171450">
              <a:buFontTx/>
              <a:buChar char="-"/>
            </a:pPr>
            <a:r>
              <a:rPr lang="en-US" dirty="0"/>
              <a:t>As mentioned: learning analytics from DLEs and MOOCs is often done</a:t>
            </a:r>
          </a:p>
          <a:p>
            <a:pPr marL="628650" lvl="1" indent="-171450">
              <a:buFontTx/>
              <a:buChar char="-"/>
            </a:pPr>
            <a:r>
              <a:rPr lang="en-US" dirty="0"/>
              <a:t>In that case you van get integration with systems such as Apache Kafka or Spark</a:t>
            </a:r>
          </a:p>
          <a:p>
            <a:pPr marL="628650" lvl="1" indent="-171450">
              <a:buFontTx/>
              <a:buChar char="-"/>
            </a:pPr>
            <a:r>
              <a:rPr lang="en-US" dirty="0"/>
              <a:t>Dashboards for students and teachers that are based on interactions with the learning systems</a:t>
            </a:r>
          </a:p>
          <a:p>
            <a:pPr marL="628650" lvl="1" indent="-171450">
              <a:buFontTx/>
              <a:buChar char="-"/>
            </a:pPr>
            <a:r>
              <a:rPr lang="en-US" dirty="0"/>
              <a:t>Serious Games</a:t>
            </a:r>
          </a:p>
          <a:p>
            <a:pPr marL="628650" lvl="1" indent="-171450">
              <a:buFontTx/>
              <a:buChar char="-"/>
            </a:pPr>
            <a:r>
              <a:rPr lang="en-US" dirty="0"/>
              <a:t>Projects that use computer vision for facial recognition, emotion recognition or object recognition or speech processing</a:t>
            </a:r>
          </a:p>
          <a:p>
            <a:pPr marL="628650" lvl="1" indent="-171450">
              <a:buFontTx/>
              <a:buChar char="-"/>
            </a:pPr>
            <a:r>
              <a:rPr lang="en-US" dirty="0"/>
              <a:t>Chat bots</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7</a:t>
            </a:fld>
            <a:endParaRPr lang="nl-NL"/>
          </a:p>
        </p:txBody>
      </p:sp>
    </p:spTree>
    <p:extLst>
      <p:ext uri="{BB962C8B-B14F-4D97-AF65-F5344CB8AC3E}">
        <p14:creationId xmlns:p14="http://schemas.microsoft.com/office/powerpoint/2010/main" val="371899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What projects am I using Python in?- My primary project is in using learning analytics</a:t>
            </a:r>
          </a:p>
          <a:p>
            <a:pPr marL="628650" lvl="1" indent="-171450">
              <a:buFontTx/>
              <a:buChar char="-"/>
            </a:pPr>
            <a:r>
              <a:rPr lang="en-US" dirty="0"/>
              <a:t>The OU has a DLE that has been active since 2015</a:t>
            </a:r>
          </a:p>
          <a:p>
            <a:pPr marL="628650" lvl="1" indent="-171450">
              <a:buFontTx/>
              <a:buChar char="-"/>
            </a:pPr>
            <a:r>
              <a:rPr lang="en-US" dirty="0"/>
              <a:t>Over 3300 courses have run since then</a:t>
            </a:r>
          </a:p>
          <a:p>
            <a:pPr marL="628650" lvl="1" indent="-171450">
              <a:buFontTx/>
              <a:buChar char="-"/>
            </a:pPr>
            <a:r>
              <a:rPr lang="en-US" dirty="0"/>
              <a:t>Over 310.000 course registrations have taken place and millions of course interactions have been done</a:t>
            </a:r>
          </a:p>
          <a:p>
            <a:pPr marL="628650" lvl="1" indent="-171450">
              <a:buFontTx/>
              <a:buChar char="-"/>
            </a:pPr>
            <a:r>
              <a:rPr lang="en-US" dirty="0"/>
              <a:t>In my project I'm processing this data in order to support students and teachers</a:t>
            </a:r>
          </a:p>
          <a:p>
            <a:pPr marL="628650" lvl="1" indent="-171450">
              <a:buFontTx/>
              <a:buChar char="-"/>
            </a:pPr>
            <a:r>
              <a:rPr lang="en-US" dirty="0"/>
              <a:t>We are looking at which factors influence whether a student can successfully complete a course</a:t>
            </a:r>
          </a:p>
          <a:p>
            <a:pPr marL="628650" lvl="1" indent="-171450">
              <a:buFontTx/>
              <a:buChar char="-"/>
            </a:pPr>
            <a:r>
              <a:rPr lang="en-US" dirty="0"/>
              <a:t>We try to provide some warning signals to students that are at risk of failing a course</a:t>
            </a:r>
          </a:p>
          <a:p>
            <a:pPr marL="628650" lvl="1" indent="-171450">
              <a:buFontTx/>
              <a:buChar char="-"/>
            </a:pPr>
            <a:r>
              <a:rPr lang="en-US" dirty="0"/>
              <a:t>We also try to provide insight to teachers. On students that might need extra help but also on the structure of their courses so they can make them more doable for students</a:t>
            </a:r>
          </a:p>
          <a:p>
            <a:pPr marL="628650" lvl="1" indent="-171450">
              <a:buFontTx/>
              <a:buChar char="-"/>
            </a:pPr>
            <a:r>
              <a:rPr lang="en-US" dirty="0"/>
              <a:t>The DLE data runs into a Kafka message queue along with data from other sources (such as student registrations etc.)</a:t>
            </a:r>
          </a:p>
          <a:p>
            <a:pPr marL="628650" lvl="1" indent="-171450">
              <a:buFontTx/>
              <a:buChar char="-"/>
            </a:pPr>
            <a:r>
              <a:rPr lang="en-US" dirty="0"/>
              <a:t>We use Python to generate static reports but also to stream live data and to generate dashboards that present this data and relevant insights to teachers</a:t>
            </a:r>
          </a:p>
          <a:p>
            <a:pPr marL="171450" lvl="0" indent="-171450">
              <a:buFontTx/>
              <a:buChar char="-"/>
            </a:pPr>
            <a:r>
              <a:rPr lang="en-US" dirty="0"/>
              <a:t>Next to my primary project I develop Serious Games and VR applications. These games and applications are part of experiments so I collect I prefer to use Python to write RESTful APIs to send the data to</a:t>
            </a:r>
          </a:p>
          <a:p>
            <a:pPr marL="171450" lvl="0" indent="-171450">
              <a:buFontTx/>
              <a:buChar char="-"/>
            </a:pPr>
            <a:r>
              <a:rPr lang="en-US" dirty="0"/>
              <a:t>Colleagues use Python for text analysis.</a:t>
            </a:r>
          </a:p>
          <a:p>
            <a:pPr marL="171450" lvl="0" indent="-171450">
              <a:buFontTx/>
              <a:buChar char="-"/>
            </a:pPr>
            <a:r>
              <a:rPr lang="en-US" dirty="0"/>
              <a:t>Finally, I and many colleagues use Python to do my analyses and to create visualizations of results</a:t>
            </a:r>
          </a:p>
          <a:p>
            <a:pPr marL="171450" lvl="0" indent="-171450">
              <a:buFontTx/>
              <a:buChar char="-"/>
            </a:pPr>
            <a:r>
              <a:rPr lang="en-US" dirty="0"/>
              <a:t>Students in our master course use Python to prototype their final projects and to do their experiments</a:t>
            </a:r>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8</a:t>
            </a:fld>
            <a:endParaRPr lang="nl-NL"/>
          </a:p>
        </p:txBody>
      </p:sp>
    </p:spTree>
    <p:extLst>
      <p:ext uri="{BB962C8B-B14F-4D97-AF65-F5344CB8AC3E}">
        <p14:creationId xmlns:p14="http://schemas.microsoft.com/office/powerpoint/2010/main" val="319771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22E79D6-E8E6-42C0-B057-B2D7DB270F9B}" type="slidenum">
              <a:rPr lang="nl-NL" smtClean="0"/>
              <a:t>9</a:t>
            </a:fld>
            <a:endParaRPr lang="nl-NL"/>
          </a:p>
        </p:txBody>
      </p:sp>
    </p:spTree>
    <p:extLst>
      <p:ext uri="{BB962C8B-B14F-4D97-AF65-F5344CB8AC3E}">
        <p14:creationId xmlns:p14="http://schemas.microsoft.com/office/powerpoint/2010/main" val="316047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stijl te bewerken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ABAC3E0-06AD-4460-9F25-4E2BC4F6AF82}" type="datetime1">
              <a:rPr lang="nl-NL" smtClean="0"/>
              <a:t>19-4-2022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D50DCC1-0F66-4AA5-9264-BAA0946526C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18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BC95380-9413-498B-8FAB-5BEA29E158F5}" type="datetime1">
              <a:rPr lang="nl-NL" smtClean="0"/>
              <a:t>19-4-2022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255333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DEDB268-2CCD-4CB6-990D-800EE789C02E}" type="datetime1">
              <a:rPr lang="nl-NL" smtClean="0"/>
              <a:t>19-4-2022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134109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B678D3A-F784-4A3C-9573-E4AC058AA5A2}" type="datetime1">
              <a:rPr lang="nl-NL" smtClean="0"/>
              <a:t>19-4-2022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405550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C7A85788-D55F-4268-B42F-0C8D9135D4ED}" type="datetime1">
              <a:rPr lang="nl-NL" smtClean="0"/>
              <a:t>19-4-2022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D50DCC1-0F66-4AA5-9264-BAA0946526C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60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stijl te bewerken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C7D534C-C4D5-418C-AB8A-575E0C581289}" type="datetime1">
              <a:rPr lang="nl-NL" smtClean="0"/>
              <a:t>19-4-2022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248555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97280" y="2582334"/>
            <a:ext cx="4937760" cy="33782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F9686549-6F1A-4AE9-819A-DCB2495088D6}" type="datetime1">
              <a:rPr lang="nl-NL" smtClean="0"/>
              <a:t>19-4-2022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287208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A06CA4CC-7BF3-4AEA-BC97-CBEB66D8502F}" type="datetime1">
              <a:rPr lang="nl-NL" smtClean="0"/>
              <a:t>19-4-2022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33139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30D795-0490-42C6-9D31-7A7FDB5643DD}" type="datetime1">
              <a:rPr lang="nl-NL" smtClean="0"/>
              <a:t>19-4-2022</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4D50DCC1-0F66-4AA5-9264-BAA0946526CD}" type="slidenum">
              <a:rPr lang="nl-NL" smtClean="0"/>
              <a:t>‹nr.›</a:t>
            </a:fld>
            <a:endParaRPr lang="nl-NL"/>
          </a:p>
        </p:txBody>
      </p:sp>
    </p:spTree>
    <p:extLst>
      <p:ext uri="{BB962C8B-B14F-4D97-AF65-F5344CB8AC3E}">
        <p14:creationId xmlns:p14="http://schemas.microsoft.com/office/powerpoint/2010/main" val="202456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B8DBF2-A302-40B0-9A03-2972C8A69109}" type="datetime1">
              <a:rPr lang="nl-NL" smtClean="0"/>
              <a:t>19-4-2022</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50DCC1-0F66-4AA5-9264-BAA0946526CD}" type="slidenum">
              <a:rPr lang="nl-NL" smtClean="0"/>
              <a:t>‹nr.›</a:t>
            </a:fld>
            <a:endParaRPr lang="nl-NL"/>
          </a:p>
        </p:txBody>
      </p:sp>
    </p:spTree>
    <p:extLst>
      <p:ext uri="{BB962C8B-B14F-4D97-AF65-F5344CB8AC3E}">
        <p14:creationId xmlns:p14="http://schemas.microsoft.com/office/powerpoint/2010/main" val="283506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tx2"/>
                </a:solidFill>
              </a:defRPr>
            </a:lvl1pPr>
          </a:lstStyle>
          <a:p>
            <a:fld id="{8F390B62-FA5F-4F1F-B3AB-E31FCF983E86}" type="datetime1">
              <a:rPr lang="nl-NL" smtClean="0"/>
              <a:t>19-4-2022</a:t>
            </a:fld>
            <a:endParaRPr lang="nl-NL"/>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50DCC1-0F66-4AA5-9264-BAA0946526CD}" type="slidenum">
              <a:rPr lang="nl-NL" smtClean="0"/>
              <a:t>‹nr.›</a:t>
            </a:fld>
            <a:endParaRPr lang="nl-NL"/>
          </a:p>
        </p:txBody>
      </p:sp>
    </p:spTree>
    <p:extLst>
      <p:ext uri="{BB962C8B-B14F-4D97-AF65-F5344CB8AC3E}">
        <p14:creationId xmlns:p14="http://schemas.microsoft.com/office/powerpoint/2010/main" val="194850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2AB679-5192-4749-A51F-4C5A1327730D}" type="datetime1">
              <a:rPr lang="nl-NL" smtClean="0"/>
              <a:t>19-4-2022</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50DCC1-0F66-4AA5-9264-BAA0946526CD}" type="slidenum">
              <a:rPr lang="nl-NL" smtClean="0"/>
              <a:t>‹nr.›</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308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jpg"/><Relationship Id="rId3" Type="http://schemas.openxmlformats.org/officeDocument/2006/relationships/image" Target="../media/image1.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jpg"/><Relationship Id="rId2" Type="http://schemas.openxmlformats.org/officeDocument/2006/relationships/notesSlide" Target="../notesSlides/notesSlide2.xml"/><Relationship Id="rId16" Type="http://schemas.openxmlformats.org/officeDocument/2006/relationships/image" Target="../media/image21.png"/><Relationship Id="rId20" Type="http://schemas.openxmlformats.org/officeDocument/2006/relationships/image" Target="../media/image25.webp"/><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png"/><Relationship Id="rId5" Type="http://schemas.openxmlformats.org/officeDocument/2006/relationships/image" Target="../media/image10.jp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webp"/><Relationship Id="rId9" Type="http://schemas.openxmlformats.org/officeDocument/2006/relationships/image" Target="../media/image14.jp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3B6B65-868B-49E7-9FDB-1449C0916B34}"/>
              </a:ext>
            </a:extLst>
          </p:cNvPr>
          <p:cNvSpPr>
            <a:spLocks noGrp="1"/>
          </p:cNvSpPr>
          <p:nvPr>
            <p:ph type="ctrTitle"/>
          </p:nvPr>
        </p:nvSpPr>
        <p:spPr/>
        <p:txBody>
          <a:bodyPr/>
          <a:lstStyle/>
          <a:p>
            <a:r>
              <a:rPr lang="en-US" dirty="0"/>
              <a:t>Python and</a:t>
            </a:r>
            <a:br>
              <a:rPr lang="en-US" dirty="0"/>
            </a:br>
            <a:r>
              <a:rPr lang="en-US" dirty="0"/>
              <a:t>Educational Sciences</a:t>
            </a:r>
            <a:endParaRPr lang="nl-NL" dirty="0"/>
          </a:p>
        </p:txBody>
      </p:sp>
      <p:sp>
        <p:nvSpPr>
          <p:cNvPr id="3" name="Ondertitel 2">
            <a:extLst>
              <a:ext uri="{FF2B5EF4-FFF2-40B4-BE49-F238E27FC236}">
                <a16:creationId xmlns:a16="http://schemas.microsoft.com/office/drawing/2014/main" id="{91078F1B-B2AF-46D0-ADD0-6260B92EA7F1}"/>
              </a:ext>
            </a:extLst>
          </p:cNvPr>
          <p:cNvSpPr>
            <a:spLocks noGrp="1"/>
          </p:cNvSpPr>
          <p:nvPr>
            <p:ph type="subTitle" idx="1"/>
          </p:nvPr>
        </p:nvSpPr>
        <p:spPr/>
        <p:txBody>
          <a:bodyPr>
            <a:normAutofit/>
          </a:bodyPr>
          <a:lstStyle/>
          <a:p>
            <a:r>
              <a:rPr lang="en-US" sz="2000" dirty="0"/>
              <a:t>Giel van Lankveld</a:t>
            </a:r>
            <a:endParaRPr lang="nl-NL" sz="2000" dirty="0"/>
          </a:p>
        </p:txBody>
      </p:sp>
      <p:sp>
        <p:nvSpPr>
          <p:cNvPr id="4" name="Tijdelijke aanduiding voor dianummer 3">
            <a:extLst>
              <a:ext uri="{FF2B5EF4-FFF2-40B4-BE49-F238E27FC236}">
                <a16:creationId xmlns:a16="http://schemas.microsoft.com/office/drawing/2014/main" id="{EA59630E-E6D2-4D0D-8D00-E8205E4D1562}"/>
              </a:ext>
            </a:extLst>
          </p:cNvPr>
          <p:cNvSpPr>
            <a:spLocks noGrp="1"/>
          </p:cNvSpPr>
          <p:nvPr>
            <p:ph type="sldNum" sz="quarter" idx="12"/>
          </p:nvPr>
        </p:nvSpPr>
        <p:spPr/>
        <p:txBody>
          <a:bodyPr/>
          <a:lstStyle/>
          <a:p>
            <a:fld id="{4D50DCC1-0F66-4AA5-9264-BAA0946526CD}" type="slidenum">
              <a:rPr lang="nl-NL" smtClean="0"/>
              <a:t>1</a:t>
            </a:fld>
            <a:endParaRPr lang="nl-NL"/>
          </a:p>
        </p:txBody>
      </p:sp>
      <p:sp>
        <p:nvSpPr>
          <p:cNvPr id="5" name="Tekstvak 4">
            <a:extLst>
              <a:ext uri="{FF2B5EF4-FFF2-40B4-BE49-F238E27FC236}">
                <a16:creationId xmlns:a16="http://schemas.microsoft.com/office/drawing/2014/main" id="{540A8F53-094E-4E61-942F-81B4944075F1}"/>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Tree>
    <p:extLst>
      <p:ext uri="{BB962C8B-B14F-4D97-AF65-F5344CB8AC3E}">
        <p14:creationId xmlns:p14="http://schemas.microsoft.com/office/powerpoint/2010/main" val="387833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err="1"/>
              <a:t>tracert</a:t>
            </a:r>
            <a:r>
              <a:rPr lang="en-US" dirty="0"/>
              <a:t> / </a:t>
            </a:r>
            <a:r>
              <a:rPr lang="en-US" dirty="0" err="1"/>
              <a:t>whoami</a:t>
            </a:r>
            <a:r>
              <a:rPr lang="en-US" dirty="0"/>
              <a:t>?</a:t>
            </a:r>
            <a:endParaRPr lang="nl-NL" dirty="0"/>
          </a:p>
        </p:txBody>
      </p:sp>
      <p:pic>
        <p:nvPicPr>
          <p:cNvPr id="6" name="Tijdelijke aanduiding voor inhoud 5">
            <a:extLst>
              <a:ext uri="{FF2B5EF4-FFF2-40B4-BE49-F238E27FC236}">
                <a16:creationId xmlns:a16="http://schemas.microsoft.com/office/drawing/2014/main" id="{0D21A235-2911-48C2-82F3-68879E4883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1" y="1897736"/>
            <a:ext cx="1320456" cy="1320456"/>
          </a:xfrm>
          <a:prstGeom prst="rect">
            <a:avLst/>
          </a:prstGeom>
          <a:ln>
            <a:noFill/>
          </a:ln>
          <a:effectLst>
            <a:outerShdw blurRad="190500" algn="tl" rotWithShape="0">
              <a:srgbClr val="000000">
                <a:alpha val="70000"/>
              </a:srgbClr>
            </a:outerShdw>
          </a:effectLst>
        </p:spPr>
      </p:pic>
      <p:sp>
        <p:nvSpPr>
          <p:cNvPr id="4" name="Tijdelijke aanduiding voor dianummer 3">
            <a:extLst>
              <a:ext uri="{FF2B5EF4-FFF2-40B4-BE49-F238E27FC236}">
                <a16:creationId xmlns:a16="http://schemas.microsoft.com/office/drawing/2014/main" id="{C1B3E85B-BC27-4E7B-AFA9-346E10BD73FA}"/>
              </a:ext>
            </a:extLst>
          </p:cNvPr>
          <p:cNvSpPr>
            <a:spLocks noGrp="1"/>
          </p:cNvSpPr>
          <p:nvPr>
            <p:ph type="sldNum" sz="quarter" idx="12"/>
          </p:nvPr>
        </p:nvSpPr>
        <p:spPr/>
        <p:txBody>
          <a:bodyPr/>
          <a:lstStyle/>
          <a:p>
            <a:fld id="{4D50DCC1-0F66-4AA5-9264-BAA0946526CD}" type="slidenum">
              <a:rPr lang="nl-NL" smtClean="0"/>
              <a:t>2</a:t>
            </a:fld>
            <a:endParaRPr lang="nl-NL"/>
          </a:p>
        </p:txBody>
      </p:sp>
      <p:pic>
        <p:nvPicPr>
          <p:cNvPr id="14" name="Afbeelding 13">
            <a:extLst>
              <a:ext uri="{FF2B5EF4-FFF2-40B4-BE49-F238E27FC236}">
                <a16:creationId xmlns:a16="http://schemas.microsoft.com/office/drawing/2014/main" id="{1596505F-C676-4D8B-84E5-1D71851DF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777" y="5374357"/>
            <a:ext cx="1234053" cy="308513"/>
          </a:xfrm>
          <a:prstGeom prst="rect">
            <a:avLst/>
          </a:prstGeom>
          <a:ln>
            <a:noFill/>
          </a:ln>
          <a:effectLst>
            <a:outerShdw blurRad="190500" algn="tl" rotWithShape="0">
              <a:srgbClr val="000000">
                <a:alpha val="70000"/>
              </a:srgbClr>
            </a:outerShdw>
          </a:effectLst>
        </p:spPr>
      </p:pic>
      <p:pic>
        <p:nvPicPr>
          <p:cNvPr id="18" name="Afbeelding 17">
            <a:extLst>
              <a:ext uri="{FF2B5EF4-FFF2-40B4-BE49-F238E27FC236}">
                <a16:creationId xmlns:a16="http://schemas.microsoft.com/office/drawing/2014/main" id="{080C9888-4058-40DC-8BD9-52C3C2B60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9918" y="3896274"/>
            <a:ext cx="1351770" cy="675885"/>
          </a:xfrm>
          <a:prstGeom prst="rect">
            <a:avLst/>
          </a:prstGeom>
          <a:ln>
            <a:noFill/>
          </a:ln>
          <a:effectLst>
            <a:outerShdw blurRad="190500" algn="tl" rotWithShape="0">
              <a:srgbClr val="000000">
                <a:alpha val="70000"/>
              </a:srgbClr>
            </a:outerShdw>
          </a:effectLst>
        </p:spPr>
      </p:pic>
      <p:sp>
        <p:nvSpPr>
          <p:cNvPr id="22" name="Tekstvak 21">
            <a:extLst>
              <a:ext uri="{FF2B5EF4-FFF2-40B4-BE49-F238E27FC236}">
                <a16:creationId xmlns:a16="http://schemas.microsoft.com/office/drawing/2014/main" id="{D46C0DBE-3F3F-4D3E-96DE-5A54E06C2974}"/>
              </a:ext>
            </a:extLst>
          </p:cNvPr>
          <p:cNvSpPr txBox="1"/>
          <p:nvPr/>
        </p:nvSpPr>
        <p:spPr>
          <a:xfrm>
            <a:off x="9030405" y="1886732"/>
            <a:ext cx="1312025" cy="307777"/>
          </a:xfrm>
          <a:prstGeom prst="rect">
            <a:avLst/>
          </a:prstGeom>
          <a:noFill/>
        </p:spPr>
        <p:txBody>
          <a:bodyPr wrap="square" rtlCol="0">
            <a:spAutoFit/>
          </a:bodyPr>
          <a:lstStyle/>
          <a:p>
            <a:r>
              <a:rPr lang="en-US" sz="1400" dirty="0">
                <a:solidFill>
                  <a:schemeClr val="tx1">
                    <a:lumMod val="50000"/>
                  </a:schemeClr>
                </a:solidFill>
              </a:rPr>
              <a:t>Again?</a:t>
            </a:r>
            <a:endParaRPr lang="nl-NL" sz="1400" dirty="0">
              <a:solidFill>
                <a:schemeClr val="tx1">
                  <a:lumMod val="50000"/>
                </a:schemeClr>
              </a:solidFill>
            </a:endParaRPr>
          </a:p>
        </p:txBody>
      </p:sp>
      <p:cxnSp>
        <p:nvCxnSpPr>
          <p:cNvPr id="24" name="Rechte verbindingslijn met pijl 23">
            <a:extLst>
              <a:ext uri="{FF2B5EF4-FFF2-40B4-BE49-F238E27FC236}">
                <a16:creationId xmlns:a16="http://schemas.microsoft.com/office/drawing/2014/main" id="{2EBC4D2C-83C7-4089-BED8-123A5A50C85A}"/>
              </a:ext>
            </a:extLst>
          </p:cNvPr>
          <p:cNvCxnSpPr>
            <a:stCxn id="6" idx="2"/>
            <a:endCxn id="8" idx="0"/>
          </p:cNvCxnSpPr>
          <p:nvPr/>
        </p:nvCxnSpPr>
        <p:spPr>
          <a:xfrm>
            <a:off x="1757509" y="3218192"/>
            <a:ext cx="0" cy="1856331"/>
          </a:xfrm>
          <a:prstGeom prst="straightConnector1">
            <a:avLst/>
          </a:prstGeom>
          <a:ln w="9525">
            <a:solidFill>
              <a:schemeClr val="tx1"/>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ECF83DBB-245B-44CA-8A36-2A770C26B613}"/>
              </a:ext>
            </a:extLst>
          </p:cNvPr>
          <p:cNvCxnSpPr>
            <a:stCxn id="8" idx="3"/>
            <a:endCxn id="10" idx="1"/>
          </p:cNvCxnSpPr>
          <p:nvPr/>
        </p:nvCxnSpPr>
        <p:spPr>
          <a:xfrm flipV="1">
            <a:off x="2214709" y="5528615"/>
            <a:ext cx="881262" cy="3108"/>
          </a:xfrm>
          <a:prstGeom prst="straightConnector1">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8" name="Rechte verbindingslijn met pijl 27">
            <a:extLst>
              <a:ext uri="{FF2B5EF4-FFF2-40B4-BE49-F238E27FC236}">
                <a16:creationId xmlns:a16="http://schemas.microsoft.com/office/drawing/2014/main" id="{6197D7D3-4686-4491-9DE0-DF60ED9F6C59}"/>
              </a:ext>
            </a:extLst>
          </p:cNvPr>
          <p:cNvCxnSpPr>
            <a:stCxn id="10" idx="3"/>
            <a:endCxn id="12" idx="1"/>
          </p:cNvCxnSpPr>
          <p:nvPr/>
        </p:nvCxnSpPr>
        <p:spPr>
          <a:xfrm>
            <a:off x="4010371" y="5528615"/>
            <a:ext cx="950651" cy="0"/>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0" name="Rechte verbindingslijn met pijl 29">
            <a:extLst>
              <a:ext uri="{FF2B5EF4-FFF2-40B4-BE49-F238E27FC236}">
                <a16:creationId xmlns:a16="http://schemas.microsoft.com/office/drawing/2014/main" id="{F373D2C2-9A05-48C8-BC6A-E4B0665D818C}"/>
              </a:ext>
            </a:extLst>
          </p:cNvPr>
          <p:cNvCxnSpPr>
            <a:stCxn id="12" idx="0"/>
            <a:endCxn id="16" idx="2"/>
          </p:cNvCxnSpPr>
          <p:nvPr/>
        </p:nvCxnSpPr>
        <p:spPr>
          <a:xfrm flipV="1">
            <a:off x="5484574" y="4556202"/>
            <a:ext cx="0" cy="650428"/>
          </a:xfrm>
          <a:prstGeom prst="straightConnector1">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64463E20-FC43-4B09-8A60-9963B2B21174}"/>
              </a:ext>
            </a:extLst>
          </p:cNvPr>
          <p:cNvCxnSpPr>
            <a:stCxn id="16" idx="0"/>
            <a:endCxn id="20" idx="2"/>
          </p:cNvCxnSpPr>
          <p:nvPr/>
        </p:nvCxnSpPr>
        <p:spPr>
          <a:xfrm flipH="1" flipV="1">
            <a:off x="5484573" y="3120097"/>
            <a:ext cx="1" cy="792135"/>
          </a:xfrm>
          <a:prstGeom prst="straightConnector1">
            <a:avLst/>
          </a:prstGeom>
          <a:ln w="571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a:extLst>
              <a:ext uri="{FF2B5EF4-FFF2-40B4-BE49-F238E27FC236}">
                <a16:creationId xmlns:a16="http://schemas.microsoft.com/office/drawing/2014/main" id="{F5C6E119-C7ED-425F-8740-D803E3A30FA0}"/>
              </a:ext>
            </a:extLst>
          </p:cNvPr>
          <p:cNvCxnSpPr>
            <a:stCxn id="20" idx="3"/>
            <a:endCxn id="21" idx="1"/>
          </p:cNvCxnSpPr>
          <p:nvPr/>
        </p:nvCxnSpPr>
        <p:spPr>
          <a:xfrm flipV="1">
            <a:off x="6017163" y="2588107"/>
            <a:ext cx="3083539" cy="1"/>
          </a:xfrm>
          <a:prstGeom prst="straightConnector1">
            <a:avLst/>
          </a:prstGeom>
          <a:ln w="762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AA4D1696-788A-4D78-93F9-198DFE416476}"/>
              </a:ext>
            </a:extLst>
          </p:cNvPr>
          <p:cNvCxnSpPr>
            <a:stCxn id="16" idx="3"/>
            <a:endCxn id="18" idx="1"/>
          </p:cNvCxnSpPr>
          <p:nvPr/>
        </p:nvCxnSpPr>
        <p:spPr>
          <a:xfrm>
            <a:off x="6280805" y="4234217"/>
            <a:ext cx="619113"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Rechte verbindingslijn 41">
            <a:extLst>
              <a:ext uri="{FF2B5EF4-FFF2-40B4-BE49-F238E27FC236}">
                <a16:creationId xmlns:a16="http://schemas.microsoft.com/office/drawing/2014/main" id="{7812F3DB-223F-40AD-B011-724E1DEED90E}"/>
              </a:ext>
            </a:extLst>
          </p:cNvPr>
          <p:cNvCxnSpPr>
            <a:stCxn id="12" idx="3"/>
            <a:endCxn id="14" idx="1"/>
          </p:cNvCxnSpPr>
          <p:nvPr/>
        </p:nvCxnSpPr>
        <p:spPr>
          <a:xfrm flipV="1">
            <a:off x="6008126" y="5528614"/>
            <a:ext cx="950651" cy="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Afbeelding 20">
            <a:extLst>
              <a:ext uri="{FF2B5EF4-FFF2-40B4-BE49-F238E27FC236}">
                <a16:creationId xmlns:a16="http://schemas.microsoft.com/office/drawing/2014/main" id="{F0E64F04-F43B-4556-94E7-E81D1C2274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0702" y="2161119"/>
            <a:ext cx="2111781" cy="853975"/>
          </a:xfrm>
          <a:prstGeom prst="rect">
            <a:avLst/>
          </a:prstGeom>
          <a:ln>
            <a:noFill/>
          </a:ln>
          <a:effectLst>
            <a:outerShdw blurRad="190500" algn="tl" rotWithShape="0">
              <a:srgbClr val="000000">
                <a:alpha val="70000"/>
              </a:srgbClr>
            </a:outerShdw>
          </a:effectLst>
        </p:spPr>
      </p:pic>
      <p:pic>
        <p:nvPicPr>
          <p:cNvPr id="20" name="Afbeelding 19">
            <a:extLst>
              <a:ext uri="{FF2B5EF4-FFF2-40B4-BE49-F238E27FC236}">
                <a16:creationId xmlns:a16="http://schemas.microsoft.com/office/drawing/2014/main" id="{4F7E9059-166B-4B1D-8929-9E5DFEDAAD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1983" y="2056118"/>
            <a:ext cx="1065180" cy="1063979"/>
          </a:xfrm>
          <a:prstGeom prst="rect">
            <a:avLst/>
          </a:prstGeom>
          <a:ln>
            <a:noFill/>
          </a:ln>
          <a:effectLst>
            <a:outerShdw blurRad="190500" algn="tl" rotWithShape="0">
              <a:srgbClr val="000000">
                <a:alpha val="70000"/>
              </a:srgbClr>
            </a:outerShdw>
          </a:effectLst>
        </p:spPr>
      </p:pic>
      <p:pic>
        <p:nvPicPr>
          <p:cNvPr id="16" name="Afbeelding 15">
            <a:extLst>
              <a:ext uri="{FF2B5EF4-FFF2-40B4-BE49-F238E27FC236}">
                <a16:creationId xmlns:a16="http://schemas.microsoft.com/office/drawing/2014/main" id="{3CDE72E8-10D8-4A9F-A5BA-D4615962F9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8342" y="3912232"/>
            <a:ext cx="1592463" cy="643970"/>
          </a:xfrm>
          <a:prstGeom prst="rect">
            <a:avLst/>
          </a:prstGeom>
          <a:ln>
            <a:noFill/>
          </a:ln>
          <a:effectLst>
            <a:outerShdw blurRad="190500" algn="tl" rotWithShape="0">
              <a:srgbClr val="000000">
                <a:alpha val="70000"/>
              </a:srgbClr>
            </a:outerShdw>
          </a:effectLst>
        </p:spPr>
      </p:pic>
      <p:pic>
        <p:nvPicPr>
          <p:cNvPr id="10" name="Afbeelding 9">
            <a:extLst>
              <a:ext uri="{FF2B5EF4-FFF2-40B4-BE49-F238E27FC236}">
                <a16:creationId xmlns:a16="http://schemas.microsoft.com/office/drawing/2014/main" id="{C609D956-10DC-4639-AEBA-A4B836E9C6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95971" y="5139995"/>
            <a:ext cx="914400" cy="777240"/>
          </a:xfrm>
          <a:prstGeom prst="rect">
            <a:avLst/>
          </a:prstGeom>
          <a:ln>
            <a:noFill/>
          </a:ln>
          <a:effectLst>
            <a:outerShdw blurRad="190500" algn="tl" rotWithShape="0">
              <a:srgbClr val="000000">
                <a:alpha val="70000"/>
              </a:srgbClr>
            </a:outerShdw>
          </a:effectLst>
        </p:spPr>
      </p:pic>
      <p:pic>
        <p:nvPicPr>
          <p:cNvPr id="8" name="Afbeelding 7">
            <a:extLst>
              <a:ext uri="{FF2B5EF4-FFF2-40B4-BE49-F238E27FC236}">
                <a16:creationId xmlns:a16="http://schemas.microsoft.com/office/drawing/2014/main" id="{F33A788D-5476-4CEE-94BD-547A0872F8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0309" y="5074523"/>
            <a:ext cx="914400" cy="914400"/>
          </a:xfrm>
          <a:prstGeom prst="rect">
            <a:avLst/>
          </a:prstGeom>
          <a:ln>
            <a:noFill/>
          </a:ln>
          <a:effectLst>
            <a:outerShdw blurRad="190500" algn="tl" rotWithShape="0">
              <a:srgbClr val="000000">
                <a:alpha val="70000"/>
              </a:srgbClr>
            </a:outerShdw>
          </a:effectLst>
        </p:spPr>
      </p:pic>
      <p:pic>
        <p:nvPicPr>
          <p:cNvPr id="12" name="Afbeelding 11">
            <a:extLst>
              <a:ext uri="{FF2B5EF4-FFF2-40B4-BE49-F238E27FC236}">
                <a16:creationId xmlns:a16="http://schemas.microsoft.com/office/drawing/2014/main" id="{67F8B5B4-E3FB-4E70-AD84-F6D51E9284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61022" y="5206630"/>
            <a:ext cx="1047104" cy="643969"/>
          </a:xfrm>
          <a:prstGeom prst="rect">
            <a:avLst/>
          </a:prstGeom>
          <a:ln>
            <a:noFill/>
          </a:ln>
          <a:effectLst>
            <a:outerShdw blurRad="190500" algn="tl" rotWithShape="0">
              <a:srgbClr val="000000">
                <a:alpha val="70000"/>
              </a:srgbClr>
            </a:outerShdw>
          </a:effectLst>
        </p:spPr>
      </p:pic>
      <p:sp>
        <p:nvSpPr>
          <p:cNvPr id="46" name="Tekstvak 45">
            <a:extLst>
              <a:ext uri="{FF2B5EF4-FFF2-40B4-BE49-F238E27FC236}">
                <a16:creationId xmlns:a16="http://schemas.microsoft.com/office/drawing/2014/main" id="{10D61A2B-DF4B-49E5-B73B-B7255F19E49F}"/>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Tree>
    <p:extLst>
      <p:ext uri="{BB962C8B-B14F-4D97-AF65-F5344CB8AC3E}">
        <p14:creationId xmlns:p14="http://schemas.microsoft.com/office/powerpoint/2010/main" val="286614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7D9311B5-64EC-4FCD-99D6-F89D46512F5E}"/>
              </a:ext>
            </a:extLst>
          </p:cNvPr>
          <p:cNvSpPr/>
          <p:nvPr/>
        </p:nvSpPr>
        <p:spPr>
          <a:xfrm>
            <a:off x="3101340" y="3444240"/>
            <a:ext cx="1798320" cy="1844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Rechthoek 50">
            <a:extLst>
              <a:ext uri="{FF2B5EF4-FFF2-40B4-BE49-F238E27FC236}">
                <a16:creationId xmlns:a16="http://schemas.microsoft.com/office/drawing/2014/main" id="{A0BA9C65-F30C-4A51-9550-4F33AA413526}"/>
              </a:ext>
            </a:extLst>
          </p:cNvPr>
          <p:cNvSpPr/>
          <p:nvPr/>
        </p:nvSpPr>
        <p:spPr>
          <a:xfrm>
            <a:off x="9814685" y="2868890"/>
            <a:ext cx="696249" cy="718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hthoek 51">
            <a:extLst>
              <a:ext uri="{FF2B5EF4-FFF2-40B4-BE49-F238E27FC236}">
                <a16:creationId xmlns:a16="http://schemas.microsoft.com/office/drawing/2014/main" id="{525B5BF4-3313-4C3C-AAAD-733F172F9960}"/>
              </a:ext>
            </a:extLst>
          </p:cNvPr>
          <p:cNvSpPr/>
          <p:nvPr/>
        </p:nvSpPr>
        <p:spPr>
          <a:xfrm>
            <a:off x="7959861" y="2418998"/>
            <a:ext cx="646223" cy="7298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err="1"/>
              <a:t>tracert</a:t>
            </a:r>
            <a:r>
              <a:rPr lang="en-US" dirty="0"/>
              <a:t> / </a:t>
            </a:r>
            <a:r>
              <a:rPr lang="en-US" dirty="0" err="1"/>
              <a:t>whoami</a:t>
            </a:r>
            <a:r>
              <a:rPr lang="en-US" dirty="0"/>
              <a:t>?</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3</a:t>
            </a:fld>
            <a:endParaRPr lang="nl-NL"/>
          </a:p>
        </p:txBody>
      </p:sp>
      <p:pic>
        <p:nvPicPr>
          <p:cNvPr id="5" name="Tijdelijke aanduiding voor inhoud 5">
            <a:extLst>
              <a:ext uri="{FF2B5EF4-FFF2-40B4-BE49-F238E27FC236}">
                <a16:creationId xmlns:a16="http://schemas.microsoft.com/office/drawing/2014/main" id="{DFAABD2D-05E8-434B-8B94-65F40F468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86" y="1888309"/>
            <a:ext cx="660228" cy="660228"/>
          </a:xfrm>
          <a:prstGeom prst="rect">
            <a:avLst/>
          </a:prstGeom>
          <a:ln>
            <a:noFill/>
          </a:ln>
          <a:effectLst>
            <a:outerShdw blurRad="190500" algn="tl" rotWithShape="0">
              <a:srgbClr val="000000">
                <a:alpha val="70000"/>
              </a:srgbClr>
            </a:outerShdw>
          </a:effectLst>
        </p:spPr>
      </p:pic>
      <p:sp>
        <p:nvSpPr>
          <p:cNvPr id="6" name="Tekstvak 5">
            <a:extLst>
              <a:ext uri="{FF2B5EF4-FFF2-40B4-BE49-F238E27FC236}">
                <a16:creationId xmlns:a16="http://schemas.microsoft.com/office/drawing/2014/main" id="{0A265F3E-5DE3-4BF4-B854-37DDA663F1B2}"/>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pic>
        <p:nvPicPr>
          <p:cNvPr id="10" name="Afbeelding 9">
            <a:extLst>
              <a:ext uri="{FF2B5EF4-FFF2-40B4-BE49-F238E27FC236}">
                <a16:creationId xmlns:a16="http://schemas.microsoft.com/office/drawing/2014/main" id="{30B55923-FC34-4BB1-9435-7E5CD194B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18997"/>
            <a:ext cx="718919" cy="718919"/>
          </a:xfrm>
          <a:prstGeom prst="rect">
            <a:avLst/>
          </a:prstGeom>
          <a:ln>
            <a:noFill/>
          </a:ln>
          <a:effectLst>
            <a:outerShdw blurRad="190500" algn="tl" rotWithShape="0">
              <a:srgbClr val="000000">
                <a:alpha val="70000"/>
              </a:srgbClr>
            </a:outerShdw>
          </a:effectLst>
        </p:spPr>
      </p:pic>
      <p:pic>
        <p:nvPicPr>
          <p:cNvPr id="18" name="Afbeelding 17">
            <a:extLst>
              <a:ext uri="{FF2B5EF4-FFF2-40B4-BE49-F238E27FC236}">
                <a16:creationId xmlns:a16="http://schemas.microsoft.com/office/drawing/2014/main" id="{C5FD01B7-A9A3-426F-9077-C4494734F735}"/>
              </a:ext>
            </a:extLst>
          </p:cNvPr>
          <p:cNvPicPr>
            <a:picLocks noChangeAspect="1"/>
          </p:cNvPicPr>
          <p:nvPr/>
        </p:nvPicPr>
        <p:blipFill rotWithShape="1">
          <a:blip r:embed="rId5">
            <a:extLst>
              <a:ext uri="{28A0092B-C50C-407E-A947-70E740481C1C}">
                <a14:useLocalDpi xmlns:a14="http://schemas.microsoft.com/office/drawing/2010/main" val="0"/>
              </a:ext>
            </a:extLst>
          </a:blip>
          <a:srcRect l="7621" r="8294"/>
          <a:stretch/>
        </p:blipFill>
        <p:spPr>
          <a:xfrm>
            <a:off x="2029189" y="2418997"/>
            <a:ext cx="740540" cy="718919"/>
          </a:xfrm>
          <a:prstGeom prst="rect">
            <a:avLst/>
          </a:prstGeom>
          <a:ln>
            <a:noFill/>
          </a:ln>
          <a:effectLst>
            <a:outerShdw blurRad="190500" algn="tl" rotWithShape="0">
              <a:srgbClr val="000000">
                <a:alpha val="70000"/>
              </a:srgbClr>
            </a:outerShdw>
          </a:effectLst>
        </p:spPr>
      </p:pic>
      <p:pic>
        <p:nvPicPr>
          <p:cNvPr id="20" name="Afbeelding 19">
            <a:extLst>
              <a:ext uri="{FF2B5EF4-FFF2-40B4-BE49-F238E27FC236}">
                <a16:creationId xmlns:a16="http://schemas.microsoft.com/office/drawing/2014/main" id="{591F3BD2-FC3F-4F71-A381-D20076103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719" y="2422326"/>
            <a:ext cx="1267616" cy="715590"/>
          </a:xfrm>
          <a:prstGeom prst="rect">
            <a:avLst/>
          </a:prstGeom>
          <a:ln>
            <a:noFill/>
          </a:ln>
          <a:effectLst>
            <a:outerShdw blurRad="190500" algn="tl" rotWithShape="0">
              <a:srgbClr val="000000">
                <a:alpha val="70000"/>
              </a:srgbClr>
            </a:outerShdw>
          </a:effectLst>
        </p:spPr>
      </p:pic>
      <p:pic>
        <p:nvPicPr>
          <p:cNvPr id="22" name="Afbeelding 21">
            <a:extLst>
              <a:ext uri="{FF2B5EF4-FFF2-40B4-BE49-F238E27FC236}">
                <a16:creationId xmlns:a16="http://schemas.microsoft.com/office/drawing/2014/main" id="{587B057E-D9CA-46AC-B3C4-B2C14B7E0F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9916" y="2418997"/>
            <a:ext cx="715590" cy="715590"/>
          </a:xfrm>
          <a:prstGeom prst="rect">
            <a:avLst/>
          </a:prstGeom>
          <a:ln>
            <a:noFill/>
          </a:ln>
          <a:effectLst>
            <a:outerShdw blurRad="190500" algn="tl" rotWithShape="0">
              <a:srgbClr val="000000">
                <a:alpha val="70000"/>
              </a:srgbClr>
            </a:outerShdw>
          </a:effectLst>
        </p:spPr>
      </p:pic>
      <p:pic>
        <p:nvPicPr>
          <p:cNvPr id="24" name="Afbeelding 23">
            <a:extLst>
              <a:ext uri="{FF2B5EF4-FFF2-40B4-BE49-F238E27FC236}">
                <a16:creationId xmlns:a16="http://schemas.microsoft.com/office/drawing/2014/main" id="{E01337AC-BEF8-4B0D-BDAE-A24345A230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3295297"/>
            <a:ext cx="715590" cy="715590"/>
          </a:xfrm>
          <a:prstGeom prst="rect">
            <a:avLst/>
          </a:prstGeom>
          <a:ln>
            <a:noFill/>
          </a:ln>
          <a:effectLst>
            <a:outerShdw blurRad="190500" algn="tl" rotWithShape="0">
              <a:srgbClr val="000000">
                <a:alpha val="70000"/>
              </a:srgbClr>
            </a:outerShdw>
          </a:effectLst>
        </p:spPr>
      </p:pic>
      <p:pic>
        <p:nvPicPr>
          <p:cNvPr id="26" name="Afbeelding 25">
            <a:extLst>
              <a:ext uri="{FF2B5EF4-FFF2-40B4-BE49-F238E27FC236}">
                <a16:creationId xmlns:a16="http://schemas.microsoft.com/office/drawing/2014/main" id="{DD6F715A-96C1-46BC-BFC3-32B0D52E66F1}"/>
              </a:ext>
            </a:extLst>
          </p:cNvPr>
          <p:cNvPicPr>
            <a:picLocks noChangeAspect="1"/>
          </p:cNvPicPr>
          <p:nvPr/>
        </p:nvPicPr>
        <p:blipFill rotWithShape="1">
          <a:blip r:embed="rId9">
            <a:extLst>
              <a:ext uri="{28A0092B-C50C-407E-A947-70E740481C1C}">
                <a14:useLocalDpi xmlns:a14="http://schemas.microsoft.com/office/drawing/2010/main" val="0"/>
              </a:ext>
            </a:extLst>
          </a:blip>
          <a:srcRect l="16444" t="11700" r="17334" b="23899"/>
          <a:stretch/>
        </p:blipFill>
        <p:spPr>
          <a:xfrm>
            <a:off x="2029189" y="3295297"/>
            <a:ext cx="735824" cy="715590"/>
          </a:xfrm>
          <a:prstGeom prst="rect">
            <a:avLst/>
          </a:prstGeom>
          <a:ln>
            <a:noFill/>
          </a:ln>
          <a:effectLst>
            <a:outerShdw blurRad="190500" algn="tl" rotWithShape="0">
              <a:srgbClr val="000000">
                <a:alpha val="70000"/>
              </a:srgbClr>
            </a:outerShdw>
          </a:effectLst>
        </p:spPr>
      </p:pic>
      <p:pic>
        <p:nvPicPr>
          <p:cNvPr id="28" name="Afbeelding 27">
            <a:extLst>
              <a:ext uri="{FF2B5EF4-FFF2-40B4-BE49-F238E27FC236}">
                <a16:creationId xmlns:a16="http://schemas.microsoft.com/office/drawing/2014/main" id="{757DA1A3-447F-411E-A38C-26F6E89B6A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81332" y="3295297"/>
            <a:ext cx="2074174" cy="2074174"/>
          </a:xfrm>
          <a:prstGeom prst="rect">
            <a:avLst/>
          </a:prstGeom>
          <a:ln>
            <a:noFill/>
          </a:ln>
          <a:effectLst/>
        </p:spPr>
      </p:pic>
      <p:pic>
        <p:nvPicPr>
          <p:cNvPr id="30" name="Afbeelding 29">
            <a:extLst>
              <a:ext uri="{FF2B5EF4-FFF2-40B4-BE49-F238E27FC236}">
                <a16:creationId xmlns:a16="http://schemas.microsoft.com/office/drawing/2014/main" id="{754B2171-27CE-4315-8B12-96F7CA0EA1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36494" y="2418997"/>
            <a:ext cx="696249" cy="715590"/>
          </a:xfrm>
          <a:prstGeom prst="rect">
            <a:avLst/>
          </a:prstGeom>
          <a:ln>
            <a:noFill/>
          </a:ln>
          <a:effectLst>
            <a:outerShdw blurRad="190500" algn="tl" rotWithShape="0">
              <a:srgbClr val="000000">
                <a:alpha val="70000"/>
              </a:srgbClr>
            </a:outerShdw>
          </a:effectLst>
        </p:spPr>
      </p:pic>
      <p:pic>
        <p:nvPicPr>
          <p:cNvPr id="32" name="Afbeelding 31">
            <a:extLst>
              <a:ext uri="{FF2B5EF4-FFF2-40B4-BE49-F238E27FC236}">
                <a16:creationId xmlns:a16="http://schemas.microsoft.com/office/drawing/2014/main" id="{32F8790D-2E00-450F-9391-3F8023A34C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30009" y="2426532"/>
            <a:ext cx="544349" cy="708055"/>
          </a:xfrm>
          <a:prstGeom prst="rect">
            <a:avLst/>
          </a:prstGeom>
          <a:ln>
            <a:noFill/>
          </a:ln>
          <a:effectLst/>
        </p:spPr>
      </p:pic>
      <p:pic>
        <p:nvPicPr>
          <p:cNvPr id="34" name="Afbeelding 33">
            <a:extLst>
              <a:ext uri="{FF2B5EF4-FFF2-40B4-BE49-F238E27FC236}">
                <a16:creationId xmlns:a16="http://schemas.microsoft.com/office/drawing/2014/main" id="{DAAB3698-459B-40B6-94B2-BA0BE6D6146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76048" y="2418997"/>
            <a:ext cx="646223" cy="728879"/>
          </a:xfrm>
          <a:prstGeom prst="rect">
            <a:avLst/>
          </a:prstGeom>
          <a:ln>
            <a:noFill/>
          </a:ln>
          <a:effectLst>
            <a:outerShdw blurRad="190500" algn="tl" rotWithShape="0">
              <a:srgbClr val="000000">
                <a:alpha val="70000"/>
              </a:srgbClr>
            </a:outerShdw>
          </a:effectLst>
        </p:spPr>
      </p:pic>
      <p:sp>
        <p:nvSpPr>
          <p:cNvPr id="50" name="Rechthoek 49">
            <a:extLst>
              <a:ext uri="{FF2B5EF4-FFF2-40B4-BE49-F238E27FC236}">
                <a16:creationId xmlns:a16="http://schemas.microsoft.com/office/drawing/2014/main" id="{6AFBF606-2883-48FA-BFB2-EE6D8AEF0147}"/>
              </a:ext>
            </a:extLst>
          </p:cNvPr>
          <p:cNvSpPr/>
          <p:nvPr/>
        </p:nvSpPr>
        <p:spPr>
          <a:xfrm>
            <a:off x="2891726" y="5366142"/>
            <a:ext cx="614731" cy="7155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6" name="Afbeelding 35">
            <a:extLst>
              <a:ext uri="{FF2B5EF4-FFF2-40B4-BE49-F238E27FC236}">
                <a16:creationId xmlns:a16="http://schemas.microsoft.com/office/drawing/2014/main" id="{31B81DE7-56FE-4ACE-84A8-96C442AD0D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9814686" y="2859385"/>
            <a:ext cx="696249" cy="739765"/>
          </a:xfrm>
          <a:prstGeom prst="rect">
            <a:avLst/>
          </a:prstGeom>
          <a:ln>
            <a:noFill/>
          </a:ln>
          <a:effectLst/>
        </p:spPr>
      </p:pic>
      <p:pic>
        <p:nvPicPr>
          <p:cNvPr id="38" name="Afbeelding 37">
            <a:extLst>
              <a:ext uri="{FF2B5EF4-FFF2-40B4-BE49-F238E27FC236}">
                <a16:creationId xmlns:a16="http://schemas.microsoft.com/office/drawing/2014/main" id="{0C84BC8A-6027-45E6-9D48-F5BAE9F6802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91726" y="5369471"/>
            <a:ext cx="614731" cy="712261"/>
          </a:xfrm>
          <a:prstGeom prst="rect">
            <a:avLst/>
          </a:prstGeom>
        </p:spPr>
      </p:pic>
      <p:pic>
        <p:nvPicPr>
          <p:cNvPr id="40" name="Afbeelding 39">
            <a:extLst>
              <a:ext uri="{FF2B5EF4-FFF2-40B4-BE49-F238E27FC236}">
                <a16:creationId xmlns:a16="http://schemas.microsoft.com/office/drawing/2014/main" id="{33EC594F-782A-437D-B3F9-5CD143F16E5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90311" y="4332384"/>
            <a:ext cx="1284863" cy="712261"/>
          </a:xfrm>
          <a:prstGeom prst="rect">
            <a:avLst/>
          </a:prstGeom>
          <a:ln>
            <a:noFill/>
          </a:ln>
          <a:effectLst>
            <a:outerShdw blurRad="190500" algn="tl" rotWithShape="0">
              <a:srgbClr val="000000">
                <a:alpha val="70000"/>
              </a:srgbClr>
            </a:outerShdw>
          </a:effectLst>
        </p:spPr>
      </p:pic>
      <p:pic>
        <p:nvPicPr>
          <p:cNvPr id="42" name="Afbeelding 41">
            <a:extLst>
              <a:ext uri="{FF2B5EF4-FFF2-40B4-BE49-F238E27FC236}">
                <a16:creationId xmlns:a16="http://schemas.microsoft.com/office/drawing/2014/main" id="{3513F93E-AA16-4C10-B7D6-B55BB80A8AF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45268" y="4326193"/>
            <a:ext cx="1284863" cy="718452"/>
          </a:xfrm>
          <a:prstGeom prst="rect">
            <a:avLst/>
          </a:prstGeom>
          <a:ln>
            <a:noFill/>
          </a:ln>
          <a:effectLst>
            <a:outerShdw blurRad="190500" algn="tl" rotWithShape="0">
              <a:srgbClr val="000000">
                <a:alpha val="70000"/>
              </a:srgbClr>
            </a:outerShdw>
          </a:effectLst>
        </p:spPr>
      </p:pic>
      <p:pic>
        <p:nvPicPr>
          <p:cNvPr id="44" name="Afbeelding 43">
            <a:extLst>
              <a:ext uri="{FF2B5EF4-FFF2-40B4-BE49-F238E27FC236}">
                <a16:creationId xmlns:a16="http://schemas.microsoft.com/office/drawing/2014/main" id="{2E81EE05-7C9D-448E-AD17-C15D6A1E1F3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53848" y="4326193"/>
            <a:ext cx="712261" cy="712261"/>
          </a:xfrm>
          <a:prstGeom prst="rect">
            <a:avLst/>
          </a:prstGeom>
          <a:ln>
            <a:noFill/>
          </a:ln>
          <a:effectLst>
            <a:outerShdw blurRad="190500" algn="tl" rotWithShape="0">
              <a:srgbClr val="000000">
                <a:alpha val="70000"/>
              </a:srgbClr>
            </a:outerShdw>
          </a:effectLst>
        </p:spPr>
      </p:pic>
      <p:pic>
        <p:nvPicPr>
          <p:cNvPr id="46" name="Afbeelding 45">
            <a:extLst>
              <a:ext uri="{FF2B5EF4-FFF2-40B4-BE49-F238E27FC236}">
                <a16:creationId xmlns:a16="http://schemas.microsoft.com/office/drawing/2014/main" id="{C57FAA49-C5F8-48AD-9892-11F50D312EF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90311" y="5203782"/>
            <a:ext cx="2003168" cy="715590"/>
          </a:xfrm>
          <a:prstGeom prst="rect">
            <a:avLst/>
          </a:prstGeom>
          <a:ln>
            <a:noFill/>
          </a:ln>
          <a:effectLst>
            <a:outerShdw blurRad="190500" algn="tl" rotWithShape="0">
              <a:srgbClr val="000000">
                <a:alpha val="70000"/>
              </a:srgbClr>
            </a:outerShdw>
          </a:effectLst>
        </p:spPr>
      </p:pic>
      <p:sp>
        <p:nvSpPr>
          <p:cNvPr id="49" name="Rechthoek 48">
            <a:extLst>
              <a:ext uri="{FF2B5EF4-FFF2-40B4-BE49-F238E27FC236}">
                <a16:creationId xmlns:a16="http://schemas.microsoft.com/office/drawing/2014/main" id="{E871F45C-0AA4-4ADD-A074-B17CD1794A96}"/>
              </a:ext>
            </a:extLst>
          </p:cNvPr>
          <p:cNvSpPr/>
          <p:nvPr/>
        </p:nvSpPr>
        <p:spPr>
          <a:xfrm>
            <a:off x="9383667" y="5203782"/>
            <a:ext cx="1580426" cy="849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8" name="Afbeelding 47">
            <a:extLst>
              <a:ext uri="{FF2B5EF4-FFF2-40B4-BE49-F238E27FC236}">
                <a16:creationId xmlns:a16="http://schemas.microsoft.com/office/drawing/2014/main" id="{EEEB360F-1A9D-4C84-A010-7FC3D75618F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85683" y="5203782"/>
            <a:ext cx="1580426" cy="822799"/>
          </a:xfrm>
          <a:prstGeom prst="rect">
            <a:avLst/>
          </a:prstGeom>
          <a:ln>
            <a:noFill/>
          </a:ln>
          <a:effectLst/>
        </p:spPr>
      </p:pic>
      <p:pic>
        <p:nvPicPr>
          <p:cNvPr id="56" name="Afbeelding 55">
            <a:extLst>
              <a:ext uri="{FF2B5EF4-FFF2-40B4-BE49-F238E27FC236}">
                <a16:creationId xmlns:a16="http://schemas.microsoft.com/office/drawing/2014/main" id="{7DC69F00-6D92-4BDC-A2E9-5F179482D5D0}"/>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62879" y="4332384"/>
            <a:ext cx="1266242" cy="712261"/>
          </a:xfrm>
          <a:prstGeom prst="rect">
            <a:avLst/>
          </a:prstGeom>
        </p:spPr>
      </p:pic>
    </p:spTree>
    <p:extLst>
      <p:ext uri="{BB962C8B-B14F-4D97-AF65-F5344CB8AC3E}">
        <p14:creationId xmlns:p14="http://schemas.microsoft.com/office/powerpoint/2010/main" val="333180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1" grpId="0" animBg="1"/>
      <p:bldP spid="52" grpId="0" animBg="1"/>
      <p:bldP spid="50"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a:t>What are the Educational Sciences?</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4</a:t>
            </a:fld>
            <a:endParaRPr lang="nl-NL"/>
          </a:p>
        </p:txBody>
      </p:sp>
      <p:sp>
        <p:nvSpPr>
          <p:cNvPr id="5" name="Tekstvak 4">
            <a:extLst>
              <a:ext uri="{FF2B5EF4-FFF2-40B4-BE49-F238E27FC236}">
                <a16:creationId xmlns:a16="http://schemas.microsoft.com/office/drawing/2014/main" id="{55DA8013-C4B9-4CFA-AE53-700422C5A174}"/>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
        <p:nvSpPr>
          <p:cNvPr id="6" name="Tekstvak 5">
            <a:extLst>
              <a:ext uri="{FF2B5EF4-FFF2-40B4-BE49-F238E27FC236}">
                <a16:creationId xmlns:a16="http://schemas.microsoft.com/office/drawing/2014/main" id="{3CFD9385-F6E7-43E2-A003-81EFF7C16E39}"/>
              </a:ext>
            </a:extLst>
          </p:cNvPr>
          <p:cNvSpPr txBox="1"/>
          <p:nvPr/>
        </p:nvSpPr>
        <p:spPr>
          <a:xfrm>
            <a:off x="4713002" y="1905993"/>
            <a:ext cx="2128083"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Educational Sciences</a:t>
            </a:r>
            <a:endParaRPr lang="nl-NL" dirty="0">
              <a:solidFill>
                <a:schemeClr val="tx1"/>
              </a:solidFill>
            </a:endParaRPr>
          </a:p>
        </p:txBody>
      </p:sp>
      <p:sp>
        <p:nvSpPr>
          <p:cNvPr id="7" name="Tekstvak 6">
            <a:extLst>
              <a:ext uri="{FF2B5EF4-FFF2-40B4-BE49-F238E27FC236}">
                <a16:creationId xmlns:a16="http://schemas.microsoft.com/office/drawing/2014/main" id="{A8045DE6-B6D0-4BC3-BAB9-2CDAE618004F}"/>
              </a:ext>
            </a:extLst>
          </p:cNvPr>
          <p:cNvSpPr txBox="1"/>
          <p:nvPr/>
        </p:nvSpPr>
        <p:spPr>
          <a:xfrm>
            <a:off x="2484515" y="3188380"/>
            <a:ext cx="1785232" cy="338554"/>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solidFill>
                  <a:schemeClr val="tx1"/>
                </a:solidFill>
              </a:rPr>
              <a:t>Educational Theory</a:t>
            </a:r>
            <a:endParaRPr lang="nl-NL" sz="1600" dirty="0">
              <a:solidFill>
                <a:schemeClr val="tx1"/>
              </a:solidFill>
            </a:endParaRPr>
          </a:p>
        </p:txBody>
      </p:sp>
      <p:sp>
        <p:nvSpPr>
          <p:cNvPr id="8" name="Tekstvak 7">
            <a:extLst>
              <a:ext uri="{FF2B5EF4-FFF2-40B4-BE49-F238E27FC236}">
                <a16:creationId xmlns:a16="http://schemas.microsoft.com/office/drawing/2014/main" id="{1BF15343-7C06-450D-8E65-F1F903EBF9D2}"/>
              </a:ext>
            </a:extLst>
          </p:cNvPr>
          <p:cNvSpPr txBox="1"/>
          <p:nvPr/>
        </p:nvSpPr>
        <p:spPr>
          <a:xfrm>
            <a:off x="2828130" y="4176341"/>
            <a:ext cx="1101648" cy="338554"/>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solidFill>
                  <a:schemeClr val="tx1"/>
                </a:solidFill>
              </a:rPr>
              <a:t>Psychology</a:t>
            </a:r>
          </a:p>
        </p:txBody>
      </p:sp>
      <p:sp>
        <p:nvSpPr>
          <p:cNvPr id="9" name="Tekstvak 8">
            <a:extLst>
              <a:ext uri="{FF2B5EF4-FFF2-40B4-BE49-F238E27FC236}">
                <a16:creationId xmlns:a16="http://schemas.microsoft.com/office/drawing/2014/main" id="{3471BD3D-233C-4E91-AFF3-B837501F14AF}"/>
              </a:ext>
            </a:extLst>
          </p:cNvPr>
          <p:cNvSpPr txBox="1"/>
          <p:nvPr/>
        </p:nvSpPr>
        <p:spPr>
          <a:xfrm>
            <a:off x="398119" y="2288165"/>
            <a:ext cx="1038105" cy="52322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Educational</a:t>
            </a:r>
          </a:p>
          <a:p>
            <a:r>
              <a:rPr lang="en-US" sz="1400" dirty="0">
                <a:solidFill>
                  <a:schemeClr val="tx1"/>
                </a:solidFill>
              </a:rPr>
              <a:t>materials</a:t>
            </a:r>
            <a:endParaRPr lang="nl-NL" sz="1400" dirty="0">
              <a:solidFill>
                <a:schemeClr val="tx1"/>
              </a:solidFill>
            </a:endParaRPr>
          </a:p>
        </p:txBody>
      </p:sp>
      <p:sp>
        <p:nvSpPr>
          <p:cNvPr id="10" name="Tekstvak 9">
            <a:extLst>
              <a:ext uri="{FF2B5EF4-FFF2-40B4-BE49-F238E27FC236}">
                <a16:creationId xmlns:a16="http://schemas.microsoft.com/office/drawing/2014/main" id="{A8A21F1E-7142-4109-9693-2E2BDF6B6B04}"/>
              </a:ext>
            </a:extLst>
          </p:cNvPr>
          <p:cNvSpPr txBox="1"/>
          <p:nvPr/>
        </p:nvSpPr>
        <p:spPr>
          <a:xfrm>
            <a:off x="1059751" y="4267223"/>
            <a:ext cx="689741" cy="52322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Course</a:t>
            </a:r>
          </a:p>
          <a:p>
            <a:r>
              <a:rPr lang="en-US" sz="1400" dirty="0">
                <a:solidFill>
                  <a:schemeClr val="tx1"/>
                </a:solidFill>
              </a:rPr>
              <a:t>design</a:t>
            </a:r>
            <a:endParaRPr lang="nl-NL" sz="1400" dirty="0">
              <a:solidFill>
                <a:schemeClr val="tx1"/>
              </a:solidFill>
            </a:endParaRPr>
          </a:p>
        </p:txBody>
      </p:sp>
      <p:sp>
        <p:nvSpPr>
          <p:cNvPr id="11" name="Tekstvak 10">
            <a:extLst>
              <a:ext uri="{FF2B5EF4-FFF2-40B4-BE49-F238E27FC236}">
                <a16:creationId xmlns:a16="http://schemas.microsoft.com/office/drawing/2014/main" id="{0B3606A8-2A45-43A9-90F8-F8276B373160}"/>
              </a:ext>
            </a:extLst>
          </p:cNvPr>
          <p:cNvSpPr txBox="1"/>
          <p:nvPr/>
        </p:nvSpPr>
        <p:spPr>
          <a:xfrm>
            <a:off x="498108" y="3550830"/>
            <a:ext cx="1154547" cy="52322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Classroom</a:t>
            </a:r>
          </a:p>
          <a:p>
            <a:r>
              <a:rPr lang="en-US" sz="1400" dirty="0">
                <a:solidFill>
                  <a:schemeClr val="tx1"/>
                </a:solidFill>
              </a:rPr>
              <a:t>management</a:t>
            </a:r>
            <a:endParaRPr lang="nl-NL" sz="1400" dirty="0">
              <a:solidFill>
                <a:schemeClr val="tx1"/>
              </a:solidFill>
            </a:endParaRPr>
          </a:p>
        </p:txBody>
      </p:sp>
      <p:sp>
        <p:nvSpPr>
          <p:cNvPr id="12" name="Tekstvak 11">
            <a:extLst>
              <a:ext uri="{FF2B5EF4-FFF2-40B4-BE49-F238E27FC236}">
                <a16:creationId xmlns:a16="http://schemas.microsoft.com/office/drawing/2014/main" id="{AD94D1BB-A51E-486B-BD40-269A48EFA9F5}"/>
              </a:ext>
            </a:extLst>
          </p:cNvPr>
          <p:cNvSpPr txBox="1"/>
          <p:nvPr/>
        </p:nvSpPr>
        <p:spPr>
          <a:xfrm>
            <a:off x="466407" y="3044123"/>
            <a:ext cx="1047018" cy="307777"/>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Assessment</a:t>
            </a:r>
            <a:endParaRPr lang="nl-NL" sz="1400" dirty="0">
              <a:solidFill>
                <a:schemeClr val="tx1"/>
              </a:solidFill>
            </a:endParaRPr>
          </a:p>
        </p:txBody>
      </p:sp>
      <p:sp>
        <p:nvSpPr>
          <p:cNvPr id="13" name="Tekstvak 12">
            <a:extLst>
              <a:ext uri="{FF2B5EF4-FFF2-40B4-BE49-F238E27FC236}">
                <a16:creationId xmlns:a16="http://schemas.microsoft.com/office/drawing/2014/main" id="{83F99711-159B-46F5-A5E2-FBF8DBE8AEED}"/>
              </a:ext>
            </a:extLst>
          </p:cNvPr>
          <p:cNvSpPr txBox="1"/>
          <p:nvPr/>
        </p:nvSpPr>
        <p:spPr>
          <a:xfrm>
            <a:off x="1436224" y="4972979"/>
            <a:ext cx="975780" cy="73866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Optimizing</a:t>
            </a:r>
          </a:p>
          <a:p>
            <a:r>
              <a:rPr lang="en-US" sz="1400" dirty="0">
                <a:solidFill>
                  <a:schemeClr val="tx1"/>
                </a:solidFill>
              </a:rPr>
              <a:t>learning</a:t>
            </a:r>
          </a:p>
          <a:p>
            <a:r>
              <a:rPr lang="en-US" sz="1400" dirty="0">
                <a:solidFill>
                  <a:schemeClr val="tx1"/>
                </a:solidFill>
              </a:rPr>
              <a:t>effects</a:t>
            </a:r>
            <a:endParaRPr lang="nl-NL" sz="1400" dirty="0">
              <a:solidFill>
                <a:schemeClr val="tx1"/>
              </a:solidFill>
            </a:endParaRPr>
          </a:p>
        </p:txBody>
      </p:sp>
      <p:sp>
        <p:nvSpPr>
          <p:cNvPr id="14" name="Tekstvak 13">
            <a:extLst>
              <a:ext uri="{FF2B5EF4-FFF2-40B4-BE49-F238E27FC236}">
                <a16:creationId xmlns:a16="http://schemas.microsoft.com/office/drawing/2014/main" id="{F8CDE380-FD26-42BB-BD59-A37FD93708F4}"/>
              </a:ext>
            </a:extLst>
          </p:cNvPr>
          <p:cNvSpPr txBox="1"/>
          <p:nvPr/>
        </p:nvSpPr>
        <p:spPr>
          <a:xfrm>
            <a:off x="2768021" y="5123819"/>
            <a:ext cx="1218219" cy="73866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Student</a:t>
            </a:r>
          </a:p>
          <a:p>
            <a:r>
              <a:rPr lang="en-US" sz="1400" dirty="0">
                <a:solidFill>
                  <a:schemeClr val="tx1"/>
                </a:solidFill>
              </a:rPr>
              <a:t>Attributes &amp;</a:t>
            </a:r>
          </a:p>
          <a:p>
            <a:r>
              <a:rPr lang="en-US" sz="1400" dirty="0">
                <a:solidFill>
                  <a:schemeClr val="tx1"/>
                </a:solidFill>
              </a:rPr>
              <a:t>circumstances</a:t>
            </a:r>
            <a:endParaRPr lang="nl-NL" sz="1400" dirty="0">
              <a:solidFill>
                <a:schemeClr val="tx1"/>
              </a:solidFill>
            </a:endParaRPr>
          </a:p>
        </p:txBody>
      </p:sp>
      <p:cxnSp>
        <p:nvCxnSpPr>
          <p:cNvPr id="16" name="Rechte verbindingslijn 15">
            <a:extLst>
              <a:ext uri="{FF2B5EF4-FFF2-40B4-BE49-F238E27FC236}">
                <a16:creationId xmlns:a16="http://schemas.microsoft.com/office/drawing/2014/main" id="{3EB2570B-566D-4A6D-AD5F-8B0184F964D7}"/>
              </a:ext>
            </a:extLst>
          </p:cNvPr>
          <p:cNvCxnSpPr>
            <a:cxnSpLocks/>
            <a:stCxn id="6" idx="2"/>
            <a:endCxn id="7" idx="0"/>
          </p:cNvCxnSpPr>
          <p:nvPr/>
        </p:nvCxnSpPr>
        <p:spPr>
          <a:xfrm flipH="1">
            <a:off x="3377131" y="2275325"/>
            <a:ext cx="2399913" cy="91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D3C82B80-19E1-487A-898A-84CB7748AC6A}"/>
              </a:ext>
            </a:extLst>
          </p:cNvPr>
          <p:cNvCxnSpPr>
            <a:stCxn id="7" idx="2"/>
            <a:endCxn id="8" idx="0"/>
          </p:cNvCxnSpPr>
          <p:nvPr/>
        </p:nvCxnSpPr>
        <p:spPr>
          <a:xfrm>
            <a:off x="3377131" y="3526934"/>
            <a:ext cx="1823" cy="64940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Rechte verbindingslijn 19">
            <a:extLst>
              <a:ext uri="{FF2B5EF4-FFF2-40B4-BE49-F238E27FC236}">
                <a16:creationId xmlns:a16="http://schemas.microsoft.com/office/drawing/2014/main" id="{7005B600-4D95-4A3C-8687-4E8667C9505C}"/>
              </a:ext>
            </a:extLst>
          </p:cNvPr>
          <p:cNvCxnSpPr>
            <a:stCxn id="7" idx="1"/>
            <a:endCxn id="9" idx="3"/>
          </p:cNvCxnSpPr>
          <p:nvPr/>
        </p:nvCxnSpPr>
        <p:spPr>
          <a:xfrm flipH="1" flipV="1">
            <a:off x="1436224" y="2549775"/>
            <a:ext cx="1048291" cy="80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CE67DFB8-4D85-4574-80FF-A61513380680}"/>
              </a:ext>
            </a:extLst>
          </p:cNvPr>
          <p:cNvCxnSpPr>
            <a:cxnSpLocks/>
            <a:stCxn id="7" idx="1"/>
            <a:endCxn id="10" idx="3"/>
          </p:cNvCxnSpPr>
          <p:nvPr/>
        </p:nvCxnSpPr>
        <p:spPr>
          <a:xfrm flipH="1">
            <a:off x="1749492" y="3357657"/>
            <a:ext cx="735023" cy="1171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0C3B27F-0B38-466E-9154-225CDEB525CC}"/>
              </a:ext>
            </a:extLst>
          </p:cNvPr>
          <p:cNvCxnSpPr>
            <a:cxnSpLocks/>
            <a:stCxn id="7" idx="1"/>
            <a:endCxn id="11" idx="3"/>
          </p:cNvCxnSpPr>
          <p:nvPr/>
        </p:nvCxnSpPr>
        <p:spPr>
          <a:xfrm flipH="1">
            <a:off x="1652655" y="3357657"/>
            <a:ext cx="831860" cy="454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7C68FCA1-E397-4664-9ED2-0046EDEC2AFD}"/>
              </a:ext>
            </a:extLst>
          </p:cNvPr>
          <p:cNvCxnSpPr>
            <a:cxnSpLocks/>
            <a:stCxn id="7" idx="1"/>
            <a:endCxn id="12" idx="3"/>
          </p:cNvCxnSpPr>
          <p:nvPr/>
        </p:nvCxnSpPr>
        <p:spPr>
          <a:xfrm flipH="1" flipV="1">
            <a:off x="1513425" y="3198012"/>
            <a:ext cx="971090" cy="159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050CBD60-9165-4C14-A310-67A5DC3F25AD}"/>
              </a:ext>
            </a:extLst>
          </p:cNvPr>
          <p:cNvCxnSpPr>
            <a:stCxn id="7" idx="1"/>
            <a:endCxn id="13" idx="0"/>
          </p:cNvCxnSpPr>
          <p:nvPr/>
        </p:nvCxnSpPr>
        <p:spPr>
          <a:xfrm flipH="1">
            <a:off x="1924114" y="3357657"/>
            <a:ext cx="560401" cy="16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9ED05679-0482-4380-A3BA-3D6EA427CB77}"/>
              </a:ext>
            </a:extLst>
          </p:cNvPr>
          <p:cNvCxnSpPr>
            <a:stCxn id="8" idx="2"/>
            <a:endCxn id="14" idx="0"/>
          </p:cNvCxnSpPr>
          <p:nvPr/>
        </p:nvCxnSpPr>
        <p:spPr>
          <a:xfrm flipH="1">
            <a:off x="3377131" y="4514895"/>
            <a:ext cx="1823" cy="608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Rechte verbindingslijn 55">
            <a:extLst>
              <a:ext uri="{FF2B5EF4-FFF2-40B4-BE49-F238E27FC236}">
                <a16:creationId xmlns:a16="http://schemas.microsoft.com/office/drawing/2014/main" id="{3E24BF41-1204-4FAD-AA85-CD464F341BDC}"/>
              </a:ext>
            </a:extLst>
          </p:cNvPr>
          <p:cNvCxnSpPr>
            <a:cxnSpLocks/>
            <a:stCxn id="6" idx="2"/>
            <a:endCxn id="54" idx="0"/>
          </p:cNvCxnSpPr>
          <p:nvPr/>
        </p:nvCxnSpPr>
        <p:spPr>
          <a:xfrm>
            <a:off x="5777044" y="2275325"/>
            <a:ext cx="1590261" cy="913055"/>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kstvak 60">
            <a:extLst>
              <a:ext uri="{FF2B5EF4-FFF2-40B4-BE49-F238E27FC236}">
                <a16:creationId xmlns:a16="http://schemas.microsoft.com/office/drawing/2014/main" id="{61E2B2B0-A5D1-4AE1-8871-D45F2FF3D149}"/>
              </a:ext>
            </a:extLst>
          </p:cNvPr>
          <p:cNvSpPr txBox="1"/>
          <p:nvPr/>
        </p:nvSpPr>
        <p:spPr>
          <a:xfrm>
            <a:off x="8715463" y="2151551"/>
            <a:ext cx="2792688"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Digital Learning Environments (DLE)</a:t>
            </a:r>
            <a:endParaRPr lang="nl-NL" sz="1400" dirty="0">
              <a:solidFill>
                <a:schemeClr val="tx1"/>
              </a:solidFill>
            </a:endParaRPr>
          </a:p>
        </p:txBody>
      </p:sp>
      <p:sp>
        <p:nvSpPr>
          <p:cNvPr id="66" name="Tekstvak 65">
            <a:extLst>
              <a:ext uri="{FF2B5EF4-FFF2-40B4-BE49-F238E27FC236}">
                <a16:creationId xmlns:a16="http://schemas.microsoft.com/office/drawing/2014/main" id="{2ACE5280-DA51-41DD-9A0D-AAFAE126220D}"/>
              </a:ext>
            </a:extLst>
          </p:cNvPr>
          <p:cNvSpPr txBox="1"/>
          <p:nvPr/>
        </p:nvSpPr>
        <p:spPr>
          <a:xfrm>
            <a:off x="8715463" y="2855147"/>
            <a:ext cx="2917786"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Massive Open Online Course (MOOC)</a:t>
            </a:r>
            <a:endParaRPr lang="nl-NL" sz="1400" dirty="0">
              <a:solidFill>
                <a:schemeClr val="tx1"/>
              </a:solidFill>
            </a:endParaRPr>
          </a:p>
        </p:txBody>
      </p:sp>
      <p:sp>
        <p:nvSpPr>
          <p:cNvPr id="67" name="Tekstvak 66">
            <a:extLst>
              <a:ext uri="{FF2B5EF4-FFF2-40B4-BE49-F238E27FC236}">
                <a16:creationId xmlns:a16="http://schemas.microsoft.com/office/drawing/2014/main" id="{8FCA2A55-1E78-4A58-BEA6-0D7E467EBBCF}"/>
              </a:ext>
            </a:extLst>
          </p:cNvPr>
          <p:cNvSpPr txBox="1"/>
          <p:nvPr/>
        </p:nvSpPr>
        <p:spPr>
          <a:xfrm>
            <a:off x="8715463" y="3558743"/>
            <a:ext cx="2642134"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Multimedia (video, blog, podcast)</a:t>
            </a:r>
            <a:endParaRPr lang="nl-NL" sz="1400" dirty="0">
              <a:solidFill>
                <a:schemeClr val="tx1"/>
              </a:solidFill>
            </a:endParaRPr>
          </a:p>
        </p:txBody>
      </p:sp>
      <p:sp>
        <p:nvSpPr>
          <p:cNvPr id="68" name="Tekstvak 67">
            <a:extLst>
              <a:ext uri="{FF2B5EF4-FFF2-40B4-BE49-F238E27FC236}">
                <a16:creationId xmlns:a16="http://schemas.microsoft.com/office/drawing/2014/main" id="{D36C76BA-7D27-4AA2-97D4-A4E3E41AEF17}"/>
              </a:ext>
            </a:extLst>
          </p:cNvPr>
          <p:cNvSpPr txBox="1"/>
          <p:nvPr/>
        </p:nvSpPr>
        <p:spPr>
          <a:xfrm>
            <a:off x="8715463" y="4262339"/>
            <a:ext cx="1581523"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Educational Games</a:t>
            </a:r>
            <a:endParaRPr lang="nl-NL" sz="1400" dirty="0">
              <a:solidFill>
                <a:schemeClr val="tx1"/>
              </a:solidFill>
            </a:endParaRPr>
          </a:p>
        </p:txBody>
      </p:sp>
      <p:sp>
        <p:nvSpPr>
          <p:cNvPr id="69" name="Tekstvak 68">
            <a:extLst>
              <a:ext uri="{FF2B5EF4-FFF2-40B4-BE49-F238E27FC236}">
                <a16:creationId xmlns:a16="http://schemas.microsoft.com/office/drawing/2014/main" id="{B9766563-61A8-4D11-BF4D-D2C210787568}"/>
              </a:ext>
            </a:extLst>
          </p:cNvPr>
          <p:cNvSpPr txBox="1"/>
          <p:nvPr/>
        </p:nvSpPr>
        <p:spPr>
          <a:xfrm>
            <a:off x="8715595" y="4968658"/>
            <a:ext cx="2750818"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Virtual Reality / Augmented Reality</a:t>
            </a:r>
            <a:endParaRPr lang="nl-NL" sz="1400" dirty="0">
              <a:solidFill>
                <a:schemeClr val="tx1"/>
              </a:solidFill>
            </a:endParaRPr>
          </a:p>
        </p:txBody>
      </p:sp>
      <p:sp>
        <p:nvSpPr>
          <p:cNvPr id="70" name="Tekstvak 69">
            <a:extLst>
              <a:ext uri="{FF2B5EF4-FFF2-40B4-BE49-F238E27FC236}">
                <a16:creationId xmlns:a16="http://schemas.microsoft.com/office/drawing/2014/main" id="{D222C2DB-A211-45AD-81D8-E1E607C1677D}"/>
              </a:ext>
            </a:extLst>
          </p:cNvPr>
          <p:cNvSpPr txBox="1"/>
          <p:nvPr/>
        </p:nvSpPr>
        <p:spPr>
          <a:xfrm>
            <a:off x="8715595" y="5674160"/>
            <a:ext cx="2710165" cy="307777"/>
          </a:xfrm>
          <a:prstGeom prst="rect">
            <a:avLst/>
          </a:prstGeom>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a:solidFill>
                  <a:schemeClr val="tx1"/>
                </a:solidFill>
              </a:rPr>
              <a:t>Student / Teacher support systems</a:t>
            </a:r>
            <a:endParaRPr lang="nl-NL" sz="1400" dirty="0">
              <a:solidFill>
                <a:schemeClr val="tx1"/>
              </a:solidFill>
            </a:endParaRPr>
          </a:p>
        </p:txBody>
      </p:sp>
      <p:cxnSp>
        <p:nvCxnSpPr>
          <p:cNvPr id="80" name="Rechte verbindingslijn 79">
            <a:extLst>
              <a:ext uri="{FF2B5EF4-FFF2-40B4-BE49-F238E27FC236}">
                <a16:creationId xmlns:a16="http://schemas.microsoft.com/office/drawing/2014/main" id="{EA8CB660-C3A7-414F-95DB-887E631EADA2}"/>
              </a:ext>
            </a:extLst>
          </p:cNvPr>
          <p:cNvCxnSpPr>
            <a:stCxn id="54" idx="3"/>
            <a:endCxn id="61" idx="1"/>
          </p:cNvCxnSpPr>
          <p:nvPr/>
        </p:nvCxnSpPr>
        <p:spPr>
          <a:xfrm flipV="1">
            <a:off x="7997157" y="2305440"/>
            <a:ext cx="718306" cy="1052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Rechte verbindingslijn 81">
            <a:extLst>
              <a:ext uri="{FF2B5EF4-FFF2-40B4-BE49-F238E27FC236}">
                <a16:creationId xmlns:a16="http://schemas.microsoft.com/office/drawing/2014/main" id="{B9F92A98-5E3C-43D7-BFB1-232AB94C1CB2}"/>
              </a:ext>
            </a:extLst>
          </p:cNvPr>
          <p:cNvCxnSpPr>
            <a:stCxn id="54" idx="3"/>
            <a:endCxn id="66" idx="1"/>
          </p:cNvCxnSpPr>
          <p:nvPr/>
        </p:nvCxnSpPr>
        <p:spPr>
          <a:xfrm flipV="1">
            <a:off x="7997157" y="3009036"/>
            <a:ext cx="718306" cy="34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090908E2-9E9E-4791-8E9B-2FE5516BE5A7}"/>
              </a:ext>
            </a:extLst>
          </p:cNvPr>
          <p:cNvCxnSpPr>
            <a:stCxn id="54" idx="3"/>
            <a:endCxn id="67" idx="1"/>
          </p:cNvCxnSpPr>
          <p:nvPr/>
        </p:nvCxnSpPr>
        <p:spPr>
          <a:xfrm>
            <a:off x="7997157" y="3357657"/>
            <a:ext cx="718306" cy="354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6DC08F30-B996-4C44-B500-8EAC2C3F81B8}"/>
              </a:ext>
            </a:extLst>
          </p:cNvPr>
          <p:cNvCxnSpPr>
            <a:stCxn id="54" idx="3"/>
            <a:endCxn id="68" idx="1"/>
          </p:cNvCxnSpPr>
          <p:nvPr/>
        </p:nvCxnSpPr>
        <p:spPr>
          <a:xfrm>
            <a:off x="7997157" y="3357657"/>
            <a:ext cx="718306" cy="105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Rechte verbindingslijn 87">
            <a:extLst>
              <a:ext uri="{FF2B5EF4-FFF2-40B4-BE49-F238E27FC236}">
                <a16:creationId xmlns:a16="http://schemas.microsoft.com/office/drawing/2014/main" id="{94EADF24-8331-4CF0-9376-B74D246027E3}"/>
              </a:ext>
            </a:extLst>
          </p:cNvPr>
          <p:cNvCxnSpPr>
            <a:stCxn id="54" idx="3"/>
            <a:endCxn id="69" idx="1"/>
          </p:cNvCxnSpPr>
          <p:nvPr/>
        </p:nvCxnSpPr>
        <p:spPr>
          <a:xfrm>
            <a:off x="7997157" y="3357657"/>
            <a:ext cx="718438" cy="176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Rechte verbindingslijn 89">
            <a:extLst>
              <a:ext uri="{FF2B5EF4-FFF2-40B4-BE49-F238E27FC236}">
                <a16:creationId xmlns:a16="http://schemas.microsoft.com/office/drawing/2014/main" id="{490DE42E-F6D3-4CC2-B4B3-5092E7A2EE83}"/>
              </a:ext>
            </a:extLst>
          </p:cNvPr>
          <p:cNvCxnSpPr>
            <a:stCxn id="54" idx="3"/>
            <a:endCxn id="70" idx="1"/>
          </p:cNvCxnSpPr>
          <p:nvPr/>
        </p:nvCxnSpPr>
        <p:spPr>
          <a:xfrm>
            <a:off x="7997157" y="3357657"/>
            <a:ext cx="718438" cy="2470392"/>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kstvak 53">
            <a:extLst>
              <a:ext uri="{FF2B5EF4-FFF2-40B4-BE49-F238E27FC236}">
                <a16:creationId xmlns:a16="http://schemas.microsoft.com/office/drawing/2014/main" id="{82E9D20E-DC69-46CB-8A0B-B397E4DD2261}"/>
              </a:ext>
            </a:extLst>
          </p:cNvPr>
          <p:cNvSpPr txBox="1"/>
          <p:nvPr/>
        </p:nvSpPr>
        <p:spPr>
          <a:xfrm>
            <a:off x="6737453" y="3188380"/>
            <a:ext cx="1259704" cy="338554"/>
          </a:xfrm>
          <a:prstGeom prst="rect">
            <a:avLst/>
          </a:prstGeom>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rPr>
              <a:t>Technologies</a:t>
            </a:r>
            <a:endParaRPr lang="nl-NL" sz="1600" dirty="0">
              <a:solidFill>
                <a:schemeClr val="tx1"/>
              </a:solidFill>
            </a:endParaRPr>
          </a:p>
        </p:txBody>
      </p:sp>
    </p:spTree>
    <p:extLst>
      <p:ext uri="{BB962C8B-B14F-4D97-AF65-F5344CB8AC3E}">
        <p14:creationId xmlns:p14="http://schemas.microsoft.com/office/powerpoint/2010/main" val="25957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61" grpId="0" animBg="1"/>
      <p:bldP spid="66" grpId="0" animBg="1"/>
      <p:bldP spid="67" grpId="0" animBg="1"/>
      <p:bldP spid="68" grpId="0" animBg="1"/>
      <p:bldP spid="69" grpId="0" animBg="1"/>
      <p:bldP spid="70" grpId="0" animBg="1"/>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a:t>Educational Sciences @ Open University</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5</a:t>
            </a:fld>
            <a:endParaRPr lang="nl-NL"/>
          </a:p>
        </p:txBody>
      </p:sp>
      <p:sp>
        <p:nvSpPr>
          <p:cNvPr id="5" name="Tekstvak 4">
            <a:extLst>
              <a:ext uri="{FF2B5EF4-FFF2-40B4-BE49-F238E27FC236}">
                <a16:creationId xmlns:a16="http://schemas.microsoft.com/office/drawing/2014/main" id="{422A0E76-5AC5-4A37-A5BB-4D6B265378C4}"/>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pic>
        <p:nvPicPr>
          <p:cNvPr id="6" name="Afbeelding 5">
            <a:extLst>
              <a:ext uri="{FF2B5EF4-FFF2-40B4-BE49-F238E27FC236}">
                <a16:creationId xmlns:a16="http://schemas.microsoft.com/office/drawing/2014/main" id="{6048D8FF-8FBA-48A5-B0D1-AB94EEB5E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863" y="3522978"/>
            <a:ext cx="2111781" cy="853975"/>
          </a:xfrm>
          <a:prstGeom prst="rect">
            <a:avLst/>
          </a:prstGeom>
          <a:ln>
            <a:noFill/>
          </a:ln>
          <a:effectLst>
            <a:outerShdw blurRad="190500" algn="tl" rotWithShape="0">
              <a:srgbClr val="000000">
                <a:alpha val="70000"/>
              </a:srgbClr>
            </a:outerShdw>
          </a:effectLst>
        </p:spPr>
      </p:pic>
      <p:sp>
        <p:nvSpPr>
          <p:cNvPr id="7" name="Tekstvak 6">
            <a:extLst>
              <a:ext uri="{FF2B5EF4-FFF2-40B4-BE49-F238E27FC236}">
                <a16:creationId xmlns:a16="http://schemas.microsoft.com/office/drawing/2014/main" id="{14E46C6B-562A-4291-8E39-3381AC5004AF}"/>
              </a:ext>
            </a:extLst>
          </p:cNvPr>
          <p:cNvSpPr txBox="1"/>
          <p:nvPr/>
        </p:nvSpPr>
        <p:spPr>
          <a:xfrm>
            <a:off x="6096000" y="2395863"/>
            <a:ext cx="3141245"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Online Learning and Instruction</a:t>
            </a:r>
            <a:endParaRPr lang="nl-NL" dirty="0">
              <a:solidFill>
                <a:schemeClr val="tx1"/>
              </a:solidFill>
            </a:endParaRPr>
          </a:p>
        </p:txBody>
      </p:sp>
      <p:sp>
        <p:nvSpPr>
          <p:cNvPr id="8" name="Tekstvak 7">
            <a:extLst>
              <a:ext uri="{FF2B5EF4-FFF2-40B4-BE49-F238E27FC236}">
                <a16:creationId xmlns:a16="http://schemas.microsoft.com/office/drawing/2014/main" id="{935904F0-3F2C-4499-93BE-80E41E2DECF8}"/>
              </a:ext>
            </a:extLst>
          </p:cNvPr>
          <p:cNvSpPr txBox="1"/>
          <p:nvPr/>
        </p:nvSpPr>
        <p:spPr>
          <a:xfrm>
            <a:off x="6096001" y="3284781"/>
            <a:ext cx="1588897"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Social Learning</a:t>
            </a:r>
            <a:endParaRPr lang="nl-NL" dirty="0">
              <a:solidFill>
                <a:schemeClr val="tx1"/>
              </a:solidFill>
            </a:endParaRPr>
          </a:p>
        </p:txBody>
      </p:sp>
      <p:sp>
        <p:nvSpPr>
          <p:cNvPr id="9" name="Tekstvak 8">
            <a:extLst>
              <a:ext uri="{FF2B5EF4-FFF2-40B4-BE49-F238E27FC236}">
                <a16:creationId xmlns:a16="http://schemas.microsoft.com/office/drawing/2014/main" id="{551881C2-516A-4E8B-976B-0482FF59CB32}"/>
              </a:ext>
            </a:extLst>
          </p:cNvPr>
          <p:cNvSpPr txBox="1"/>
          <p:nvPr/>
        </p:nvSpPr>
        <p:spPr>
          <a:xfrm>
            <a:off x="6095999" y="4173699"/>
            <a:ext cx="3162019"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Conditions for Lifelong Learning</a:t>
            </a:r>
            <a:endParaRPr lang="nl-NL" dirty="0">
              <a:solidFill>
                <a:schemeClr val="tx1"/>
              </a:solidFill>
            </a:endParaRPr>
          </a:p>
        </p:txBody>
      </p:sp>
      <p:sp>
        <p:nvSpPr>
          <p:cNvPr id="10" name="Tekstvak 9">
            <a:extLst>
              <a:ext uri="{FF2B5EF4-FFF2-40B4-BE49-F238E27FC236}">
                <a16:creationId xmlns:a16="http://schemas.microsoft.com/office/drawing/2014/main" id="{CBAC0983-0C4E-4664-838A-4B0B90B5A00A}"/>
              </a:ext>
            </a:extLst>
          </p:cNvPr>
          <p:cNvSpPr txBox="1"/>
          <p:nvPr/>
        </p:nvSpPr>
        <p:spPr>
          <a:xfrm>
            <a:off x="6095998" y="5062617"/>
            <a:ext cx="4546629"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Technology Enhanced Learning and Innovation</a:t>
            </a:r>
            <a:endParaRPr lang="nl-NL" dirty="0">
              <a:solidFill>
                <a:schemeClr val="tx1"/>
              </a:solidFill>
            </a:endParaRPr>
          </a:p>
        </p:txBody>
      </p:sp>
      <p:cxnSp>
        <p:nvCxnSpPr>
          <p:cNvPr id="12" name="Rechte verbindingslijn 11">
            <a:extLst>
              <a:ext uri="{FF2B5EF4-FFF2-40B4-BE49-F238E27FC236}">
                <a16:creationId xmlns:a16="http://schemas.microsoft.com/office/drawing/2014/main" id="{8E0DF70F-84B5-4B39-949F-CBD7C3F8313C}"/>
              </a:ext>
            </a:extLst>
          </p:cNvPr>
          <p:cNvCxnSpPr>
            <a:stCxn id="6" idx="3"/>
            <a:endCxn id="7" idx="1"/>
          </p:cNvCxnSpPr>
          <p:nvPr/>
        </p:nvCxnSpPr>
        <p:spPr>
          <a:xfrm flipV="1">
            <a:off x="4010644" y="2580529"/>
            <a:ext cx="2085356" cy="136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D7BD8A2B-8E91-4E94-A004-E04772A24EA2}"/>
              </a:ext>
            </a:extLst>
          </p:cNvPr>
          <p:cNvCxnSpPr>
            <a:stCxn id="6" idx="3"/>
            <a:endCxn id="8" idx="1"/>
          </p:cNvCxnSpPr>
          <p:nvPr/>
        </p:nvCxnSpPr>
        <p:spPr>
          <a:xfrm flipV="1">
            <a:off x="4010644" y="3469447"/>
            <a:ext cx="2085357" cy="480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5479EAF4-7080-4EA8-A0EC-D625746DDF57}"/>
              </a:ext>
            </a:extLst>
          </p:cNvPr>
          <p:cNvCxnSpPr>
            <a:stCxn id="6" idx="3"/>
            <a:endCxn id="9" idx="1"/>
          </p:cNvCxnSpPr>
          <p:nvPr/>
        </p:nvCxnSpPr>
        <p:spPr>
          <a:xfrm>
            <a:off x="4010644" y="3949966"/>
            <a:ext cx="2085355" cy="408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E6492832-85AB-4ABD-98D2-5204596DE961}"/>
              </a:ext>
            </a:extLst>
          </p:cNvPr>
          <p:cNvCxnSpPr>
            <a:stCxn id="6" idx="3"/>
            <a:endCxn id="10" idx="1"/>
          </p:cNvCxnSpPr>
          <p:nvPr/>
        </p:nvCxnSpPr>
        <p:spPr>
          <a:xfrm>
            <a:off x="4010644" y="3949966"/>
            <a:ext cx="2085354" cy="12973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9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a:t>Where does Python come in?</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6</a:t>
            </a:fld>
            <a:endParaRPr lang="nl-NL"/>
          </a:p>
        </p:txBody>
      </p:sp>
      <p:sp>
        <p:nvSpPr>
          <p:cNvPr id="5" name="Tekstvak 4">
            <a:extLst>
              <a:ext uri="{FF2B5EF4-FFF2-40B4-BE49-F238E27FC236}">
                <a16:creationId xmlns:a16="http://schemas.microsoft.com/office/drawing/2014/main" id="{D6E01D9E-3926-4EBD-B487-CBB53DA94504}"/>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
        <p:nvSpPr>
          <p:cNvPr id="6" name="Tekstvak 5">
            <a:extLst>
              <a:ext uri="{FF2B5EF4-FFF2-40B4-BE49-F238E27FC236}">
                <a16:creationId xmlns:a16="http://schemas.microsoft.com/office/drawing/2014/main" id="{0405FBB6-7989-474C-AD60-F83A396D0C28}"/>
              </a:ext>
            </a:extLst>
          </p:cNvPr>
          <p:cNvSpPr txBox="1"/>
          <p:nvPr/>
        </p:nvSpPr>
        <p:spPr>
          <a:xfrm>
            <a:off x="5670245" y="2925807"/>
            <a:ext cx="1635832"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Classical statistics</a:t>
            </a:r>
            <a:endParaRPr lang="nl-NL" sz="1600" dirty="0">
              <a:solidFill>
                <a:schemeClr val="tx1"/>
              </a:solidFill>
            </a:endParaRPr>
          </a:p>
        </p:txBody>
      </p:sp>
      <p:sp>
        <p:nvSpPr>
          <p:cNvPr id="7" name="Tekstvak 6">
            <a:extLst>
              <a:ext uri="{FF2B5EF4-FFF2-40B4-BE49-F238E27FC236}">
                <a16:creationId xmlns:a16="http://schemas.microsoft.com/office/drawing/2014/main" id="{37A3559A-3B72-47A3-BCB2-9568996040E9}"/>
              </a:ext>
            </a:extLst>
          </p:cNvPr>
          <p:cNvSpPr txBox="1"/>
          <p:nvPr/>
        </p:nvSpPr>
        <p:spPr>
          <a:xfrm>
            <a:off x="5649278" y="3459581"/>
            <a:ext cx="1677767"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Bayesian statistics</a:t>
            </a:r>
            <a:endParaRPr lang="nl-NL" sz="1600" dirty="0">
              <a:solidFill>
                <a:schemeClr val="tx1"/>
              </a:solidFill>
            </a:endParaRPr>
          </a:p>
        </p:txBody>
      </p:sp>
      <p:sp>
        <p:nvSpPr>
          <p:cNvPr id="8" name="Tekstvak 7">
            <a:extLst>
              <a:ext uri="{FF2B5EF4-FFF2-40B4-BE49-F238E27FC236}">
                <a16:creationId xmlns:a16="http://schemas.microsoft.com/office/drawing/2014/main" id="{169A2D85-D2CE-4C13-BD8B-FE6C6F40C577}"/>
              </a:ext>
            </a:extLst>
          </p:cNvPr>
          <p:cNvSpPr txBox="1"/>
          <p:nvPr/>
        </p:nvSpPr>
        <p:spPr>
          <a:xfrm>
            <a:off x="5672874" y="3999643"/>
            <a:ext cx="1630575"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Machine learning</a:t>
            </a:r>
            <a:endParaRPr lang="nl-NL" sz="1600" dirty="0">
              <a:solidFill>
                <a:schemeClr val="tx1"/>
              </a:solidFill>
            </a:endParaRPr>
          </a:p>
        </p:txBody>
      </p:sp>
      <p:sp>
        <p:nvSpPr>
          <p:cNvPr id="11" name="Tekstvak 10">
            <a:extLst>
              <a:ext uri="{FF2B5EF4-FFF2-40B4-BE49-F238E27FC236}">
                <a16:creationId xmlns:a16="http://schemas.microsoft.com/office/drawing/2014/main" id="{A793202A-60C5-455F-AEB9-CA95AFFDF466}"/>
              </a:ext>
            </a:extLst>
          </p:cNvPr>
          <p:cNvSpPr txBox="1"/>
          <p:nvPr/>
        </p:nvSpPr>
        <p:spPr>
          <a:xfrm>
            <a:off x="1158239" y="3457041"/>
            <a:ext cx="2976584"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Analysis in the Social Sciences</a:t>
            </a:r>
            <a:endParaRPr lang="nl-NL" dirty="0">
              <a:solidFill>
                <a:schemeClr val="tx1"/>
              </a:solidFill>
            </a:endParaRPr>
          </a:p>
        </p:txBody>
      </p:sp>
      <p:sp>
        <p:nvSpPr>
          <p:cNvPr id="12" name="Tekstvak 11">
            <a:extLst>
              <a:ext uri="{FF2B5EF4-FFF2-40B4-BE49-F238E27FC236}">
                <a16:creationId xmlns:a16="http://schemas.microsoft.com/office/drawing/2014/main" id="{41C393A6-AD53-4E56-AD8F-2E7FAE30C6B5}"/>
              </a:ext>
            </a:extLst>
          </p:cNvPr>
          <p:cNvSpPr txBox="1"/>
          <p:nvPr/>
        </p:nvSpPr>
        <p:spPr>
          <a:xfrm>
            <a:off x="8762694" y="2354490"/>
            <a:ext cx="620683" cy="369332"/>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solidFill>
                  <a:schemeClr val="tx1"/>
                </a:solidFill>
              </a:rPr>
              <a:t>SPSS</a:t>
            </a:r>
            <a:endParaRPr lang="nl-NL" dirty="0">
              <a:solidFill>
                <a:schemeClr val="tx1"/>
              </a:solidFill>
            </a:endParaRPr>
          </a:p>
        </p:txBody>
      </p:sp>
      <p:sp>
        <p:nvSpPr>
          <p:cNvPr id="13" name="Tekstvak 12">
            <a:extLst>
              <a:ext uri="{FF2B5EF4-FFF2-40B4-BE49-F238E27FC236}">
                <a16:creationId xmlns:a16="http://schemas.microsoft.com/office/drawing/2014/main" id="{9B82D712-CE97-4065-BA50-05619952CF99}"/>
              </a:ext>
            </a:extLst>
          </p:cNvPr>
          <p:cNvSpPr txBox="1"/>
          <p:nvPr/>
        </p:nvSpPr>
        <p:spPr>
          <a:xfrm>
            <a:off x="8918185" y="3465326"/>
            <a:ext cx="309700" cy="369332"/>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solidFill>
                  <a:schemeClr val="tx1"/>
                </a:solidFill>
              </a:rPr>
              <a:t>R</a:t>
            </a:r>
            <a:endParaRPr lang="nl-NL" dirty="0">
              <a:solidFill>
                <a:schemeClr val="tx1"/>
              </a:solidFill>
            </a:endParaRPr>
          </a:p>
        </p:txBody>
      </p:sp>
      <p:sp>
        <p:nvSpPr>
          <p:cNvPr id="14" name="Tekstvak 13">
            <a:extLst>
              <a:ext uri="{FF2B5EF4-FFF2-40B4-BE49-F238E27FC236}">
                <a16:creationId xmlns:a16="http://schemas.microsoft.com/office/drawing/2014/main" id="{A69081BE-D712-4193-AD5D-152D67C0CCF6}"/>
              </a:ext>
            </a:extLst>
          </p:cNvPr>
          <p:cNvSpPr txBox="1"/>
          <p:nvPr/>
        </p:nvSpPr>
        <p:spPr>
          <a:xfrm>
            <a:off x="8646829" y="4576162"/>
            <a:ext cx="852413" cy="369332"/>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solidFill>
                  <a:schemeClr val="tx1"/>
                </a:solidFill>
              </a:rPr>
              <a:t>Python</a:t>
            </a:r>
            <a:endParaRPr lang="nl-NL" dirty="0">
              <a:solidFill>
                <a:schemeClr val="tx1"/>
              </a:solidFill>
            </a:endParaRPr>
          </a:p>
        </p:txBody>
      </p:sp>
      <p:sp>
        <p:nvSpPr>
          <p:cNvPr id="15" name="Tekstvak 14">
            <a:extLst>
              <a:ext uri="{FF2B5EF4-FFF2-40B4-BE49-F238E27FC236}">
                <a16:creationId xmlns:a16="http://schemas.microsoft.com/office/drawing/2014/main" id="{1A21C901-F4CD-47E1-A706-B1335EEC4229}"/>
              </a:ext>
            </a:extLst>
          </p:cNvPr>
          <p:cNvSpPr txBox="1"/>
          <p:nvPr/>
        </p:nvSpPr>
        <p:spPr>
          <a:xfrm>
            <a:off x="5906367" y="5067261"/>
            <a:ext cx="1163588"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Prototyping</a:t>
            </a:r>
            <a:endParaRPr lang="nl-NL" sz="1600" dirty="0">
              <a:solidFill>
                <a:schemeClr val="tx1"/>
              </a:solidFill>
            </a:endParaRPr>
          </a:p>
        </p:txBody>
      </p:sp>
      <p:cxnSp>
        <p:nvCxnSpPr>
          <p:cNvPr id="17" name="Rechte verbindingslijn 16">
            <a:extLst>
              <a:ext uri="{FF2B5EF4-FFF2-40B4-BE49-F238E27FC236}">
                <a16:creationId xmlns:a16="http://schemas.microsoft.com/office/drawing/2014/main" id="{D366C672-BD5C-4C7D-980E-1DA49A874FF0}"/>
              </a:ext>
            </a:extLst>
          </p:cNvPr>
          <p:cNvCxnSpPr>
            <a:stCxn id="11" idx="3"/>
            <a:endCxn id="6" idx="1"/>
          </p:cNvCxnSpPr>
          <p:nvPr/>
        </p:nvCxnSpPr>
        <p:spPr>
          <a:xfrm flipV="1">
            <a:off x="4134823" y="3095084"/>
            <a:ext cx="1535422" cy="54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FF092506-8F57-49BB-A265-DFF7AA2AAA03}"/>
              </a:ext>
            </a:extLst>
          </p:cNvPr>
          <p:cNvCxnSpPr>
            <a:stCxn id="11" idx="3"/>
            <a:endCxn id="7" idx="1"/>
          </p:cNvCxnSpPr>
          <p:nvPr/>
        </p:nvCxnSpPr>
        <p:spPr>
          <a:xfrm flipV="1">
            <a:off x="4134823" y="3628858"/>
            <a:ext cx="1514455" cy="1284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9795A968-2B27-43F9-8D20-D913FCDAF650}"/>
              </a:ext>
            </a:extLst>
          </p:cNvPr>
          <p:cNvSpPr txBox="1"/>
          <p:nvPr/>
        </p:nvSpPr>
        <p:spPr>
          <a:xfrm>
            <a:off x="882234" y="4194638"/>
            <a:ext cx="3528595"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Analysis in the Educational Sciences</a:t>
            </a:r>
            <a:endParaRPr lang="nl-NL" dirty="0">
              <a:solidFill>
                <a:schemeClr val="tx1"/>
              </a:solidFill>
            </a:endParaRPr>
          </a:p>
        </p:txBody>
      </p:sp>
      <p:cxnSp>
        <p:nvCxnSpPr>
          <p:cNvPr id="24" name="Rechte verbindingslijn 23">
            <a:extLst>
              <a:ext uri="{FF2B5EF4-FFF2-40B4-BE49-F238E27FC236}">
                <a16:creationId xmlns:a16="http://schemas.microsoft.com/office/drawing/2014/main" id="{D249EC1B-6E88-4B1A-9782-B32249A45B8E}"/>
              </a:ext>
            </a:extLst>
          </p:cNvPr>
          <p:cNvCxnSpPr>
            <a:stCxn id="22" idx="3"/>
            <a:endCxn id="6" idx="1"/>
          </p:cNvCxnSpPr>
          <p:nvPr/>
        </p:nvCxnSpPr>
        <p:spPr>
          <a:xfrm flipV="1">
            <a:off x="4410829" y="3095084"/>
            <a:ext cx="1259416" cy="1284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4CAB3DB8-3A55-48C5-A510-AE8D1BBDA90D}"/>
              </a:ext>
            </a:extLst>
          </p:cNvPr>
          <p:cNvCxnSpPr>
            <a:stCxn id="22" idx="3"/>
            <a:endCxn id="7" idx="1"/>
          </p:cNvCxnSpPr>
          <p:nvPr/>
        </p:nvCxnSpPr>
        <p:spPr>
          <a:xfrm flipV="1">
            <a:off x="4410829" y="3628858"/>
            <a:ext cx="1238449" cy="750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6B47C5C1-DBA0-4932-81BE-6A3EB8346F8F}"/>
              </a:ext>
            </a:extLst>
          </p:cNvPr>
          <p:cNvCxnSpPr>
            <a:stCxn id="22" idx="3"/>
            <a:endCxn id="8" idx="1"/>
          </p:cNvCxnSpPr>
          <p:nvPr/>
        </p:nvCxnSpPr>
        <p:spPr>
          <a:xfrm flipV="1">
            <a:off x="4410829" y="4168920"/>
            <a:ext cx="1262045" cy="21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C0DDDD60-F2E2-48CC-B756-BF625C840F89}"/>
              </a:ext>
            </a:extLst>
          </p:cNvPr>
          <p:cNvCxnSpPr>
            <a:stCxn id="22" idx="3"/>
            <a:endCxn id="15" idx="1"/>
          </p:cNvCxnSpPr>
          <p:nvPr/>
        </p:nvCxnSpPr>
        <p:spPr>
          <a:xfrm>
            <a:off x="4410829" y="4379304"/>
            <a:ext cx="1495538" cy="857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3BAC5B13-AF78-4CBF-BA9C-6F4A73B74CAF}"/>
              </a:ext>
            </a:extLst>
          </p:cNvPr>
          <p:cNvCxnSpPr>
            <a:stCxn id="12" idx="1"/>
            <a:endCxn id="6" idx="3"/>
          </p:cNvCxnSpPr>
          <p:nvPr/>
        </p:nvCxnSpPr>
        <p:spPr>
          <a:xfrm flipH="1">
            <a:off x="7306077" y="2539156"/>
            <a:ext cx="1456617" cy="555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F951383C-AA98-4768-935B-068D96C0ECC4}"/>
              </a:ext>
            </a:extLst>
          </p:cNvPr>
          <p:cNvCxnSpPr>
            <a:stCxn id="13" idx="1"/>
            <a:endCxn id="6" idx="3"/>
          </p:cNvCxnSpPr>
          <p:nvPr/>
        </p:nvCxnSpPr>
        <p:spPr>
          <a:xfrm flipH="1" flipV="1">
            <a:off x="7306077" y="3095084"/>
            <a:ext cx="1612108" cy="554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0195F2C5-D516-4D62-9323-CDD9C8C57709}"/>
              </a:ext>
            </a:extLst>
          </p:cNvPr>
          <p:cNvCxnSpPr>
            <a:stCxn id="13" idx="1"/>
            <a:endCxn id="7" idx="3"/>
          </p:cNvCxnSpPr>
          <p:nvPr/>
        </p:nvCxnSpPr>
        <p:spPr>
          <a:xfrm flipH="1" flipV="1">
            <a:off x="7327045" y="3628858"/>
            <a:ext cx="1591140" cy="2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823A7EB5-CD67-4754-B09C-349144AE486C}"/>
              </a:ext>
            </a:extLst>
          </p:cNvPr>
          <p:cNvCxnSpPr>
            <a:stCxn id="14" idx="1"/>
            <a:endCxn id="6" idx="3"/>
          </p:cNvCxnSpPr>
          <p:nvPr/>
        </p:nvCxnSpPr>
        <p:spPr>
          <a:xfrm flipH="1" flipV="1">
            <a:off x="7306077" y="3095084"/>
            <a:ext cx="1340752" cy="1665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F88CD90-08A0-4EE6-954E-7718110F763F}"/>
              </a:ext>
            </a:extLst>
          </p:cNvPr>
          <p:cNvCxnSpPr>
            <a:stCxn id="14" idx="1"/>
            <a:endCxn id="7" idx="3"/>
          </p:cNvCxnSpPr>
          <p:nvPr/>
        </p:nvCxnSpPr>
        <p:spPr>
          <a:xfrm flipH="1" flipV="1">
            <a:off x="7327045" y="3628858"/>
            <a:ext cx="1319784" cy="113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0910B331-F45D-4372-AA2D-16F1BCEF3785}"/>
              </a:ext>
            </a:extLst>
          </p:cNvPr>
          <p:cNvCxnSpPr>
            <a:stCxn id="14" idx="1"/>
            <a:endCxn id="8" idx="3"/>
          </p:cNvCxnSpPr>
          <p:nvPr/>
        </p:nvCxnSpPr>
        <p:spPr>
          <a:xfrm flipH="1" flipV="1">
            <a:off x="7303449" y="4168920"/>
            <a:ext cx="1343380" cy="591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222D0A94-E586-4FBC-8FF7-19FFE9256A2A}"/>
              </a:ext>
            </a:extLst>
          </p:cNvPr>
          <p:cNvCxnSpPr>
            <a:stCxn id="14" idx="1"/>
            <a:endCxn id="15" idx="3"/>
          </p:cNvCxnSpPr>
          <p:nvPr/>
        </p:nvCxnSpPr>
        <p:spPr>
          <a:xfrm flipH="1">
            <a:off x="7069955" y="4760828"/>
            <a:ext cx="1576874" cy="47571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kstvak 53">
            <a:extLst>
              <a:ext uri="{FF2B5EF4-FFF2-40B4-BE49-F238E27FC236}">
                <a16:creationId xmlns:a16="http://schemas.microsoft.com/office/drawing/2014/main" id="{5AC349AD-6F3E-4699-9292-C960249F5808}"/>
              </a:ext>
            </a:extLst>
          </p:cNvPr>
          <p:cNvSpPr txBox="1"/>
          <p:nvPr/>
        </p:nvSpPr>
        <p:spPr>
          <a:xfrm>
            <a:off x="5936888" y="4533452"/>
            <a:ext cx="1102546"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Integration</a:t>
            </a:r>
            <a:endParaRPr lang="nl-NL" sz="1600" dirty="0">
              <a:solidFill>
                <a:schemeClr val="tx1"/>
              </a:solidFill>
            </a:endParaRPr>
          </a:p>
        </p:txBody>
      </p:sp>
      <p:cxnSp>
        <p:nvCxnSpPr>
          <p:cNvPr id="58" name="Rechte verbindingslijn 57">
            <a:extLst>
              <a:ext uri="{FF2B5EF4-FFF2-40B4-BE49-F238E27FC236}">
                <a16:creationId xmlns:a16="http://schemas.microsoft.com/office/drawing/2014/main" id="{F4E5F89A-A116-4279-94EC-420D75C41CBD}"/>
              </a:ext>
            </a:extLst>
          </p:cNvPr>
          <p:cNvCxnSpPr>
            <a:stCxn id="14" idx="1"/>
            <a:endCxn id="54" idx="3"/>
          </p:cNvCxnSpPr>
          <p:nvPr/>
        </p:nvCxnSpPr>
        <p:spPr>
          <a:xfrm flipH="1" flipV="1">
            <a:off x="7039434" y="4702729"/>
            <a:ext cx="1607395" cy="58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7E0FF12F-4D3C-44C9-B614-F37434E7CD73}"/>
              </a:ext>
            </a:extLst>
          </p:cNvPr>
          <p:cNvCxnSpPr>
            <a:stCxn id="22" idx="3"/>
            <a:endCxn id="54" idx="1"/>
          </p:cNvCxnSpPr>
          <p:nvPr/>
        </p:nvCxnSpPr>
        <p:spPr>
          <a:xfrm>
            <a:off x="4410829" y="4379304"/>
            <a:ext cx="1526059" cy="3234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8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3" grpId="0" animBg="1"/>
      <p:bldP spid="14" grpId="0" animBg="1"/>
      <p:bldP spid="15" grpId="0" animBg="1"/>
      <p:bldP spid="22"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a:t>Python prototyping</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7</a:t>
            </a:fld>
            <a:endParaRPr lang="nl-NL"/>
          </a:p>
        </p:txBody>
      </p:sp>
      <p:sp>
        <p:nvSpPr>
          <p:cNvPr id="5" name="Tekstvak 4">
            <a:extLst>
              <a:ext uri="{FF2B5EF4-FFF2-40B4-BE49-F238E27FC236}">
                <a16:creationId xmlns:a16="http://schemas.microsoft.com/office/drawing/2014/main" id="{E2C35ECA-C6C6-48CE-BB9E-49FBB98E9C49}"/>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
        <p:nvSpPr>
          <p:cNvPr id="7" name="Tekstvak 6">
            <a:extLst>
              <a:ext uri="{FF2B5EF4-FFF2-40B4-BE49-F238E27FC236}">
                <a16:creationId xmlns:a16="http://schemas.microsoft.com/office/drawing/2014/main" id="{264698E1-D390-4EC6-BDA0-EA6BDD6F9947}"/>
              </a:ext>
            </a:extLst>
          </p:cNvPr>
          <p:cNvSpPr txBox="1"/>
          <p:nvPr/>
        </p:nvSpPr>
        <p:spPr>
          <a:xfrm>
            <a:off x="1914143" y="3353029"/>
            <a:ext cx="1512850"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Learning Analytics</a:t>
            </a:r>
            <a:endParaRPr lang="nl-NL" sz="1400" dirty="0">
              <a:solidFill>
                <a:schemeClr val="tx1"/>
              </a:solidFill>
            </a:endParaRPr>
          </a:p>
        </p:txBody>
      </p:sp>
      <p:sp>
        <p:nvSpPr>
          <p:cNvPr id="8" name="Tekstvak 7">
            <a:extLst>
              <a:ext uri="{FF2B5EF4-FFF2-40B4-BE49-F238E27FC236}">
                <a16:creationId xmlns:a16="http://schemas.microsoft.com/office/drawing/2014/main" id="{C685CE63-C305-4738-A264-179DCC025D94}"/>
              </a:ext>
            </a:extLst>
          </p:cNvPr>
          <p:cNvSpPr txBox="1"/>
          <p:nvPr/>
        </p:nvSpPr>
        <p:spPr>
          <a:xfrm>
            <a:off x="2931152" y="4011668"/>
            <a:ext cx="991682"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Integration</a:t>
            </a:r>
            <a:endParaRPr lang="nl-NL" sz="1400" dirty="0">
              <a:solidFill>
                <a:schemeClr val="tx1"/>
              </a:solidFill>
            </a:endParaRPr>
          </a:p>
        </p:txBody>
      </p:sp>
      <p:sp>
        <p:nvSpPr>
          <p:cNvPr id="9" name="Tekstvak 8">
            <a:extLst>
              <a:ext uri="{FF2B5EF4-FFF2-40B4-BE49-F238E27FC236}">
                <a16:creationId xmlns:a16="http://schemas.microsoft.com/office/drawing/2014/main" id="{9C227028-E562-40E7-B24B-F88AA2BB1D62}"/>
              </a:ext>
            </a:extLst>
          </p:cNvPr>
          <p:cNvSpPr txBox="1"/>
          <p:nvPr/>
        </p:nvSpPr>
        <p:spPr>
          <a:xfrm>
            <a:off x="4312219" y="4672685"/>
            <a:ext cx="1047851"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Dashboards</a:t>
            </a:r>
            <a:endParaRPr lang="nl-NL" sz="1400" dirty="0">
              <a:solidFill>
                <a:schemeClr val="tx1"/>
              </a:solidFill>
            </a:endParaRPr>
          </a:p>
        </p:txBody>
      </p:sp>
      <p:sp>
        <p:nvSpPr>
          <p:cNvPr id="10" name="Tekstvak 9">
            <a:extLst>
              <a:ext uri="{FF2B5EF4-FFF2-40B4-BE49-F238E27FC236}">
                <a16:creationId xmlns:a16="http://schemas.microsoft.com/office/drawing/2014/main" id="{EBAD4C12-8038-4567-9C69-0CBA3CCC1014}"/>
              </a:ext>
            </a:extLst>
          </p:cNvPr>
          <p:cNvSpPr txBox="1"/>
          <p:nvPr/>
        </p:nvSpPr>
        <p:spPr>
          <a:xfrm>
            <a:off x="6523658" y="4672685"/>
            <a:ext cx="1231299"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Serious games</a:t>
            </a:r>
            <a:endParaRPr lang="nl-NL" sz="1400" dirty="0">
              <a:solidFill>
                <a:schemeClr val="tx1"/>
              </a:solidFill>
            </a:endParaRPr>
          </a:p>
        </p:txBody>
      </p:sp>
      <p:sp>
        <p:nvSpPr>
          <p:cNvPr id="11" name="Tekstvak 10">
            <a:extLst>
              <a:ext uri="{FF2B5EF4-FFF2-40B4-BE49-F238E27FC236}">
                <a16:creationId xmlns:a16="http://schemas.microsoft.com/office/drawing/2014/main" id="{76BEE681-5CC3-41E0-8444-E754E8777120}"/>
              </a:ext>
            </a:extLst>
          </p:cNvPr>
          <p:cNvSpPr txBox="1"/>
          <p:nvPr/>
        </p:nvSpPr>
        <p:spPr>
          <a:xfrm>
            <a:off x="8607931" y="3353028"/>
            <a:ext cx="2099934"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Computer vision &amp; speech</a:t>
            </a:r>
            <a:endParaRPr lang="nl-NL" sz="1400" dirty="0">
              <a:solidFill>
                <a:schemeClr val="tx1"/>
              </a:solidFill>
            </a:endParaRPr>
          </a:p>
        </p:txBody>
      </p:sp>
      <p:sp>
        <p:nvSpPr>
          <p:cNvPr id="12" name="Tekstvak 11">
            <a:extLst>
              <a:ext uri="{FF2B5EF4-FFF2-40B4-BE49-F238E27FC236}">
                <a16:creationId xmlns:a16="http://schemas.microsoft.com/office/drawing/2014/main" id="{D9E40495-66B5-41BA-9DF2-E4B7C50E8D77}"/>
              </a:ext>
            </a:extLst>
          </p:cNvPr>
          <p:cNvSpPr txBox="1"/>
          <p:nvPr/>
        </p:nvSpPr>
        <p:spPr>
          <a:xfrm>
            <a:off x="8026137" y="4011668"/>
            <a:ext cx="841834" cy="307777"/>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chemeClr val="tx1"/>
                </a:solidFill>
              </a:rPr>
              <a:t>Chatbots</a:t>
            </a:r>
            <a:endParaRPr lang="nl-NL" sz="1400" dirty="0">
              <a:solidFill>
                <a:schemeClr val="tx1"/>
              </a:solidFill>
            </a:endParaRPr>
          </a:p>
        </p:txBody>
      </p:sp>
      <p:cxnSp>
        <p:nvCxnSpPr>
          <p:cNvPr id="14" name="Rechte verbindingslijn 13">
            <a:extLst>
              <a:ext uri="{FF2B5EF4-FFF2-40B4-BE49-F238E27FC236}">
                <a16:creationId xmlns:a16="http://schemas.microsoft.com/office/drawing/2014/main" id="{79AC07A8-C82E-44E4-8EE4-BD386DCDDA81}"/>
              </a:ext>
            </a:extLst>
          </p:cNvPr>
          <p:cNvCxnSpPr>
            <a:stCxn id="6" idx="2"/>
            <a:endCxn id="7" idx="3"/>
          </p:cNvCxnSpPr>
          <p:nvPr/>
        </p:nvCxnSpPr>
        <p:spPr>
          <a:xfrm flipH="1">
            <a:off x="3426993" y="2628835"/>
            <a:ext cx="2514871" cy="878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3394F7BB-6472-4B86-B9BB-2F1487E01BA5}"/>
              </a:ext>
            </a:extLst>
          </p:cNvPr>
          <p:cNvCxnSpPr>
            <a:stCxn id="6" idx="2"/>
            <a:endCxn id="8" idx="3"/>
          </p:cNvCxnSpPr>
          <p:nvPr/>
        </p:nvCxnSpPr>
        <p:spPr>
          <a:xfrm flipH="1">
            <a:off x="3922834" y="2628835"/>
            <a:ext cx="2019030" cy="1536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8459FA7D-95B4-4F76-B3F4-82F4600A27D8}"/>
              </a:ext>
            </a:extLst>
          </p:cNvPr>
          <p:cNvCxnSpPr>
            <a:stCxn id="6" idx="2"/>
            <a:endCxn id="11" idx="1"/>
          </p:cNvCxnSpPr>
          <p:nvPr/>
        </p:nvCxnSpPr>
        <p:spPr>
          <a:xfrm>
            <a:off x="5941864" y="2628835"/>
            <a:ext cx="2666067" cy="87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1E11DBFE-B163-48C7-AAD6-D62A6CFDC72B}"/>
              </a:ext>
            </a:extLst>
          </p:cNvPr>
          <p:cNvCxnSpPr>
            <a:stCxn id="6" idx="2"/>
            <a:endCxn id="12" idx="1"/>
          </p:cNvCxnSpPr>
          <p:nvPr/>
        </p:nvCxnSpPr>
        <p:spPr>
          <a:xfrm>
            <a:off x="5941864" y="2628835"/>
            <a:ext cx="2084273" cy="1536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07193DCA-3EB1-496E-AED3-D1F46CB658E5}"/>
              </a:ext>
            </a:extLst>
          </p:cNvPr>
          <p:cNvCxnSpPr>
            <a:cxnSpLocks/>
            <a:stCxn id="9" idx="0"/>
            <a:endCxn id="6" idx="2"/>
          </p:cNvCxnSpPr>
          <p:nvPr/>
        </p:nvCxnSpPr>
        <p:spPr>
          <a:xfrm flipV="1">
            <a:off x="4836145" y="2628835"/>
            <a:ext cx="1105719" cy="204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A685067F-51D3-4C94-91C4-084A7DC6E68E}"/>
              </a:ext>
            </a:extLst>
          </p:cNvPr>
          <p:cNvCxnSpPr>
            <a:stCxn id="6" idx="2"/>
            <a:endCxn id="10" idx="0"/>
          </p:cNvCxnSpPr>
          <p:nvPr/>
        </p:nvCxnSpPr>
        <p:spPr>
          <a:xfrm>
            <a:off x="5941864" y="2628835"/>
            <a:ext cx="1197444" cy="204385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kstvak 5">
            <a:extLst>
              <a:ext uri="{FF2B5EF4-FFF2-40B4-BE49-F238E27FC236}">
                <a16:creationId xmlns:a16="http://schemas.microsoft.com/office/drawing/2014/main" id="{F12257AF-3724-41D7-8105-0CE3DC6D9060}"/>
              </a:ext>
            </a:extLst>
          </p:cNvPr>
          <p:cNvSpPr txBox="1"/>
          <p:nvPr/>
        </p:nvSpPr>
        <p:spPr>
          <a:xfrm>
            <a:off x="5360070" y="2290281"/>
            <a:ext cx="1163588"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Prototyping</a:t>
            </a:r>
            <a:endParaRPr lang="nl-NL" sz="1600" dirty="0">
              <a:solidFill>
                <a:schemeClr val="tx1"/>
              </a:solidFill>
            </a:endParaRPr>
          </a:p>
        </p:txBody>
      </p:sp>
    </p:spTree>
    <p:extLst>
      <p:ext uri="{BB962C8B-B14F-4D97-AF65-F5344CB8AC3E}">
        <p14:creationId xmlns:p14="http://schemas.microsoft.com/office/powerpoint/2010/main" val="366459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p:txBody>
          <a:bodyPr/>
          <a:lstStyle/>
          <a:p>
            <a:r>
              <a:rPr lang="en-US" dirty="0"/>
              <a:t>Python projects @ the Open University</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8</a:t>
            </a:fld>
            <a:endParaRPr lang="nl-NL"/>
          </a:p>
        </p:txBody>
      </p:sp>
      <p:sp>
        <p:nvSpPr>
          <p:cNvPr id="5" name="Tekstvak 4">
            <a:extLst>
              <a:ext uri="{FF2B5EF4-FFF2-40B4-BE49-F238E27FC236}">
                <a16:creationId xmlns:a16="http://schemas.microsoft.com/office/drawing/2014/main" id="{35CAC7EA-419C-4A02-9AA4-0A80D519B62B}"/>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
        <p:nvSpPr>
          <p:cNvPr id="7" name="Tekstvak 6">
            <a:extLst>
              <a:ext uri="{FF2B5EF4-FFF2-40B4-BE49-F238E27FC236}">
                <a16:creationId xmlns:a16="http://schemas.microsoft.com/office/drawing/2014/main" id="{11DCD4D2-971F-465B-86F1-AC02EE1BA08B}"/>
              </a:ext>
            </a:extLst>
          </p:cNvPr>
          <p:cNvSpPr txBox="1"/>
          <p:nvPr/>
        </p:nvSpPr>
        <p:spPr>
          <a:xfrm>
            <a:off x="624834" y="1999277"/>
            <a:ext cx="1888209"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Learning Analytics</a:t>
            </a:r>
            <a:endParaRPr lang="nl-NL" dirty="0">
              <a:solidFill>
                <a:schemeClr val="tx1"/>
              </a:solidFill>
            </a:endParaRPr>
          </a:p>
        </p:txBody>
      </p:sp>
      <p:sp>
        <p:nvSpPr>
          <p:cNvPr id="8" name="Tekstvak 7">
            <a:extLst>
              <a:ext uri="{FF2B5EF4-FFF2-40B4-BE49-F238E27FC236}">
                <a16:creationId xmlns:a16="http://schemas.microsoft.com/office/drawing/2014/main" id="{943C9CC4-F228-40A7-BE03-2DE0444C2D65}"/>
              </a:ext>
            </a:extLst>
          </p:cNvPr>
          <p:cNvSpPr txBox="1"/>
          <p:nvPr/>
        </p:nvSpPr>
        <p:spPr>
          <a:xfrm>
            <a:off x="3019555" y="1999279"/>
            <a:ext cx="1333378"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RESTful APIs</a:t>
            </a:r>
            <a:endParaRPr lang="nl-NL" dirty="0">
              <a:solidFill>
                <a:schemeClr val="tx1"/>
              </a:solidFill>
            </a:endParaRPr>
          </a:p>
        </p:txBody>
      </p:sp>
      <p:sp>
        <p:nvSpPr>
          <p:cNvPr id="9" name="Tekstvak 8">
            <a:extLst>
              <a:ext uri="{FF2B5EF4-FFF2-40B4-BE49-F238E27FC236}">
                <a16:creationId xmlns:a16="http://schemas.microsoft.com/office/drawing/2014/main" id="{0BBAC2D9-2625-4646-AA0E-613081C7A820}"/>
              </a:ext>
            </a:extLst>
          </p:cNvPr>
          <p:cNvSpPr txBox="1"/>
          <p:nvPr/>
        </p:nvSpPr>
        <p:spPr>
          <a:xfrm>
            <a:off x="4985808" y="1999277"/>
            <a:ext cx="1348703"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Text analysis</a:t>
            </a:r>
            <a:endParaRPr lang="nl-NL" dirty="0">
              <a:solidFill>
                <a:schemeClr val="tx1"/>
              </a:solidFill>
            </a:endParaRPr>
          </a:p>
        </p:txBody>
      </p:sp>
      <p:sp>
        <p:nvSpPr>
          <p:cNvPr id="10" name="Tekstvak 9">
            <a:extLst>
              <a:ext uri="{FF2B5EF4-FFF2-40B4-BE49-F238E27FC236}">
                <a16:creationId xmlns:a16="http://schemas.microsoft.com/office/drawing/2014/main" id="{B6B9DBF1-E72F-496F-A248-13E3189EDB53}"/>
              </a:ext>
            </a:extLst>
          </p:cNvPr>
          <p:cNvSpPr txBox="1"/>
          <p:nvPr/>
        </p:nvSpPr>
        <p:spPr>
          <a:xfrm>
            <a:off x="9243734" y="1999279"/>
            <a:ext cx="2429832"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Master student projects</a:t>
            </a:r>
            <a:endParaRPr lang="nl-NL" dirty="0">
              <a:solidFill>
                <a:schemeClr val="tx1"/>
              </a:solidFill>
            </a:endParaRPr>
          </a:p>
        </p:txBody>
      </p:sp>
      <p:sp>
        <p:nvSpPr>
          <p:cNvPr id="12" name="Tekstvak 11">
            <a:extLst>
              <a:ext uri="{FF2B5EF4-FFF2-40B4-BE49-F238E27FC236}">
                <a16:creationId xmlns:a16="http://schemas.microsoft.com/office/drawing/2014/main" id="{565EF1E8-AA55-4150-A770-29AAB81F8121}"/>
              </a:ext>
            </a:extLst>
          </p:cNvPr>
          <p:cNvSpPr txBox="1"/>
          <p:nvPr/>
        </p:nvSpPr>
        <p:spPr>
          <a:xfrm>
            <a:off x="770197" y="2601004"/>
            <a:ext cx="1431802"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DLE since 2015</a:t>
            </a:r>
            <a:endParaRPr lang="nl-NL" sz="1600" dirty="0">
              <a:solidFill>
                <a:schemeClr val="tx1"/>
              </a:solidFill>
            </a:endParaRPr>
          </a:p>
        </p:txBody>
      </p:sp>
      <p:sp>
        <p:nvSpPr>
          <p:cNvPr id="13" name="Tekstvak 12">
            <a:extLst>
              <a:ext uri="{FF2B5EF4-FFF2-40B4-BE49-F238E27FC236}">
                <a16:creationId xmlns:a16="http://schemas.microsoft.com/office/drawing/2014/main" id="{E7DF9340-4774-40C5-84FA-D35F9F7F5490}"/>
              </a:ext>
            </a:extLst>
          </p:cNvPr>
          <p:cNvSpPr txBox="1"/>
          <p:nvPr/>
        </p:nvSpPr>
        <p:spPr>
          <a:xfrm>
            <a:off x="758976" y="3140660"/>
            <a:ext cx="2062552"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Over 3300 course runs</a:t>
            </a:r>
            <a:endParaRPr lang="nl-NL" sz="1600" dirty="0">
              <a:solidFill>
                <a:schemeClr val="tx1"/>
              </a:solidFill>
            </a:endParaRPr>
          </a:p>
        </p:txBody>
      </p:sp>
      <p:sp>
        <p:nvSpPr>
          <p:cNvPr id="14" name="Tekstvak 13">
            <a:extLst>
              <a:ext uri="{FF2B5EF4-FFF2-40B4-BE49-F238E27FC236}">
                <a16:creationId xmlns:a16="http://schemas.microsoft.com/office/drawing/2014/main" id="{159F7C70-BF96-47A2-A1CF-ABEDFF5BD9EE}"/>
              </a:ext>
            </a:extLst>
          </p:cNvPr>
          <p:cNvSpPr txBox="1"/>
          <p:nvPr/>
        </p:nvSpPr>
        <p:spPr>
          <a:xfrm>
            <a:off x="758976" y="3677212"/>
            <a:ext cx="2040110"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Over 310k enrolments</a:t>
            </a:r>
            <a:endParaRPr lang="nl-NL" sz="1600" dirty="0">
              <a:solidFill>
                <a:schemeClr val="tx1"/>
              </a:solidFill>
            </a:endParaRPr>
          </a:p>
        </p:txBody>
      </p:sp>
      <p:sp>
        <p:nvSpPr>
          <p:cNvPr id="15" name="Tekstvak 14">
            <a:extLst>
              <a:ext uri="{FF2B5EF4-FFF2-40B4-BE49-F238E27FC236}">
                <a16:creationId xmlns:a16="http://schemas.microsoft.com/office/drawing/2014/main" id="{FE2E204F-4871-4831-9E81-74CAC34BE1BE}"/>
              </a:ext>
            </a:extLst>
          </p:cNvPr>
          <p:cNvSpPr txBox="1"/>
          <p:nvPr/>
        </p:nvSpPr>
        <p:spPr>
          <a:xfrm>
            <a:off x="758976" y="4213764"/>
            <a:ext cx="2091919"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Millions of interactions</a:t>
            </a:r>
            <a:endParaRPr lang="nl-NL" sz="1600" dirty="0">
              <a:solidFill>
                <a:schemeClr val="tx1"/>
              </a:solidFill>
            </a:endParaRPr>
          </a:p>
        </p:txBody>
      </p:sp>
      <p:sp>
        <p:nvSpPr>
          <p:cNvPr id="16" name="Tekstvak 15">
            <a:extLst>
              <a:ext uri="{FF2B5EF4-FFF2-40B4-BE49-F238E27FC236}">
                <a16:creationId xmlns:a16="http://schemas.microsoft.com/office/drawing/2014/main" id="{97FDF456-4DCC-411A-A015-AF16452B0C3F}"/>
              </a:ext>
            </a:extLst>
          </p:cNvPr>
          <p:cNvSpPr txBox="1"/>
          <p:nvPr/>
        </p:nvSpPr>
        <p:spPr>
          <a:xfrm>
            <a:off x="758976" y="4750316"/>
            <a:ext cx="1428661"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Kafka data lake</a:t>
            </a:r>
            <a:endParaRPr lang="nl-NL" sz="1600" dirty="0">
              <a:solidFill>
                <a:schemeClr val="tx1"/>
              </a:solidFill>
            </a:endParaRPr>
          </a:p>
        </p:txBody>
      </p:sp>
      <p:cxnSp>
        <p:nvCxnSpPr>
          <p:cNvPr id="20" name="Verbindingslijn: gebogen 19">
            <a:extLst>
              <a:ext uri="{FF2B5EF4-FFF2-40B4-BE49-F238E27FC236}">
                <a16:creationId xmlns:a16="http://schemas.microsoft.com/office/drawing/2014/main" id="{DC461D54-CBD8-4654-B128-97DD4C1FF65B}"/>
              </a:ext>
            </a:extLst>
          </p:cNvPr>
          <p:cNvCxnSpPr>
            <a:stCxn id="12" idx="1"/>
            <a:endCxn id="13" idx="1"/>
          </p:cNvCxnSpPr>
          <p:nvPr/>
        </p:nvCxnSpPr>
        <p:spPr>
          <a:xfrm rot="10800000" flipV="1">
            <a:off x="758977" y="2770281"/>
            <a:ext cx="11221" cy="539656"/>
          </a:xfrm>
          <a:prstGeom prst="bentConnector3">
            <a:avLst>
              <a:gd name="adj1" fmla="val 1287318"/>
            </a:avLst>
          </a:prstGeom>
        </p:spPr>
        <p:style>
          <a:lnRef idx="1">
            <a:schemeClr val="accent1"/>
          </a:lnRef>
          <a:fillRef idx="0">
            <a:schemeClr val="accent1"/>
          </a:fillRef>
          <a:effectRef idx="0">
            <a:schemeClr val="accent1"/>
          </a:effectRef>
          <a:fontRef idx="minor">
            <a:schemeClr val="tx1"/>
          </a:fontRef>
        </p:style>
      </p:cxnSp>
      <p:cxnSp>
        <p:nvCxnSpPr>
          <p:cNvPr id="23" name="Verbindingslijn: gebogen 22">
            <a:extLst>
              <a:ext uri="{FF2B5EF4-FFF2-40B4-BE49-F238E27FC236}">
                <a16:creationId xmlns:a16="http://schemas.microsoft.com/office/drawing/2014/main" id="{C00156FB-68E2-4650-9B0C-B3E5BE2A7054}"/>
              </a:ext>
            </a:extLst>
          </p:cNvPr>
          <p:cNvCxnSpPr>
            <a:stCxn id="13" idx="1"/>
            <a:endCxn id="14" idx="1"/>
          </p:cNvCxnSpPr>
          <p:nvPr/>
        </p:nvCxnSpPr>
        <p:spPr>
          <a:xfrm rot="10800000" flipV="1">
            <a:off x="758976" y="3309937"/>
            <a:ext cx="12700" cy="536552"/>
          </a:xfrm>
          <a:prstGeom prst="bentConnector3">
            <a:avLst>
              <a:gd name="adj1" fmla="val 1147559"/>
            </a:avLst>
          </a:prstGeom>
        </p:spPr>
        <p:style>
          <a:lnRef idx="1">
            <a:schemeClr val="accent1"/>
          </a:lnRef>
          <a:fillRef idx="0">
            <a:schemeClr val="accent1"/>
          </a:fillRef>
          <a:effectRef idx="0">
            <a:schemeClr val="accent1"/>
          </a:effectRef>
          <a:fontRef idx="minor">
            <a:schemeClr val="tx1"/>
          </a:fontRef>
        </p:style>
      </p:cxnSp>
      <p:cxnSp>
        <p:nvCxnSpPr>
          <p:cNvPr id="32" name="Verbindingslijn: gebogen 31">
            <a:extLst>
              <a:ext uri="{FF2B5EF4-FFF2-40B4-BE49-F238E27FC236}">
                <a16:creationId xmlns:a16="http://schemas.microsoft.com/office/drawing/2014/main" id="{19DC59EE-D05A-4BE9-85F2-C73F06ACB92D}"/>
              </a:ext>
            </a:extLst>
          </p:cNvPr>
          <p:cNvCxnSpPr>
            <a:stCxn id="14" idx="1"/>
            <a:endCxn id="15" idx="1"/>
          </p:cNvCxnSpPr>
          <p:nvPr/>
        </p:nvCxnSpPr>
        <p:spPr>
          <a:xfrm rot="10800000" flipV="1">
            <a:off x="758976" y="3846489"/>
            <a:ext cx="12700" cy="536552"/>
          </a:xfrm>
          <a:prstGeom prst="bentConnector3">
            <a:avLst>
              <a:gd name="adj1" fmla="val 1147567"/>
            </a:avLst>
          </a:prstGeom>
        </p:spPr>
        <p:style>
          <a:lnRef idx="1">
            <a:schemeClr val="accent1"/>
          </a:lnRef>
          <a:fillRef idx="0">
            <a:schemeClr val="accent1"/>
          </a:fillRef>
          <a:effectRef idx="0">
            <a:schemeClr val="accent1"/>
          </a:effectRef>
          <a:fontRef idx="minor">
            <a:schemeClr val="tx1"/>
          </a:fontRef>
        </p:style>
      </p:cxnSp>
      <p:sp>
        <p:nvSpPr>
          <p:cNvPr id="34" name="Tekstvak 33">
            <a:extLst>
              <a:ext uri="{FF2B5EF4-FFF2-40B4-BE49-F238E27FC236}">
                <a16:creationId xmlns:a16="http://schemas.microsoft.com/office/drawing/2014/main" id="{DAD3BE58-316F-42D5-AE08-FE100B748861}"/>
              </a:ext>
            </a:extLst>
          </p:cNvPr>
          <p:cNvSpPr txBox="1"/>
          <p:nvPr/>
        </p:nvSpPr>
        <p:spPr>
          <a:xfrm>
            <a:off x="758975" y="5286868"/>
            <a:ext cx="1167692" cy="338554"/>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rPr>
              <a:t>Dashboards</a:t>
            </a:r>
            <a:endParaRPr lang="nl-NL" sz="1600" dirty="0">
              <a:solidFill>
                <a:schemeClr val="tx1"/>
              </a:solidFill>
            </a:endParaRPr>
          </a:p>
        </p:txBody>
      </p:sp>
      <p:cxnSp>
        <p:nvCxnSpPr>
          <p:cNvPr id="36" name="Verbindingslijn: gebogen 35">
            <a:extLst>
              <a:ext uri="{FF2B5EF4-FFF2-40B4-BE49-F238E27FC236}">
                <a16:creationId xmlns:a16="http://schemas.microsoft.com/office/drawing/2014/main" id="{A09B2BA7-FAC9-41D8-B60D-5F00924738EB}"/>
              </a:ext>
            </a:extLst>
          </p:cNvPr>
          <p:cNvCxnSpPr>
            <a:stCxn id="15" idx="1"/>
            <a:endCxn id="16" idx="1"/>
          </p:cNvCxnSpPr>
          <p:nvPr/>
        </p:nvCxnSpPr>
        <p:spPr>
          <a:xfrm rot="10800000" flipV="1">
            <a:off x="758976" y="4383041"/>
            <a:ext cx="12700" cy="536552"/>
          </a:xfrm>
          <a:prstGeom prst="bentConnector3">
            <a:avLst>
              <a:gd name="adj1" fmla="val 1147559"/>
            </a:avLst>
          </a:prstGeom>
        </p:spPr>
        <p:style>
          <a:lnRef idx="1">
            <a:schemeClr val="accent1"/>
          </a:lnRef>
          <a:fillRef idx="0">
            <a:schemeClr val="accent1"/>
          </a:fillRef>
          <a:effectRef idx="0">
            <a:schemeClr val="accent1"/>
          </a:effectRef>
          <a:fontRef idx="minor">
            <a:schemeClr val="tx1"/>
          </a:fontRef>
        </p:style>
      </p:cxnSp>
      <p:cxnSp>
        <p:nvCxnSpPr>
          <p:cNvPr id="49" name="Verbindingslijn: gebogen 48">
            <a:extLst>
              <a:ext uri="{FF2B5EF4-FFF2-40B4-BE49-F238E27FC236}">
                <a16:creationId xmlns:a16="http://schemas.microsoft.com/office/drawing/2014/main" id="{9B9DC0ED-3BE5-476D-B03E-EE3DFCD177E8}"/>
              </a:ext>
            </a:extLst>
          </p:cNvPr>
          <p:cNvCxnSpPr>
            <a:cxnSpLocks/>
          </p:cNvCxnSpPr>
          <p:nvPr/>
        </p:nvCxnSpPr>
        <p:spPr>
          <a:xfrm rot="16200000" flipH="1">
            <a:off x="424446" y="5120798"/>
            <a:ext cx="536552" cy="13414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0" name="Tekstvak 59">
            <a:extLst>
              <a:ext uri="{FF2B5EF4-FFF2-40B4-BE49-F238E27FC236}">
                <a16:creationId xmlns:a16="http://schemas.microsoft.com/office/drawing/2014/main" id="{B81C976C-1DAB-4F0C-BBFF-266C70A35EBE}"/>
              </a:ext>
            </a:extLst>
          </p:cNvPr>
          <p:cNvSpPr txBox="1"/>
          <p:nvPr/>
        </p:nvSpPr>
        <p:spPr>
          <a:xfrm>
            <a:off x="3151563" y="2597088"/>
            <a:ext cx="1557414"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Apps/Games/VR</a:t>
            </a:r>
            <a:endParaRPr lang="nl-NL" sz="1600" dirty="0">
              <a:solidFill>
                <a:schemeClr val="tx1"/>
              </a:solidFill>
            </a:endParaRPr>
          </a:p>
        </p:txBody>
      </p:sp>
      <p:sp>
        <p:nvSpPr>
          <p:cNvPr id="61" name="Tekstvak 60">
            <a:extLst>
              <a:ext uri="{FF2B5EF4-FFF2-40B4-BE49-F238E27FC236}">
                <a16:creationId xmlns:a16="http://schemas.microsoft.com/office/drawing/2014/main" id="{7260DB9D-FAF5-4A3E-8D2C-5B120546792F}"/>
              </a:ext>
            </a:extLst>
          </p:cNvPr>
          <p:cNvSpPr txBox="1"/>
          <p:nvPr/>
        </p:nvSpPr>
        <p:spPr>
          <a:xfrm>
            <a:off x="3151563" y="3140660"/>
            <a:ext cx="1305037" cy="338554"/>
          </a:xfrm>
          <a:prstGeom prst="rect">
            <a:avLst/>
          </a:prstGeom>
          <a:noFill/>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solidFill>
                  <a:schemeClr val="tx1"/>
                </a:solidFill>
              </a:rPr>
              <a:t>Data drop-off</a:t>
            </a:r>
            <a:endParaRPr lang="nl-NL" sz="1600" dirty="0">
              <a:solidFill>
                <a:schemeClr val="tx1"/>
              </a:solidFill>
            </a:endParaRPr>
          </a:p>
        </p:txBody>
      </p:sp>
      <p:sp>
        <p:nvSpPr>
          <p:cNvPr id="62" name="Tekstvak 61">
            <a:extLst>
              <a:ext uri="{FF2B5EF4-FFF2-40B4-BE49-F238E27FC236}">
                <a16:creationId xmlns:a16="http://schemas.microsoft.com/office/drawing/2014/main" id="{C6546AF7-1585-472A-8C44-E37E5570F78C}"/>
              </a:ext>
            </a:extLst>
          </p:cNvPr>
          <p:cNvSpPr txBox="1"/>
          <p:nvPr/>
        </p:nvSpPr>
        <p:spPr>
          <a:xfrm>
            <a:off x="5132834" y="2597088"/>
            <a:ext cx="1737014" cy="338554"/>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a:solidFill>
                  <a:schemeClr val="tx1"/>
                </a:solidFill>
              </a:rPr>
              <a:t>Sentiment analysis</a:t>
            </a:r>
            <a:endParaRPr lang="nl-NL" sz="1600" dirty="0">
              <a:solidFill>
                <a:schemeClr val="tx1"/>
              </a:solidFill>
            </a:endParaRPr>
          </a:p>
        </p:txBody>
      </p:sp>
      <p:sp>
        <p:nvSpPr>
          <p:cNvPr id="63" name="Tekstvak 62">
            <a:extLst>
              <a:ext uri="{FF2B5EF4-FFF2-40B4-BE49-F238E27FC236}">
                <a16:creationId xmlns:a16="http://schemas.microsoft.com/office/drawing/2014/main" id="{AB1A113C-C8EA-4AC3-BD03-AA057CD26859}"/>
              </a:ext>
            </a:extLst>
          </p:cNvPr>
          <p:cNvSpPr txBox="1"/>
          <p:nvPr/>
        </p:nvSpPr>
        <p:spPr>
          <a:xfrm>
            <a:off x="9390311" y="2597088"/>
            <a:ext cx="1964127" cy="338554"/>
          </a:xfrm>
          <a:prstGeom prst="rect">
            <a:avLst/>
          </a:prstGeom>
          <a:no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600" dirty="0">
                <a:solidFill>
                  <a:schemeClr val="tx1"/>
                </a:solidFill>
              </a:rPr>
              <a:t>Many different topics</a:t>
            </a:r>
            <a:endParaRPr lang="nl-NL" sz="1600" dirty="0">
              <a:solidFill>
                <a:schemeClr val="tx1"/>
              </a:solidFill>
            </a:endParaRPr>
          </a:p>
        </p:txBody>
      </p:sp>
      <p:sp>
        <p:nvSpPr>
          <p:cNvPr id="64" name="Tekstvak 63">
            <a:extLst>
              <a:ext uri="{FF2B5EF4-FFF2-40B4-BE49-F238E27FC236}">
                <a16:creationId xmlns:a16="http://schemas.microsoft.com/office/drawing/2014/main" id="{14788277-F25C-4B5B-9ADB-A96CF558F2B6}"/>
              </a:ext>
            </a:extLst>
          </p:cNvPr>
          <p:cNvSpPr txBox="1"/>
          <p:nvPr/>
        </p:nvSpPr>
        <p:spPr>
          <a:xfrm>
            <a:off x="5132834" y="3140660"/>
            <a:ext cx="1710468" cy="338554"/>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a:solidFill>
                  <a:schemeClr val="tx1"/>
                </a:solidFill>
              </a:rPr>
              <a:t>Argument analysis</a:t>
            </a:r>
            <a:endParaRPr lang="nl-NL" sz="1600" dirty="0">
              <a:solidFill>
                <a:schemeClr val="tx1"/>
              </a:solidFill>
            </a:endParaRPr>
          </a:p>
        </p:txBody>
      </p:sp>
      <p:cxnSp>
        <p:nvCxnSpPr>
          <p:cNvPr id="66" name="Verbindingslijn: gebogen 65">
            <a:extLst>
              <a:ext uri="{FF2B5EF4-FFF2-40B4-BE49-F238E27FC236}">
                <a16:creationId xmlns:a16="http://schemas.microsoft.com/office/drawing/2014/main" id="{A9A19C43-63AE-4DE8-A54D-7BC8C6C759CE}"/>
              </a:ext>
            </a:extLst>
          </p:cNvPr>
          <p:cNvCxnSpPr>
            <a:stCxn id="12" idx="1"/>
          </p:cNvCxnSpPr>
          <p:nvPr/>
        </p:nvCxnSpPr>
        <p:spPr>
          <a:xfrm rot="10800000">
            <a:off x="624835" y="2368609"/>
            <a:ext cx="145363" cy="40167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Verbindingslijn: gebogen 67">
            <a:extLst>
              <a:ext uri="{FF2B5EF4-FFF2-40B4-BE49-F238E27FC236}">
                <a16:creationId xmlns:a16="http://schemas.microsoft.com/office/drawing/2014/main" id="{F304E27F-BDDB-44B2-B288-4E32333124CA}"/>
              </a:ext>
            </a:extLst>
          </p:cNvPr>
          <p:cNvCxnSpPr>
            <a:stCxn id="60" idx="1"/>
          </p:cNvCxnSpPr>
          <p:nvPr/>
        </p:nvCxnSpPr>
        <p:spPr>
          <a:xfrm rot="10800000">
            <a:off x="3019555" y="2347913"/>
            <a:ext cx="132008" cy="4184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Verbindingslijn: gebogen 69">
            <a:extLst>
              <a:ext uri="{FF2B5EF4-FFF2-40B4-BE49-F238E27FC236}">
                <a16:creationId xmlns:a16="http://schemas.microsoft.com/office/drawing/2014/main" id="{8D1A59BF-E71E-429A-A2F9-CAE6BFFDC5F7}"/>
              </a:ext>
            </a:extLst>
          </p:cNvPr>
          <p:cNvCxnSpPr>
            <a:cxnSpLocks/>
            <a:stCxn id="61" idx="1"/>
            <a:endCxn id="60" idx="1"/>
          </p:cNvCxnSpPr>
          <p:nvPr/>
        </p:nvCxnSpPr>
        <p:spPr>
          <a:xfrm rot="10800000">
            <a:off x="3151563" y="2766365"/>
            <a:ext cx="12700" cy="543572"/>
          </a:xfrm>
          <a:prstGeom prst="bentConnector3">
            <a:avLst>
              <a:gd name="adj1" fmla="val 1125000"/>
            </a:avLst>
          </a:prstGeom>
        </p:spPr>
        <p:style>
          <a:lnRef idx="1">
            <a:schemeClr val="accent1"/>
          </a:lnRef>
          <a:fillRef idx="0">
            <a:schemeClr val="accent1"/>
          </a:fillRef>
          <a:effectRef idx="0">
            <a:schemeClr val="accent1"/>
          </a:effectRef>
          <a:fontRef idx="minor">
            <a:schemeClr val="tx1"/>
          </a:fontRef>
        </p:style>
      </p:cxnSp>
      <p:sp>
        <p:nvSpPr>
          <p:cNvPr id="74" name="Tekstvak 73">
            <a:extLst>
              <a:ext uri="{FF2B5EF4-FFF2-40B4-BE49-F238E27FC236}">
                <a16:creationId xmlns:a16="http://schemas.microsoft.com/office/drawing/2014/main" id="{887296ED-D2A2-4248-8E9C-FF5AF041729B}"/>
              </a:ext>
            </a:extLst>
          </p:cNvPr>
          <p:cNvSpPr txBox="1"/>
          <p:nvPr/>
        </p:nvSpPr>
        <p:spPr>
          <a:xfrm>
            <a:off x="7163122" y="1999277"/>
            <a:ext cx="1403910"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tx1"/>
                </a:solidFill>
              </a:rPr>
              <a:t>Data analysis</a:t>
            </a:r>
            <a:endParaRPr lang="nl-NL" dirty="0">
              <a:solidFill>
                <a:schemeClr val="tx1"/>
              </a:solidFill>
            </a:endParaRPr>
          </a:p>
        </p:txBody>
      </p:sp>
      <p:sp>
        <p:nvSpPr>
          <p:cNvPr id="75" name="Tekstvak 74">
            <a:extLst>
              <a:ext uri="{FF2B5EF4-FFF2-40B4-BE49-F238E27FC236}">
                <a16:creationId xmlns:a16="http://schemas.microsoft.com/office/drawing/2014/main" id="{35A8771D-8012-4269-B9C5-D5792DF97658}"/>
              </a:ext>
            </a:extLst>
          </p:cNvPr>
          <p:cNvSpPr txBox="1"/>
          <p:nvPr/>
        </p:nvSpPr>
        <p:spPr>
          <a:xfrm>
            <a:off x="7310148" y="2597088"/>
            <a:ext cx="1635832" cy="338554"/>
          </a:xfrm>
          <a:prstGeom prst="rect">
            <a:avLst/>
          </a:prstGeom>
          <a:no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rPr>
              <a:t>Classical statistics</a:t>
            </a:r>
            <a:endParaRPr lang="nl-NL" sz="1600" dirty="0">
              <a:solidFill>
                <a:schemeClr val="tx1"/>
              </a:solidFill>
            </a:endParaRPr>
          </a:p>
        </p:txBody>
      </p:sp>
      <p:cxnSp>
        <p:nvCxnSpPr>
          <p:cNvPr id="77" name="Verbindingslijn: gebogen 76">
            <a:extLst>
              <a:ext uri="{FF2B5EF4-FFF2-40B4-BE49-F238E27FC236}">
                <a16:creationId xmlns:a16="http://schemas.microsoft.com/office/drawing/2014/main" id="{E6B40E55-6E8E-43B4-AC58-1C309E99ECD8}"/>
              </a:ext>
            </a:extLst>
          </p:cNvPr>
          <p:cNvCxnSpPr>
            <a:stCxn id="62" idx="1"/>
          </p:cNvCxnSpPr>
          <p:nvPr/>
        </p:nvCxnSpPr>
        <p:spPr>
          <a:xfrm rot="10800000">
            <a:off x="4985808" y="2368609"/>
            <a:ext cx="147026" cy="39775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0" name="Tekstvak 79">
            <a:extLst>
              <a:ext uri="{FF2B5EF4-FFF2-40B4-BE49-F238E27FC236}">
                <a16:creationId xmlns:a16="http://schemas.microsoft.com/office/drawing/2014/main" id="{46F962A6-B8CE-47DC-BDF6-8F0134964883}"/>
              </a:ext>
            </a:extLst>
          </p:cNvPr>
          <p:cNvSpPr txBox="1"/>
          <p:nvPr/>
        </p:nvSpPr>
        <p:spPr>
          <a:xfrm>
            <a:off x="7310148" y="3140660"/>
            <a:ext cx="1677767" cy="338554"/>
          </a:xfrm>
          <a:prstGeom prst="rect">
            <a:avLst/>
          </a:prstGeom>
          <a:no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rPr>
              <a:t>Bayesian statistics</a:t>
            </a:r>
            <a:endParaRPr lang="nl-NL" sz="1600" dirty="0">
              <a:solidFill>
                <a:schemeClr val="tx1"/>
              </a:solidFill>
            </a:endParaRPr>
          </a:p>
        </p:txBody>
      </p:sp>
      <p:sp>
        <p:nvSpPr>
          <p:cNvPr id="81" name="Tekstvak 80">
            <a:extLst>
              <a:ext uri="{FF2B5EF4-FFF2-40B4-BE49-F238E27FC236}">
                <a16:creationId xmlns:a16="http://schemas.microsoft.com/office/drawing/2014/main" id="{C24DD92B-5EFB-4797-AF2B-B0C8ED934EE4}"/>
              </a:ext>
            </a:extLst>
          </p:cNvPr>
          <p:cNvSpPr txBox="1"/>
          <p:nvPr/>
        </p:nvSpPr>
        <p:spPr>
          <a:xfrm>
            <a:off x="7310148" y="3677212"/>
            <a:ext cx="1630575" cy="338554"/>
          </a:xfrm>
          <a:prstGeom prst="rect">
            <a:avLst/>
          </a:prstGeom>
          <a:no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rPr>
              <a:t>Machine learning</a:t>
            </a:r>
            <a:endParaRPr lang="nl-NL" sz="1600" dirty="0">
              <a:solidFill>
                <a:schemeClr val="tx1"/>
              </a:solidFill>
            </a:endParaRPr>
          </a:p>
        </p:txBody>
      </p:sp>
      <p:cxnSp>
        <p:nvCxnSpPr>
          <p:cNvPr id="83" name="Verbindingslijn: gebogen 82">
            <a:extLst>
              <a:ext uri="{FF2B5EF4-FFF2-40B4-BE49-F238E27FC236}">
                <a16:creationId xmlns:a16="http://schemas.microsoft.com/office/drawing/2014/main" id="{CF97DC0D-CD21-45F7-BD5D-21F8C10FB6DC}"/>
              </a:ext>
            </a:extLst>
          </p:cNvPr>
          <p:cNvCxnSpPr>
            <a:stCxn id="75" idx="1"/>
          </p:cNvCxnSpPr>
          <p:nvPr/>
        </p:nvCxnSpPr>
        <p:spPr>
          <a:xfrm rot="10800000">
            <a:off x="7163122" y="2347913"/>
            <a:ext cx="147026" cy="4184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5" name="Verbindingslijn: gebogen 84">
            <a:extLst>
              <a:ext uri="{FF2B5EF4-FFF2-40B4-BE49-F238E27FC236}">
                <a16:creationId xmlns:a16="http://schemas.microsoft.com/office/drawing/2014/main" id="{08F1104D-0D64-49C0-9485-ACC23E1866EF}"/>
              </a:ext>
            </a:extLst>
          </p:cNvPr>
          <p:cNvCxnSpPr>
            <a:stCxn id="63" idx="1"/>
          </p:cNvCxnSpPr>
          <p:nvPr/>
        </p:nvCxnSpPr>
        <p:spPr>
          <a:xfrm rot="10800000">
            <a:off x="9243735" y="2347913"/>
            <a:ext cx="146577" cy="4184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7" name="Verbindingslijn: gebogen 86">
            <a:extLst>
              <a:ext uri="{FF2B5EF4-FFF2-40B4-BE49-F238E27FC236}">
                <a16:creationId xmlns:a16="http://schemas.microsoft.com/office/drawing/2014/main" id="{873DF57E-695A-4B49-A34F-208F3F23C72B}"/>
              </a:ext>
            </a:extLst>
          </p:cNvPr>
          <p:cNvCxnSpPr>
            <a:stCxn id="80" idx="1"/>
            <a:endCxn id="75" idx="1"/>
          </p:cNvCxnSpPr>
          <p:nvPr/>
        </p:nvCxnSpPr>
        <p:spPr>
          <a:xfrm rot="10800000">
            <a:off x="7310148" y="2766365"/>
            <a:ext cx="12700" cy="543572"/>
          </a:xfrm>
          <a:prstGeom prst="bentConnector3">
            <a:avLst>
              <a:gd name="adj1" fmla="val 1253252"/>
            </a:avLst>
          </a:prstGeom>
        </p:spPr>
        <p:style>
          <a:lnRef idx="1">
            <a:schemeClr val="accent1"/>
          </a:lnRef>
          <a:fillRef idx="0">
            <a:schemeClr val="accent1"/>
          </a:fillRef>
          <a:effectRef idx="0">
            <a:schemeClr val="accent1"/>
          </a:effectRef>
          <a:fontRef idx="minor">
            <a:schemeClr val="tx1"/>
          </a:fontRef>
        </p:style>
      </p:cxnSp>
      <p:cxnSp>
        <p:nvCxnSpPr>
          <p:cNvPr id="92" name="Verbindingslijn: gebogen 91">
            <a:extLst>
              <a:ext uri="{FF2B5EF4-FFF2-40B4-BE49-F238E27FC236}">
                <a16:creationId xmlns:a16="http://schemas.microsoft.com/office/drawing/2014/main" id="{B9913918-ACA9-4D1F-9B0D-078BDF9EE7EC}"/>
              </a:ext>
            </a:extLst>
          </p:cNvPr>
          <p:cNvCxnSpPr>
            <a:stCxn id="81" idx="1"/>
            <a:endCxn id="80" idx="1"/>
          </p:cNvCxnSpPr>
          <p:nvPr/>
        </p:nvCxnSpPr>
        <p:spPr>
          <a:xfrm rot="10800000">
            <a:off x="7310148" y="3309937"/>
            <a:ext cx="12700" cy="536552"/>
          </a:xfrm>
          <a:prstGeom prst="bentConnector3">
            <a:avLst>
              <a:gd name="adj1" fmla="val 1256252"/>
            </a:avLst>
          </a:prstGeom>
        </p:spPr>
        <p:style>
          <a:lnRef idx="1">
            <a:schemeClr val="accent1"/>
          </a:lnRef>
          <a:fillRef idx="0">
            <a:schemeClr val="accent1"/>
          </a:fillRef>
          <a:effectRef idx="0">
            <a:schemeClr val="accent1"/>
          </a:effectRef>
          <a:fontRef idx="minor">
            <a:schemeClr val="tx1"/>
          </a:fontRef>
        </p:style>
      </p:cxnSp>
      <p:cxnSp>
        <p:nvCxnSpPr>
          <p:cNvPr id="95" name="Verbindingslijn: gebogen 94">
            <a:extLst>
              <a:ext uri="{FF2B5EF4-FFF2-40B4-BE49-F238E27FC236}">
                <a16:creationId xmlns:a16="http://schemas.microsoft.com/office/drawing/2014/main" id="{D7654F7F-4168-4AA5-B462-145340AA5F09}"/>
              </a:ext>
            </a:extLst>
          </p:cNvPr>
          <p:cNvCxnSpPr>
            <a:cxnSpLocks/>
            <a:stCxn id="64" idx="1"/>
            <a:endCxn id="62" idx="1"/>
          </p:cNvCxnSpPr>
          <p:nvPr/>
        </p:nvCxnSpPr>
        <p:spPr>
          <a:xfrm rot="10800000">
            <a:off x="5132834" y="2766365"/>
            <a:ext cx="12700" cy="543572"/>
          </a:xfrm>
          <a:prstGeom prst="bentConnector3">
            <a:avLst>
              <a:gd name="adj1" fmla="val 1256252"/>
            </a:avLst>
          </a:prstGeom>
        </p:spPr>
        <p:style>
          <a:lnRef idx="1">
            <a:schemeClr val="accent1"/>
          </a:lnRef>
          <a:fillRef idx="0">
            <a:schemeClr val="accent1"/>
          </a:fillRef>
          <a:effectRef idx="0">
            <a:schemeClr val="accent1"/>
          </a:effectRef>
          <a:fontRef idx="minor">
            <a:schemeClr val="tx1"/>
          </a:fontRef>
        </p:style>
      </p:cxnSp>
      <p:sp>
        <p:nvSpPr>
          <p:cNvPr id="98" name="Ovaal 97">
            <a:extLst>
              <a:ext uri="{FF2B5EF4-FFF2-40B4-BE49-F238E27FC236}">
                <a16:creationId xmlns:a16="http://schemas.microsoft.com/office/drawing/2014/main" id="{D7DC3014-769B-4791-98A0-7B9BAC66B14C}"/>
              </a:ext>
            </a:extLst>
          </p:cNvPr>
          <p:cNvSpPr/>
          <p:nvPr/>
        </p:nvSpPr>
        <p:spPr>
          <a:xfrm>
            <a:off x="652180" y="2025600"/>
            <a:ext cx="74733" cy="747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99" name="Ovaal 98">
            <a:extLst>
              <a:ext uri="{FF2B5EF4-FFF2-40B4-BE49-F238E27FC236}">
                <a16:creationId xmlns:a16="http://schemas.microsoft.com/office/drawing/2014/main" id="{D6B96231-7F38-40F2-AE03-A7157C6100A9}"/>
              </a:ext>
            </a:extLst>
          </p:cNvPr>
          <p:cNvSpPr/>
          <p:nvPr/>
        </p:nvSpPr>
        <p:spPr>
          <a:xfrm>
            <a:off x="3045785" y="2025599"/>
            <a:ext cx="74733" cy="747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NL"/>
          </a:p>
        </p:txBody>
      </p:sp>
      <p:sp>
        <p:nvSpPr>
          <p:cNvPr id="100" name="Ovaal 99">
            <a:extLst>
              <a:ext uri="{FF2B5EF4-FFF2-40B4-BE49-F238E27FC236}">
                <a16:creationId xmlns:a16="http://schemas.microsoft.com/office/drawing/2014/main" id="{7A77790B-5E7C-4CD6-AF56-4810ADD48A4D}"/>
              </a:ext>
            </a:extLst>
          </p:cNvPr>
          <p:cNvSpPr/>
          <p:nvPr/>
        </p:nvSpPr>
        <p:spPr>
          <a:xfrm>
            <a:off x="5006079" y="2018792"/>
            <a:ext cx="74733" cy="7473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a:p>
        </p:txBody>
      </p:sp>
      <p:sp>
        <p:nvSpPr>
          <p:cNvPr id="101" name="Ovaal 100">
            <a:extLst>
              <a:ext uri="{FF2B5EF4-FFF2-40B4-BE49-F238E27FC236}">
                <a16:creationId xmlns:a16="http://schemas.microsoft.com/office/drawing/2014/main" id="{866773FB-2E86-461A-B31F-13248AAF222B}"/>
              </a:ext>
            </a:extLst>
          </p:cNvPr>
          <p:cNvSpPr/>
          <p:nvPr/>
        </p:nvSpPr>
        <p:spPr>
          <a:xfrm>
            <a:off x="7182171" y="2018792"/>
            <a:ext cx="74733" cy="7473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02" name="Ovaal 101">
            <a:extLst>
              <a:ext uri="{FF2B5EF4-FFF2-40B4-BE49-F238E27FC236}">
                <a16:creationId xmlns:a16="http://schemas.microsoft.com/office/drawing/2014/main" id="{1E2574D4-1AC4-474D-846B-840D402A9BFF}"/>
              </a:ext>
            </a:extLst>
          </p:cNvPr>
          <p:cNvSpPr/>
          <p:nvPr/>
        </p:nvSpPr>
        <p:spPr>
          <a:xfrm>
            <a:off x="9263781" y="2018792"/>
            <a:ext cx="74733" cy="747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7988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34" grpId="0" animBg="1"/>
      <p:bldP spid="60" grpId="0" animBg="1"/>
      <p:bldP spid="61" grpId="0" animBg="1"/>
      <p:bldP spid="62" grpId="0" animBg="1"/>
      <p:bldP spid="63" grpId="0" animBg="1"/>
      <p:bldP spid="64" grpId="0" animBg="1"/>
      <p:bldP spid="74" grpId="0" animBg="1"/>
      <p:bldP spid="75" grpId="0" animBg="1"/>
      <p:bldP spid="80" grpId="0" animBg="1"/>
      <p:bldP spid="81" grpId="0" animBg="1"/>
      <p:bldP spid="98" grpId="0" animBg="1"/>
      <p:bldP spid="99" grpId="0" animBg="1"/>
      <p:bldP spid="100" grpId="0" animBg="1"/>
      <p:bldP spid="101" grpId="0" animBg="1"/>
      <p:bldP spid="1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68FCD-636A-4B1F-BC47-7036F0549960}"/>
              </a:ext>
            </a:extLst>
          </p:cNvPr>
          <p:cNvSpPr>
            <a:spLocks noGrp="1"/>
          </p:cNvSpPr>
          <p:nvPr>
            <p:ph type="title"/>
          </p:nvPr>
        </p:nvSpPr>
        <p:spPr>
          <a:xfrm>
            <a:off x="1154083" y="2512779"/>
            <a:ext cx="10058400" cy="1450757"/>
          </a:xfrm>
        </p:spPr>
        <p:txBody>
          <a:bodyPr>
            <a:normAutofit fontScale="90000"/>
          </a:bodyPr>
          <a:lstStyle/>
          <a:p>
            <a:pPr algn="ctr"/>
            <a:r>
              <a:rPr lang="en-US" dirty="0"/>
              <a:t>Thank you!</a:t>
            </a:r>
            <a:br>
              <a:rPr lang="en-US" dirty="0"/>
            </a:br>
            <a:br>
              <a:rPr lang="en-US" dirty="0"/>
            </a:br>
            <a:r>
              <a:rPr lang="en-US" dirty="0"/>
              <a:t>Questions?</a:t>
            </a:r>
            <a:endParaRPr lang="nl-NL" dirty="0"/>
          </a:p>
        </p:txBody>
      </p:sp>
      <p:sp>
        <p:nvSpPr>
          <p:cNvPr id="4" name="Tijdelijke aanduiding voor dianummer 3">
            <a:extLst>
              <a:ext uri="{FF2B5EF4-FFF2-40B4-BE49-F238E27FC236}">
                <a16:creationId xmlns:a16="http://schemas.microsoft.com/office/drawing/2014/main" id="{A9EFB97B-5F3C-4B7F-9932-3A1FE3E7EEE6}"/>
              </a:ext>
            </a:extLst>
          </p:cNvPr>
          <p:cNvSpPr>
            <a:spLocks noGrp="1"/>
          </p:cNvSpPr>
          <p:nvPr>
            <p:ph type="sldNum" sz="quarter" idx="12"/>
          </p:nvPr>
        </p:nvSpPr>
        <p:spPr/>
        <p:txBody>
          <a:bodyPr/>
          <a:lstStyle/>
          <a:p>
            <a:fld id="{4D50DCC1-0F66-4AA5-9264-BAA0946526CD}" type="slidenum">
              <a:rPr lang="nl-NL" smtClean="0"/>
              <a:t>9</a:t>
            </a:fld>
            <a:endParaRPr lang="nl-NL"/>
          </a:p>
        </p:txBody>
      </p:sp>
      <p:sp>
        <p:nvSpPr>
          <p:cNvPr id="5" name="Tekstvak 4">
            <a:extLst>
              <a:ext uri="{FF2B5EF4-FFF2-40B4-BE49-F238E27FC236}">
                <a16:creationId xmlns:a16="http://schemas.microsoft.com/office/drawing/2014/main" id="{35CAC7EA-419C-4A02-9AA4-0A80D519B62B}"/>
              </a:ext>
            </a:extLst>
          </p:cNvPr>
          <p:cNvSpPr txBox="1"/>
          <p:nvPr/>
        </p:nvSpPr>
        <p:spPr>
          <a:xfrm>
            <a:off x="11064048" y="6511020"/>
            <a:ext cx="343364" cy="261610"/>
          </a:xfrm>
          <a:prstGeom prst="rect">
            <a:avLst/>
          </a:prstGeom>
          <a:noFill/>
        </p:spPr>
        <p:txBody>
          <a:bodyPr wrap="none" rtlCol="0">
            <a:spAutoFit/>
          </a:bodyPr>
          <a:lstStyle/>
          <a:p>
            <a:r>
              <a:rPr lang="en-US" sz="1100" dirty="0"/>
              <a:t>/ 8</a:t>
            </a:r>
            <a:endParaRPr lang="nl-NL" sz="1100" dirty="0"/>
          </a:p>
        </p:txBody>
      </p:sp>
    </p:spTree>
    <p:extLst>
      <p:ext uri="{BB962C8B-B14F-4D97-AF65-F5344CB8AC3E}">
        <p14:creationId xmlns:p14="http://schemas.microsoft.com/office/powerpoint/2010/main" val="3958740252"/>
      </p:ext>
    </p:extLst>
  </p:cSld>
  <p:clrMapOvr>
    <a:masterClrMapping/>
  </p:clrMapOvr>
</p:sld>
</file>

<file path=ppt/theme/theme1.xml><?xml version="1.0" encoding="utf-8"?>
<a:theme xmlns:a="http://schemas.openxmlformats.org/drawingml/2006/main" name="Terugblik">
  <a:themeElements>
    <a:clrScheme name="Terugblik">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460</TotalTime>
  <Words>1168</Words>
  <Application>Microsoft Office PowerPoint</Application>
  <PresentationFormat>Breedbeeld</PresentationFormat>
  <Paragraphs>146</Paragraphs>
  <Slides>9</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9</vt:i4>
      </vt:variant>
    </vt:vector>
  </HeadingPairs>
  <TitlesOfParts>
    <vt:vector size="12" baseType="lpstr">
      <vt:lpstr>Calibri</vt:lpstr>
      <vt:lpstr>Calibri Light</vt:lpstr>
      <vt:lpstr>Terugblik</vt:lpstr>
      <vt:lpstr>Python and Educational Sciences</vt:lpstr>
      <vt:lpstr>tracert / whoami?</vt:lpstr>
      <vt:lpstr>tracert / whoami?</vt:lpstr>
      <vt:lpstr>What are the Educational Sciences?</vt:lpstr>
      <vt:lpstr>Educational Sciences @ Open University</vt:lpstr>
      <vt:lpstr>Where does Python come in?</vt:lpstr>
      <vt:lpstr>Python prototyping</vt:lpstr>
      <vt:lpstr>Python projects @ the Open University</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Educational Sciences</dc:title>
  <dc:creator>Giel van Lankveld</dc:creator>
  <cp:lastModifiedBy>Giel van Lankveld</cp:lastModifiedBy>
  <cp:revision>24</cp:revision>
  <dcterms:created xsi:type="dcterms:W3CDTF">2022-04-19T10:53:48Z</dcterms:created>
  <dcterms:modified xsi:type="dcterms:W3CDTF">2022-04-19T18:34:30Z</dcterms:modified>
</cp:coreProperties>
</file>