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78" r:id="rId5"/>
    <p:sldId id="279" r:id="rId6"/>
    <p:sldId id="286" r:id="rId7"/>
    <p:sldId id="280" r:id="rId8"/>
    <p:sldId id="281" r:id="rId9"/>
    <p:sldId id="282" r:id="rId10"/>
    <p:sldId id="283" r:id="rId11"/>
    <p:sldId id="287" r:id="rId12"/>
    <p:sldId id="284" r:id="rId13"/>
    <p:sldId id="285" r:id="rId14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F3AC2-7F66-4DDD-80D5-3596BEDED6D1}" type="datetime1">
              <a:rPr lang="nl-NL" smtClean="0"/>
              <a:t>19-6-2023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0EAF0-F49B-4B3A-8B4B-238ABFD12E05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611976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EB079-61E4-4BBB-A44C-A56370A34A68}" type="datetime1">
              <a:rPr lang="nl-NL" smtClean="0"/>
              <a:pPr/>
              <a:t>19-6-2023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694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nl-NL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nl-NL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155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68A05C-044B-4E00-B38E-F125E612CF77}" type="datetime1">
              <a:rPr lang="nl-NL" noProof="0" smtClean="0"/>
              <a:t>19-6-2023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Afbeelding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9557FC-BE87-4300-A747-AC4B3F32A4D1}" type="datetime1">
              <a:rPr lang="nl-NL" noProof="0" smtClean="0"/>
              <a:t>19-6-2023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9D7D39-6C08-4962-A8A9-2DC2F44F5EA6}" type="datetime1">
              <a:rPr lang="nl-NL" noProof="0" smtClean="0"/>
              <a:t>19-6-2023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8BC9D9-44CF-4CF9-80A2-998179572925}" type="datetime1">
              <a:rPr lang="nl-NL" noProof="0" smtClean="0"/>
              <a:t>19-6-2023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nl-NL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nl-NL" sz="8000" noProof="0" dirty="0">
                <a:solidFill>
                  <a:schemeClr val="tx1"/>
                </a:solidFill>
                <a:effectLst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34DB63-482E-4190-BCC7-5880CB54F68E}" type="datetime1">
              <a:rPr lang="nl-NL" noProof="0" smtClean="0"/>
              <a:t>19-6-2023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8" name="Tijdelijke aanduiding voor tekst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9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0835ED-1C9A-445F-8847-4FC5100396FE}" type="datetime1">
              <a:rPr lang="nl-NL" noProof="0" smtClean="0"/>
              <a:t>19-6-2023</a:t>
            </a:fld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s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Afbeelding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Afbeelding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1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0" name="Tijdelijke aanduiding voor afbeelding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1" name="Tijdelijke aanduiding voor tekst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2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3" name="Tijdelijke aanduiding voor afbeelding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4" name="Tijdelijke aanduiding voor tekst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5" name="Tijdelijke aanduiding voor tekst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6" name="Tijdelijke aanduiding voor afbeelding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7" name="Tijdelijke aanduiding voor tekst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5779D9-4C3E-4140-A7BA-A0E3E8BE3B56}" type="datetime1">
              <a:rPr lang="nl-NL" noProof="0" smtClean="0"/>
              <a:t>19-6-2023</a:t>
            </a:fld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F53BB5-8E04-4A70-BCF4-6D634BDA4C02}" type="datetime1">
              <a:rPr lang="nl-NL" noProof="0" smtClean="0"/>
              <a:t>19-6-2023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65F4DF-3851-4E3C-AFBB-F2977499AD02}" type="datetime1">
              <a:rPr lang="nl-NL" noProof="0" smtClean="0"/>
              <a:t>19-6-2023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,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63E8E6-FD4E-4297-859D-7197A87B5BC1}" type="datetime1">
              <a:rPr lang="nl-NL" noProof="0" smtClean="0"/>
              <a:t>19-6-2023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Afbeelding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Afbeelding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981779-241F-418D-A64D-D1CDD88C4D93}" type="datetime1">
              <a:rPr lang="nl-NL" noProof="0" smtClean="0"/>
              <a:t>19-6-2023</a:t>
            </a:fld>
            <a:endParaRPr lang="nl-NL" noProof="0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611E42-630A-45DB-8710-3E9931DD7B3A}" type="datetime1">
              <a:rPr lang="nl-NL" noProof="0" smtClean="0"/>
              <a:t>19-6-2023</a:t>
            </a:fld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178088-BC2F-4081-AD7D-184E91B71720}" type="datetime1">
              <a:rPr lang="nl-NL" noProof="0" smtClean="0"/>
              <a:t>19-6-2023</a:t>
            </a:fld>
            <a:endParaRPr lang="nl-NL" noProof="0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F995A7-1FD0-4179-A5EF-44E9074C7519}" type="datetime1">
              <a:rPr lang="nl-NL" noProof="0" smtClean="0"/>
              <a:t>19-6-2023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Afbeelding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2664C2-AABB-480F-8649-EC75CC54F7A1}" type="datetime1">
              <a:rPr lang="nl-NL" noProof="0" smtClean="0"/>
              <a:t>19-6-2023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252ABDF1-0231-4F6D-839C-EFD217F5A87E}" type="datetime1">
              <a:rPr lang="nl-NL" noProof="0" smtClean="0"/>
              <a:t>19-6-2023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Vrije v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nl-NL" sz="4000" dirty="0"/>
              <a:t>Python in banking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nl-NL" dirty="0">
                <a:effectLst/>
              </a:rPr>
              <a:t>-</a:t>
            </a:r>
            <a:r>
              <a:rPr lang="nl-NL" dirty="0" err="1"/>
              <a:t>Sharanya</a:t>
            </a:r>
            <a:r>
              <a:rPr lang="nl-NL" dirty="0"/>
              <a:t> </a:t>
            </a:r>
            <a:r>
              <a:rPr lang="nl-NL" dirty="0" err="1"/>
              <a:t>Missula</a:t>
            </a:r>
            <a:endParaRPr lang="nl-NL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B44BD-DC82-096E-3435-7D8754A5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E1F6CBB-3B8B-9AB5-5A5D-29D8A1DB1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945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hthoek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Afbeelding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nl-NL" sz="4000" dirty="0" err="1"/>
              <a:t>Who</a:t>
            </a:r>
            <a:r>
              <a:rPr lang="nl-NL" sz="4000" dirty="0"/>
              <a:t> </a:t>
            </a:r>
            <a:r>
              <a:rPr lang="nl-NL" sz="4000" dirty="0" err="1"/>
              <a:t>am</a:t>
            </a:r>
            <a:r>
              <a:rPr lang="nl-NL" sz="4000" dirty="0"/>
              <a:t> I?</a:t>
            </a:r>
          </a:p>
        </p:txBody>
      </p:sp>
      <p:sp>
        <p:nvSpPr>
          <p:cNvPr id="24" name="Tijdelijke aanduiding voor inhoud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2990553"/>
          </a:xfrm>
        </p:spPr>
        <p:txBody>
          <a:bodyPr rtlCol="0" anchor="t">
            <a:normAutofit fontScale="85000" lnSpcReduction="20000"/>
          </a:bodyPr>
          <a:lstStyle/>
          <a:p>
            <a:pPr rtl="0"/>
            <a:r>
              <a:rPr lang="nl-NL" sz="2400" dirty="0" err="1"/>
              <a:t>Education</a:t>
            </a:r>
            <a:r>
              <a:rPr lang="nl-NL" sz="2400" dirty="0"/>
              <a:t> : </a:t>
            </a:r>
          </a:p>
          <a:p>
            <a:pPr marL="36900" indent="0" rtl="0">
              <a:buNone/>
            </a:pPr>
            <a:r>
              <a:rPr lang="nl-NL" sz="2400" dirty="0"/>
              <a:t>Bachelors and Masters in </a:t>
            </a:r>
            <a:r>
              <a:rPr lang="nl-NL" sz="2400" dirty="0" err="1"/>
              <a:t>mathematics</a:t>
            </a:r>
            <a:r>
              <a:rPr lang="nl-NL" sz="2400" dirty="0"/>
              <a:t>. </a:t>
            </a:r>
          </a:p>
          <a:p>
            <a:pPr marL="36900" indent="0" rtl="0">
              <a:buNone/>
            </a:pPr>
            <a:r>
              <a:rPr lang="nl-NL" sz="2400" dirty="0"/>
              <a:t>MSc @TU Delft</a:t>
            </a:r>
          </a:p>
          <a:p>
            <a:pPr marL="36900" indent="0" rtl="0">
              <a:buNone/>
            </a:pPr>
            <a:endParaRPr lang="nl-NL" sz="2400" dirty="0"/>
          </a:p>
          <a:p>
            <a:pPr rtl="0"/>
            <a:r>
              <a:rPr lang="nl-NL" sz="2400" dirty="0" err="1"/>
              <a:t>Work</a:t>
            </a:r>
            <a:r>
              <a:rPr lang="nl-NL" sz="2400" dirty="0"/>
              <a:t> : </a:t>
            </a:r>
          </a:p>
          <a:p>
            <a:pPr marL="36900" indent="0" rtl="0">
              <a:buNone/>
            </a:pPr>
            <a:r>
              <a:rPr lang="nl-NL" sz="2400" dirty="0"/>
              <a:t>ALM risk </a:t>
            </a:r>
            <a:r>
              <a:rPr lang="nl-NL" sz="2400" dirty="0" err="1"/>
              <a:t>modelling</a:t>
            </a:r>
            <a:r>
              <a:rPr lang="nl-NL" sz="2400" dirty="0"/>
              <a:t> @ABN AMRO  </a:t>
            </a:r>
          </a:p>
          <a:p>
            <a:pPr marL="36900" indent="0" rtl="0">
              <a:buNone/>
            </a:pPr>
            <a:r>
              <a:rPr lang="nl-NL" sz="2400" dirty="0" err="1"/>
              <a:t>Quantitaive</a:t>
            </a:r>
            <a:r>
              <a:rPr lang="nl-NL" sz="2400" dirty="0"/>
              <a:t> risk </a:t>
            </a:r>
            <a:r>
              <a:rPr lang="nl-NL" sz="2400" dirty="0" err="1"/>
              <a:t>analyst</a:t>
            </a:r>
            <a:r>
              <a:rPr lang="nl-NL" sz="2400" dirty="0"/>
              <a:t>.</a:t>
            </a:r>
          </a:p>
          <a:p>
            <a:pPr rtl="0"/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nl-NL" sz="4000" dirty="0"/>
              <a:t>Contents</a:t>
            </a:r>
          </a:p>
        </p:txBody>
      </p:sp>
      <p:sp>
        <p:nvSpPr>
          <p:cNvPr id="24" name="Tijdelijke aanduiding voor inhoud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2990553"/>
          </a:xfrm>
        </p:spPr>
        <p:txBody>
          <a:bodyPr rtlCol="0" anchor="t">
            <a:normAutofit/>
          </a:bodyPr>
          <a:lstStyle/>
          <a:p>
            <a:pPr rtl="0"/>
            <a:r>
              <a:rPr lang="nl-NL" sz="2400" dirty="0"/>
              <a:t>The ECB</a:t>
            </a:r>
          </a:p>
          <a:p>
            <a:pPr rtl="0"/>
            <a:r>
              <a:rPr lang="nl-NL" sz="2400" dirty="0"/>
              <a:t>ALM risk </a:t>
            </a:r>
            <a:r>
              <a:rPr lang="nl-NL" sz="2400" dirty="0" err="1"/>
              <a:t>structure</a:t>
            </a:r>
            <a:endParaRPr lang="nl-NL" sz="2400" dirty="0"/>
          </a:p>
          <a:p>
            <a:pPr rtl="0"/>
            <a:r>
              <a:rPr lang="nl-NL" sz="2400" dirty="0"/>
              <a:t>ALM risk </a:t>
            </a:r>
            <a:r>
              <a:rPr lang="nl-NL" sz="2400" dirty="0" err="1"/>
              <a:t>function</a:t>
            </a:r>
            <a:endParaRPr lang="nl-NL" sz="2400" dirty="0"/>
          </a:p>
          <a:p>
            <a:pPr rtl="0"/>
            <a:r>
              <a:rPr lang="nl-NL" sz="2400" dirty="0"/>
              <a:t>Model life </a:t>
            </a:r>
            <a:r>
              <a:rPr lang="nl-NL" sz="2400" dirty="0" err="1"/>
              <a:t>cycle</a:t>
            </a:r>
            <a:endParaRPr lang="nl-NL" sz="2400" dirty="0"/>
          </a:p>
          <a:p>
            <a:pPr rtl="0"/>
            <a:r>
              <a:rPr lang="nl-NL" sz="2400" dirty="0"/>
              <a:t>Python in </a:t>
            </a:r>
            <a:r>
              <a:rPr lang="nl-NL" sz="2400" dirty="0" err="1"/>
              <a:t>modelling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329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9D319-3E42-94CF-CFA0-BA310B42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ECB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AC7B386-E71D-0B9E-DBC4-658062190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The European Central Bank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regulatory</a:t>
            </a:r>
            <a:r>
              <a:rPr lang="nl-NL" dirty="0"/>
              <a:t> body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banks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EU.</a:t>
            </a:r>
          </a:p>
          <a:p>
            <a:endParaRPr lang="nl-NL" dirty="0"/>
          </a:p>
          <a:p>
            <a:r>
              <a:rPr lang="nl-NL" dirty="0" err="1"/>
              <a:t>Imposes</a:t>
            </a:r>
            <a:r>
              <a:rPr lang="nl-NL" dirty="0"/>
              <a:t> </a:t>
            </a:r>
            <a:r>
              <a:rPr lang="nl-NL" dirty="0" err="1"/>
              <a:t>restrictions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capital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needs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kept</a:t>
            </a:r>
            <a:r>
              <a:rPr lang="nl-NL" dirty="0"/>
              <a:t> </a:t>
            </a:r>
            <a:r>
              <a:rPr lang="nl-NL" dirty="0" err="1"/>
              <a:t>aside</a:t>
            </a:r>
            <a:r>
              <a:rPr lang="nl-NL" dirty="0"/>
              <a:t>,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internal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,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methodologies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and even </a:t>
            </a:r>
            <a:r>
              <a:rPr lang="nl-NL" dirty="0" err="1"/>
              <a:t>some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metrics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calculated</a:t>
            </a:r>
            <a:r>
              <a:rPr lang="nl-NL" dirty="0"/>
              <a:t>. </a:t>
            </a:r>
            <a:r>
              <a:rPr lang="nl-NL" dirty="0" err="1"/>
              <a:t>Mainly</a:t>
            </a:r>
            <a:r>
              <a:rPr lang="nl-NL" dirty="0"/>
              <a:t> </a:t>
            </a:r>
            <a:r>
              <a:rPr lang="nl-NL" dirty="0" err="1"/>
              <a:t>done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prevent</a:t>
            </a:r>
            <a:r>
              <a:rPr lang="nl-NL" dirty="0"/>
              <a:t> </a:t>
            </a:r>
            <a:r>
              <a:rPr lang="nl-NL" dirty="0" err="1"/>
              <a:t>economic</a:t>
            </a:r>
            <a:r>
              <a:rPr lang="nl-NL" dirty="0"/>
              <a:t> crises.</a:t>
            </a:r>
          </a:p>
          <a:p>
            <a:endParaRPr lang="nl-NL" dirty="0"/>
          </a:p>
          <a:p>
            <a:r>
              <a:rPr lang="nl-NL" dirty="0" err="1"/>
              <a:t>Brings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infrastructure in banking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measure</a:t>
            </a:r>
            <a:r>
              <a:rPr lang="nl-NL" dirty="0"/>
              <a:t>, </a:t>
            </a:r>
            <a:r>
              <a:rPr lang="nl-NL" dirty="0" err="1"/>
              <a:t>mitigate</a:t>
            </a:r>
            <a:r>
              <a:rPr lang="nl-NL" dirty="0"/>
              <a:t> and manage </a:t>
            </a:r>
            <a:r>
              <a:rPr lang="nl-NL" dirty="0" err="1"/>
              <a:t>various</a:t>
            </a:r>
            <a:r>
              <a:rPr lang="nl-NL" dirty="0"/>
              <a:t> financial </a:t>
            </a:r>
            <a:r>
              <a:rPr lang="nl-NL" dirty="0" err="1"/>
              <a:t>risks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crop</a:t>
            </a:r>
            <a:r>
              <a:rPr lang="nl-NL" dirty="0"/>
              <a:t> up. </a:t>
            </a:r>
          </a:p>
        </p:txBody>
      </p:sp>
    </p:spTree>
    <p:extLst>
      <p:ext uri="{BB962C8B-B14F-4D97-AF65-F5344CB8AC3E}">
        <p14:creationId xmlns:p14="http://schemas.microsoft.com/office/powerpoint/2010/main" val="281235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al 5">
            <a:extLst>
              <a:ext uri="{FF2B5EF4-FFF2-40B4-BE49-F238E27FC236}">
                <a16:creationId xmlns:a16="http://schemas.microsoft.com/office/drawing/2014/main" id="{9F206DAD-8E37-3E5E-B404-408FFEC788B0}"/>
              </a:ext>
            </a:extLst>
          </p:cNvPr>
          <p:cNvSpPr/>
          <p:nvPr/>
        </p:nvSpPr>
        <p:spPr>
          <a:xfrm>
            <a:off x="990597" y="4084310"/>
            <a:ext cx="1659623" cy="1129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Credit Risk</a:t>
            </a: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9F01956F-EF1B-2DB6-7446-31FAE128474C}"/>
              </a:ext>
            </a:extLst>
          </p:cNvPr>
          <p:cNvSpPr/>
          <p:nvPr/>
        </p:nvSpPr>
        <p:spPr>
          <a:xfrm>
            <a:off x="4724223" y="2401431"/>
            <a:ext cx="1778733" cy="15729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ALM &amp; Market Risk</a:t>
            </a: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D14EB9D8-A303-0F31-8A12-61790C3E231D}"/>
              </a:ext>
            </a:extLst>
          </p:cNvPr>
          <p:cNvSpPr/>
          <p:nvPr/>
        </p:nvSpPr>
        <p:spPr>
          <a:xfrm>
            <a:off x="8045916" y="1612865"/>
            <a:ext cx="1454091" cy="10388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Liquidity risk</a:t>
            </a: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4108D34D-71C6-5D1A-85C1-8D26455C55B6}"/>
              </a:ext>
            </a:extLst>
          </p:cNvPr>
          <p:cNvSpPr/>
          <p:nvPr/>
        </p:nvSpPr>
        <p:spPr>
          <a:xfrm>
            <a:off x="8109011" y="3282943"/>
            <a:ext cx="1322664" cy="9563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Interest rate risk</a:t>
            </a: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AB03458B-2E59-3F0C-FE68-B6F749971FC6}"/>
              </a:ext>
            </a:extLst>
          </p:cNvPr>
          <p:cNvSpPr/>
          <p:nvPr/>
        </p:nvSpPr>
        <p:spPr>
          <a:xfrm>
            <a:off x="5053863" y="4985212"/>
            <a:ext cx="1198228" cy="9731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Market risk</a:t>
            </a:r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0DDCBD86-EF11-2DB5-3126-34F9D5B43A86}"/>
              </a:ext>
            </a:extLst>
          </p:cNvPr>
          <p:cNvCxnSpPr>
            <a:cxnSpLocks/>
          </p:cNvCxnSpPr>
          <p:nvPr/>
        </p:nvCxnSpPr>
        <p:spPr>
          <a:xfrm>
            <a:off x="1820409" y="2128139"/>
            <a:ext cx="0" cy="38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2AACE0D3-5AA5-745C-C8CF-592FDF9F4F73}"/>
              </a:ext>
            </a:extLst>
          </p:cNvPr>
          <p:cNvCxnSpPr>
            <a:cxnSpLocks/>
          </p:cNvCxnSpPr>
          <p:nvPr/>
        </p:nvCxnSpPr>
        <p:spPr>
          <a:xfrm>
            <a:off x="1820409" y="3321888"/>
            <a:ext cx="0" cy="65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852B3242-02BF-84D3-A986-1BA86E17FE7C}"/>
              </a:ext>
            </a:extLst>
          </p:cNvPr>
          <p:cNvCxnSpPr>
            <a:cxnSpLocks/>
          </p:cNvCxnSpPr>
          <p:nvPr/>
        </p:nvCxnSpPr>
        <p:spPr>
          <a:xfrm>
            <a:off x="3321987" y="3087401"/>
            <a:ext cx="1333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973C6CDB-B941-11CD-A3EB-E84010734861}"/>
              </a:ext>
            </a:extLst>
          </p:cNvPr>
          <p:cNvCxnSpPr>
            <a:cxnSpLocks/>
          </p:cNvCxnSpPr>
          <p:nvPr/>
        </p:nvCxnSpPr>
        <p:spPr>
          <a:xfrm flipV="1">
            <a:off x="6407305" y="2198900"/>
            <a:ext cx="1437274" cy="57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1C2D25D2-DAF9-CD65-CABF-FB2EE3433CEE}"/>
              </a:ext>
            </a:extLst>
          </p:cNvPr>
          <p:cNvCxnSpPr>
            <a:cxnSpLocks/>
          </p:cNvCxnSpPr>
          <p:nvPr/>
        </p:nvCxnSpPr>
        <p:spPr>
          <a:xfrm>
            <a:off x="6493295" y="3270160"/>
            <a:ext cx="1552621" cy="37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008B1C43-CA97-EEBF-B32B-4DBD2546CCCD}"/>
              </a:ext>
            </a:extLst>
          </p:cNvPr>
          <p:cNvCxnSpPr>
            <a:cxnSpLocks/>
          </p:cNvCxnSpPr>
          <p:nvPr/>
        </p:nvCxnSpPr>
        <p:spPr>
          <a:xfrm>
            <a:off x="5613589" y="3997716"/>
            <a:ext cx="78776" cy="964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Kader 24">
            <a:extLst>
              <a:ext uri="{FF2B5EF4-FFF2-40B4-BE49-F238E27FC236}">
                <a16:creationId xmlns:a16="http://schemas.microsoft.com/office/drawing/2014/main" id="{58FAB93E-F49F-41A1-E27E-2121EB4A1AD2}"/>
              </a:ext>
            </a:extLst>
          </p:cNvPr>
          <p:cNvSpPr/>
          <p:nvPr/>
        </p:nvSpPr>
        <p:spPr>
          <a:xfrm>
            <a:off x="7886701" y="1458069"/>
            <a:ext cx="1807129" cy="1340141"/>
          </a:xfrm>
          <a:prstGeom prst="fram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543B7F62-F1C9-1274-CD4C-68444BBE41B4}"/>
              </a:ext>
            </a:extLst>
          </p:cNvPr>
          <p:cNvSpPr txBox="1"/>
          <p:nvPr/>
        </p:nvSpPr>
        <p:spPr>
          <a:xfrm>
            <a:off x="2273417" y="167780"/>
            <a:ext cx="7944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/>
              <a:t>ALM RISK STRUCTURE</a:t>
            </a:r>
          </a:p>
        </p:txBody>
      </p:sp>
      <p:sp>
        <p:nvSpPr>
          <p:cNvPr id="42" name="Gedachtewolkje: wolk 41">
            <a:extLst>
              <a:ext uri="{FF2B5EF4-FFF2-40B4-BE49-F238E27FC236}">
                <a16:creationId xmlns:a16="http://schemas.microsoft.com/office/drawing/2014/main" id="{FB336601-86F3-03B2-A8C8-B807D00BC646}"/>
              </a:ext>
            </a:extLst>
          </p:cNvPr>
          <p:cNvSpPr/>
          <p:nvPr/>
        </p:nvSpPr>
        <p:spPr>
          <a:xfrm rot="3677084">
            <a:off x="10007952" y="370431"/>
            <a:ext cx="1995373" cy="2046640"/>
          </a:xfrm>
          <a:prstGeom prst="cloudCallou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3E860DD8-8468-3FEA-33E5-72A94BE52322}"/>
              </a:ext>
            </a:extLst>
          </p:cNvPr>
          <p:cNvSpPr txBox="1"/>
          <p:nvPr/>
        </p:nvSpPr>
        <p:spPr>
          <a:xfrm>
            <a:off x="10436218" y="704895"/>
            <a:ext cx="14418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bg1"/>
                </a:solidFill>
              </a:rPr>
              <a:t>The risk </a:t>
            </a:r>
            <a:r>
              <a:rPr lang="nl-NL" sz="1400" dirty="0" err="1">
                <a:solidFill>
                  <a:schemeClr val="bg1"/>
                </a:solidFill>
              </a:rPr>
              <a:t>that</a:t>
            </a:r>
            <a:r>
              <a:rPr lang="nl-NL" sz="1400" dirty="0">
                <a:solidFill>
                  <a:schemeClr val="bg1"/>
                </a:solidFill>
              </a:rPr>
              <a:t> </a:t>
            </a:r>
            <a:r>
              <a:rPr lang="nl-NL" sz="1400" dirty="0" err="1">
                <a:solidFill>
                  <a:schemeClr val="bg1"/>
                </a:solidFill>
              </a:rPr>
              <a:t>the</a:t>
            </a:r>
            <a:r>
              <a:rPr lang="nl-NL" sz="1400" dirty="0">
                <a:solidFill>
                  <a:schemeClr val="bg1"/>
                </a:solidFill>
              </a:rPr>
              <a:t> bank </a:t>
            </a:r>
            <a:r>
              <a:rPr lang="nl-NL" sz="1400" dirty="0" err="1">
                <a:solidFill>
                  <a:schemeClr val="bg1"/>
                </a:solidFill>
              </a:rPr>
              <a:t>will</a:t>
            </a:r>
            <a:r>
              <a:rPr lang="nl-NL" sz="1400" dirty="0">
                <a:solidFill>
                  <a:schemeClr val="bg1"/>
                </a:solidFill>
              </a:rPr>
              <a:t> </a:t>
            </a:r>
            <a:r>
              <a:rPr lang="nl-NL" sz="1400" dirty="0" err="1">
                <a:solidFill>
                  <a:schemeClr val="bg1"/>
                </a:solidFill>
              </a:rPr>
              <a:t>not</a:t>
            </a:r>
            <a:r>
              <a:rPr lang="nl-NL" sz="1400" dirty="0">
                <a:solidFill>
                  <a:schemeClr val="bg1"/>
                </a:solidFill>
              </a:rPr>
              <a:t> have </a:t>
            </a:r>
            <a:r>
              <a:rPr lang="nl-NL" sz="1400" dirty="0" err="1">
                <a:solidFill>
                  <a:schemeClr val="bg1"/>
                </a:solidFill>
              </a:rPr>
              <a:t>sufficient</a:t>
            </a:r>
            <a:r>
              <a:rPr lang="nl-NL" sz="1400" dirty="0">
                <a:solidFill>
                  <a:schemeClr val="bg1"/>
                </a:solidFill>
              </a:rPr>
              <a:t> liquid cash </a:t>
            </a:r>
            <a:r>
              <a:rPr lang="nl-NL" sz="1400" dirty="0" err="1">
                <a:solidFill>
                  <a:schemeClr val="bg1"/>
                </a:solidFill>
              </a:rPr>
              <a:t>to</a:t>
            </a:r>
            <a:r>
              <a:rPr lang="nl-NL" sz="1400" dirty="0">
                <a:solidFill>
                  <a:schemeClr val="bg1"/>
                </a:solidFill>
              </a:rPr>
              <a:t> meet </a:t>
            </a:r>
            <a:r>
              <a:rPr lang="nl-NL" sz="1400" dirty="0" err="1">
                <a:solidFill>
                  <a:schemeClr val="bg1"/>
                </a:solidFill>
              </a:rPr>
              <a:t>it’s</a:t>
            </a:r>
            <a:r>
              <a:rPr lang="nl-NL" sz="1400" dirty="0">
                <a:solidFill>
                  <a:schemeClr val="bg1"/>
                </a:solidFill>
              </a:rPr>
              <a:t> </a:t>
            </a:r>
            <a:r>
              <a:rPr lang="nl-NL" sz="1400" dirty="0" err="1">
                <a:solidFill>
                  <a:schemeClr val="bg1"/>
                </a:solidFill>
              </a:rPr>
              <a:t>obligations</a:t>
            </a:r>
            <a:r>
              <a:rPr lang="nl-NL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4" name="Gedachtewolkje: wolk 43">
            <a:extLst>
              <a:ext uri="{FF2B5EF4-FFF2-40B4-BE49-F238E27FC236}">
                <a16:creationId xmlns:a16="http://schemas.microsoft.com/office/drawing/2014/main" id="{13043CA9-ADF8-7908-F8A6-6D15E4D39265}"/>
              </a:ext>
            </a:extLst>
          </p:cNvPr>
          <p:cNvSpPr/>
          <p:nvPr/>
        </p:nvSpPr>
        <p:spPr>
          <a:xfrm rot="3677084">
            <a:off x="9928616" y="2506897"/>
            <a:ext cx="1974209" cy="2146936"/>
          </a:xfrm>
          <a:prstGeom prst="cloudCallou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4A98F7B8-D754-EA24-C791-FE13BC83C280}"/>
              </a:ext>
            </a:extLst>
          </p:cNvPr>
          <p:cNvSpPr txBox="1"/>
          <p:nvPr/>
        </p:nvSpPr>
        <p:spPr>
          <a:xfrm>
            <a:off x="10217791" y="2887867"/>
            <a:ext cx="18786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bg1"/>
                </a:solidFill>
              </a:rPr>
              <a:t>The risk </a:t>
            </a:r>
            <a:r>
              <a:rPr lang="nl-NL" sz="1400" dirty="0" err="1">
                <a:solidFill>
                  <a:schemeClr val="bg1"/>
                </a:solidFill>
              </a:rPr>
              <a:t>that</a:t>
            </a:r>
            <a:r>
              <a:rPr lang="nl-NL" sz="1400" dirty="0">
                <a:solidFill>
                  <a:schemeClr val="bg1"/>
                </a:solidFill>
              </a:rPr>
              <a:t> </a:t>
            </a:r>
            <a:r>
              <a:rPr lang="nl-NL" sz="1400" dirty="0" err="1">
                <a:solidFill>
                  <a:schemeClr val="bg1"/>
                </a:solidFill>
              </a:rPr>
              <a:t>unfavourable</a:t>
            </a:r>
            <a:r>
              <a:rPr lang="nl-NL" sz="1400" dirty="0">
                <a:solidFill>
                  <a:schemeClr val="bg1"/>
                </a:solidFill>
              </a:rPr>
              <a:t> </a:t>
            </a:r>
            <a:r>
              <a:rPr lang="nl-NL" sz="1400" dirty="0" err="1">
                <a:solidFill>
                  <a:schemeClr val="bg1"/>
                </a:solidFill>
              </a:rPr>
              <a:t>movements</a:t>
            </a:r>
            <a:r>
              <a:rPr lang="nl-NL" sz="1400" dirty="0">
                <a:solidFill>
                  <a:schemeClr val="bg1"/>
                </a:solidFill>
              </a:rPr>
              <a:t> in </a:t>
            </a:r>
            <a:r>
              <a:rPr lang="nl-NL" sz="1400" dirty="0" err="1">
                <a:solidFill>
                  <a:schemeClr val="bg1"/>
                </a:solidFill>
              </a:rPr>
              <a:t>the</a:t>
            </a:r>
            <a:r>
              <a:rPr lang="nl-NL" sz="1400" dirty="0">
                <a:solidFill>
                  <a:schemeClr val="bg1"/>
                </a:solidFill>
              </a:rPr>
              <a:t> interest </a:t>
            </a:r>
            <a:r>
              <a:rPr lang="nl-NL" sz="1400" dirty="0" err="1">
                <a:solidFill>
                  <a:schemeClr val="bg1"/>
                </a:solidFill>
              </a:rPr>
              <a:t>rates</a:t>
            </a:r>
            <a:r>
              <a:rPr lang="nl-NL" sz="1400" dirty="0">
                <a:solidFill>
                  <a:schemeClr val="bg1"/>
                </a:solidFill>
              </a:rPr>
              <a:t> </a:t>
            </a:r>
            <a:r>
              <a:rPr lang="nl-NL" sz="1400" dirty="0" err="1">
                <a:solidFill>
                  <a:schemeClr val="bg1"/>
                </a:solidFill>
              </a:rPr>
              <a:t>negatively</a:t>
            </a:r>
            <a:r>
              <a:rPr lang="nl-NL" sz="1400" dirty="0">
                <a:solidFill>
                  <a:schemeClr val="bg1"/>
                </a:solidFill>
              </a:rPr>
              <a:t> impact </a:t>
            </a:r>
            <a:r>
              <a:rPr lang="nl-NL" sz="1400" dirty="0" err="1">
                <a:solidFill>
                  <a:schemeClr val="bg1"/>
                </a:solidFill>
              </a:rPr>
              <a:t>the</a:t>
            </a:r>
            <a:r>
              <a:rPr lang="nl-NL" sz="1400" dirty="0">
                <a:solidFill>
                  <a:schemeClr val="bg1"/>
                </a:solidFill>
              </a:rPr>
              <a:t> </a:t>
            </a:r>
            <a:r>
              <a:rPr lang="nl-NL" sz="1400" dirty="0" err="1">
                <a:solidFill>
                  <a:schemeClr val="bg1"/>
                </a:solidFill>
              </a:rPr>
              <a:t>bank’s</a:t>
            </a:r>
            <a:r>
              <a:rPr lang="nl-NL" sz="1400" dirty="0">
                <a:solidFill>
                  <a:schemeClr val="bg1"/>
                </a:solidFill>
              </a:rPr>
              <a:t> investments.</a:t>
            </a:r>
          </a:p>
        </p:txBody>
      </p:sp>
      <p:sp>
        <p:nvSpPr>
          <p:cNvPr id="46" name="Rechthoek 45">
            <a:extLst>
              <a:ext uri="{FF2B5EF4-FFF2-40B4-BE49-F238E27FC236}">
                <a16:creationId xmlns:a16="http://schemas.microsoft.com/office/drawing/2014/main" id="{E2B6797C-9061-2779-55A1-BE34EFBA21A3}"/>
              </a:ext>
            </a:extLst>
          </p:cNvPr>
          <p:cNvSpPr/>
          <p:nvPr/>
        </p:nvSpPr>
        <p:spPr>
          <a:xfrm>
            <a:off x="595618" y="1416088"/>
            <a:ext cx="2642532" cy="765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solidFill>
                  <a:schemeClr val="bg1"/>
                </a:solidFill>
              </a:rPr>
              <a:t>Executive Board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7" name="Rechthoek 46">
            <a:extLst>
              <a:ext uri="{FF2B5EF4-FFF2-40B4-BE49-F238E27FC236}">
                <a16:creationId xmlns:a16="http://schemas.microsoft.com/office/drawing/2014/main" id="{9935A689-9067-D191-507A-99E60CB70196}"/>
              </a:ext>
            </a:extLst>
          </p:cNvPr>
          <p:cNvSpPr/>
          <p:nvPr/>
        </p:nvSpPr>
        <p:spPr>
          <a:xfrm>
            <a:off x="611122" y="2594172"/>
            <a:ext cx="2642532" cy="765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solidFill>
                  <a:schemeClr val="bg1"/>
                </a:solidFill>
              </a:rPr>
              <a:t>Risk Modelling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4" name="Gedachtewolkje: wolk 53">
            <a:extLst>
              <a:ext uri="{FF2B5EF4-FFF2-40B4-BE49-F238E27FC236}">
                <a16:creationId xmlns:a16="http://schemas.microsoft.com/office/drawing/2014/main" id="{B074F3AE-12FC-F43C-43F0-99DD19AB469B}"/>
              </a:ext>
            </a:extLst>
          </p:cNvPr>
          <p:cNvSpPr/>
          <p:nvPr/>
        </p:nvSpPr>
        <p:spPr>
          <a:xfrm rot="4345430">
            <a:off x="7107710" y="4112361"/>
            <a:ext cx="1760379" cy="2686037"/>
          </a:xfrm>
          <a:prstGeom prst="cloudCallou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3B253868-B658-8B91-DF9C-859D97B9A59C}"/>
              </a:ext>
            </a:extLst>
          </p:cNvPr>
          <p:cNvSpPr txBox="1"/>
          <p:nvPr/>
        </p:nvSpPr>
        <p:spPr>
          <a:xfrm>
            <a:off x="7001510" y="4886998"/>
            <a:ext cx="2188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bg1"/>
                </a:solidFill>
              </a:rPr>
              <a:t>The risk </a:t>
            </a:r>
            <a:r>
              <a:rPr lang="nl-NL" sz="1400" dirty="0" err="1">
                <a:solidFill>
                  <a:schemeClr val="bg1"/>
                </a:solidFill>
              </a:rPr>
              <a:t>that</a:t>
            </a:r>
            <a:r>
              <a:rPr lang="nl-NL" sz="1400" dirty="0">
                <a:solidFill>
                  <a:schemeClr val="bg1"/>
                </a:solidFill>
              </a:rPr>
              <a:t> </a:t>
            </a:r>
            <a:r>
              <a:rPr lang="nl-NL" sz="1400" dirty="0" err="1">
                <a:solidFill>
                  <a:schemeClr val="bg1"/>
                </a:solidFill>
              </a:rPr>
              <a:t>movements</a:t>
            </a:r>
            <a:r>
              <a:rPr lang="nl-NL" sz="1400" dirty="0">
                <a:solidFill>
                  <a:schemeClr val="bg1"/>
                </a:solidFill>
              </a:rPr>
              <a:t> in </a:t>
            </a:r>
            <a:r>
              <a:rPr lang="nl-NL" sz="1400" dirty="0" err="1">
                <a:solidFill>
                  <a:schemeClr val="bg1"/>
                </a:solidFill>
              </a:rPr>
              <a:t>the</a:t>
            </a:r>
            <a:r>
              <a:rPr lang="nl-NL" sz="1400" dirty="0">
                <a:solidFill>
                  <a:schemeClr val="bg1"/>
                </a:solidFill>
              </a:rPr>
              <a:t> market variables like </a:t>
            </a:r>
            <a:r>
              <a:rPr lang="nl-NL" sz="1400" dirty="0" err="1">
                <a:solidFill>
                  <a:schemeClr val="bg1"/>
                </a:solidFill>
              </a:rPr>
              <a:t>price</a:t>
            </a:r>
            <a:r>
              <a:rPr lang="nl-NL" sz="1400" dirty="0">
                <a:solidFill>
                  <a:schemeClr val="bg1"/>
                </a:solidFill>
              </a:rPr>
              <a:t> and </a:t>
            </a:r>
            <a:r>
              <a:rPr lang="nl-NL" sz="1400" dirty="0" err="1">
                <a:solidFill>
                  <a:schemeClr val="bg1"/>
                </a:solidFill>
              </a:rPr>
              <a:t>volatality</a:t>
            </a:r>
            <a:r>
              <a:rPr lang="nl-NL" sz="1400" dirty="0">
                <a:solidFill>
                  <a:schemeClr val="bg1"/>
                </a:solidFill>
              </a:rPr>
              <a:t> </a:t>
            </a:r>
            <a:r>
              <a:rPr lang="nl-NL" sz="1400" dirty="0" err="1">
                <a:solidFill>
                  <a:schemeClr val="bg1"/>
                </a:solidFill>
              </a:rPr>
              <a:t>negatively</a:t>
            </a:r>
            <a:r>
              <a:rPr lang="nl-NL" sz="1400" dirty="0">
                <a:solidFill>
                  <a:schemeClr val="bg1"/>
                </a:solidFill>
              </a:rPr>
              <a:t> impact </a:t>
            </a:r>
            <a:r>
              <a:rPr lang="nl-NL" sz="1400" dirty="0" err="1">
                <a:solidFill>
                  <a:schemeClr val="bg1"/>
                </a:solidFill>
              </a:rPr>
              <a:t>the</a:t>
            </a:r>
            <a:r>
              <a:rPr lang="nl-NL" sz="1400" dirty="0">
                <a:solidFill>
                  <a:schemeClr val="bg1"/>
                </a:solidFill>
              </a:rPr>
              <a:t> </a:t>
            </a:r>
            <a:r>
              <a:rPr lang="nl-NL" sz="1400" dirty="0" err="1">
                <a:solidFill>
                  <a:schemeClr val="bg1"/>
                </a:solidFill>
              </a:rPr>
              <a:t>bank’s</a:t>
            </a:r>
            <a:r>
              <a:rPr lang="nl-NL" sz="1400" dirty="0">
                <a:solidFill>
                  <a:schemeClr val="bg1"/>
                </a:solidFill>
              </a:rPr>
              <a:t> investments.</a:t>
            </a:r>
          </a:p>
        </p:txBody>
      </p:sp>
    </p:spTree>
    <p:extLst>
      <p:ext uri="{BB962C8B-B14F-4D97-AF65-F5344CB8AC3E}">
        <p14:creationId xmlns:p14="http://schemas.microsoft.com/office/powerpoint/2010/main" val="72050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F77B317A-A503-9541-D629-528B50F8F098}"/>
              </a:ext>
            </a:extLst>
          </p:cNvPr>
          <p:cNvSpPr txBox="1"/>
          <p:nvPr/>
        </p:nvSpPr>
        <p:spPr>
          <a:xfrm>
            <a:off x="2273417" y="167780"/>
            <a:ext cx="7944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/>
              <a:t>ALM RISK  FUNCTION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3D5E3D1-E1FA-9477-98A8-678DD487CBF2}"/>
              </a:ext>
            </a:extLst>
          </p:cNvPr>
          <p:cNvSpPr txBox="1"/>
          <p:nvPr/>
        </p:nvSpPr>
        <p:spPr>
          <a:xfrm>
            <a:off x="8763173" y="830881"/>
            <a:ext cx="10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ASSETS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F06015D3-CCD8-7E1C-EE04-87AB1C422D7C}"/>
              </a:ext>
            </a:extLst>
          </p:cNvPr>
          <p:cNvSpPr txBox="1"/>
          <p:nvPr/>
        </p:nvSpPr>
        <p:spPr>
          <a:xfrm>
            <a:off x="10466838" y="777778"/>
            <a:ext cx="146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LIABILITIES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BEC9FC0C-A96C-AB40-BED2-5A1361653BAA}"/>
              </a:ext>
            </a:extLst>
          </p:cNvPr>
          <p:cNvSpPr/>
          <p:nvPr/>
        </p:nvSpPr>
        <p:spPr>
          <a:xfrm>
            <a:off x="8635941" y="1239390"/>
            <a:ext cx="1277923" cy="29256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Mortgages</a:t>
            </a:r>
            <a:endParaRPr lang="nl-NL" dirty="0">
              <a:solidFill>
                <a:schemeClr val="bg1"/>
              </a:solidFill>
            </a:endParaRPr>
          </a:p>
          <a:p>
            <a:pPr algn="ctr"/>
            <a:endParaRPr lang="nl-NL" dirty="0">
              <a:solidFill>
                <a:schemeClr val="bg1"/>
              </a:solidFill>
            </a:endParaRPr>
          </a:p>
          <a:p>
            <a:pPr algn="ctr"/>
            <a:endParaRPr lang="nl-NL" dirty="0">
              <a:solidFill>
                <a:schemeClr val="bg1"/>
              </a:solidFill>
            </a:endParaRPr>
          </a:p>
          <a:p>
            <a:pPr algn="ctr"/>
            <a:r>
              <a:rPr lang="nl-NL" dirty="0" err="1">
                <a:solidFill>
                  <a:schemeClr val="bg1"/>
                </a:solidFill>
              </a:rPr>
              <a:t>Loans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3463476E-D561-B3C3-81A9-08F0482BFE7E}"/>
              </a:ext>
            </a:extLst>
          </p:cNvPr>
          <p:cNvSpPr/>
          <p:nvPr/>
        </p:nvSpPr>
        <p:spPr>
          <a:xfrm>
            <a:off x="10558418" y="1219389"/>
            <a:ext cx="1277922" cy="2914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Savings</a:t>
            </a:r>
            <a:endParaRPr lang="nl-NL" dirty="0">
              <a:solidFill>
                <a:schemeClr val="bg1"/>
              </a:solidFill>
            </a:endParaRPr>
          </a:p>
          <a:p>
            <a:pPr algn="ctr"/>
            <a:endParaRPr lang="nl-NL" dirty="0">
              <a:solidFill>
                <a:schemeClr val="bg1"/>
              </a:solidFill>
            </a:endParaRPr>
          </a:p>
          <a:p>
            <a:pPr algn="ctr"/>
            <a:endParaRPr lang="nl-NL" dirty="0">
              <a:solidFill>
                <a:schemeClr val="bg1"/>
              </a:solidFill>
            </a:endParaRPr>
          </a:p>
          <a:p>
            <a:pPr algn="ctr"/>
            <a:r>
              <a:rPr lang="nl-NL" dirty="0" err="1">
                <a:solidFill>
                  <a:schemeClr val="bg1"/>
                </a:solidFill>
              </a:rPr>
              <a:t>Current</a:t>
            </a:r>
            <a:r>
              <a:rPr lang="nl-NL" dirty="0">
                <a:solidFill>
                  <a:schemeClr val="bg1"/>
                </a:solidFill>
              </a:rPr>
              <a:t> accounts</a:t>
            </a:r>
          </a:p>
        </p:txBody>
      </p:sp>
      <p:sp>
        <p:nvSpPr>
          <p:cNvPr id="9" name="Kader 8">
            <a:extLst>
              <a:ext uri="{FF2B5EF4-FFF2-40B4-BE49-F238E27FC236}">
                <a16:creationId xmlns:a16="http://schemas.microsoft.com/office/drawing/2014/main" id="{82B02586-F06A-ED46-7C4C-96E682726622}"/>
              </a:ext>
            </a:extLst>
          </p:cNvPr>
          <p:cNvSpPr/>
          <p:nvPr/>
        </p:nvSpPr>
        <p:spPr>
          <a:xfrm>
            <a:off x="10569603" y="3771107"/>
            <a:ext cx="1277922" cy="355348"/>
          </a:xfrm>
          <a:prstGeom prst="fram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4C4E2AD4-128D-D079-47D1-BD4DE371BC25}"/>
              </a:ext>
            </a:extLst>
          </p:cNvPr>
          <p:cNvSpPr txBox="1"/>
          <p:nvPr/>
        </p:nvSpPr>
        <p:spPr>
          <a:xfrm>
            <a:off x="10788415" y="3756203"/>
            <a:ext cx="105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Equity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60868735-F867-B642-CB2E-CFF4BE11FB57}"/>
              </a:ext>
            </a:extLst>
          </p:cNvPr>
          <p:cNvSpPr txBox="1"/>
          <p:nvPr/>
        </p:nvSpPr>
        <p:spPr>
          <a:xfrm>
            <a:off x="355660" y="951873"/>
            <a:ext cx="81172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Develops</a:t>
            </a:r>
            <a:r>
              <a:rPr lang="nl-NL" dirty="0"/>
              <a:t> different </a:t>
            </a:r>
            <a:r>
              <a:rPr lang="nl-NL" dirty="0" err="1"/>
              <a:t>statistical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various</a:t>
            </a:r>
            <a:r>
              <a:rPr lang="nl-NL" dirty="0"/>
              <a:t> </a:t>
            </a:r>
            <a:r>
              <a:rPr lang="nl-NL" dirty="0" err="1"/>
              <a:t>products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balance</a:t>
            </a:r>
            <a:r>
              <a:rPr lang="nl-NL" dirty="0"/>
              <a:t> sheet.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Every model is </a:t>
            </a:r>
            <a:r>
              <a:rPr lang="nl-NL" dirty="0" err="1"/>
              <a:t>calibrated</a:t>
            </a:r>
            <a:r>
              <a:rPr lang="nl-NL" dirty="0"/>
              <a:t>, back-</a:t>
            </a:r>
            <a:r>
              <a:rPr lang="nl-NL" dirty="0" err="1"/>
              <a:t>tested</a:t>
            </a:r>
            <a:r>
              <a:rPr lang="nl-NL" dirty="0"/>
              <a:t>, stress-</a:t>
            </a:r>
            <a:r>
              <a:rPr lang="nl-NL" dirty="0" err="1"/>
              <a:t>tested</a:t>
            </a:r>
            <a:r>
              <a:rPr lang="nl-NL" dirty="0"/>
              <a:t> and </a:t>
            </a:r>
            <a:r>
              <a:rPr lang="nl-NL" dirty="0" err="1"/>
              <a:t>monitored</a:t>
            </a:r>
            <a:r>
              <a:rPr lang="nl-NL" dirty="0"/>
              <a:t>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Each</a:t>
            </a:r>
            <a:r>
              <a:rPr lang="nl-NL" dirty="0"/>
              <a:t> model </a:t>
            </a:r>
            <a:r>
              <a:rPr lang="nl-NL" dirty="0" err="1"/>
              <a:t>calibration</a:t>
            </a:r>
            <a:r>
              <a:rPr lang="nl-NL" dirty="0"/>
              <a:t> </a:t>
            </a:r>
            <a:r>
              <a:rPr lang="nl-NL" dirty="0" err="1"/>
              <a:t>involves</a:t>
            </a:r>
            <a:r>
              <a:rPr lang="nl-NL" dirty="0"/>
              <a:t> </a:t>
            </a:r>
            <a:r>
              <a:rPr lang="nl-NL" dirty="0" err="1"/>
              <a:t>capturing</a:t>
            </a:r>
            <a:r>
              <a:rPr lang="nl-NL" dirty="0"/>
              <a:t> </a:t>
            </a:r>
            <a:r>
              <a:rPr lang="nl-NL" dirty="0" err="1"/>
              <a:t>behvioural</a:t>
            </a:r>
            <a:r>
              <a:rPr lang="nl-NL" dirty="0"/>
              <a:t> </a:t>
            </a:r>
            <a:r>
              <a:rPr lang="nl-NL" dirty="0" err="1"/>
              <a:t>aspects</a:t>
            </a:r>
            <a:r>
              <a:rPr lang="nl-NL" dirty="0"/>
              <a:t>, </a:t>
            </a:r>
            <a:r>
              <a:rPr lang="nl-NL" dirty="0" err="1"/>
              <a:t>determining</a:t>
            </a:r>
            <a:r>
              <a:rPr lang="nl-NL" dirty="0"/>
              <a:t> risk drivers </a:t>
            </a:r>
            <a:r>
              <a:rPr lang="nl-NL" dirty="0" err="1"/>
              <a:t>based</a:t>
            </a:r>
            <a:r>
              <a:rPr lang="nl-NL" dirty="0"/>
              <a:t> on domain </a:t>
            </a:r>
            <a:r>
              <a:rPr lang="nl-NL" dirty="0" err="1"/>
              <a:t>knowledge</a:t>
            </a:r>
            <a:r>
              <a:rPr lang="nl-NL" dirty="0"/>
              <a:t>, expert input and </a:t>
            </a:r>
            <a:r>
              <a:rPr lang="nl-NL" dirty="0" err="1"/>
              <a:t>analysing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The model </a:t>
            </a:r>
            <a:r>
              <a:rPr lang="nl-NL" dirty="0" err="1"/>
              <a:t>outputs</a:t>
            </a:r>
            <a:r>
              <a:rPr lang="nl-NL" dirty="0"/>
              <a:t> </a:t>
            </a:r>
            <a:r>
              <a:rPr lang="nl-NL" dirty="0" err="1"/>
              <a:t>include</a:t>
            </a:r>
            <a:r>
              <a:rPr lang="nl-NL" dirty="0"/>
              <a:t> risk </a:t>
            </a:r>
            <a:r>
              <a:rPr lang="nl-NL" dirty="0" err="1"/>
              <a:t>metrics</a:t>
            </a:r>
            <a:r>
              <a:rPr lang="nl-NL" dirty="0"/>
              <a:t>, </a:t>
            </a:r>
            <a:r>
              <a:rPr lang="nl-NL" dirty="0" err="1"/>
              <a:t>depending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type of risk </a:t>
            </a:r>
            <a:r>
              <a:rPr lang="nl-NL" dirty="0" err="1"/>
              <a:t>being</a:t>
            </a:r>
            <a:r>
              <a:rPr lang="nl-NL" dirty="0"/>
              <a:t> </a:t>
            </a:r>
            <a:r>
              <a:rPr lang="nl-NL" dirty="0" err="1"/>
              <a:t>modelled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IRR : PV01 impact( impact on </a:t>
            </a:r>
            <a:r>
              <a:rPr lang="nl-NL" dirty="0" err="1"/>
              <a:t>price</a:t>
            </a:r>
            <a:r>
              <a:rPr lang="nl-NL" dirty="0"/>
              <a:t> </a:t>
            </a:r>
            <a:r>
              <a:rPr lang="nl-NL" dirty="0" err="1"/>
              <a:t>given</a:t>
            </a:r>
            <a:r>
              <a:rPr lang="nl-NL" dirty="0"/>
              <a:t> a </a:t>
            </a:r>
            <a:r>
              <a:rPr lang="nl-NL" dirty="0" err="1"/>
              <a:t>one</a:t>
            </a:r>
            <a:r>
              <a:rPr lang="nl-NL" dirty="0"/>
              <a:t> basis point change in </a:t>
            </a:r>
            <a:r>
              <a:rPr lang="nl-NL" dirty="0" err="1"/>
              <a:t>yield</a:t>
            </a:r>
            <a:r>
              <a:rPr lang="nl-NL" dirty="0"/>
              <a:t>), </a:t>
            </a:r>
          </a:p>
          <a:p>
            <a:pPr lvl="1"/>
            <a:r>
              <a:rPr lang="nl-NL" dirty="0"/>
              <a:t>MR : </a:t>
            </a:r>
            <a:r>
              <a:rPr lang="nl-NL" dirty="0" err="1"/>
              <a:t>VaR</a:t>
            </a:r>
            <a:r>
              <a:rPr lang="nl-NL" dirty="0"/>
              <a:t> (</a:t>
            </a:r>
            <a:r>
              <a:rPr lang="nl-NL" dirty="0" err="1"/>
              <a:t>value</a:t>
            </a:r>
            <a:r>
              <a:rPr lang="nl-NL" dirty="0"/>
              <a:t> at risk, </a:t>
            </a:r>
            <a:r>
              <a:rPr lang="nl-NL" dirty="0" err="1"/>
              <a:t>potential</a:t>
            </a:r>
            <a:r>
              <a:rPr lang="nl-NL" dirty="0"/>
              <a:t> </a:t>
            </a:r>
            <a:r>
              <a:rPr lang="nl-NL" dirty="0" err="1"/>
              <a:t>loss</a:t>
            </a:r>
            <a:r>
              <a:rPr lang="nl-NL" dirty="0"/>
              <a:t>), </a:t>
            </a:r>
            <a:r>
              <a:rPr lang="nl-NL" dirty="0" err="1"/>
              <a:t>etc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These output risk </a:t>
            </a:r>
            <a:r>
              <a:rPr lang="nl-NL" dirty="0" err="1"/>
              <a:t>metrics</a:t>
            </a:r>
            <a:r>
              <a:rPr lang="nl-NL" dirty="0"/>
              <a:t> help management </a:t>
            </a:r>
            <a:r>
              <a:rPr lang="nl-NL" dirty="0" err="1"/>
              <a:t>steer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balance</a:t>
            </a:r>
            <a:r>
              <a:rPr lang="nl-NL" dirty="0"/>
              <a:t> sheet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reduce</a:t>
            </a:r>
            <a:r>
              <a:rPr lang="nl-NL" dirty="0"/>
              <a:t> and </a:t>
            </a:r>
            <a:r>
              <a:rPr lang="nl-NL" dirty="0" err="1"/>
              <a:t>mitigate</a:t>
            </a:r>
            <a:r>
              <a:rPr lang="nl-NL" dirty="0"/>
              <a:t> </a:t>
            </a:r>
            <a:r>
              <a:rPr lang="nl-NL" dirty="0" err="1"/>
              <a:t>risks</a:t>
            </a:r>
            <a:r>
              <a:rPr lang="nl-NL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Models</a:t>
            </a:r>
            <a:r>
              <a:rPr lang="nl-NL" dirty="0"/>
              <a:t> are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calibrated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year</a:t>
            </a:r>
            <a:r>
              <a:rPr lang="nl-NL" dirty="0"/>
              <a:t>,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maintained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bank go </a:t>
            </a:r>
            <a:r>
              <a:rPr lang="nl-NL" dirty="0" err="1"/>
              <a:t>through</a:t>
            </a:r>
            <a:r>
              <a:rPr lang="nl-NL" dirty="0"/>
              <a:t> a life </a:t>
            </a:r>
            <a:r>
              <a:rPr lang="nl-NL" dirty="0" err="1"/>
              <a:t>cycle</a:t>
            </a:r>
            <a:r>
              <a:rPr lang="nl-NL" dirty="0"/>
              <a:t> </a:t>
            </a:r>
            <a:r>
              <a:rPr lang="nl-NL" dirty="0" err="1"/>
              <a:t>before</a:t>
            </a:r>
            <a:r>
              <a:rPr lang="nl-NL" dirty="0"/>
              <a:t> a new model is </a:t>
            </a:r>
            <a:r>
              <a:rPr lang="nl-NL" dirty="0" err="1"/>
              <a:t>approved</a:t>
            </a:r>
            <a:r>
              <a:rPr lang="nl-NL" dirty="0"/>
              <a:t>/</a:t>
            </a:r>
            <a:r>
              <a:rPr lang="nl-NL" dirty="0" err="1"/>
              <a:t>implemented</a:t>
            </a:r>
            <a:r>
              <a:rPr lang="nl-NL" dirty="0"/>
              <a:t>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7364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F27F2A-28F7-1C7F-D26F-DADDCC7D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295" y="148206"/>
            <a:ext cx="10353762" cy="657137"/>
          </a:xfrm>
        </p:spPr>
        <p:txBody>
          <a:bodyPr>
            <a:normAutofit/>
          </a:bodyPr>
          <a:lstStyle/>
          <a:p>
            <a:r>
              <a:rPr lang="nl-NL" sz="2800" dirty="0"/>
              <a:t>MODEL LIFE CYCLE</a:t>
            </a:r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id="{4D806057-A631-A2AB-C6D8-F87C9F3C324C}"/>
              </a:ext>
            </a:extLst>
          </p:cNvPr>
          <p:cNvSpPr/>
          <p:nvPr/>
        </p:nvSpPr>
        <p:spPr>
          <a:xfrm>
            <a:off x="5118433" y="1183418"/>
            <a:ext cx="1602297" cy="6571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Initiation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7A14666B-9A78-7861-57A0-5C31D6C9F725}"/>
              </a:ext>
            </a:extLst>
          </p:cNvPr>
          <p:cNvSpPr/>
          <p:nvPr/>
        </p:nvSpPr>
        <p:spPr>
          <a:xfrm>
            <a:off x="6897148" y="1648621"/>
            <a:ext cx="2381076" cy="946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Development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redevelopment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E4209545-CC66-EFF7-2CE8-2742D9226AAD}"/>
              </a:ext>
            </a:extLst>
          </p:cNvPr>
          <p:cNvSpPr/>
          <p:nvPr/>
        </p:nvSpPr>
        <p:spPr>
          <a:xfrm>
            <a:off x="7852793" y="3315144"/>
            <a:ext cx="1602297" cy="6571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Initial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validation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BA8AA603-DE36-74F1-85E3-04D76B28E52D}"/>
              </a:ext>
            </a:extLst>
          </p:cNvPr>
          <p:cNvSpPr/>
          <p:nvPr/>
        </p:nvSpPr>
        <p:spPr>
          <a:xfrm>
            <a:off x="7051645" y="4692246"/>
            <a:ext cx="1602297" cy="6314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Approval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9C61C87F-67E5-847F-F4DE-F204A7ED3F3D}"/>
              </a:ext>
            </a:extLst>
          </p:cNvPr>
          <p:cNvSpPr/>
          <p:nvPr/>
        </p:nvSpPr>
        <p:spPr>
          <a:xfrm>
            <a:off x="4321478" y="4993364"/>
            <a:ext cx="2399252" cy="6314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Implementation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733852A-B03D-CBD7-1927-7147EEF3ECB9}"/>
              </a:ext>
            </a:extLst>
          </p:cNvPr>
          <p:cNvSpPr/>
          <p:nvPr/>
        </p:nvSpPr>
        <p:spPr>
          <a:xfrm>
            <a:off x="2947333" y="3826339"/>
            <a:ext cx="1893116" cy="933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Monitoring</a:t>
            </a:r>
          </a:p>
          <a:p>
            <a:pPr algn="ctr"/>
            <a:r>
              <a:rPr lang="nl-NL" dirty="0" err="1">
                <a:solidFill>
                  <a:schemeClr val="bg1"/>
                </a:solidFill>
              </a:rPr>
              <a:t>Revalidation</a:t>
            </a:r>
            <a:endParaRPr lang="nl-NL" dirty="0">
              <a:solidFill>
                <a:schemeClr val="bg1"/>
              </a:solidFill>
            </a:endParaRPr>
          </a:p>
          <a:p>
            <a:pPr algn="ctr"/>
            <a:r>
              <a:rPr lang="nl-NL" dirty="0">
                <a:solidFill>
                  <a:schemeClr val="bg1"/>
                </a:solidFill>
              </a:rPr>
              <a:t>Review</a:t>
            </a: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FE64917B-6E27-C0E4-49E9-6B6E2C1CE452}"/>
              </a:ext>
            </a:extLst>
          </p:cNvPr>
          <p:cNvSpPr/>
          <p:nvPr/>
        </p:nvSpPr>
        <p:spPr>
          <a:xfrm>
            <a:off x="2599042" y="2276212"/>
            <a:ext cx="2831849" cy="7312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Decomissioned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1" name="Pijl: gekromd links 10">
            <a:extLst>
              <a:ext uri="{FF2B5EF4-FFF2-40B4-BE49-F238E27FC236}">
                <a16:creationId xmlns:a16="http://schemas.microsoft.com/office/drawing/2014/main" id="{D74FD203-B1B7-FCEB-846A-FFC017C7CA20}"/>
              </a:ext>
            </a:extLst>
          </p:cNvPr>
          <p:cNvSpPr/>
          <p:nvPr/>
        </p:nvSpPr>
        <p:spPr>
          <a:xfrm rot="2227599">
            <a:off x="5931062" y="2966040"/>
            <a:ext cx="1205440" cy="1763239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ABF5E0CA-85AA-A680-D60E-00088DA3CE5A}"/>
              </a:ext>
            </a:extLst>
          </p:cNvPr>
          <p:cNvCxnSpPr>
            <a:cxnSpLocks/>
          </p:cNvCxnSpPr>
          <p:nvPr/>
        </p:nvCxnSpPr>
        <p:spPr>
          <a:xfrm flipV="1">
            <a:off x="4471332" y="2273417"/>
            <a:ext cx="2425816" cy="1577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13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B91C9-418E-CFCF-FFBB-D293C72F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408" y="156595"/>
            <a:ext cx="10353762" cy="321577"/>
          </a:xfrm>
        </p:spPr>
        <p:txBody>
          <a:bodyPr>
            <a:noAutofit/>
          </a:bodyPr>
          <a:lstStyle/>
          <a:p>
            <a:r>
              <a:rPr lang="nl-NL" sz="2800" dirty="0"/>
              <a:t>PYTHON IN MODELLING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EA9BFFDA-62F7-7198-0988-F4BA1E6AE36B}"/>
              </a:ext>
            </a:extLst>
          </p:cNvPr>
          <p:cNvSpPr/>
          <p:nvPr/>
        </p:nvSpPr>
        <p:spPr>
          <a:xfrm>
            <a:off x="1580182" y="1837188"/>
            <a:ext cx="1353855" cy="25166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Classes </a:t>
            </a:r>
            <a:r>
              <a:rPr lang="nl-NL" dirty="0" err="1">
                <a:solidFill>
                  <a:schemeClr val="bg1"/>
                </a:solidFill>
              </a:rPr>
              <a:t>that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process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all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historical</a:t>
            </a:r>
            <a:r>
              <a:rPr lang="nl-NL" dirty="0">
                <a:solidFill>
                  <a:schemeClr val="bg1"/>
                </a:solidFill>
              </a:rPr>
              <a:t> data and get </a:t>
            </a:r>
            <a:r>
              <a:rPr lang="nl-NL" dirty="0" err="1">
                <a:solidFill>
                  <a:schemeClr val="bg1"/>
                </a:solidFill>
              </a:rPr>
              <a:t>it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into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desired</a:t>
            </a:r>
            <a:r>
              <a:rPr lang="nl-NL" dirty="0">
                <a:solidFill>
                  <a:schemeClr val="bg1"/>
                </a:solidFill>
              </a:rPr>
              <a:t> format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1DB3BE97-28F6-99F0-3B10-EDDD0746B541}"/>
              </a:ext>
            </a:extLst>
          </p:cNvPr>
          <p:cNvSpPr/>
          <p:nvPr/>
        </p:nvSpPr>
        <p:spPr>
          <a:xfrm>
            <a:off x="3050649" y="2885812"/>
            <a:ext cx="1353855" cy="8556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Selection</a:t>
            </a:r>
            <a:r>
              <a:rPr lang="nl-NL" dirty="0">
                <a:solidFill>
                  <a:schemeClr val="bg1"/>
                </a:solidFill>
              </a:rPr>
              <a:t> of risk drivers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476B6E99-777C-56A3-8AFC-90853AE91C97}"/>
              </a:ext>
            </a:extLst>
          </p:cNvPr>
          <p:cNvSpPr/>
          <p:nvPr/>
        </p:nvSpPr>
        <p:spPr>
          <a:xfrm>
            <a:off x="156658" y="1015591"/>
            <a:ext cx="1213427" cy="36995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Input data </a:t>
            </a:r>
            <a:r>
              <a:rPr lang="nl-NL" dirty="0" err="1">
                <a:solidFill>
                  <a:schemeClr val="bg1"/>
                </a:solidFill>
              </a:rPr>
              <a:t>containing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all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available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attributes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B859CDA9-20EE-C6F8-613E-8B252C53D271}"/>
              </a:ext>
            </a:extLst>
          </p:cNvPr>
          <p:cNvSpPr/>
          <p:nvPr/>
        </p:nvSpPr>
        <p:spPr>
          <a:xfrm>
            <a:off x="4674768" y="1837188"/>
            <a:ext cx="1037437" cy="28187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Selection</a:t>
            </a:r>
            <a:r>
              <a:rPr lang="nl-NL" dirty="0">
                <a:solidFill>
                  <a:schemeClr val="bg1"/>
                </a:solidFill>
              </a:rPr>
              <a:t> of </a:t>
            </a:r>
            <a:r>
              <a:rPr lang="nl-NL" dirty="0" err="1">
                <a:solidFill>
                  <a:schemeClr val="bg1"/>
                </a:solidFill>
              </a:rPr>
              <a:t>statistical</a:t>
            </a:r>
            <a:r>
              <a:rPr lang="nl-NL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A9A9B0D6-0E0A-71D1-F9BB-ACC81F3AE200}"/>
              </a:ext>
            </a:extLst>
          </p:cNvPr>
          <p:cNvSpPr/>
          <p:nvPr/>
        </p:nvSpPr>
        <p:spPr>
          <a:xfrm>
            <a:off x="5982469" y="1383832"/>
            <a:ext cx="1353855" cy="8556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Calibration</a:t>
            </a:r>
            <a:r>
              <a:rPr lang="nl-NL" dirty="0">
                <a:solidFill>
                  <a:schemeClr val="bg1"/>
                </a:solidFill>
              </a:rPr>
              <a:t> of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C6031A7C-DDD1-CEDB-F242-FFA6304B8C54}"/>
              </a:ext>
            </a:extLst>
          </p:cNvPr>
          <p:cNvSpPr/>
          <p:nvPr/>
        </p:nvSpPr>
        <p:spPr>
          <a:xfrm>
            <a:off x="8969945" y="2906260"/>
            <a:ext cx="1353855" cy="8556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Back-</a:t>
            </a:r>
            <a:r>
              <a:rPr lang="nl-NL" dirty="0" err="1">
                <a:solidFill>
                  <a:schemeClr val="bg1"/>
                </a:solidFill>
              </a:rPr>
              <a:t>testing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model fit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7743F2F6-4A8D-2DAF-3D70-75B15151C1C7}"/>
              </a:ext>
            </a:extLst>
          </p:cNvPr>
          <p:cNvSpPr/>
          <p:nvPr/>
        </p:nvSpPr>
        <p:spPr>
          <a:xfrm>
            <a:off x="5982469" y="4428688"/>
            <a:ext cx="1353855" cy="8556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Model Monitoring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6336624A-DB0C-148F-F26D-6E00197FFCF4}"/>
              </a:ext>
            </a:extLst>
          </p:cNvPr>
          <p:cNvSpPr/>
          <p:nvPr/>
        </p:nvSpPr>
        <p:spPr>
          <a:xfrm>
            <a:off x="7096271" y="2885812"/>
            <a:ext cx="1353855" cy="8556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Obtain</a:t>
            </a:r>
            <a:r>
              <a:rPr lang="nl-NL" dirty="0">
                <a:solidFill>
                  <a:schemeClr val="bg1"/>
                </a:solidFill>
              </a:rPr>
              <a:t> parameters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31B2060E-96DE-6392-D713-921A7950A492}"/>
              </a:ext>
            </a:extLst>
          </p:cNvPr>
          <p:cNvSpPr/>
          <p:nvPr/>
        </p:nvSpPr>
        <p:spPr>
          <a:xfrm>
            <a:off x="10611818" y="2906260"/>
            <a:ext cx="1353855" cy="8556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Output risk </a:t>
            </a:r>
            <a:r>
              <a:rPr lang="nl-NL" dirty="0" err="1">
                <a:solidFill>
                  <a:schemeClr val="bg1"/>
                </a:solidFill>
              </a:rPr>
              <a:t>metrics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B688E6DD-2A15-5760-FA7B-14AD4CC96569}"/>
              </a:ext>
            </a:extLst>
          </p:cNvPr>
          <p:cNvCxnSpPr/>
          <p:nvPr/>
        </p:nvCxnSpPr>
        <p:spPr>
          <a:xfrm>
            <a:off x="1417028" y="3095537"/>
            <a:ext cx="92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E6D885F4-812D-288C-5BCC-C073ACB812A6}"/>
              </a:ext>
            </a:extLst>
          </p:cNvPr>
          <p:cNvCxnSpPr>
            <a:endCxn id="6" idx="1"/>
          </p:cNvCxnSpPr>
          <p:nvPr/>
        </p:nvCxnSpPr>
        <p:spPr>
          <a:xfrm>
            <a:off x="2934037" y="3313651"/>
            <a:ext cx="116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4DF4D9C3-5E12-6715-AD98-716995C7E1F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404504" y="3313651"/>
            <a:ext cx="270264" cy="2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47B0D6E0-35B0-76BD-26B4-B4A25CD1A5B6}"/>
              </a:ext>
            </a:extLst>
          </p:cNvPr>
          <p:cNvCxnSpPr>
            <a:cxnSpLocks/>
          </p:cNvCxnSpPr>
          <p:nvPr/>
        </p:nvCxnSpPr>
        <p:spPr>
          <a:xfrm flipV="1">
            <a:off x="5712205" y="2239510"/>
            <a:ext cx="767592" cy="85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EC469863-DBFA-70D6-87E0-A4A93948E66E}"/>
              </a:ext>
            </a:extLst>
          </p:cNvPr>
          <p:cNvCxnSpPr>
            <a:cxnSpLocks/>
          </p:cNvCxnSpPr>
          <p:nvPr/>
        </p:nvCxnSpPr>
        <p:spPr>
          <a:xfrm>
            <a:off x="5712205" y="3429000"/>
            <a:ext cx="725031" cy="92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>
            <a:extLst>
              <a:ext uri="{FF2B5EF4-FFF2-40B4-BE49-F238E27FC236}">
                <a16:creationId xmlns:a16="http://schemas.microsoft.com/office/drawing/2014/main" id="{2FF50E5E-BE8E-E4DE-220B-8DBCA3EC4402}"/>
              </a:ext>
            </a:extLst>
          </p:cNvPr>
          <p:cNvCxnSpPr>
            <a:endCxn id="12" idx="0"/>
          </p:cNvCxnSpPr>
          <p:nvPr/>
        </p:nvCxnSpPr>
        <p:spPr>
          <a:xfrm>
            <a:off x="7180061" y="2219062"/>
            <a:ext cx="478173" cy="646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>
            <a:extLst>
              <a:ext uri="{FF2B5EF4-FFF2-40B4-BE49-F238E27FC236}">
                <a16:creationId xmlns:a16="http://schemas.microsoft.com/office/drawing/2014/main" id="{EA9ABF77-B321-A56B-9991-2F0EB4179EF1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8450126" y="3313651"/>
            <a:ext cx="519819" cy="2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5EB417DA-2962-0DD0-CC9B-52F8E19F64CA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10323800" y="3334099"/>
            <a:ext cx="288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>
            <a:extLst>
              <a:ext uri="{FF2B5EF4-FFF2-40B4-BE49-F238E27FC236}">
                <a16:creationId xmlns:a16="http://schemas.microsoft.com/office/drawing/2014/main" id="{AAC6B46B-C696-A6DD-AF70-7BDC4D18E41D}"/>
              </a:ext>
            </a:extLst>
          </p:cNvPr>
          <p:cNvCxnSpPr>
            <a:cxnSpLocks/>
          </p:cNvCxnSpPr>
          <p:nvPr/>
        </p:nvCxnSpPr>
        <p:spPr>
          <a:xfrm flipH="1">
            <a:off x="7189465" y="3761938"/>
            <a:ext cx="444517" cy="66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4B85C821-7BED-CBDC-FCBE-0504DBA49EC2}"/>
              </a:ext>
            </a:extLst>
          </p:cNvPr>
          <p:cNvCxnSpPr/>
          <p:nvPr/>
        </p:nvCxnSpPr>
        <p:spPr>
          <a:xfrm flipV="1">
            <a:off x="7336324" y="3761938"/>
            <a:ext cx="3737144" cy="130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vak 40">
            <a:extLst>
              <a:ext uri="{FF2B5EF4-FFF2-40B4-BE49-F238E27FC236}">
                <a16:creationId xmlns:a16="http://schemas.microsoft.com/office/drawing/2014/main" id="{C04A1A81-9E3F-925C-F016-306B5613A2F4}"/>
              </a:ext>
            </a:extLst>
          </p:cNvPr>
          <p:cNvSpPr txBox="1"/>
          <p:nvPr/>
        </p:nvSpPr>
        <p:spPr>
          <a:xfrm>
            <a:off x="203601" y="4729502"/>
            <a:ext cx="52263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steps in </a:t>
            </a:r>
            <a:r>
              <a:rPr lang="nl-NL" dirty="0" err="1"/>
              <a:t>the</a:t>
            </a:r>
            <a:r>
              <a:rPr lang="nl-NL" dirty="0"/>
              <a:t> model life </a:t>
            </a:r>
            <a:r>
              <a:rPr lang="nl-NL" dirty="0" err="1"/>
              <a:t>cycle</a:t>
            </a:r>
            <a:r>
              <a:rPr lang="nl-NL" dirty="0"/>
              <a:t> are </a:t>
            </a:r>
            <a:r>
              <a:rPr lang="nl-NL" dirty="0" err="1"/>
              <a:t>handled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Python.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The code bases </a:t>
            </a:r>
            <a:r>
              <a:rPr lang="nl-NL" dirty="0" err="1"/>
              <a:t>usually</a:t>
            </a:r>
            <a:r>
              <a:rPr lang="nl-NL" dirty="0"/>
              <a:t> </a:t>
            </a:r>
            <a:r>
              <a:rPr lang="nl-NL" dirty="0" err="1"/>
              <a:t>contain</a:t>
            </a:r>
            <a:r>
              <a:rPr lang="nl-NL" dirty="0"/>
              <a:t> classes </a:t>
            </a:r>
            <a:r>
              <a:rPr lang="nl-NL" dirty="0" err="1"/>
              <a:t>with</a:t>
            </a:r>
            <a:r>
              <a:rPr lang="nl-NL" dirty="0"/>
              <a:t> model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 </a:t>
            </a:r>
            <a:r>
              <a:rPr lang="nl-NL" dirty="0" err="1"/>
              <a:t>defined</a:t>
            </a:r>
            <a:r>
              <a:rPr lang="nl-NL" dirty="0"/>
              <a:t> in </a:t>
            </a:r>
            <a:r>
              <a:rPr lang="nl-NL" dirty="0" err="1"/>
              <a:t>them</a:t>
            </a:r>
            <a:r>
              <a:rPr lang="nl-NL" dirty="0"/>
              <a:t>. These classes and </a:t>
            </a:r>
            <a:r>
              <a:rPr lang="nl-NL" dirty="0" err="1"/>
              <a:t>methods</a:t>
            </a:r>
            <a:r>
              <a:rPr lang="nl-NL" dirty="0"/>
              <a:t> are </a:t>
            </a:r>
            <a:r>
              <a:rPr lang="nl-NL" dirty="0" err="1"/>
              <a:t>called</a:t>
            </a:r>
            <a:r>
              <a:rPr lang="nl-NL" dirty="0"/>
              <a:t> in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 script in order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calculate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output risk </a:t>
            </a:r>
            <a:r>
              <a:rPr lang="nl-NL" dirty="0" err="1"/>
              <a:t>metrics</a:t>
            </a:r>
            <a:r>
              <a:rPr lang="nl-NL" dirty="0"/>
              <a:t>.</a:t>
            </a:r>
          </a:p>
        </p:txBody>
      </p:sp>
      <p:sp>
        <p:nvSpPr>
          <p:cNvPr id="42" name="Tekstvak 41">
            <a:extLst>
              <a:ext uri="{FF2B5EF4-FFF2-40B4-BE49-F238E27FC236}">
                <a16:creationId xmlns:a16="http://schemas.microsoft.com/office/drawing/2014/main" id="{9C04E7C9-71E1-3E12-DA83-4F3A42F88D56}"/>
              </a:ext>
            </a:extLst>
          </p:cNvPr>
          <p:cNvSpPr txBox="1"/>
          <p:nvPr/>
        </p:nvSpPr>
        <p:spPr>
          <a:xfrm>
            <a:off x="7810150" y="679508"/>
            <a:ext cx="40916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All</a:t>
            </a:r>
            <a:r>
              <a:rPr lang="nl-NL" dirty="0"/>
              <a:t> team members </a:t>
            </a:r>
            <a:r>
              <a:rPr lang="nl-NL" dirty="0" err="1"/>
              <a:t>work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code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version</a:t>
            </a:r>
            <a:r>
              <a:rPr lang="nl-NL" dirty="0"/>
              <a:t> control.</a:t>
            </a:r>
          </a:p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We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build</a:t>
            </a:r>
            <a:r>
              <a:rPr lang="nl-NL" dirty="0"/>
              <a:t> unit tests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run </a:t>
            </a:r>
            <a:r>
              <a:rPr lang="nl-NL" dirty="0" err="1"/>
              <a:t>upon</a:t>
            </a:r>
            <a:r>
              <a:rPr lang="nl-NL" dirty="0"/>
              <a:t> making changes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code setup.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53B931B-D41D-E3C5-D95A-50C882884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945" y="5531633"/>
            <a:ext cx="541239" cy="516449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37287834-5440-0DA0-E301-E2A38D359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491" y="5467249"/>
            <a:ext cx="971806" cy="555830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BEE526FE-3728-DB98-1331-F965D05FB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3582" y="5972942"/>
            <a:ext cx="391829" cy="411100"/>
          </a:xfrm>
          <a:prstGeom prst="rect">
            <a:avLst/>
          </a:prstGeom>
        </p:spPr>
      </p:pic>
      <p:sp>
        <p:nvSpPr>
          <p:cNvPr id="21" name="Tekstvak 20">
            <a:extLst>
              <a:ext uri="{FF2B5EF4-FFF2-40B4-BE49-F238E27FC236}">
                <a16:creationId xmlns:a16="http://schemas.microsoft.com/office/drawing/2014/main" id="{A76D18C3-0E34-0629-4B2C-CE2A076C4957}"/>
              </a:ext>
            </a:extLst>
          </p:cNvPr>
          <p:cNvSpPr txBox="1"/>
          <p:nvPr/>
        </p:nvSpPr>
        <p:spPr>
          <a:xfrm>
            <a:off x="8834507" y="5039410"/>
            <a:ext cx="313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The tools we use : </a:t>
            </a:r>
          </a:p>
        </p:txBody>
      </p:sp>
    </p:spTree>
    <p:extLst>
      <p:ext uri="{BB962C8B-B14F-4D97-AF65-F5344CB8AC3E}">
        <p14:creationId xmlns:p14="http://schemas.microsoft.com/office/powerpoint/2010/main" val="397343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E5E911EA-8915-2733-DDA9-6A726234CE9D}"/>
              </a:ext>
            </a:extLst>
          </p:cNvPr>
          <p:cNvSpPr txBox="1"/>
          <p:nvPr/>
        </p:nvSpPr>
        <p:spPr>
          <a:xfrm>
            <a:off x="2172749" y="2432807"/>
            <a:ext cx="70886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dirty="0"/>
              <a:t>THANK YOU </a:t>
            </a:r>
          </a:p>
          <a:p>
            <a:pPr algn="ctr"/>
            <a:endParaRPr lang="nl-NL" sz="3200" dirty="0"/>
          </a:p>
          <a:p>
            <a:pPr algn="ctr"/>
            <a:r>
              <a:rPr lang="nl-NL" sz="3200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2043655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98_TF55705232" id="{677B9A35-A4E3-4DCD-BB0E-8D229965CE55}" vid="{4552F15C-8A0B-49F5-BE54-E21A42A5976D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{DC84F332-C619-49FE-A72F-4CFDB67BD4B3}tf55705232_win32</Template>
  <TotalTime>680</TotalTime>
  <Words>489</Words>
  <Application>Microsoft Office PowerPoint</Application>
  <PresentationFormat>Breedbeeld</PresentationFormat>
  <Paragraphs>91</Paragraphs>
  <Slides>10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Arial</vt:lpstr>
      <vt:lpstr>Calibri</vt:lpstr>
      <vt:lpstr>Goudy Old Style</vt:lpstr>
      <vt:lpstr>Wingdings 2</vt:lpstr>
      <vt:lpstr>SlateVTI</vt:lpstr>
      <vt:lpstr>Python in banking</vt:lpstr>
      <vt:lpstr>Who am I?</vt:lpstr>
      <vt:lpstr>Contents</vt:lpstr>
      <vt:lpstr>The ECB</vt:lpstr>
      <vt:lpstr>PowerPoint-presentatie</vt:lpstr>
      <vt:lpstr>PowerPoint-presentatie</vt:lpstr>
      <vt:lpstr>MODEL LIFE CYCLE</vt:lpstr>
      <vt:lpstr>PYTHON IN MODELLING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 banking</dc:title>
  <dc:creator>Joost Konings</dc:creator>
  <cp:lastModifiedBy>Joost Konings</cp:lastModifiedBy>
  <cp:revision>8</cp:revision>
  <dcterms:created xsi:type="dcterms:W3CDTF">2023-06-18T10:33:19Z</dcterms:created>
  <dcterms:modified xsi:type="dcterms:W3CDTF">2023-06-19T16:01:51Z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