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20"/>
  </p:notesMasterIdLst>
  <p:sldIdLst>
    <p:sldId id="256" r:id="rId2"/>
    <p:sldId id="257" r:id="rId3"/>
    <p:sldId id="275" r:id="rId4"/>
    <p:sldId id="258" r:id="rId5"/>
    <p:sldId id="266" r:id="rId6"/>
    <p:sldId id="268" r:id="rId7"/>
    <p:sldId id="270" r:id="rId8"/>
    <p:sldId id="2099" r:id="rId9"/>
    <p:sldId id="2097" r:id="rId10"/>
    <p:sldId id="2098" r:id="rId11"/>
    <p:sldId id="276" r:id="rId12"/>
    <p:sldId id="269" r:id="rId13"/>
    <p:sldId id="262" r:id="rId14"/>
    <p:sldId id="273" r:id="rId15"/>
    <p:sldId id="274" r:id="rId16"/>
    <p:sldId id="271" r:id="rId17"/>
    <p:sldId id="267" r:id="rId18"/>
    <p:sldId id="263" r:id="rId1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1" roundtripDataSignature="AMtx7mjmFT/CNmpYGxssKZFb3nddrYAIV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7F7"/>
    <a:srgbClr val="FCFC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26"/>
    <p:restoredTop sz="60272"/>
  </p:normalViewPr>
  <p:slideViewPr>
    <p:cSldViewPr snapToGrid="0">
      <p:cViewPr varScale="1">
        <p:scale>
          <a:sx n="70" d="100"/>
          <a:sy n="70" d="100"/>
        </p:scale>
        <p:origin x="112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BC1CAC-3175-5147-AE35-9BB8935CAAD7}" type="doc">
      <dgm:prSet loTypeId="urn:microsoft.com/office/officeart/2005/8/layout/orgChart1" loCatId="" qsTypeId="urn:microsoft.com/office/officeart/2005/8/quickstyle/simple1" qsCatId="simple" csTypeId="urn:microsoft.com/office/officeart/2005/8/colors/accent1_2" csCatId="accent1" phldr="1"/>
      <dgm:spPr/>
      <dgm:t>
        <a:bodyPr/>
        <a:lstStyle/>
        <a:p>
          <a:endParaRPr lang="en-US"/>
        </a:p>
      </dgm:t>
    </dgm:pt>
    <dgm:pt modelId="{FADD5DE4-3AB9-374E-84B4-30EE69AB7912}">
      <dgm:prSet phldrT="[Text]"/>
      <dgm:spPr/>
      <dgm:t>
        <a:bodyPr/>
        <a:lstStyle/>
        <a:p>
          <a:r>
            <a:rPr lang="en-US" dirty="0"/>
            <a:t>Assessment</a:t>
          </a:r>
        </a:p>
      </dgm:t>
    </dgm:pt>
    <dgm:pt modelId="{313C1EA8-2EF1-0C40-B1BA-D3FE08FDA2FB}" type="parTrans" cxnId="{CAE70F43-91AE-984D-A80E-7E98626274BD}">
      <dgm:prSet/>
      <dgm:spPr/>
      <dgm:t>
        <a:bodyPr/>
        <a:lstStyle/>
        <a:p>
          <a:endParaRPr lang="en-US"/>
        </a:p>
      </dgm:t>
    </dgm:pt>
    <dgm:pt modelId="{BB51D577-B673-7240-ABDE-9787831AEABC}" type="sibTrans" cxnId="{CAE70F43-91AE-984D-A80E-7E98626274BD}">
      <dgm:prSet/>
      <dgm:spPr/>
      <dgm:t>
        <a:bodyPr/>
        <a:lstStyle/>
        <a:p>
          <a:endParaRPr lang="en-US"/>
        </a:p>
      </dgm:t>
    </dgm:pt>
    <dgm:pt modelId="{37354E56-BEA3-F444-8E10-ABA803D8D42F}">
      <dgm:prSet phldrT="[Text]"/>
      <dgm:spPr/>
      <dgm:t>
        <a:bodyPr/>
        <a:lstStyle/>
        <a:p>
          <a:r>
            <a:rPr lang="en-US" dirty="0"/>
            <a:t>Released</a:t>
          </a:r>
        </a:p>
      </dgm:t>
    </dgm:pt>
    <dgm:pt modelId="{3D2CA779-AE06-A04F-A660-E5F4786F0DA2}" type="parTrans" cxnId="{BA2B9DBA-C3FB-264A-84E5-6CEC8BF70965}">
      <dgm:prSet/>
      <dgm:spPr/>
      <dgm:t>
        <a:bodyPr/>
        <a:lstStyle/>
        <a:p>
          <a:endParaRPr lang="en-US"/>
        </a:p>
      </dgm:t>
    </dgm:pt>
    <dgm:pt modelId="{410AA6A9-F374-284D-8A2B-E9064253B56B}" type="sibTrans" cxnId="{BA2B9DBA-C3FB-264A-84E5-6CEC8BF70965}">
      <dgm:prSet/>
      <dgm:spPr/>
      <dgm:t>
        <a:bodyPr/>
        <a:lstStyle/>
        <a:p>
          <a:endParaRPr lang="en-US"/>
        </a:p>
      </dgm:t>
    </dgm:pt>
    <dgm:pt modelId="{3A28772B-A115-D54F-8EE2-871374620700}">
      <dgm:prSet phldrT="[Text]"/>
      <dgm:spPr/>
      <dgm:t>
        <a:bodyPr/>
        <a:lstStyle/>
        <a:p>
          <a:r>
            <a:rPr lang="en-US" dirty="0"/>
            <a:t>Bail</a:t>
          </a:r>
        </a:p>
      </dgm:t>
    </dgm:pt>
    <dgm:pt modelId="{EDB827E0-E85C-3D4C-B09F-42F744301476}" type="parTrans" cxnId="{71180D55-6B51-4E49-BB42-012A1ADC8FA5}">
      <dgm:prSet/>
      <dgm:spPr/>
      <dgm:t>
        <a:bodyPr/>
        <a:lstStyle/>
        <a:p>
          <a:endParaRPr lang="en-US"/>
        </a:p>
      </dgm:t>
    </dgm:pt>
    <dgm:pt modelId="{012E2C13-3861-1942-8F6B-121AA0D67342}" type="sibTrans" cxnId="{71180D55-6B51-4E49-BB42-012A1ADC8FA5}">
      <dgm:prSet/>
      <dgm:spPr/>
      <dgm:t>
        <a:bodyPr/>
        <a:lstStyle/>
        <a:p>
          <a:endParaRPr lang="en-US"/>
        </a:p>
      </dgm:t>
    </dgm:pt>
    <dgm:pt modelId="{7C2CBE22-1A23-7047-AFA4-BBFA146B15CA}">
      <dgm:prSet phldrT="[Text]"/>
      <dgm:spPr/>
      <dgm:t>
        <a:bodyPr/>
        <a:lstStyle/>
        <a:p>
          <a:r>
            <a:rPr lang="en-US" dirty="0"/>
            <a:t>No Bail</a:t>
          </a:r>
        </a:p>
      </dgm:t>
    </dgm:pt>
    <dgm:pt modelId="{0187C67A-3136-8D4A-9E03-129BA85A705D}" type="parTrans" cxnId="{5B541AD3-D66B-FB4F-A972-68B44111FDBE}">
      <dgm:prSet/>
      <dgm:spPr/>
      <dgm:t>
        <a:bodyPr/>
        <a:lstStyle/>
        <a:p>
          <a:endParaRPr lang="en-US"/>
        </a:p>
      </dgm:t>
    </dgm:pt>
    <dgm:pt modelId="{3335FBE8-18CA-D84A-A379-F86F71FCB01B}" type="sibTrans" cxnId="{5B541AD3-D66B-FB4F-A972-68B44111FDBE}">
      <dgm:prSet/>
      <dgm:spPr/>
      <dgm:t>
        <a:bodyPr/>
        <a:lstStyle/>
        <a:p>
          <a:endParaRPr lang="en-US"/>
        </a:p>
      </dgm:t>
    </dgm:pt>
    <dgm:pt modelId="{03A308A6-D7B0-024D-8AEB-00F0CE6C31EA}">
      <dgm:prSet/>
      <dgm:spPr/>
      <dgm:t>
        <a:bodyPr/>
        <a:lstStyle/>
        <a:p>
          <a:r>
            <a:rPr lang="en-US" dirty="0"/>
            <a:t>Detained</a:t>
          </a:r>
        </a:p>
      </dgm:t>
    </dgm:pt>
    <dgm:pt modelId="{1E15DF97-6D65-BB44-8315-E4B3BB1501EB}" type="parTrans" cxnId="{DD1F5065-5EA4-2546-B4B7-A8C2F2CF0DB7}">
      <dgm:prSet/>
      <dgm:spPr/>
      <dgm:t>
        <a:bodyPr/>
        <a:lstStyle/>
        <a:p>
          <a:endParaRPr lang="en-US"/>
        </a:p>
      </dgm:t>
    </dgm:pt>
    <dgm:pt modelId="{93C0A577-ADF0-1A4D-AD97-7C97BDE17515}" type="sibTrans" cxnId="{DD1F5065-5EA4-2546-B4B7-A8C2F2CF0DB7}">
      <dgm:prSet/>
      <dgm:spPr/>
      <dgm:t>
        <a:bodyPr/>
        <a:lstStyle/>
        <a:p>
          <a:endParaRPr lang="en-US"/>
        </a:p>
      </dgm:t>
    </dgm:pt>
    <dgm:pt modelId="{029C3228-18BA-5040-B5AA-CE7FEC1538CA}" type="pres">
      <dgm:prSet presAssocID="{2FBC1CAC-3175-5147-AE35-9BB8935CAAD7}" presName="hierChild1" presStyleCnt="0">
        <dgm:presLayoutVars>
          <dgm:orgChart val="1"/>
          <dgm:chPref val="1"/>
          <dgm:dir/>
          <dgm:animOne val="branch"/>
          <dgm:animLvl val="lvl"/>
          <dgm:resizeHandles/>
        </dgm:presLayoutVars>
      </dgm:prSet>
      <dgm:spPr/>
    </dgm:pt>
    <dgm:pt modelId="{C0E3CA0E-1187-314D-BFF1-CFAA92361420}" type="pres">
      <dgm:prSet presAssocID="{FADD5DE4-3AB9-374E-84B4-30EE69AB7912}" presName="hierRoot1" presStyleCnt="0">
        <dgm:presLayoutVars>
          <dgm:hierBranch val="init"/>
        </dgm:presLayoutVars>
      </dgm:prSet>
      <dgm:spPr/>
    </dgm:pt>
    <dgm:pt modelId="{F849B4B8-95F7-3148-AB43-931E31AB9C70}" type="pres">
      <dgm:prSet presAssocID="{FADD5DE4-3AB9-374E-84B4-30EE69AB7912}" presName="rootComposite1" presStyleCnt="0"/>
      <dgm:spPr/>
    </dgm:pt>
    <dgm:pt modelId="{056358FC-19C1-B147-B77B-4825084FB894}" type="pres">
      <dgm:prSet presAssocID="{FADD5DE4-3AB9-374E-84B4-30EE69AB7912}" presName="rootText1" presStyleLbl="node0" presStyleIdx="0" presStyleCnt="1">
        <dgm:presLayoutVars>
          <dgm:chPref val="3"/>
        </dgm:presLayoutVars>
      </dgm:prSet>
      <dgm:spPr/>
    </dgm:pt>
    <dgm:pt modelId="{B8E330D2-4AB8-F74C-B921-A288AB2673AC}" type="pres">
      <dgm:prSet presAssocID="{FADD5DE4-3AB9-374E-84B4-30EE69AB7912}" presName="rootConnector1" presStyleLbl="node1" presStyleIdx="0" presStyleCnt="0"/>
      <dgm:spPr/>
    </dgm:pt>
    <dgm:pt modelId="{2078EF65-56EA-B44E-91E4-47FB3C0C12D6}" type="pres">
      <dgm:prSet presAssocID="{FADD5DE4-3AB9-374E-84B4-30EE69AB7912}" presName="hierChild2" presStyleCnt="0"/>
      <dgm:spPr/>
    </dgm:pt>
    <dgm:pt modelId="{9BCAA1C2-B737-7149-A030-6F2390784454}" type="pres">
      <dgm:prSet presAssocID="{1E15DF97-6D65-BB44-8315-E4B3BB1501EB}" presName="Name37" presStyleLbl="parChTrans1D2" presStyleIdx="0" presStyleCnt="2"/>
      <dgm:spPr/>
    </dgm:pt>
    <dgm:pt modelId="{3ACA43B1-719E-5843-A67E-CCDF29F063DB}" type="pres">
      <dgm:prSet presAssocID="{03A308A6-D7B0-024D-8AEB-00F0CE6C31EA}" presName="hierRoot2" presStyleCnt="0">
        <dgm:presLayoutVars>
          <dgm:hierBranch val="init"/>
        </dgm:presLayoutVars>
      </dgm:prSet>
      <dgm:spPr/>
    </dgm:pt>
    <dgm:pt modelId="{9A849ACF-2874-EB4E-B2EC-264E4D683EBE}" type="pres">
      <dgm:prSet presAssocID="{03A308A6-D7B0-024D-8AEB-00F0CE6C31EA}" presName="rootComposite" presStyleCnt="0"/>
      <dgm:spPr/>
    </dgm:pt>
    <dgm:pt modelId="{BD7A0ADD-37E5-7F48-9453-45D327144344}" type="pres">
      <dgm:prSet presAssocID="{03A308A6-D7B0-024D-8AEB-00F0CE6C31EA}" presName="rootText" presStyleLbl="node2" presStyleIdx="0" presStyleCnt="2">
        <dgm:presLayoutVars>
          <dgm:chPref val="3"/>
        </dgm:presLayoutVars>
      </dgm:prSet>
      <dgm:spPr/>
    </dgm:pt>
    <dgm:pt modelId="{FC28A083-E6B0-9840-BF1C-BE3203ABADAF}" type="pres">
      <dgm:prSet presAssocID="{03A308A6-D7B0-024D-8AEB-00F0CE6C31EA}" presName="rootConnector" presStyleLbl="node2" presStyleIdx="0" presStyleCnt="2"/>
      <dgm:spPr/>
    </dgm:pt>
    <dgm:pt modelId="{52153B44-5FAA-E749-B204-2D63F1288529}" type="pres">
      <dgm:prSet presAssocID="{03A308A6-D7B0-024D-8AEB-00F0CE6C31EA}" presName="hierChild4" presStyleCnt="0"/>
      <dgm:spPr/>
    </dgm:pt>
    <dgm:pt modelId="{2F88825C-1E7D-B946-A0AF-F519EEA158A3}" type="pres">
      <dgm:prSet presAssocID="{03A308A6-D7B0-024D-8AEB-00F0CE6C31EA}" presName="hierChild5" presStyleCnt="0"/>
      <dgm:spPr/>
    </dgm:pt>
    <dgm:pt modelId="{282E54E6-3F3E-154B-B65B-BD91D7ABDC50}" type="pres">
      <dgm:prSet presAssocID="{3D2CA779-AE06-A04F-A660-E5F4786F0DA2}" presName="Name37" presStyleLbl="parChTrans1D2" presStyleIdx="1" presStyleCnt="2"/>
      <dgm:spPr/>
    </dgm:pt>
    <dgm:pt modelId="{8F188A19-B9C4-804F-AC90-BFD9E81B6BF9}" type="pres">
      <dgm:prSet presAssocID="{37354E56-BEA3-F444-8E10-ABA803D8D42F}" presName="hierRoot2" presStyleCnt="0">
        <dgm:presLayoutVars>
          <dgm:hierBranch val="init"/>
        </dgm:presLayoutVars>
      </dgm:prSet>
      <dgm:spPr/>
    </dgm:pt>
    <dgm:pt modelId="{2BFCB0C6-E7D0-AE44-A884-32DFC4FBB5ED}" type="pres">
      <dgm:prSet presAssocID="{37354E56-BEA3-F444-8E10-ABA803D8D42F}" presName="rootComposite" presStyleCnt="0"/>
      <dgm:spPr/>
    </dgm:pt>
    <dgm:pt modelId="{BF0F2A42-6625-4C4D-BD00-22993D98F793}" type="pres">
      <dgm:prSet presAssocID="{37354E56-BEA3-F444-8E10-ABA803D8D42F}" presName="rootText" presStyleLbl="node2" presStyleIdx="1" presStyleCnt="2">
        <dgm:presLayoutVars>
          <dgm:chPref val="3"/>
        </dgm:presLayoutVars>
      </dgm:prSet>
      <dgm:spPr/>
    </dgm:pt>
    <dgm:pt modelId="{DB6CFB8D-9D38-CC4E-9BDE-58378D9923A9}" type="pres">
      <dgm:prSet presAssocID="{37354E56-BEA3-F444-8E10-ABA803D8D42F}" presName="rootConnector" presStyleLbl="node2" presStyleIdx="1" presStyleCnt="2"/>
      <dgm:spPr/>
    </dgm:pt>
    <dgm:pt modelId="{ECF531F7-FF56-6D4F-A06F-2BFDD15BD20E}" type="pres">
      <dgm:prSet presAssocID="{37354E56-BEA3-F444-8E10-ABA803D8D42F}" presName="hierChild4" presStyleCnt="0"/>
      <dgm:spPr/>
    </dgm:pt>
    <dgm:pt modelId="{0820FCAA-35BD-6942-A312-C9A03D757BEE}" type="pres">
      <dgm:prSet presAssocID="{EDB827E0-E85C-3D4C-B09F-42F744301476}" presName="Name37" presStyleLbl="parChTrans1D3" presStyleIdx="0" presStyleCnt="2"/>
      <dgm:spPr/>
    </dgm:pt>
    <dgm:pt modelId="{0E232EFB-473F-1D42-894B-3E423B97EF19}" type="pres">
      <dgm:prSet presAssocID="{3A28772B-A115-D54F-8EE2-871374620700}" presName="hierRoot2" presStyleCnt="0">
        <dgm:presLayoutVars>
          <dgm:hierBranch val="init"/>
        </dgm:presLayoutVars>
      </dgm:prSet>
      <dgm:spPr/>
    </dgm:pt>
    <dgm:pt modelId="{FEB68EAE-E0FA-B143-A35D-F0856AA243C9}" type="pres">
      <dgm:prSet presAssocID="{3A28772B-A115-D54F-8EE2-871374620700}" presName="rootComposite" presStyleCnt="0"/>
      <dgm:spPr/>
    </dgm:pt>
    <dgm:pt modelId="{B565C4DE-E7A0-BC49-91C2-F5C7B1275335}" type="pres">
      <dgm:prSet presAssocID="{3A28772B-A115-D54F-8EE2-871374620700}" presName="rootText" presStyleLbl="node3" presStyleIdx="0" presStyleCnt="2">
        <dgm:presLayoutVars>
          <dgm:chPref val="3"/>
        </dgm:presLayoutVars>
      </dgm:prSet>
      <dgm:spPr/>
    </dgm:pt>
    <dgm:pt modelId="{87267957-91BD-B54C-A710-02E139A8E799}" type="pres">
      <dgm:prSet presAssocID="{3A28772B-A115-D54F-8EE2-871374620700}" presName="rootConnector" presStyleLbl="node3" presStyleIdx="0" presStyleCnt="2"/>
      <dgm:spPr/>
    </dgm:pt>
    <dgm:pt modelId="{B5EF04EA-21AF-2D4B-A46C-6E65154F4C26}" type="pres">
      <dgm:prSet presAssocID="{3A28772B-A115-D54F-8EE2-871374620700}" presName="hierChild4" presStyleCnt="0"/>
      <dgm:spPr/>
    </dgm:pt>
    <dgm:pt modelId="{746CF4D3-F3DB-F045-B965-C734B025DB64}" type="pres">
      <dgm:prSet presAssocID="{3A28772B-A115-D54F-8EE2-871374620700}" presName="hierChild5" presStyleCnt="0"/>
      <dgm:spPr/>
    </dgm:pt>
    <dgm:pt modelId="{D65AB02D-EF4D-A140-AD6A-C0A8E3AF66E8}" type="pres">
      <dgm:prSet presAssocID="{0187C67A-3136-8D4A-9E03-129BA85A705D}" presName="Name37" presStyleLbl="parChTrans1D3" presStyleIdx="1" presStyleCnt="2"/>
      <dgm:spPr/>
    </dgm:pt>
    <dgm:pt modelId="{D9E435E4-F410-8248-9933-F57FD987CD09}" type="pres">
      <dgm:prSet presAssocID="{7C2CBE22-1A23-7047-AFA4-BBFA146B15CA}" presName="hierRoot2" presStyleCnt="0">
        <dgm:presLayoutVars>
          <dgm:hierBranch val="init"/>
        </dgm:presLayoutVars>
      </dgm:prSet>
      <dgm:spPr/>
    </dgm:pt>
    <dgm:pt modelId="{4D9BAF61-437B-3E47-9CBE-4136B948D38B}" type="pres">
      <dgm:prSet presAssocID="{7C2CBE22-1A23-7047-AFA4-BBFA146B15CA}" presName="rootComposite" presStyleCnt="0"/>
      <dgm:spPr/>
    </dgm:pt>
    <dgm:pt modelId="{986AFB61-3C89-8E46-832A-C95F7175ABF1}" type="pres">
      <dgm:prSet presAssocID="{7C2CBE22-1A23-7047-AFA4-BBFA146B15CA}" presName="rootText" presStyleLbl="node3" presStyleIdx="1" presStyleCnt="2">
        <dgm:presLayoutVars>
          <dgm:chPref val="3"/>
        </dgm:presLayoutVars>
      </dgm:prSet>
      <dgm:spPr/>
    </dgm:pt>
    <dgm:pt modelId="{4F4FD046-0340-B843-8AFB-B30DB769E517}" type="pres">
      <dgm:prSet presAssocID="{7C2CBE22-1A23-7047-AFA4-BBFA146B15CA}" presName="rootConnector" presStyleLbl="node3" presStyleIdx="1" presStyleCnt="2"/>
      <dgm:spPr/>
    </dgm:pt>
    <dgm:pt modelId="{6C6FA29A-1177-F648-AF3A-F3D918934233}" type="pres">
      <dgm:prSet presAssocID="{7C2CBE22-1A23-7047-AFA4-BBFA146B15CA}" presName="hierChild4" presStyleCnt="0"/>
      <dgm:spPr/>
    </dgm:pt>
    <dgm:pt modelId="{21AF3657-A7B9-3746-A47F-AE312B920185}" type="pres">
      <dgm:prSet presAssocID="{7C2CBE22-1A23-7047-AFA4-BBFA146B15CA}" presName="hierChild5" presStyleCnt="0"/>
      <dgm:spPr/>
    </dgm:pt>
    <dgm:pt modelId="{3975A231-2DD9-5A4E-8D21-935CCA2D1F2F}" type="pres">
      <dgm:prSet presAssocID="{37354E56-BEA3-F444-8E10-ABA803D8D42F}" presName="hierChild5" presStyleCnt="0"/>
      <dgm:spPr/>
    </dgm:pt>
    <dgm:pt modelId="{DF6AC484-2CDE-BA49-8CBB-46E8AA88D049}" type="pres">
      <dgm:prSet presAssocID="{FADD5DE4-3AB9-374E-84B4-30EE69AB7912}" presName="hierChild3" presStyleCnt="0"/>
      <dgm:spPr/>
    </dgm:pt>
  </dgm:ptLst>
  <dgm:cxnLst>
    <dgm:cxn modelId="{7341EA09-CEA5-B74C-8B91-DC7893FB0C56}" type="presOf" srcId="{FADD5DE4-3AB9-374E-84B4-30EE69AB7912}" destId="{B8E330D2-4AB8-F74C-B921-A288AB2673AC}" srcOrd="1" destOrd="0" presId="urn:microsoft.com/office/officeart/2005/8/layout/orgChart1"/>
    <dgm:cxn modelId="{40B13915-4ACA-7C43-94ED-690AFEA7E272}" type="presOf" srcId="{37354E56-BEA3-F444-8E10-ABA803D8D42F}" destId="{DB6CFB8D-9D38-CC4E-9BDE-58378D9923A9}" srcOrd="1" destOrd="0" presId="urn:microsoft.com/office/officeart/2005/8/layout/orgChart1"/>
    <dgm:cxn modelId="{41798D21-A454-9541-9E9D-611097A2F58E}" type="presOf" srcId="{0187C67A-3136-8D4A-9E03-129BA85A705D}" destId="{D65AB02D-EF4D-A140-AD6A-C0A8E3AF66E8}" srcOrd="0" destOrd="0" presId="urn:microsoft.com/office/officeart/2005/8/layout/orgChart1"/>
    <dgm:cxn modelId="{4A85BA3C-899F-0542-BBF0-5FBFFAFEC351}" type="presOf" srcId="{7C2CBE22-1A23-7047-AFA4-BBFA146B15CA}" destId="{4F4FD046-0340-B843-8AFB-B30DB769E517}" srcOrd="1" destOrd="0" presId="urn:microsoft.com/office/officeart/2005/8/layout/orgChart1"/>
    <dgm:cxn modelId="{CAE70F43-91AE-984D-A80E-7E98626274BD}" srcId="{2FBC1CAC-3175-5147-AE35-9BB8935CAAD7}" destId="{FADD5DE4-3AB9-374E-84B4-30EE69AB7912}" srcOrd="0" destOrd="0" parTransId="{313C1EA8-2EF1-0C40-B1BA-D3FE08FDA2FB}" sibTransId="{BB51D577-B673-7240-ABDE-9787831AEABC}"/>
    <dgm:cxn modelId="{4710E84B-405C-D441-8D59-88C05423070E}" type="presOf" srcId="{2FBC1CAC-3175-5147-AE35-9BB8935CAAD7}" destId="{029C3228-18BA-5040-B5AA-CE7FEC1538CA}" srcOrd="0" destOrd="0" presId="urn:microsoft.com/office/officeart/2005/8/layout/orgChart1"/>
    <dgm:cxn modelId="{71180D55-6B51-4E49-BB42-012A1ADC8FA5}" srcId="{37354E56-BEA3-F444-8E10-ABA803D8D42F}" destId="{3A28772B-A115-D54F-8EE2-871374620700}" srcOrd="0" destOrd="0" parTransId="{EDB827E0-E85C-3D4C-B09F-42F744301476}" sibTransId="{012E2C13-3861-1942-8F6B-121AA0D67342}"/>
    <dgm:cxn modelId="{4485AC63-C2CB-414D-8B1F-F9DF89AEBA7B}" type="presOf" srcId="{3D2CA779-AE06-A04F-A660-E5F4786F0DA2}" destId="{282E54E6-3F3E-154B-B65B-BD91D7ABDC50}" srcOrd="0" destOrd="0" presId="urn:microsoft.com/office/officeart/2005/8/layout/orgChart1"/>
    <dgm:cxn modelId="{DD1F5065-5EA4-2546-B4B7-A8C2F2CF0DB7}" srcId="{FADD5DE4-3AB9-374E-84B4-30EE69AB7912}" destId="{03A308A6-D7B0-024D-8AEB-00F0CE6C31EA}" srcOrd="0" destOrd="0" parTransId="{1E15DF97-6D65-BB44-8315-E4B3BB1501EB}" sibTransId="{93C0A577-ADF0-1A4D-AD97-7C97BDE17515}"/>
    <dgm:cxn modelId="{A9271B7A-3369-A940-AB84-16435A9A7558}" type="presOf" srcId="{7C2CBE22-1A23-7047-AFA4-BBFA146B15CA}" destId="{986AFB61-3C89-8E46-832A-C95F7175ABF1}" srcOrd="0" destOrd="0" presId="urn:microsoft.com/office/officeart/2005/8/layout/orgChart1"/>
    <dgm:cxn modelId="{CE526B84-3C81-FD48-8648-1722FFD60C3D}" type="presOf" srcId="{3A28772B-A115-D54F-8EE2-871374620700}" destId="{87267957-91BD-B54C-A710-02E139A8E799}" srcOrd="1" destOrd="0" presId="urn:microsoft.com/office/officeart/2005/8/layout/orgChart1"/>
    <dgm:cxn modelId="{1B42EE89-C7B9-C347-A903-D61FDE227E29}" type="presOf" srcId="{3A28772B-A115-D54F-8EE2-871374620700}" destId="{B565C4DE-E7A0-BC49-91C2-F5C7B1275335}" srcOrd="0" destOrd="0" presId="urn:microsoft.com/office/officeart/2005/8/layout/orgChart1"/>
    <dgm:cxn modelId="{F11C1CA4-45E9-044D-81A9-0F7B78B7B7B3}" type="presOf" srcId="{FADD5DE4-3AB9-374E-84B4-30EE69AB7912}" destId="{056358FC-19C1-B147-B77B-4825084FB894}" srcOrd="0" destOrd="0" presId="urn:microsoft.com/office/officeart/2005/8/layout/orgChart1"/>
    <dgm:cxn modelId="{99FAD8A6-34FD-3B4B-9006-787B345BB083}" type="presOf" srcId="{1E15DF97-6D65-BB44-8315-E4B3BB1501EB}" destId="{9BCAA1C2-B737-7149-A030-6F2390784454}" srcOrd="0" destOrd="0" presId="urn:microsoft.com/office/officeart/2005/8/layout/orgChart1"/>
    <dgm:cxn modelId="{36BF3FA8-C0EF-5545-9666-962AF89DFC6B}" type="presOf" srcId="{EDB827E0-E85C-3D4C-B09F-42F744301476}" destId="{0820FCAA-35BD-6942-A312-C9A03D757BEE}" srcOrd="0" destOrd="0" presId="urn:microsoft.com/office/officeart/2005/8/layout/orgChart1"/>
    <dgm:cxn modelId="{BA2B9DBA-C3FB-264A-84E5-6CEC8BF70965}" srcId="{FADD5DE4-3AB9-374E-84B4-30EE69AB7912}" destId="{37354E56-BEA3-F444-8E10-ABA803D8D42F}" srcOrd="1" destOrd="0" parTransId="{3D2CA779-AE06-A04F-A660-E5F4786F0DA2}" sibTransId="{410AA6A9-F374-284D-8A2B-E9064253B56B}"/>
    <dgm:cxn modelId="{421F23CB-4C48-D243-9559-32F5BE6DD641}" type="presOf" srcId="{37354E56-BEA3-F444-8E10-ABA803D8D42F}" destId="{BF0F2A42-6625-4C4D-BD00-22993D98F793}" srcOrd="0" destOrd="0" presId="urn:microsoft.com/office/officeart/2005/8/layout/orgChart1"/>
    <dgm:cxn modelId="{4615D7CB-ABDE-1841-890A-39F701F25D6E}" type="presOf" srcId="{03A308A6-D7B0-024D-8AEB-00F0CE6C31EA}" destId="{BD7A0ADD-37E5-7F48-9453-45D327144344}" srcOrd="0" destOrd="0" presId="urn:microsoft.com/office/officeart/2005/8/layout/orgChart1"/>
    <dgm:cxn modelId="{5B541AD3-D66B-FB4F-A972-68B44111FDBE}" srcId="{37354E56-BEA3-F444-8E10-ABA803D8D42F}" destId="{7C2CBE22-1A23-7047-AFA4-BBFA146B15CA}" srcOrd="1" destOrd="0" parTransId="{0187C67A-3136-8D4A-9E03-129BA85A705D}" sibTransId="{3335FBE8-18CA-D84A-A379-F86F71FCB01B}"/>
    <dgm:cxn modelId="{FF23E8F6-1764-364F-87F7-4D550BAD74E1}" type="presOf" srcId="{03A308A6-D7B0-024D-8AEB-00F0CE6C31EA}" destId="{FC28A083-E6B0-9840-BF1C-BE3203ABADAF}" srcOrd="1" destOrd="0" presId="urn:microsoft.com/office/officeart/2005/8/layout/orgChart1"/>
    <dgm:cxn modelId="{42CA196C-6BAE-E446-B9C7-C2B583CA0CA9}" type="presParOf" srcId="{029C3228-18BA-5040-B5AA-CE7FEC1538CA}" destId="{C0E3CA0E-1187-314D-BFF1-CFAA92361420}" srcOrd="0" destOrd="0" presId="urn:microsoft.com/office/officeart/2005/8/layout/orgChart1"/>
    <dgm:cxn modelId="{7431C7A2-4939-3940-A20D-F37D87D0149A}" type="presParOf" srcId="{C0E3CA0E-1187-314D-BFF1-CFAA92361420}" destId="{F849B4B8-95F7-3148-AB43-931E31AB9C70}" srcOrd="0" destOrd="0" presId="urn:microsoft.com/office/officeart/2005/8/layout/orgChart1"/>
    <dgm:cxn modelId="{7A2F8157-AA64-DE45-88C6-17896F09DC89}" type="presParOf" srcId="{F849B4B8-95F7-3148-AB43-931E31AB9C70}" destId="{056358FC-19C1-B147-B77B-4825084FB894}" srcOrd="0" destOrd="0" presId="urn:microsoft.com/office/officeart/2005/8/layout/orgChart1"/>
    <dgm:cxn modelId="{828E9EB5-9FCD-3E47-9376-F24A105E2E53}" type="presParOf" srcId="{F849B4B8-95F7-3148-AB43-931E31AB9C70}" destId="{B8E330D2-4AB8-F74C-B921-A288AB2673AC}" srcOrd="1" destOrd="0" presId="urn:microsoft.com/office/officeart/2005/8/layout/orgChart1"/>
    <dgm:cxn modelId="{166ED1FC-9540-E344-B9EE-A01D61BEFA0B}" type="presParOf" srcId="{C0E3CA0E-1187-314D-BFF1-CFAA92361420}" destId="{2078EF65-56EA-B44E-91E4-47FB3C0C12D6}" srcOrd="1" destOrd="0" presId="urn:microsoft.com/office/officeart/2005/8/layout/orgChart1"/>
    <dgm:cxn modelId="{A40DE162-C9F5-D348-99C5-148C795C1A57}" type="presParOf" srcId="{2078EF65-56EA-B44E-91E4-47FB3C0C12D6}" destId="{9BCAA1C2-B737-7149-A030-6F2390784454}" srcOrd="0" destOrd="0" presId="urn:microsoft.com/office/officeart/2005/8/layout/orgChart1"/>
    <dgm:cxn modelId="{24388D0E-DF4B-1948-94D2-9407B712F7CB}" type="presParOf" srcId="{2078EF65-56EA-B44E-91E4-47FB3C0C12D6}" destId="{3ACA43B1-719E-5843-A67E-CCDF29F063DB}" srcOrd="1" destOrd="0" presId="urn:microsoft.com/office/officeart/2005/8/layout/orgChart1"/>
    <dgm:cxn modelId="{CB13BCFA-F071-3741-A7C1-F718584551F8}" type="presParOf" srcId="{3ACA43B1-719E-5843-A67E-CCDF29F063DB}" destId="{9A849ACF-2874-EB4E-B2EC-264E4D683EBE}" srcOrd="0" destOrd="0" presId="urn:microsoft.com/office/officeart/2005/8/layout/orgChart1"/>
    <dgm:cxn modelId="{834DC5A1-C91C-3D4E-A02E-542576ACDB2F}" type="presParOf" srcId="{9A849ACF-2874-EB4E-B2EC-264E4D683EBE}" destId="{BD7A0ADD-37E5-7F48-9453-45D327144344}" srcOrd="0" destOrd="0" presId="urn:microsoft.com/office/officeart/2005/8/layout/orgChart1"/>
    <dgm:cxn modelId="{4F912B2B-9911-764F-AEE5-400FB5808DD9}" type="presParOf" srcId="{9A849ACF-2874-EB4E-B2EC-264E4D683EBE}" destId="{FC28A083-E6B0-9840-BF1C-BE3203ABADAF}" srcOrd="1" destOrd="0" presId="urn:microsoft.com/office/officeart/2005/8/layout/orgChart1"/>
    <dgm:cxn modelId="{9CA34469-E117-634C-9B9D-D8712DE34B6F}" type="presParOf" srcId="{3ACA43B1-719E-5843-A67E-CCDF29F063DB}" destId="{52153B44-5FAA-E749-B204-2D63F1288529}" srcOrd="1" destOrd="0" presId="urn:microsoft.com/office/officeart/2005/8/layout/orgChart1"/>
    <dgm:cxn modelId="{1998EB08-1CB4-2A4C-9F69-2F7B61520DA0}" type="presParOf" srcId="{3ACA43B1-719E-5843-A67E-CCDF29F063DB}" destId="{2F88825C-1E7D-B946-A0AF-F519EEA158A3}" srcOrd="2" destOrd="0" presId="urn:microsoft.com/office/officeart/2005/8/layout/orgChart1"/>
    <dgm:cxn modelId="{A8FBD7F3-FD1F-764E-9AC4-90BE8C59E8EE}" type="presParOf" srcId="{2078EF65-56EA-B44E-91E4-47FB3C0C12D6}" destId="{282E54E6-3F3E-154B-B65B-BD91D7ABDC50}" srcOrd="2" destOrd="0" presId="urn:microsoft.com/office/officeart/2005/8/layout/orgChart1"/>
    <dgm:cxn modelId="{C4677172-9EEE-864C-8E75-B900A21857CF}" type="presParOf" srcId="{2078EF65-56EA-B44E-91E4-47FB3C0C12D6}" destId="{8F188A19-B9C4-804F-AC90-BFD9E81B6BF9}" srcOrd="3" destOrd="0" presId="urn:microsoft.com/office/officeart/2005/8/layout/orgChart1"/>
    <dgm:cxn modelId="{E551794F-77E1-5842-9742-38C47026260B}" type="presParOf" srcId="{8F188A19-B9C4-804F-AC90-BFD9E81B6BF9}" destId="{2BFCB0C6-E7D0-AE44-A884-32DFC4FBB5ED}" srcOrd="0" destOrd="0" presId="urn:microsoft.com/office/officeart/2005/8/layout/orgChart1"/>
    <dgm:cxn modelId="{1ADCB3EF-EC44-B64F-9971-1FCF49C73ECC}" type="presParOf" srcId="{2BFCB0C6-E7D0-AE44-A884-32DFC4FBB5ED}" destId="{BF0F2A42-6625-4C4D-BD00-22993D98F793}" srcOrd="0" destOrd="0" presId="urn:microsoft.com/office/officeart/2005/8/layout/orgChart1"/>
    <dgm:cxn modelId="{3273D940-600B-A14D-8CE5-1F8C85A19C2D}" type="presParOf" srcId="{2BFCB0C6-E7D0-AE44-A884-32DFC4FBB5ED}" destId="{DB6CFB8D-9D38-CC4E-9BDE-58378D9923A9}" srcOrd="1" destOrd="0" presId="urn:microsoft.com/office/officeart/2005/8/layout/orgChart1"/>
    <dgm:cxn modelId="{689180A2-438C-A44A-AA58-D207C13EF9AA}" type="presParOf" srcId="{8F188A19-B9C4-804F-AC90-BFD9E81B6BF9}" destId="{ECF531F7-FF56-6D4F-A06F-2BFDD15BD20E}" srcOrd="1" destOrd="0" presId="urn:microsoft.com/office/officeart/2005/8/layout/orgChart1"/>
    <dgm:cxn modelId="{EB7CC198-B961-3C43-BAF1-67062D86EE46}" type="presParOf" srcId="{ECF531F7-FF56-6D4F-A06F-2BFDD15BD20E}" destId="{0820FCAA-35BD-6942-A312-C9A03D757BEE}" srcOrd="0" destOrd="0" presId="urn:microsoft.com/office/officeart/2005/8/layout/orgChart1"/>
    <dgm:cxn modelId="{7D619129-4DEF-C544-AFAC-E4D8268A2257}" type="presParOf" srcId="{ECF531F7-FF56-6D4F-A06F-2BFDD15BD20E}" destId="{0E232EFB-473F-1D42-894B-3E423B97EF19}" srcOrd="1" destOrd="0" presId="urn:microsoft.com/office/officeart/2005/8/layout/orgChart1"/>
    <dgm:cxn modelId="{AA462A94-BEDD-124C-854C-D0FB70EF7A42}" type="presParOf" srcId="{0E232EFB-473F-1D42-894B-3E423B97EF19}" destId="{FEB68EAE-E0FA-B143-A35D-F0856AA243C9}" srcOrd="0" destOrd="0" presId="urn:microsoft.com/office/officeart/2005/8/layout/orgChart1"/>
    <dgm:cxn modelId="{FDAD2AA7-C1F4-6749-A02B-7D40849F9D35}" type="presParOf" srcId="{FEB68EAE-E0FA-B143-A35D-F0856AA243C9}" destId="{B565C4DE-E7A0-BC49-91C2-F5C7B1275335}" srcOrd="0" destOrd="0" presId="urn:microsoft.com/office/officeart/2005/8/layout/orgChart1"/>
    <dgm:cxn modelId="{FE46DE3B-5090-3549-9982-325DC6F7493A}" type="presParOf" srcId="{FEB68EAE-E0FA-B143-A35D-F0856AA243C9}" destId="{87267957-91BD-B54C-A710-02E139A8E799}" srcOrd="1" destOrd="0" presId="urn:microsoft.com/office/officeart/2005/8/layout/orgChart1"/>
    <dgm:cxn modelId="{D21F0394-3107-5B4B-8258-85CD6CBBFFDC}" type="presParOf" srcId="{0E232EFB-473F-1D42-894B-3E423B97EF19}" destId="{B5EF04EA-21AF-2D4B-A46C-6E65154F4C26}" srcOrd="1" destOrd="0" presId="urn:microsoft.com/office/officeart/2005/8/layout/orgChart1"/>
    <dgm:cxn modelId="{0EE8F416-140C-CD47-9814-96E37BA241C3}" type="presParOf" srcId="{0E232EFB-473F-1D42-894B-3E423B97EF19}" destId="{746CF4D3-F3DB-F045-B965-C734B025DB64}" srcOrd="2" destOrd="0" presId="urn:microsoft.com/office/officeart/2005/8/layout/orgChart1"/>
    <dgm:cxn modelId="{0B0AA129-54BA-9046-A421-DF40B812C18E}" type="presParOf" srcId="{ECF531F7-FF56-6D4F-A06F-2BFDD15BD20E}" destId="{D65AB02D-EF4D-A140-AD6A-C0A8E3AF66E8}" srcOrd="2" destOrd="0" presId="urn:microsoft.com/office/officeart/2005/8/layout/orgChart1"/>
    <dgm:cxn modelId="{56816A29-20CF-FE4A-A07A-6FF7205D747B}" type="presParOf" srcId="{ECF531F7-FF56-6D4F-A06F-2BFDD15BD20E}" destId="{D9E435E4-F410-8248-9933-F57FD987CD09}" srcOrd="3" destOrd="0" presId="urn:microsoft.com/office/officeart/2005/8/layout/orgChart1"/>
    <dgm:cxn modelId="{A782403C-8A57-4349-B0C3-5D771E225FD4}" type="presParOf" srcId="{D9E435E4-F410-8248-9933-F57FD987CD09}" destId="{4D9BAF61-437B-3E47-9CBE-4136B948D38B}" srcOrd="0" destOrd="0" presId="urn:microsoft.com/office/officeart/2005/8/layout/orgChart1"/>
    <dgm:cxn modelId="{FD37B377-891D-224D-9F56-24C69DBB8962}" type="presParOf" srcId="{4D9BAF61-437B-3E47-9CBE-4136B948D38B}" destId="{986AFB61-3C89-8E46-832A-C95F7175ABF1}" srcOrd="0" destOrd="0" presId="urn:microsoft.com/office/officeart/2005/8/layout/orgChart1"/>
    <dgm:cxn modelId="{959ECCF7-CBE3-A14F-915D-4033BAFD5BEF}" type="presParOf" srcId="{4D9BAF61-437B-3E47-9CBE-4136B948D38B}" destId="{4F4FD046-0340-B843-8AFB-B30DB769E517}" srcOrd="1" destOrd="0" presId="urn:microsoft.com/office/officeart/2005/8/layout/orgChart1"/>
    <dgm:cxn modelId="{B1563868-18F6-5645-A30F-1EE705E9DAFA}" type="presParOf" srcId="{D9E435E4-F410-8248-9933-F57FD987CD09}" destId="{6C6FA29A-1177-F648-AF3A-F3D918934233}" srcOrd="1" destOrd="0" presId="urn:microsoft.com/office/officeart/2005/8/layout/orgChart1"/>
    <dgm:cxn modelId="{694D9BD7-77D0-B341-9A9F-37EB6D2AEF07}" type="presParOf" srcId="{D9E435E4-F410-8248-9933-F57FD987CD09}" destId="{21AF3657-A7B9-3746-A47F-AE312B920185}" srcOrd="2" destOrd="0" presId="urn:microsoft.com/office/officeart/2005/8/layout/orgChart1"/>
    <dgm:cxn modelId="{3E691FA3-E50A-0F40-A103-28FA28A9D782}" type="presParOf" srcId="{8F188A19-B9C4-804F-AC90-BFD9E81B6BF9}" destId="{3975A231-2DD9-5A4E-8D21-935CCA2D1F2F}" srcOrd="2" destOrd="0" presId="urn:microsoft.com/office/officeart/2005/8/layout/orgChart1"/>
    <dgm:cxn modelId="{4623B996-62BF-1F43-8527-E560BA445858}" type="presParOf" srcId="{C0E3CA0E-1187-314D-BFF1-CFAA92361420}" destId="{DF6AC484-2CDE-BA49-8CBB-46E8AA88D049}"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DA196B9-904F-AA40-9B8B-AE59E47F8834}" type="doc">
      <dgm:prSet loTypeId="urn:microsoft.com/office/officeart/2005/8/layout/hChevron3" loCatId="" qsTypeId="urn:microsoft.com/office/officeart/2005/8/quickstyle/simple1" qsCatId="simple" csTypeId="urn:microsoft.com/office/officeart/2005/8/colors/accent1_2" csCatId="accent1" phldr="1"/>
      <dgm:spPr/>
    </dgm:pt>
    <dgm:pt modelId="{FAC6E6BB-AEB0-5D4C-8F22-567625EAE8E8}">
      <dgm:prSet phldrT="[Text]" custT="1"/>
      <dgm:spPr/>
      <dgm:t>
        <a:bodyPr/>
        <a:lstStyle/>
        <a:p>
          <a:r>
            <a:rPr lang="en-US" sz="1600" dirty="0"/>
            <a:t>Arrest</a:t>
          </a:r>
        </a:p>
      </dgm:t>
    </dgm:pt>
    <dgm:pt modelId="{1E13CCBD-B7B8-A248-B99A-569140FF1753}" type="parTrans" cxnId="{1D43E8D1-5AE0-1741-A65C-D19B5E7212D4}">
      <dgm:prSet/>
      <dgm:spPr/>
      <dgm:t>
        <a:bodyPr/>
        <a:lstStyle/>
        <a:p>
          <a:endParaRPr lang="en-US" sz="1400"/>
        </a:p>
      </dgm:t>
    </dgm:pt>
    <dgm:pt modelId="{6B2BE9FC-C470-ED46-808F-6301951CEE29}" type="sibTrans" cxnId="{1D43E8D1-5AE0-1741-A65C-D19B5E7212D4}">
      <dgm:prSet/>
      <dgm:spPr/>
      <dgm:t>
        <a:bodyPr/>
        <a:lstStyle/>
        <a:p>
          <a:endParaRPr lang="en-US" sz="1400"/>
        </a:p>
      </dgm:t>
    </dgm:pt>
    <dgm:pt modelId="{3411D11C-B313-0F4D-BF93-27DF432318F4}">
      <dgm:prSet phldrT="[Text]" custT="1"/>
      <dgm:spPr/>
      <dgm:t>
        <a:bodyPr/>
        <a:lstStyle/>
        <a:p>
          <a:r>
            <a:rPr lang="en-US" sz="1600" b="1" dirty="0"/>
            <a:t>Pre-Trial Risk Assessment</a:t>
          </a:r>
        </a:p>
      </dgm:t>
    </dgm:pt>
    <dgm:pt modelId="{E5EB35D0-7421-E64B-ADE2-FB5D40DA43F3}" type="parTrans" cxnId="{B78A9EF0-918C-6447-BDDD-DE19C08C6227}">
      <dgm:prSet/>
      <dgm:spPr/>
      <dgm:t>
        <a:bodyPr/>
        <a:lstStyle/>
        <a:p>
          <a:endParaRPr lang="en-US" sz="1400"/>
        </a:p>
      </dgm:t>
    </dgm:pt>
    <dgm:pt modelId="{49D23549-9A86-9D49-9411-C247BE2EEADE}" type="sibTrans" cxnId="{B78A9EF0-918C-6447-BDDD-DE19C08C6227}">
      <dgm:prSet/>
      <dgm:spPr/>
      <dgm:t>
        <a:bodyPr/>
        <a:lstStyle/>
        <a:p>
          <a:endParaRPr lang="en-US" sz="1400"/>
        </a:p>
      </dgm:t>
    </dgm:pt>
    <dgm:pt modelId="{CBB5D7E1-2D7B-F44E-A640-869906D79EC4}">
      <dgm:prSet phldrT="[Text]" custT="1"/>
      <dgm:spPr/>
      <dgm:t>
        <a:bodyPr/>
        <a:lstStyle/>
        <a:p>
          <a:r>
            <a:rPr lang="en-US" sz="1600" dirty="0"/>
            <a:t>Await Trial</a:t>
          </a:r>
        </a:p>
      </dgm:t>
    </dgm:pt>
    <dgm:pt modelId="{9B706DFE-EA8C-4A49-8EAF-8F22AB3BC5F8}" type="parTrans" cxnId="{52FBBCBA-2B75-474C-9173-9EB700441C04}">
      <dgm:prSet/>
      <dgm:spPr/>
      <dgm:t>
        <a:bodyPr/>
        <a:lstStyle/>
        <a:p>
          <a:endParaRPr lang="en-US" sz="1400"/>
        </a:p>
      </dgm:t>
    </dgm:pt>
    <dgm:pt modelId="{D7AFD454-E20E-5449-9127-E13EE2746A8B}" type="sibTrans" cxnId="{52FBBCBA-2B75-474C-9173-9EB700441C04}">
      <dgm:prSet/>
      <dgm:spPr/>
      <dgm:t>
        <a:bodyPr/>
        <a:lstStyle/>
        <a:p>
          <a:endParaRPr lang="en-US" sz="1400"/>
        </a:p>
      </dgm:t>
    </dgm:pt>
    <dgm:pt modelId="{8B5521B1-210F-7348-97CA-44509E5B3C1D}">
      <dgm:prSet custT="1"/>
      <dgm:spPr/>
      <dgm:t>
        <a:bodyPr/>
        <a:lstStyle/>
        <a:p>
          <a:r>
            <a:rPr lang="en-US" sz="1600" dirty="0"/>
            <a:t>Trial</a:t>
          </a:r>
        </a:p>
      </dgm:t>
    </dgm:pt>
    <dgm:pt modelId="{D493EE0C-1803-514D-A10A-ABA86B711B39}" type="parTrans" cxnId="{2448D692-AD6A-354B-87D7-2B2ACAA65763}">
      <dgm:prSet/>
      <dgm:spPr/>
      <dgm:t>
        <a:bodyPr/>
        <a:lstStyle/>
        <a:p>
          <a:endParaRPr lang="en-US" sz="1400"/>
        </a:p>
      </dgm:t>
    </dgm:pt>
    <dgm:pt modelId="{D4DCA848-127F-2F4D-8D86-B36730966776}" type="sibTrans" cxnId="{2448D692-AD6A-354B-87D7-2B2ACAA65763}">
      <dgm:prSet/>
      <dgm:spPr/>
      <dgm:t>
        <a:bodyPr/>
        <a:lstStyle/>
        <a:p>
          <a:endParaRPr lang="en-US" sz="1400"/>
        </a:p>
      </dgm:t>
    </dgm:pt>
    <dgm:pt modelId="{C73213C1-7491-5642-9D2A-4EE24E0516E9}" type="pres">
      <dgm:prSet presAssocID="{BDA196B9-904F-AA40-9B8B-AE59E47F8834}" presName="Name0" presStyleCnt="0">
        <dgm:presLayoutVars>
          <dgm:dir/>
          <dgm:resizeHandles val="exact"/>
        </dgm:presLayoutVars>
      </dgm:prSet>
      <dgm:spPr/>
    </dgm:pt>
    <dgm:pt modelId="{BE15FF03-FF58-0A40-B64B-4A430A50CDC7}" type="pres">
      <dgm:prSet presAssocID="{FAC6E6BB-AEB0-5D4C-8F22-567625EAE8E8}" presName="parTxOnly" presStyleLbl="node1" presStyleIdx="0" presStyleCnt="4">
        <dgm:presLayoutVars>
          <dgm:bulletEnabled val="1"/>
        </dgm:presLayoutVars>
      </dgm:prSet>
      <dgm:spPr/>
    </dgm:pt>
    <dgm:pt modelId="{AE49CEFB-74DF-E842-9A5D-A55FCD8402F0}" type="pres">
      <dgm:prSet presAssocID="{6B2BE9FC-C470-ED46-808F-6301951CEE29}" presName="parSpace" presStyleCnt="0"/>
      <dgm:spPr/>
    </dgm:pt>
    <dgm:pt modelId="{AE10B7B1-8E30-8D4E-AE43-739DFF20C1BA}" type="pres">
      <dgm:prSet presAssocID="{3411D11C-B313-0F4D-BF93-27DF432318F4}" presName="parTxOnly" presStyleLbl="node1" presStyleIdx="1" presStyleCnt="4">
        <dgm:presLayoutVars>
          <dgm:bulletEnabled val="1"/>
        </dgm:presLayoutVars>
      </dgm:prSet>
      <dgm:spPr/>
    </dgm:pt>
    <dgm:pt modelId="{65902DBE-26DB-8B44-9EF7-4603C2E17B24}" type="pres">
      <dgm:prSet presAssocID="{49D23549-9A86-9D49-9411-C247BE2EEADE}" presName="parSpace" presStyleCnt="0"/>
      <dgm:spPr/>
    </dgm:pt>
    <dgm:pt modelId="{1A6B4F32-F3BE-CB4E-A1B7-D4837DA8BBBA}" type="pres">
      <dgm:prSet presAssocID="{CBB5D7E1-2D7B-F44E-A640-869906D79EC4}" presName="parTxOnly" presStyleLbl="node1" presStyleIdx="2" presStyleCnt="4">
        <dgm:presLayoutVars>
          <dgm:bulletEnabled val="1"/>
        </dgm:presLayoutVars>
      </dgm:prSet>
      <dgm:spPr/>
    </dgm:pt>
    <dgm:pt modelId="{5AE99143-313D-414B-ADE3-BCC4FFA1C463}" type="pres">
      <dgm:prSet presAssocID="{D7AFD454-E20E-5449-9127-E13EE2746A8B}" presName="parSpace" presStyleCnt="0"/>
      <dgm:spPr/>
    </dgm:pt>
    <dgm:pt modelId="{3E24F13B-3A26-624B-A55B-2E7F9B046568}" type="pres">
      <dgm:prSet presAssocID="{8B5521B1-210F-7348-97CA-44509E5B3C1D}" presName="parTxOnly" presStyleLbl="node1" presStyleIdx="3" presStyleCnt="4" custLinFactNeighborX="-11176">
        <dgm:presLayoutVars>
          <dgm:bulletEnabled val="1"/>
        </dgm:presLayoutVars>
      </dgm:prSet>
      <dgm:spPr/>
    </dgm:pt>
  </dgm:ptLst>
  <dgm:cxnLst>
    <dgm:cxn modelId="{9B15E21B-4047-2F47-940B-D5DC01228C65}" type="presOf" srcId="{BDA196B9-904F-AA40-9B8B-AE59E47F8834}" destId="{C73213C1-7491-5642-9D2A-4EE24E0516E9}" srcOrd="0" destOrd="0" presId="urn:microsoft.com/office/officeart/2005/8/layout/hChevron3"/>
    <dgm:cxn modelId="{A6754B71-BBD5-D442-AD41-9ACDE31E8F55}" type="presOf" srcId="{3411D11C-B313-0F4D-BF93-27DF432318F4}" destId="{AE10B7B1-8E30-8D4E-AE43-739DFF20C1BA}" srcOrd="0" destOrd="0" presId="urn:microsoft.com/office/officeart/2005/8/layout/hChevron3"/>
    <dgm:cxn modelId="{B17B2976-4ED0-564E-9E0D-FD00D0DF06FA}" type="presOf" srcId="{8B5521B1-210F-7348-97CA-44509E5B3C1D}" destId="{3E24F13B-3A26-624B-A55B-2E7F9B046568}" srcOrd="0" destOrd="0" presId="urn:microsoft.com/office/officeart/2005/8/layout/hChevron3"/>
    <dgm:cxn modelId="{9B687F83-BFE9-9A48-B267-150B3EC4CBB6}" type="presOf" srcId="{FAC6E6BB-AEB0-5D4C-8F22-567625EAE8E8}" destId="{BE15FF03-FF58-0A40-B64B-4A430A50CDC7}" srcOrd="0" destOrd="0" presId="urn:microsoft.com/office/officeart/2005/8/layout/hChevron3"/>
    <dgm:cxn modelId="{F143E58E-7EAA-D045-9018-D0F9BD849758}" type="presOf" srcId="{CBB5D7E1-2D7B-F44E-A640-869906D79EC4}" destId="{1A6B4F32-F3BE-CB4E-A1B7-D4837DA8BBBA}" srcOrd="0" destOrd="0" presId="urn:microsoft.com/office/officeart/2005/8/layout/hChevron3"/>
    <dgm:cxn modelId="{2448D692-AD6A-354B-87D7-2B2ACAA65763}" srcId="{BDA196B9-904F-AA40-9B8B-AE59E47F8834}" destId="{8B5521B1-210F-7348-97CA-44509E5B3C1D}" srcOrd="3" destOrd="0" parTransId="{D493EE0C-1803-514D-A10A-ABA86B711B39}" sibTransId="{D4DCA848-127F-2F4D-8D86-B36730966776}"/>
    <dgm:cxn modelId="{52FBBCBA-2B75-474C-9173-9EB700441C04}" srcId="{BDA196B9-904F-AA40-9B8B-AE59E47F8834}" destId="{CBB5D7E1-2D7B-F44E-A640-869906D79EC4}" srcOrd="2" destOrd="0" parTransId="{9B706DFE-EA8C-4A49-8EAF-8F22AB3BC5F8}" sibTransId="{D7AFD454-E20E-5449-9127-E13EE2746A8B}"/>
    <dgm:cxn modelId="{1D43E8D1-5AE0-1741-A65C-D19B5E7212D4}" srcId="{BDA196B9-904F-AA40-9B8B-AE59E47F8834}" destId="{FAC6E6BB-AEB0-5D4C-8F22-567625EAE8E8}" srcOrd="0" destOrd="0" parTransId="{1E13CCBD-B7B8-A248-B99A-569140FF1753}" sibTransId="{6B2BE9FC-C470-ED46-808F-6301951CEE29}"/>
    <dgm:cxn modelId="{B78A9EF0-918C-6447-BDDD-DE19C08C6227}" srcId="{BDA196B9-904F-AA40-9B8B-AE59E47F8834}" destId="{3411D11C-B313-0F4D-BF93-27DF432318F4}" srcOrd="1" destOrd="0" parTransId="{E5EB35D0-7421-E64B-ADE2-FB5D40DA43F3}" sibTransId="{49D23549-9A86-9D49-9411-C247BE2EEADE}"/>
    <dgm:cxn modelId="{2520489B-0498-9344-A8D0-67AA65666008}" type="presParOf" srcId="{C73213C1-7491-5642-9D2A-4EE24E0516E9}" destId="{BE15FF03-FF58-0A40-B64B-4A430A50CDC7}" srcOrd="0" destOrd="0" presId="urn:microsoft.com/office/officeart/2005/8/layout/hChevron3"/>
    <dgm:cxn modelId="{84000F81-5FA5-E545-918C-BEA882EE74CF}" type="presParOf" srcId="{C73213C1-7491-5642-9D2A-4EE24E0516E9}" destId="{AE49CEFB-74DF-E842-9A5D-A55FCD8402F0}" srcOrd="1" destOrd="0" presId="urn:microsoft.com/office/officeart/2005/8/layout/hChevron3"/>
    <dgm:cxn modelId="{4AAD345B-C542-AA4E-8019-CA3F20717DF4}" type="presParOf" srcId="{C73213C1-7491-5642-9D2A-4EE24E0516E9}" destId="{AE10B7B1-8E30-8D4E-AE43-739DFF20C1BA}" srcOrd="2" destOrd="0" presId="urn:microsoft.com/office/officeart/2005/8/layout/hChevron3"/>
    <dgm:cxn modelId="{E4C3D1EF-EF1E-8F4F-9086-AF6A23D9D689}" type="presParOf" srcId="{C73213C1-7491-5642-9D2A-4EE24E0516E9}" destId="{65902DBE-26DB-8B44-9EF7-4603C2E17B24}" srcOrd="3" destOrd="0" presId="urn:microsoft.com/office/officeart/2005/8/layout/hChevron3"/>
    <dgm:cxn modelId="{AFFCC342-33A5-344F-B753-2FF669E1A9BE}" type="presParOf" srcId="{C73213C1-7491-5642-9D2A-4EE24E0516E9}" destId="{1A6B4F32-F3BE-CB4E-A1B7-D4837DA8BBBA}" srcOrd="4" destOrd="0" presId="urn:microsoft.com/office/officeart/2005/8/layout/hChevron3"/>
    <dgm:cxn modelId="{82073A10-6F04-6947-BC25-45EE3E0AC3F3}" type="presParOf" srcId="{C73213C1-7491-5642-9D2A-4EE24E0516E9}" destId="{5AE99143-313D-414B-ADE3-BCC4FFA1C463}" srcOrd="5" destOrd="0" presId="urn:microsoft.com/office/officeart/2005/8/layout/hChevron3"/>
    <dgm:cxn modelId="{E64B5F36-AC39-9B4D-BEA9-60548DE32EE4}" type="presParOf" srcId="{C73213C1-7491-5642-9D2A-4EE24E0516E9}" destId="{3E24F13B-3A26-624B-A55B-2E7F9B046568}" srcOrd="6" destOrd="0" presId="urn:microsoft.com/office/officeart/2005/8/layout/hChevron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5AB02D-EF4D-A140-AD6A-C0A8E3AF66E8}">
      <dsp:nvSpPr>
        <dsp:cNvPr id="0" name=""/>
        <dsp:cNvSpPr/>
      </dsp:nvSpPr>
      <dsp:spPr>
        <a:xfrm>
          <a:off x="2789515" y="1520760"/>
          <a:ext cx="188336" cy="1469025"/>
        </a:xfrm>
        <a:custGeom>
          <a:avLst/>
          <a:gdLst/>
          <a:ahLst/>
          <a:cxnLst/>
          <a:rect l="0" t="0" r="0" b="0"/>
          <a:pathLst>
            <a:path>
              <a:moveTo>
                <a:pt x="0" y="0"/>
              </a:moveTo>
              <a:lnTo>
                <a:pt x="0" y="1469025"/>
              </a:lnTo>
              <a:lnTo>
                <a:pt x="188336" y="146902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20FCAA-35BD-6942-A312-C9A03D757BEE}">
      <dsp:nvSpPr>
        <dsp:cNvPr id="0" name=""/>
        <dsp:cNvSpPr/>
      </dsp:nvSpPr>
      <dsp:spPr>
        <a:xfrm>
          <a:off x="2789515" y="1520760"/>
          <a:ext cx="188336" cy="577565"/>
        </a:xfrm>
        <a:custGeom>
          <a:avLst/>
          <a:gdLst/>
          <a:ahLst/>
          <a:cxnLst/>
          <a:rect l="0" t="0" r="0" b="0"/>
          <a:pathLst>
            <a:path>
              <a:moveTo>
                <a:pt x="0" y="0"/>
              </a:moveTo>
              <a:lnTo>
                <a:pt x="0" y="577565"/>
              </a:lnTo>
              <a:lnTo>
                <a:pt x="188336" y="57756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82E54E6-3F3E-154B-B65B-BD91D7ABDC50}">
      <dsp:nvSpPr>
        <dsp:cNvPr id="0" name=""/>
        <dsp:cNvSpPr/>
      </dsp:nvSpPr>
      <dsp:spPr>
        <a:xfrm>
          <a:off x="2532121" y="629300"/>
          <a:ext cx="759624" cy="263671"/>
        </a:xfrm>
        <a:custGeom>
          <a:avLst/>
          <a:gdLst/>
          <a:ahLst/>
          <a:cxnLst/>
          <a:rect l="0" t="0" r="0" b="0"/>
          <a:pathLst>
            <a:path>
              <a:moveTo>
                <a:pt x="0" y="0"/>
              </a:moveTo>
              <a:lnTo>
                <a:pt x="0" y="131835"/>
              </a:lnTo>
              <a:lnTo>
                <a:pt x="759624" y="131835"/>
              </a:lnTo>
              <a:lnTo>
                <a:pt x="759624" y="26367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BCAA1C2-B737-7149-A030-6F2390784454}">
      <dsp:nvSpPr>
        <dsp:cNvPr id="0" name=""/>
        <dsp:cNvSpPr/>
      </dsp:nvSpPr>
      <dsp:spPr>
        <a:xfrm>
          <a:off x="1772497" y="629300"/>
          <a:ext cx="759624" cy="263671"/>
        </a:xfrm>
        <a:custGeom>
          <a:avLst/>
          <a:gdLst/>
          <a:ahLst/>
          <a:cxnLst/>
          <a:rect l="0" t="0" r="0" b="0"/>
          <a:pathLst>
            <a:path>
              <a:moveTo>
                <a:pt x="759624" y="0"/>
              </a:moveTo>
              <a:lnTo>
                <a:pt x="759624" y="131835"/>
              </a:lnTo>
              <a:lnTo>
                <a:pt x="0" y="131835"/>
              </a:lnTo>
              <a:lnTo>
                <a:pt x="0" y="26367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56358FC-19C1-B147-B77B-4825084FB894}">
      <dsp:nvSpPr>
        <dsp:cNvPr id="0" name=""/>
        <dsp:cNvSpPr/>
      </dsp:nvSpPr>
      <dsp:spPr>
        <a:xfrm>
          <a:off x="1904333" y="1511"/>
          <a:ext cx="1255577" cy="62778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Assessment</a:t>
          </a:r>
        </a:p>
      </dsp:txBody>
      <dsp:txXfrm>
        <a:off x="1904333" y="1511"/>
        <a:ext cx="1255577" cy="627788"/>
      </dsp:txXfrm>
    </dsp:sp>
    <dsp:sp modelId="{BD7A0ADD-37E5-7F48-9453-45D327144344}">
      <dsp:nvSpPr>
        <dsp:cNvPr id="0" name=""/>
        <dsp:cNvSpPr/>
      </dsp:nvSpPr>
      <dsp:spPr>
        <a:xfrm>
          <a:off x="1144708" y="892971"/>
          <a:ext cx="1255577" cy="62778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Detained</a:t>
          </a:r>
        </a:p>
      </dsp:txBody>
      <dsp:txXfrm>
        <a:off x="1144708" y="892971"/>
        <a:ext cx="1255577" cy="627788"/>
      </dsp:txXfrm>
    </dsp:sp>
    <dsp:sp modelId="{BF0F2A42-6625-4C4D-BD00-22993D98F793}">
      <dsp:nvSpPr>
        <dsp:cNvPr id="0" name=""/>
        <dsp:cNvSpPr/>
      </dsp:nvSpPr>
      <dsp:spPr>
        <a:xfrm>
          <a:off x="2663957" y="892971"/>
          <a:ext cx="1255577" cy="62778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Released</a:t>
          </a:r>
        </a:p>
      </dsp:txBody>
      <dsp:txXfrm>
        <a:off x="2663957" y="892971"/>
        <a:ext cx="1255577" cy="627788"/>
      </dsp:txXfrm>
    </dsp:sp>
    <dsp:sp modelId="{B565C4DE-E7A0-BC49-91C2-F5C7B1275335}">
      <dsp:nvSpPr>
        <dsp:cNvPr id="0" name=""/>
        <dsp:cNvSpPr/>
      </dsp:nvSpPr>
      <dsp:spPr>
        <a:xfrm>
          <a:off x="2977851" y="1784431"/>
          <a:ext cx="1255577" cy="62778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Bail</a:t>
          </a:r>
        </a:p>
      </dsp:txBody>
      <dsp:txXfrm>
        <a:off x="2977851" y="1784431"/>
        <a:ext cx="1255577" cy="627788"/>
      </dsp:txXfrm>
    </dsp:sp>
    <dsp:sp modelId="{986AFB61-3C89-8E46-832A-C95F7175ABF1}">
      <dsp:nvSpPr>
        <dsp:cNvPr id="0" name=""/>
        <dsp:cNvSpPr/>
      </dsp:nvSpPr>
      <dsp:spPr>
        <a:xfrm>
          <a:off x="2977851" y="2675891"/>
          <a:ext cx="1255577" cy="62778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No Bail</a:t>
          </a:r>
        </a:p>
      </dsp:txBody>
      <dsp:txXfrm>
        <a:off x="2977851" y="2675891"/>
        <a:ext cx="1255577" cy="6277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15FF03-FF58-0A40-B64B-4A430A50CDC7}">
      <dsp:nvSpPr>
        <dsp:cNvPr id="0" name=""/>
        <dsp:cNvSpPr/>
      </dsp:nvSpPr>
      <dsp:spPr>
        <a:xfrm>
          <a:off x="2299" y="141937"/>
          <a:ext cx="2307476" cy="922990"/>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kern="1200" dirty="0"/>
            <a:t>Arrest</a:t>
          </a:r>
        </a:p>
      </dsp:txBody>
      <dsp:txXfrm>
        <a:off x="2299" y="141937"/>
        <a:ext cx="2076729" cy="922990"/>
      </dsp:txXfrm>
    </dsp:sp>
    <dsp:sp modelId="{AE10B7B1-8E30-8D4E-AE43-739DFF20C1BA}">
      <dsp:nvSpPr>
        <dsp:cNvPr id="0" name=""/>
        <dsp:cNvSpPr/>
      </dsp:nvSpPr>
      <dsp:spPr>
        <a:xfrm>
          <a:off x="1848281" y="141937"/>
          <a:ext cx="2307476" cy="92299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b="1" kern="1200" dirty="0"/>
            <a:t>Pre-Trial Risk Assessment</a:t>
          </a:r>
        </a:p>
      </dsp:txBody>
      <dsp:txXfrm>
        <a:off x="2309776" y="141937"/>
        <a:ext cx="1384486" cy="922990"/>
      </dsp:txXfrm>
    </dsp:sp>
    <dsp:sp modelId="{1A6B4F32-F3BE-CB4E-A1B7-D4837DA8BBBA}">
      <dsp:nvSpPr>
        <dsp:cNvPr id="0" name=""/>
        <dsp:cNvSpPr/>
      </dsp:nvSpPr>
      <dsp:spPr>
        <a:xfrm>
          <a:off x="3694262" y="141937"/>
          <a:ext cx="2307476" cy="92299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kern="1200" dirty="0"/>
            <a:t>Await Trial</a:t>
          </a:r>
        </a:p>
      </dsp:txBody>
      <dsp:txXfrm>
        <a:off x="4155757" y="141937"/>
        <a:ext cx="1384486" cy="922990"/>
      </dsp:txXfrm>
    </dsp:sp>
    <dsp:sp modelId="{3E24F13B-3A26-624B-A55B-2E7F9B046568}">
      <dsp:nvSpPr>
        <dsp:cNvPr id="0" name=""/>
        <dsp:cNvSpPr/>
      </dsp:nvSpPr>
      <dsp:spPr>
        <a:xfrm>
          <a:off x="5488666" y="141937"/>
          <a:ext cx="2307476" cy="92299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kern="1200" dirty="0"/>
            <a:t>Trial</a:t>
          </a:r>
        </a:p>
      </dsp:txBody>
      <dsp:txXfrm>
        <a:off x="5950161" y="141937"/>
        <a:ext cx="1384486" cy="92299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1" name="Google Shape;91;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2" name="Google Shape;92;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17</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934391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7" name="Google Shape;147;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dirty="0"/>
              <a:t>Add references as a slide so that you can share this with the audience. You don’t have to show this during the presentation.</a:t>
            </a:r>
            <a:endParaRPr dirty="0"/>
          </a:p>
        </p:txBody>
      </p:sp>
      <p:sp>
        <p:nvSpPr>
          <p:cNvPr id="148" name="Google Shape;148;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18</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 name="Google Shape;10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t>Quick overview to help the audience brace themselves. Remember to change “Concept &lt;x&gt;” to a phrase that describes the concept you will explain. </a:t>
            </a:r>
            <a:endParaRPr/>
          </a:p>
        </p:txBody>
      </p:sp>
      <p:sp>
        <p:nvSpPr>
          <p:cNvPr id="102" name="Google Shape;10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9" name="Google Shape;10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0" name="Google Shape;110;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4</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NL" dirty="0"/>
              <a:t>Today we will focus mostly on allocation harm and quality-of-service harm.</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5</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21343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L" dirty="0"/>
              <a:t>In each step of the machine learning development process, we make many small decisions that shape what the final system will look like. </a:t>
            </a:r>
          </a:p>
          <a:p>
            <a:pPr marL="171450" indent="-171450">
              <a:buFont typeface="Arial" panose="020B0604020202020204" pitchFamily="34" charset="0"/>
              <a:buChar char="•"/>
            </a:pPr>
            <a:r>
              <a:rPr lang="en-NL" dirty="0"/>
              <a:t>In many cases, these decisions are made </a:t>
            </a:r>
            <a:r>
              <a:rPr lang="en-NL" b="1" dirty="0"/>
              <a:t>implicitly</a:t>
            </a:r>
            <a:r>
              <a:rPr lang="en-NL" dirty="0"/>
              <a:t>; guided by practical considerations such as the availability of a particular dataset. </a:t>
            </a:r>
          </a:p>
          <a:p>
            <a:pPr marL="171450" indent="-171450">
              <a:buFont typeface="Arial" panose="020B0604020202020204" pitchFamily="34" charset="0"/>
              <a:buChar char="•"/>
            </a:pPr>
            <a:r>
              <a:rPr lang="en-NL" dirty="0"/>
              <a:t>And this is where problems can arise.</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6</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517520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P</a:t>
            </a:r>
            <a:r>
              <a:rPr lang="en-NL" dirty="0"/>
              <a:t>roblem formultion: which problems do we choose to solve? How do we formulate the problem? What business KPI’s are relevant?</a:t>
            </a:r>
          </a:p>
          <a:p>
            <a:pPr marL="171450" indent="-171450">
              <a:buFont typeface="Arial" panose="020B0604020202020204" pitchFamily="34" charset="0"/>
              <a:buChar char="•"/>
            </a:pPr>
            <a:r>
              <a:rPr lang="en-NL" dirty="0"/>
              <a:t>Is the data a good representation of reality, or w</a:t>
            </a:r>
            <a:r>
              <a:rPr lang="en-US" dirty="0"/>
              <a:t>ha</a:t>
            </a:r>
            <a:r>
              <a:rPr lang="en-NL" dirty="0"/>
              <a:t>t we want reality to look like?</a:t>
            </a:r>
          </a:p>
          <a:p>
            <a:pPr marL="171450" indent="-171450">
              <a:buFont typeface="Arial" panose="020B0604020202020204" pitchFamily="34" charset="0"/>
              <a:buChar char="•"/>
            </a:pPr>
            <a:r>
              <a:rPr lang="en-NL" dirty="0"/>
              <a:t>What are we optimizing for (in the actual ML optimization sense </a:t>
            </a:r>
            <a:r>
              <a:rPr lang="en-NL" dirty="0">
                <a:sym typeface="Wingdings" pitchFamily="2" charset="2"/>
              </a:rPr>
              <a:t>)</a:t>
            </a:r>
          </a:p>
          <a:p>
            <a:pPr marL="171450" indent="-171450">
              <a:buFont typeface="Arial" panose="020B0604020202020204" pitchFamily="34" charset="0"/>
              <a:buChar char="•"/>
            </a:pPr>
            <a:r>
              <a:rPr lang="en-NL" dirty="0"/>
              <a:t>Does the model behave the way we expect it to? What effects does it have in the actual world.</a:t>
            </a:r>
          </a:p>
          <a:p>
            <a:pPr marL="171450" indent="-171450">
              <a:buFont typeface="Arial" panose="020B0604020202020204" pitchFamily="34" charset="0"/>
              <a:buChar char="•"/>
            </a:pPr>
            <a:endParaRPr lang="en-NL" dirty="0"/>
          </a:p>
          <a:p>
            <a:pPr marL="0" indent="0">
              <a:buFont typeface="Arial" panose="020B0604020202020204" pitchFamily="34" charset="0"/>
              <a:buNone/>
            </a:pPr>
            <a:r>
              <a:rPr lang="en-NL" dirty="0"/>
              <a:t>The underlying theme of these questions is a </a:t>
            </a:r>
            <a:r>
              <a:rPr lang="en-NL" b="1" dirty="0"/>
              <a:t>mismatch</a:t>
            </a:r>
            <a:r>
              <a:rPr lang="en-NL" dirty="0"/>
              <a:t> between what we optimize for and what we </a:t>
            </a:r>
            <a:r>
              <a:rPr lang="en-US" b="1" dirty="0"/>
              <a:t>actually</a:t>
            </a:r>
            <a:r>
              <a:rPr lang="en-US" b="0" dirty="0"/>
              <a:t> value</a:t>
            </a:r>
            <a:r>
              <a:rPr lang="en-NL" dirty="0"/>
              <a:t>.</a:t>
            </a:r>
          </a:p>
          <a:p>
            <a:endParaRPr lang="en-NL"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7</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440491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L" dirty="0"/>
              <a:t>Note that it’s conditional on the positive class</a:t>
            </a:r>
          </a:p>
          <a:p>
            <a:pPr marL="171450" indent="-171450">
              <a:buFont typeface="Arial" panose="020B0604020202020204" pitchFamily="34" charset="0"/>
              <a:buChar char="•"/>
            </a:pPr>
            <a:r>
              <a:rPr lang="en-NL" dirty="0"/>
              <a:t>Equal opportunity is a weaker variant that on</a:t>
            </a:r>
            <a:r>
              <a:rPr lang="en-US" dirty="0" err="1"/>
              <a:t>ly</a:t>
            </a:r>
            <a:r>
              <a:rPr lang="en-NL" dirty="0"/>
              <a:t> focusses on equal true positive rate (i.e., equal false negative rates)</a:t>
            </a:r>
          </a:p>
        </p:txBody>
      </p:sp>
      <p:sp>
        <p:nvSpPr>
          <p:cNvPr id="4" name="Slide Number Placeholder 3"/>
          <p:cNvSpPr>
            <a:spLocks noGrp="1"/>
          </p:cNvSpPr>
          <p:nvPr>
            <p:ph type="sldNum" sz="quarter" idx="5"/>
          </p:nvPr>
        </p:nvSpPr>
        <p:spPr/>
        <p:txBody>
          <a:bodyPr/>
          <a:lstStyle/>
          <a:p>
            <a:fld id="{4FEFBF31-F6CD-1F40-AC81-A6ABA7AAB5F6}" type="slidenum">
              <a:rPr lang="en-NL" smtClean="0"/>
              <a:t>10</a:t>
            </a:fld>
            <a:endParaRPr lang="en-NL"/>
          </a:p>
        </p:txBody>
      </p:sp>
    </p:spTree>
    <p:extLst>
      <p:ext uri="{BB962C8B-B14F-4D97-AF65-F5344CB8AC3E}">
        <p14:creationId xmlns:p14="http://schemas.microsoft.com/office/powerpoint/2010/main" val="13706538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a:t>Nervous for questions? Prepare a question and share it with the host. The host can ask you this question at the end of the presentation. This helps the host and breaks the ice for you to start answering questions more confidently.</a:t>
            </a:r>
            <a:endParaRPr/>
          </a:p>
        </p:txBody>
      </p:sp>
      <p:sp>
        <p:nvSpPr>
          <p:cNvPr id="139" name="Google Shape;13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cap="none" dirty="0">
                <a:solidFill>
                  <a:schemeClr val="dk1"/>
                </a:solidFill>
                <a:effectLst/>
                <a:latin typeface="Calibri"/>
                <a:ea typeface="Calibri"/>
                <a:cs typeface="Calibri"/>
                <a:sym typeface="Calibri"/>
              </a:rPr>
              <a:t>After somebody has been arrested, it will take some time before they go to trial. The primary goal of pre-trial risk assessment is to determine the likelihood that the defendant will re-appear in court at their trial. Based on the assessment, a judge decides whether a </a:t>
            </a:r>
            <a:r>
              <a:rPr lang="en-US" sz="1200" b="0" i="0" u="none" strike="noStrike" cap="none" dirty="0" err="1">
                <a:solidFill>
                  <a:schemeClr val="dk1"/>
                </a:solidFill>
                <a:effectLst/>
                <a:latin typeface="Calibri"/>
                <a:ea typeface="Calibri"/>
                <a:cs typeface="Calibri"/>
                <a:sym typeface="Calibri"/>
              </a:rPr>
              <a:t>defendent</a:t>
            </a:r>
            <a:r>
              <a:rPr lang="en-US" sz="1200" b="0" i="0" u="none" strike="noStrike" cap="none" dirty="0">
                <a:solidFill>
                  <a:schemeClr val="dk1"/>
                </a:solidFill>
                <a:effectLst/>
                <a:latin typeface="Calibri"/>
                <a:ea typeface="Calibri"/>
                <a:cs typeface="Calibri"/>
                <a:sym typeface="Calibri"/>
              </a:rPr>
              <a:t> will be detained or released while awaiting trial. In case of release, the judge also decides whether bail is set and for which amount. Bail usually takes the form of either a cash payment or a bond. If the defendant can't afford to pay the bail amount in cash - which can be as high as $50,000 - they can contract a bondsmen. For a fee, typically around 10% of the bail, the bondsmen will post the defendant's bail.</a:t>
            </a:r>
          </a:p>
          <a:p>
            <a:endParaRPr lang="en-US" sz="1200" b="0" i="0" u="none" strike="noStrike" cap="none" dirty="0">
              <a:solidFill>
                <a:schemeClr val="dk1"/>
              </a:solidFill>
              <a:effectLst/>
              <a:latin typeface="Calibri"/>
              <a:cs typeface="Calibri"/>
              <a:sym typeface="Calibri"/>
            </a:endParaRPr>
          </a:p>
          <a:p>
            <a:r>
              <a:rPr lang="en-US" sz="1200" b="0" i="0" u="none" strike="noStrike" cap="none" dirty="0">
                <a:solidFill>
                  <a:schemeClr val="dk1"/>
                </a:solidFill>
                <a:effectLst/>
                <a:latin typeface="Calibri"/>
                <a:ea typeface="Calibri"/>
                <a:cs typeface="Calibri"/>
                <a:sym typeface="Calibri"/>
              </a:rPr>
              <a:t>If the defendant cannot afford bail nor a bail bond, they have to prepare for their trial while in jail, which is very difficult*. The time between getting arrested and a bail hearing can take days, weeks, months, or even years. In some cases, the decision is between pleading guilty and going home. Consequently, people who cannot afford bail are much more likely to plead guilty to a crime they did not commit. If the judge's decision is a </a:t>
            </a:r>
            <a:r>
              <a:rPr lang="en-US" sz="1200" b="1" i="0" u="none" strike="noStrike" cap="none" dirty="0">
                <a:solidFill>
                  <a:schemeClr val="dk1"/>
                </a:solidFill>
                <a:effectLst/>
                <a:latin typeface="Calibri"/>
                <a:ea typeface="Calibri"/>
                <a:cs typeface="Calibri"/>
                <a:sym typeface="Calibri"/>
              </a:rPr>
              <a:t>false positive</a:t>
            </a:r>
            <a:r>
              <a:rPr lang="en-US" sz="1200" b="0" i="0" u="none" strike="noStrike" cap="none" dirty="0">
                <a:solidFill>
                  <a:schemeClr val="dk1"/>
                </a:solidFill>
                <a:effectLst/>
                <a:latin typeface="Calibri"/>
                <a:ea typeface="Calibri"/>
                <a:cs typeface="Calibri"/>
                <a:sym typeface="Calibri"/>
              </a:rPr>
              <a:t>, this has a big impact on the defendant's prospects. On the other extreme, </a:t>
            </a:r>
            <a:r>
              <a:rPr lang="en-US" sz="1200" b="1" i="0" u="none" strike="noStrike" cap="none" dirty="0">
                <a:solidFill>
                  <a:schemeClr val="dk1"/>
                </a:solidFill>
                <a:effectLst/>
                <a:latin typeface="Calibri"/>
                <a:ea typeface="Calibri"/>
                <a:cs typeface="Calibri"/>
                <a:sym typeface="Calibri"/>
              </a:rPr>
              <a:t>false negatives</a:t>
            </a:r>
            <a:r>
              <a:rPr lang="en-US" sz="1200" b="0" i="0" u="none" strike="noStrike" cap="none" dirty="0">
                <a:solidFill>
                  <a:schemeClr val="dk1"/>
                </a:solidFill>
                <a:effectLst/>
                <a:latin typeface="Calibri"/>
                <a:ea typeface="Calibri"/>
                <a:cs typeface="Calibri"/>
                <a:sym typeface="Calibri"/>
              </a:rPr>
              <a:t> could mean that dangerous individuals are released into society.</a:t>
            </a:r>
            <a:endParaRPr lang="en-NL"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16</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71789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10"/>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10"/>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10"/>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10"/>
          <p:cNvSpPr txBox="1">
            <a:spLocks noGrp="1"/>
          </p:cNvSpPr>
          <p:nvPr>
            <p:ph type="subTitle" idx="1"/>
          </p:nvPr>
        </p:nvSpPr>
        <p:spPr>
          <a:xfrm>
            <a:off x="1100051" y="4455620"/>
            <a:ext cx="10058400"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
        <p:nvSpPr>
          <p:cNvPr id="22" name="Google Shape;22;p10"/>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0"/>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24" name="Google Shape;24;p10"/>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20"/>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0"/>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0"/>
          <p:cNvSpPr txBox="1">
            <a:spLocks noGrp="1"/>
          </p:cNvSpPr>
          <p:nvPr>
            <p:ph type="title"/>
          </p:nvPr>
        </p:nvSpPr>
        <p:spPr>
          <a:xfrm rot="5400000">
            <a:off x="7160640" y="1979039"/>
            <a:ext cx="5757421" cy="26289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20"/>
          <p:cNvSpPr txBox="1">
            <a:spLocks noGrp="1"/>
          </p:cNvSpPr>
          <p:nvPr>
            <p:ph type="body" idx="1"/>
          </p:nvPr>
        </p:nvSpPr>
        <p:spPr>
          <a:xfrm rot="5400000">
            <a:off x="1826639" y="-573661"/>
            <a:ext cx="5757422" cy="77343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7" name="Google Shape;87;p20"/>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0"/>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1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4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11"/>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8" name="Google Shape;28;p11"/>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1"/>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30"/>
        <p:cNvGrpSpPr/>
        <p:nvPr/>
      </p:nvGrpSpPr>
      <p:grpSpPr>
        <a:xfrm>
          <a:off x="0" y="0"/>
          <a:ext cx="0" cy="0"/>
          <a:chOff x="0" y="0"/>
          <a:chExt cx="0" cy="0"/>
        </a:xfrm>
      </p:grpSpPr>
      <p:sp>
        <p:nvSpPr>
          <p:cNvPr id="31" name="Google Shape;31;p12"/>
          <p:cNvSpPr/>
          <p:nvPr/>
        </p:nvSpPr>
        <p:spPr>
          <a:xfrm>
            <a:off x="16" y="0"/>
            <a:ext cx="4050791"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12"/>
          <p:cNvSpPr/>
          <p:nvPr/>
        </p:nvSpPr>
        <p:spPr>
          <a:xfrm>
            <a:off x="4040071" y="0"/>
            <a:ext cx="64008"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12"/>
          <p:cNvSpPr txBox="1">
            <a:spLocks noGrp="1"/>
          </p:cNvSpPr>
          <p:nvPr>
            <p:ph type="title"/>
          </p:nvPr>
        </p:nvSpPr>
        <p:spPr>
          <a:xfrm>
            <a:off x="457200" y="594359"/>
            <a:ext cx="3200400" cy="22860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12"/>
          <p:cNvSpPr txBox="1">
            <a:spLocks noGrp="1"/>
          </p:cNvSpPr>
          <p:nvPr>
            <p:ph type="body" idx="1"/>
          </p:nvPr>
        </p:nvSpPr>
        <p:spPr>
          <a:xfrm>
            <a:off x="4800600" y="731520"/>
            <a:ext cx="6492240" cy="52578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5" name="Google Shape;35;p12"/>
          <p:cNvSpPr txBox="1">
            <a:spLocks noGrp="1"/>
          </p:cNvSpPr>
          <p:nvPr>
            <p:ph type="body" idx="2"/>
          </p:nvPr>
        </p:nvSpPr>
        <p:spPr>
          <a:xfrm>
            <a:off x="457200" y="2926080"/>
            <a:ext cx="3200400" cy="337912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500"/>
              <a:buNone/>
              <a:defRPr sz="1500">
                <a:solidFill>
                  <a:srgbClr val="FFFFFF"/>
                </a:solidFill>
              </a:defRPr>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36" name="Google Shape;36;p12"/>
          <p:cNvSpPr txBox="1">
            <a:spLocks noGrp="1"/>
          </p:cNvSpPr>
          <p:nvPr>
            <p:ph type="dt" idx="10"/>
          </p:nvPr>
        </p:nvSpPr>
        <p:spPr>
          <a:xfrm>
            <a:off x="465512" y="6459785"/>
            <a:ext cx="26185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2"/>
          <p:cNvSpPr txBox="1">
            <a:spLocks noGrp="1"/>
          </p:cNvSpPr>
          <p:nvPr>
            <p:ph type="ftr" idx="11"/>
          </p:nvPr>
        </p:nvSpPr>
        <p:spPr>
          <a:xfrm>
            <a:off x="4800600" y="6459785"/>
            <a:ext cx="4648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lt1"/>
        </a:solidFill>
        <a:effectLst/>
      </p:bgPr>
    </p:bg>
    <p:spTree>
      <p:nvGrpSpPr>
        <p:cNvPr id="1" name="Shape 38"/>
        <p:cNvGrpSpPr/>
        <p:nvPr/>
      </p:nvGrpSpPr>
      <p:grpSpPr>
        <a:xfrm>
          <a:off x="0" y="0"/>
          <a:ext cx="0" cy="0"/>
          <a:chOff x="0" y="0"/>
          <a:chExt cx="0" cy="0"/>
        </a:xfrm>
      </p:grpSpPr>
      <p:sp>
        <p:nvSpPr>
          <p:cNvPr id="39" name="Google Shape;39;p13"/>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13"/>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13"/>
          <p:cNvSpPr txBox="1">
            <a:spLocks noGrp="1"/>
          </p:cNvSpPr>
          <p:nvPr>
            <p:ph type="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b="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3"/>
          <p:cNvSpPr txBox="1">
            <a:spLocks noGrp="1"/>
          </p:cNvSpPr>
          <p:nvPr>
            <p:ph type="body" idx="1"/>
          </p:nvPr>
        </p:nvSpPr>
        <p:spPr>
          <a:xfrm>
            <a:off x="1097280" y="4453128"/>
            <a:ext cx="10058400" cy="11430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marL="914400" lvl="1" indent="-228600" algn="l">
              <a:lnSpc>
                <a:spcPct val="90000"/>
              </a:lnSpc>
              <a:spcBef>
                <a:spcPts val="200"/>
              </a:spcBef>
              <a:spcAft>
                <a:spcPts val="0"/>
              </a:spcAft>
              <a:buSzPts val="1800"/>
              <a:buNone/>
              <a:defRPr sz="1800">
                <a:solidFill>
                  <a:srgbClr val="888888"/>
                </a:solidFill>
              </a:defRPr>
            </a:lvl2pPr>
            <a:lvl3pPr marL="1371600" lvl="2" indent="-228600" algn="l">
              <a:lnSpc>
                <a:spcPct val="90000"/>
              </a:lnSpc>
              <a:spcBef>
                <a:spcPts val="400"/>
              </a:spcBef>
              <a:spcAft>
                <a:spcPts val="0"/>
              </a:spcAft>
              <a:buSzPts val="1600"/>
              <a:buNone/>
              <a:defRPr sz="1600">
                <a:solidFill>
                  <a:srgbClr val="888888"/>
                </a:solidFill>
              </a:defRPr>
            </a:lvl3pPr>
            <a:lvl4pPr marL="1828800" lvl="3" indent="-228600" algn="l">
              <a:lnSpc>
                <a:spcPct val="90000"/>
              </a:lnSpc>
              <a:spcBef>
                <a:spcPts val="400"/>
              </a:spcBef>
              <a:spcAft>
                <a:spcPts val="0"/>
              </a:spcAft>
              <a:buSzPts val="1400"/>
              <a:buNone/>
              <a:defRPr sz="1400">
                <a:solidFill>
                  <a:srgbClr val="888888"/>
                </a:solidFill>
              </a:defRPr>
            </a:lvl4pPr>
            <a:lvl5pPr marL="2286000" lvl="4" indent="-228600" algn="l">
              <a:lnSpc>
                <a:spcPct val="90000"/>
              </a:lnSpc>
              <a:spcBef>
                <a:spcPts val="400"/>
              </a:spcBef>
              <a:spcAft>
                <a:spcPts val="0"/>
              </a:spcAft>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sp>
        <p:nvSpPr>
          <p:cNvPr id="43" name="Google Shape;43;p13"/>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3"/>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45" name="Google Shape;45;p13"/>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6"/>
        <p:cNvGrpSpPr/>
        <p:nvPr/>
      </p:nvGrpSpPr>
      <p:grpSpPr>
        <a:xfrm>
          <a:off x="0" y="0"/>
          <a:ext cx="0" cy="0"/>
          <a:chOff x="0" y="0"/>
          <a:chExt cx="0" cy="0"/>
        </a:xfrm>
      </p:grpSpPr>
      <p:sp>
        <p:nvSpPr>
          <p:cNvPr id="47" name="Google Shape;47;p14"/>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14"/>
          <p:cNvSpPr txBox="1">
            <a:spLocks noGrp="1"/>
          </p:cNvSpPr>
          <p:nvPr>
            <p:ph type="body" idx="1"/>
          </p:nvPr>
        </p:nvSpPr>
        <p:spPr>
          <a:xfrm>
            <a:off x="1097279" y="1845734"/>
            <a:ext cx="493776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9" name="Google Shape;49;p14"/>
          <p:cNvSpPr txBox="1">
            <a:spLocks noGrp="1"/>
          </p:cNvSpPr>
          <p:nvPr>
            <p:ph type="body" idx="2"/>
          </p:nvPr>
        </p:nvSpPr>
        <p:spPr>
          <a:xfrm>
            <a:off x="6217920" y="1845735"/>
            <a:ext cx="493776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0" name="Google Shape;50;p14"/>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4"/>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2"/>
        <p:cNvGrpSpPr/>
        <p:nvPr/>
      </p:nvGrpSpPr>
      <p:grpSpPr>
        <a:xfrm>
          <a:off x="0" y="0"/>
          <a:ext cx="0" cy="0"/>
          <a:chOff x="0" y="0"/>
          <a:chExt cx="0" cy="0"/>
        </a:xfrm>
      </p:grpSpPr>
      <p:sp>
        <p:nvSpPr>
          <p:cNvPr id="53" name="Google Shape;53;p15"/>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15"/>
          <p:cNvSpPr txBox="1">
            <a:spLocks noGrp="1"/>
          </p:cNvSpPr>
          <p:nvPr>
            <p:ph type="body" idx="1"/>
          </p:nvPr>
        </p:nvSpPr>
        <p:spPr>
          <a:xfrm>
            <a:off x="109728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5" name="Google Shape;55;p15"/>
          <p:cNvSpPr txBox="1">
            <a:spLocks noGrp="1"/>
          </p:cNvSpPr>
          <p:nvPr>
            <p:ph type="body" idx="2"/>
          </p:nvPr>
        </p:nvSpPr>
        <p:spPr>
          <a:xfrm>
            <a:off x="1097280" y="2582334"/>
            <a:ext cx="493776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6" name="Google Shape;56;p15"/>
          <p:cNvSpPr txBox="1">
            <a:spLocks noGrp="1"/>
          </p:cNvSpPr>
          <p:nvPr>
            <p:ph type="body" idx="3"/>
          </p:nvPr>
        </p:nvSpPr>
        <p:spPr>
          <a:xfrm>
            <a:off x="621792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7" name="Google Shape;57;p15"/>
          <p:cNvSpPr txBox="1">
            <a:spLocks noGrp="1"/>
          </p:cNvSpPr>
          <p:nvPr>
            <p:ph type="body" idx="4"/>
          </p:nvPr>
        </p:nvSpPr>
        <p:spPr>
          <a:xfrm>
            <a:off x="6217920" y="2582334"/>
            <a:ext cx="493776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8" name="Google Shape;58;p15"/>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5"/>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16"/>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6"/>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69"/>
        <p:cNvGrpSpPr/>
        <p:nvPr/>
      </p:nvGrpSpPr>
      <p:grpSpPr>
        <a:xfrm>
          <a:off x="0" y="0"/>
          <a:ext cx="0" cy="0"/>
          <a:chOff x="0" y="0"/>
          <a:chExt cx="0" cy="0"/>
        </a:xfrm>
      </p:grpSpPr>
      <p:sp>
        <p:nvSpPr>
          <p:cNvPr id="70" name="Google Shape;70;p18"/>
          <p:cNvSpPr/>
          <p:nvPr/>
        </p:nvSpPr>
        <p:spPr>
          <a:xfrm>
            <a:off x="0" y="4953000"/>
            <a:ext cx="12188825" cy="190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8"/>
          <p:cNvSpPr/>
          <p:nvPr/>
        </p:nvSpPr>
        <p:spPr>
          <a:xfrm>
            <a:off x="15" y="491507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8"/>
          <p:cNvSpPr txBox="1">
            <a:spLocks noGrp="1"/>
          </p:cNvSpPr>
          <p:nvPr>
            <p:ph type="title"/>
          </p:nvPr>
        </p:nvSpPr>
        <p:spPr>
          <a:xfrm>
            <a:off x="1097280" y="5074920"/>
            <a:ext cx="10113264" cy="82296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8"/>
          <p:cNvSpPr>
            <a:spLocks noGrp="1"/>
          </p:cNvSpPr>
          <p:nvPr>
            <p:ph type="pic" idx="2"/>
          </p:nvPr>
        </p:nvSpPr>
        <p:spPr>
          <a:xfrm>
            <a:off x="15" y="0"/>
            <a:ext cx="12191985" cy="4915076"/>
          </a:xfrm>
          <a:prstGeom prst="rect">
            <a:avLst/>
          </a:prstGeom>
          <a:blipFill rotWithShape="1">
            <a:blip r:embed="rId2">
              <a:alphaModFix/>
            </a:blip>
            <a:stretch>
              <a:fillRect/>
            </a:stretch>
          </a:blipFill>
          <a:ln>
            <a:noFill/>
          </a:ln>
        </p:spPr>
        <p:txBody>
          <a:bodyPr spcFirstLastPara="1" wrap="square" lIns="457200" tIns="457200" rIns="0" bIns="45700" anchor="t" anchorCtr="0">
            <a:normAutofit/>
          </a:bodyPr>
          <a:lstStyle>
            <a:lvl1pPr marR="0" lvl="0" algn="l" rtl="0">
              <a:lnSpc>
                <a:spcPct val="90000"/>
              </a:lnSpc>
              <a:spcBef>
                <a:spcPts val="1200"/>
              </a:spcBef>
              <a:spcAft>
                <a:spcPts val="0"/>
              </a:spcAft>
              <a:buClr>
                <a:schemeClr val="accent1"/>
              </a:buClr>
              <a:buSzPts val="3200"/>
              <a:buFont typeface="Calibri"/>
              <a:buNone/>
              <a:defRPr sz="3200" b="0" i="0" u="none" strike="noStrike" cap="none">
                <a:solidFill>
                  <a:schemeClr val="lt1"/>
                </a:solidFill>
                <a:latin typeface="Calibri"/>
                <a:ea typeface="Calibri"/>
                <a:cs typeface="Calibri"/>
                <a:sym typeface="Calibri"/>
              </a:defRPr>
            </a:lvl1pPr>
            <a:lvl2pPr marR="0" lvl="1" algn="l" rtl="0">
              <a:lnSpc>
                <a:spcPct val="90000"/>
              </a:lnSpc>
              <a:spcBef>
                <a:spcPts val="200"/>
              </a:spcBef>
              <a:spcAft>
                <a:spcPts val="0"/>
              </a:spcAft>
              <a:buClr>
                <a:schemeClr val="accent1"/>
              </a:buClr>
              <a:buSzPts val="2800"/>
              <a:buFont typeface="Calibri"/>
              <a:buNone/>
              <a:defRPr sz="2800" b="0" i="0" u="none" strike="noStrike" cap="none">
                <a:solidFill>
                  <a:srgbClr val="3F3F3F"/>
                </a:solidFill>
                <a:latin typeface="Calibri"/>
                <a:ea typeface="Calibri"/>
                <a:cs typeface="Calibri"/>
                <a:sym typeface="Calibri"/>
              </a:defRPr>
            </a:lvl2pPr>
            <a:lvl3pPr marR="0" lvl="2" algn="l" rtl="0">
              <a:lnSpc>
                <a:spcPct val="90000"/>
              </a:lnSpc>
              <a:spcBef>
                <a:spcPts val="400"/>
              </a:spcBef>
              <a:spcAft>
                <a:spcPts val="0"/>
              </a:spcAft>
              <a:buClr>
                <a:schemeClr val="accent1"/>
              </a:buClr>
              <a:buSzPts val="2400"/>
              <a:buFont typeface="Calibri"/>
              <a:buNone/>
              <a:defRPr sz="2400" b="0" i="0" u="none" strike="noStrike" cap="none">
                <a:solidFill>
                  <a:srgbClr val="3F3F3F"/>
                </a:solidFill>
                <a:latin typeface="Calibri"/>
                <a:ea typeface="Calibri"/>
                <a:cs typeface="Calibri"/>
                <a:sym typeface="Calibri"/>
              </a:defRPr>
            </a:lvl3pPr>
            <a:lvl4pPr marR="0" lvl="3"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4pPr>
            <a:lvl5pPr marR="0" lvl="4"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5pPr>
            <a:lvl6pPr marR="0" lvl="5"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6pPr>
            <a:lvl7pPr marR="0" lvl="6"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7pPr>
            <a:lvl8pPr marR="0" lvl="7"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8pPr>
            <a:lvl9pPr marR="0" lvl="8" algn="l" rtl="0">
              <a:lnSpc>
                <a:spcPct val="90000"/>
              </a:lnSpc>
              <a:spcBef>
                <a:spcPts val="400"/>
              </a:spcBef>
              <a:spcAft>
                <a:spcPts val="40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9pPr>
          </a:lstStyle>
          <a:p>
            <a:endParaRPr/>
          </a:p>
        </p:txBody>
      </p:sp>
      <p:sp>
        <p:nvSpPr>
          <p:cNvPr id="74" name="Google Shape;74;p18"/>
          <p:cNvSpPr txBox="1">
            <a:spLocks noGrp="1"/>
          </p:cNvSpPr>
          <p:nvPr>
            <p:ph type="body" idx="1"/>
          </p:nvPr>
        </p:nvSpPr>
        <p:spPr>
          <a:xfrm>
            <a:off x="1097280" y="5907023"/>
            <a:ext cx="10113264" cy="594360"/>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0"/>
              </a:spcBef>
              <a:spcAft>
                <a:spcPts val="0"/>
              </a:spcAft>
              <a:buSzPts val="1500"/>
              <a:buNone/>
              <a:defRPr sz="1500">
                <a:solidFill>
                  <a:srgbClr val="FFFFFF"/>
                </a:solidFill>
              </a:defRPr>
            </a:lvl1pPr>
            <a:lvl2pPr marL="914400" lvl="1" indent="-228600" algn="l">
              <a:lnSpc>
                <a:spcPct val="90000"/>
              </a:lnSpc>
              <a:spcBef>
                <a:spcPts val="6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75" name="Google Shape;75;p18"/>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8"/>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7"/>
        <p:cNvGrpSpPr/>
        <p:nvPr/>
      </p:nvGrpSpPr>
      <p:grpSpPr>
        <a:xfrm>
          <a:off x="0" y="0"/>
          <a:ext cx="0" cy="0"/>
          <a:chOff x="0" y="0"/>
          <a:chExt cx="0" cy="0"/>
        </a:xfrm>
      </p:grpSpPr>
      <p:sp>
        <p:nvSpPr>
          <p:cNvPr id="78" name="Google Shape;78;p19"/>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19"/>
          <p:cNvSpPr txBox="1">
            <a:spLocks noGrp="1"/>
          </p:cNvSpPr>
          <p:nvPr>
            <p:ph type="body" idx="1"/>
          </p:nvPr>
        </p:nvSpPr>
        <p:spPr>
          <a:xfrm rot="5400000">
            <a:off x="4114800" y="-1171786"/>
            <a:ext cx="4023360" cy="100584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0" name="Google Shape;80;p19"/>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9"/>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9"/>
          <p:cNvSpPr/>
          <p:nvPr/>
        </p:nvSpPr>
        <p:spPr>
          <a:xfrm>
            <a:off x="1" y="6400800"/>
            <a:ext cx="121920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9"/>
          <p:cNvSpPr/>
          <p:nvPr/>
        </p:nvSpPr>
        <p:spPr>
          <a:xfrm>
            <a:off x="0" y="6334316"/>
            <a:ext cx="12192000" cy="659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9"/>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9"/>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4" name="Google Shape;14;p9"/>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9"/>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cxnSp>
        <p:nvCxnSpPr>
          <p:cNvPr id="16" name="Google Shape;16;p9"/>
          <p:cNvCxnSpPr/>
          <p:nvPr/>
        </p:nvCxnSpPr>
        <p:spPr>
          <a:xfrm>
            <a:off x="1193532" y="1737845"/>
            <a:ext cx="9966960"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7" r:id="rId8"/>
    <p:sldLayoutId id="2147483658" r:id="rId9"/>
    <p:sldLayoutId id="2147483659"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www.propublica.org/article/machine-bias-risk-assessments-in-criminal-sentencing"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fairmlbook.org/"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arxiv.org/abs/2105.05595"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hyperlink" Target="https://qz.com/1141122/google-translates-gender-bias-pairs-he-with-hardworking-and-she-with-lazy-and-other-examples/" TargetMode="External"/><Relationship Id="rId3" Type="http://schemas.openxmlformats.org/officeDocument/2006/relationships/hyperlink" Target="https://www.reuters.com/article/us-amazon-com-jobs-automation-insight-idUSKCN1MK08G" TargetMode="External"/><Relationship Id="rId7" Type="http://schemas.openxmlformats.org/officeDocument/2006/relationships/hyperlink" Target="https://www.amnesty.nl/content/uploads/2021/10/20211014_FINAL_Xenophobic-Machines.pdf?x42580"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3"/>
        <p:cNvGrpSpPr/>
        <p:nvPr/>
      </p:nvGrpSpPr>
      <p:grpSpPr>
        <a:xfrm>
          <a:off x="0" y="0"/>
          <a:ext cx="0" cy="0"/>
          <a:chOff x="0" y="0"/>
          <a:chExt cx="0" cy="0"/>
        </a:xfrm>
      </p:grpSpPr>
      <p:sp>
        <p:nvSpPr>
          <p:cNvPr id="94" name="Google Shape;94;p1"/>
          <p:cNvSpPr/>
          <p:nvPr/>
        </p:nvSpPr>
        <p:spPr>
          <a:xfrm>
            <a:off x="1507" y="10048"/>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5" name="Google Shape;95;p1"/>
          <p:cNvSpPr txBox="1">
            <a:spLocks noGrp="1"/>
          </p:cNvSpPr>
          <p:nvPr>
            <p:ph type="ctrTitle"/>
          </p:nvPr>
        </p:nvSpPr>
        <p:spPr>
          <a:xfrm>
            <a:off x="1097280" y="758952"/>
            <a:ext cx="10058400" cy="3892168"/>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262626"/>
              </a:buClr>
              <a:buSzPts val="8000"/>
              <a:buFont typeface="Calibri"/>
              <a:buNone/>
            </a:pPr>
            <a:r>
              <a:rPr lang="en-IN" sz="5400" dirty="0"/>
              <a:t>An Introduction to Fairness in Machine Learning Using </a:t>
            </a:r>
            <a:r>
              <a:rPr lang="en-IN" sz="5400" dirty="0" err="1"/>
              <a:t>Fairlearn</a:t>
            </a:r>
            <a:endParaRPr sz="5400" dirty="0"/>
          </a:p>
        </p:txBody>
      </p:sp>
      <p:sp>
        <p:nvSpPr>
          <p:cNvPr id="96" name="Google Shape;96;p1"/>
          <p:cNvSpPr/>
          <p:nvPr/>
        </p:nvSpPr>
        <p:spPr>
          <a:xfrm>
            <a:off x="1507" y="4953000"/>
            <a:ext cx="12188952" cy="1905000"/>
          </a:xfrm>
          <a:prstGeom prst="rect">
            <a:avLst/>
          </a:prstGeom>
          <a:solidFill>
            <a:schemeClr val="accent2"/>
          </a:solidFill>
          <a:ln>
            <a:noFill/>
          </a:ln>
          <a:effectLst>
            <a:outerShdw blurRad="57150" dist="19050" dir="5400000" algn="bl" rotWithShape="0">
              <a:srgbClr val="000000">
                <a:alpha val="50000"/>
              </a:srgbClr>
            </a:outerShdw>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
          <p:cNvSpPr txBox="1">
            <a:spLocks noGrp="1"/>
          </p:cNvSpPr>
          <p:nvPr>
            <p:ph type="subTitle" idx="1"/>
          </p:nvPr>
        </p:nvSpPr>
        <p:spPr>
          <a:xfrm>
            <a:off x="1100051" y="5225240"/>
            <a:ext cx="10058400" cy="11430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400"/>
              <a:buNone/>
            </a:pPr>
            <a:r>
              <a:rPr lang="en-IN" b="1" dirty="0">
                <a:solidFill>
                  <a:srgbClr val="FFFFFF"/>
                </a:solidFill>
              </a:rPr>
              <a:t>Hilde </a:t>
            </a:r>
            <a:r>
              <a:rPr lang="en-IN" b="1" dirty="0" err="1">
                <a:solidFill>
                  <a:srgbClr val="FFFFFF"/>
                </a:solidFill>
              </a:rPr>
              <a:t>Weerts</a:t>
            </a:r>
            <a:endParaRPr lang="en-IN" b="1" dirty="0">
              <a:solidFill>
                <a:srgbClr val="FFFFFF"/>
              </a:solidFill>
            </a:endParaRPr>
          </a:p>
          <a:p>
            <a:pPr marL="0" lvl="0" indent="0" algn="l" rtl="0">
              <a:lnSpc>
                <a:spcPct val="90000"/>
              </a:lnSpc>
              <a:spcBef>
                <a:spcPts val="0"/>
              </a:spcBef>
              <a:spcAft>
                <a:spcPts val="0"/>
              </a:spcAft>
              <a:buSzPts val="2400"/>
              <a:buNone/>
            </a:pPr>
            <a:r>
              <a:rPr lang="en-IN" i="1" dirty="0">
                <a:solidFill>
                  <a:srgbClr val="FFFFFF"/>
                </a:solidFill>
              </a:rPr>
              <a:t>Artificial Intelligence Engineer</a:t>
            </a:r>
          </a:p>
          <a:p>
            <a:pPr marL="0" lvl="0" indent="0" algn="l" rtl="0">
              <a:lnSpc>
                <a:spcPct val="90000"/>
              </a:lnSpc>
              <a:spcBef>
                <a:spcPts val="0"/>
              </a:spcBef>
              <a:spcAft>
                <a:spcPts val="0"/>
              </a:spcAft>
              <a:buSzPts val="2400"/>
              <a:buNone/>
            </a:pPr>
            <a:r>
              <a:rPr lang="en-IN" dirty="0">
                <a:solidFill>
                  <a:srgbClr val="FFFFFF"/>
                </a:solidFill>
              </a:rPr>
              <a:t>Eindhoven University of Technology</a:t>
            </a:r>
            <a:endParaRPr dirty="0"/>
          </a:p>
        </p:txBody>
      </p:sp>
      <p:sp>
        <p:nvSpPr>
          <p:cNvPr id="98" name="Google Shape;98;p1"/>
          <p:cNvSpPr/>
          <p:nvPr/>
        </p:nvSpPr>
        <p:spPr>
          <a:xfrm>
            <a:off x="1507" y="4906176"/>
            <a:ext cx="12188952"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0B6586FF-0DE0-A84C-BB21-523FC1D42CA1}"/>
              </a:ext>
            </a:extLst>
          </p:cNvPr>
          <p:cNvSpPr/>
          <p:nvPr/>
        </p:nvSpPr>
        <p:spPr>
          <a:xfrm>
            <a:off x="9269277" y="2019823"/>
            <a:ext cx="2084522" cy="24642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57" name="Rectangle 56">
            <a:extLst>
              <a:ext uri="{FF2B5EF4-FFF2-40B4-BE49-F238E27FC236}">
                <a16:creationId xmlns:a16="http://schemas.microsoft.com/office/drawing/2014/main" id="{F56F893C-0445-4B4D-9BA2-C029193EBAEA}"/>
              </a:ext>
            </a:extLst>
          </p:cNvPr>
          <p:cNvSpPr/>
          <p:nvPr/>
        </p:nvSpPr>
        <p:spPr>
          <a:xfrm>
            <a:off x="7098223" y="2019823"/>
            <a:ext cx="2084522" cy="24642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2" name="Title 1">
            <a:extLst>
              <a:ext uri="{FF2B5EF4-FFF2-40B4-BE49-F238E27FC236}">
                <a16:creationId xmlns:a16="http://schemas.microsoft.com/office/drawing/2014/main" id="{925091E2-DAF4-8745-B4AE-EA434970925E}"/>
              </a:ext>
            </a:extLst>
          </p:cNvPr>
          <p:cNvSpPr>
            <a:spLocks noGrp="1"/>
          </p:cNvSpPr>
          <p:nvPr>
            <p:ph type="title"/>
          </p:nvPr>
        </p:nvSpPr>
        <p:spPr/>
        <p:txBody>
          <a:bodyPr/>
          <a:lstStyle/>
          <a:p>
            <a:r>
              <a:rPr lang="en-NL" dirty="0"/>
              <a:t>Equalized Odds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BBE6424-5FB8-0843-B752-A55B7B770F4C}"/>
                  </a:ext>
                </a:extLst>
              </p:cNvPr>
              <p:cNvSpPr>
                <a:spLocks noGrp="1"/>
              </p:cNvSpPr>
              <p:nvPr>
                <p:ph idx="1"/>
              </p:nvPr>
            </p:nvSpPr>
            <p:spPr>
              <a:xfrm>
                <a:off x="1180070" y="1825625"/>
                <a:ext cx="5562831" cy="4351338"/>
              </a:xfrm>
            </p:spPr>
            <p:txBody>
              <a:bodyPr lIns="90000" rIns="90000">
                <a:normAutofit/>
              </a:bodyPr>
              <a:lstStyle/>
              <a:p>
                <a:pPr marL="0" indent="0">
                  <a:buNone/>
                </a:pPr>
                <a:r>
                  <a:rPr lang="en-NL" sz="2400" i="1" dirty="0"/>
                  <a:t>Fairness criterion: </a:t>
                </a:r>
                <a:r>
                  <a:rPr lang="en-NL" sz="2400" b="1" dirty="0"/>
                  <a:t>equal FPR and FNR</a:t>
                </a:r>
                <a:endParaRPr lang="en-NL" sz="2400" b="1" i="1" dirty="0"/>
              </a:p>
              <a:p>
                <a:pPr marL="0" indent="0">
                  <a:buNone/>
                </a:pPr>
                <a:endParaRPr lang="en-US" sz="20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acc>
                            <m:accPr>
                              <m:chr m:val="̂"/>
                              <m:ctrlPr>
                                <a:rPr lang="en-US" sz="2000" i="1">
                                  <a:latin typeface="Cambria Math" panose="02040503050406030204" pitchFamily="18" charset="0"/>
                                </a:rPr>
                              </m:ctrlPr>
                            </m:accPr>
                            <m:e>
                              <m:r>
                                <a:rPr lang="en-US" sz="2000" i="1">
                                  <a:latin typeface="Cambria Math" panose="02040503050406030204" pitchFamily="18" charset="0"/>
                                </a:rPr>
                                <m:t>𝑌</m:t>
                              </m:r>
                            </m:e>
                          </m:acc>
                          <m:r>
                            <a:rPr lang="en-US" sz="2000" i="1" dirty="0">
                              <a:latin typeface="Cambria Math" panose="02040503050406030204" pitchFamily="18" charset="0"/>
                            </a:rPr>
                            <m:t>=</m:t>
                          </m:r>
                          <m:r>
                            <a:rPr lang="en-US" sz="2000" i="1" dirty="0">
                              <a:latin typeface="Cambria Math" panose="02040503050406030204" pitchFamily="18" charset="0"/>
                            </a:rPr>
                            <m:t>𝑦</m:t>
                          </m:r>
                        </m:e>
                        <m:e>
                          <m:r>
                            <a:rPr lang="en-US" sz="2000" i="1" dirty="0">
                              <a:latin typeface="Cambria Math" panose="02040503050406030204" pitchFamily="18" charset="0"/>
                            </a:rPr>
                            <m:t>𝐴</m:t>
                          </m:r>
                          <m:r>
                            <a:rPr lang="en-US" sz="2000" i="1" dirty="0">
                              <a:latin typeface="Cambria Math" panose="02040503050406030204" pitchFamily="18" charset="0"/>
                            </a:rPr>
                            <m:t>=</m:t>
                          </m:r>
                          <m:r>
                            <a:rPr lang="en-US" sz="2000" i="1" dirty="0">
                              <a:latin typeface="Cambria Math" panose="02040503050406030204" pitchFamily="18" charset="0"/>
                            </a:rPr>
                            <m:t>𝑎</m:t>
                          </m:r>
                          <m:r>
                            <a:rPr lang="en-US" sz="2000" i="1" dirty="0">
                              <a:latin typeface="Cambria Math" panose="02040503050406030204" pitchFamily="18" charset="0"/>
                            </a:rPr>
                            <m:t>, </m:t>
                          </m:r>
                          <m:r>
                            <a:rPr lang="en-US" sz="2000" i="1" dirty="0">
                              <a:latin typeface="Cambria Math" panose="02040503050406030204" pitchFamily="18" charset="0"/>
                            </a:rPr>
                            <m:t>𝑌</m:t>
                          </m:r>
                          <m:r>
                            <a:rPr lang="en-US" sz="2000" i="1" dirty="0">
                              <a:latin typeface="Cambria Math" panose="02040503050406030204" pitchFamily="18" charset="0"/>
                            </a:rPr>
                            <m:t>=</m:t>
                          </m:r>
                          <m:r>
                            <a:rPr lang="en-US" sz="2000" i="1" dirty="0">
                              <a:latin typeface="Cambria Math" panose="02040503050406030204" pitchFamily="18" charset="0"/>
                            </a:rPr>
                            <m:t>𝑦</m:t>
                          </m:r>
                        </m:e>
                      </m:d>
                      <m:r>
                        <a:rPr lang="en-US" sz="2000" i="1" dirty="0">
                          <a:latin typeface="Cambria Math" panose="02040503050406030204" pitchFamily="18" charset="0"/>
                        </a:rPr>
                        <m:t>=</m:t>
                      </m:r>
                      <m:r>
                        <a:rPr lang="en-US" sz="2000" i="1">
                          <a:latin typeface="Cambria Math" panose="02040503050406030204" pitchFamily="18" charset="0"/>
                        </a:rPr>
                        <m:t>𝑃</m:t>
                      </m:r>
                      <m:d>
                        <m:dPr>
                          <m:ctrlPr>
                            <a:rPr lang="en-US" sz="2000" i="1">
                              <a:latin typeface="Cambria Math" panose="02040503050406030204" pitchFamily="18" charset="0"/>
                            </a:rPr>
                          </m:ctrlPr>
                        </m:dPr>
                        <m:e>
                          <m:acc>
                            <m:accPr>
                              <m:chr m:val="̂"/>
                              <m:ctrlPr>
                                <a:rPr lang="en-US" sz="2000" i="1">
                                  <a:latin typeface="Cambria Math" panose="02040503050406030204" pitchFamily="18" charset="0"/>
                                </a:rPr>
                              </m:ctrlPr>
                            </m:accPr>
                            <m:e>
                              <m:r>
                                <a:rPr lang="en-US" sz="2000" i="1">
                                  <a:latin typeface="Cambria Math" panose="02040503050406030204" pitchFamily="18" charset="0"/>
                                </a:rPr>
                                <m:t>𝑌</m:t>
                              </m:r>
                            </m:e>
                          </m:acc>
                          <m:r>
                            <a:rPr lang="en-US" sz="2000" i="1" dirty="0">
                              <a:latin typeface="Cambria Math" panose="02040503050406030204" pitchFamily="18" charset="0"/>
                            </a:rPr>
                            <m:t>=</m:t>
                          </m:r>
                          <m:r>
                            <a:rPr lang="en-US" sz="2000" i="1" dirty="0">
                              <a:latin typeface="Cambria Math" panose="02040503050406030204" pitchFamily="18" charset="0"/>
                            </a:rPr>
                            <m:t>𝑦</m:t>
                          </m:r>
                        </m:e>
                        <m:e>
                          <m:r>
                            <a:rPr lang="en-US" sz="2000" i="1" dirty="0">
                              <a:latin typeface="Cambria Math" panose="02040503050406030204" pitchFamily="18" charset="0"/>
                            </a:rPr>
                            <m:t>𝐴</m:t>
                          </m:r>
                          <m:r>
                            <a:rPr lang="en-US" sz="2000" i="1" dirty="0">
                              <a:latin typeface="Cambria Math" panose="02040503050406030204" pitchFamily="18" charset="0"/>
                            </a:rPr>
                            <m:t>=</m:t>
                          </m:r>
                          <m:r>
                            <a:rPr lang="en-US" sz="2000" i="1" dirty="0">
                              <a:latin typeface="Cambria Math" panose="02040503050406030204" pitchFamily="18" charset="0"/>
                            </a:rPr>
                            <m:t>𝑎</m:t>
                          </m:r>
                          <m:r>
                            <a:rPr lang="en-US" sz="2000" i="1" dirty="0">
                              <a:latin typeface="Cambria Math" panose="02040503050406030204" pitchFamily="18" charset="0"/>
                            </a:rPr>
                            <m:t>‘, </m:t>
                          </m:r>
                          <m:r>
                            <a:rPr lang="en-US" sz="2000" i="1" dirty="0">
                              <a:latin typeface="Cambria Math" panose="02040503050406030204" pitchFamily="18" charset="0"/>
                            </a:rPr>
                            <m:t>𝑌</m:t>
                          </m:r>
                          <m:r>
                            <a:rPr lang="en-US" sz="2000" i="1" dirty="0">
                              <a:latin typeface="Cambria Math" panose="02040503050406030204" pitchFamily="18" charset="0"/>
                            </a:rPr>
                            <m:t>=</m:t>
                          </m:r>
                          <m:r>
                            <a:rPr lang="en-US" sz="2000" i="1" dirty="0">
                              <a:latin typeface="Cambria Math" panose="02040503050406030204" pitchFamily="18" charset="0"/>
                            </a:rPr>
                            <m:t>𝑦</m:t>
                          </m:r>
                        </m:e>
                      </m:d>
                    </m:oMath>
                  </m:oMathPara>
                </a14:m>
                <a:endParaRPr lang="en-US" sz="2400" dirty="0"/>
              </a:p>
              <a:p>
                <a:pPr marL="0" indent="0">
                  <a:buNone/>
                </a:pPr>
                <a:r>
                  <a:rPr lang="en-NL" sz="2400" i="1" dirty="0"/>
                  <a:t>Measures</a:t>
                </a:r>
                <a:r>
                  <a:rPr lang="en-NL" sz="2400" dirty="0"/>
                  <a:t>:</a:t>
                </a:r>
                <a:r>
                  <a:rPr lang="en-NL" sz="2400" b="1" dirty="0"/>
                  <a:t> quality-of-service harm </a:t>
                </a:r>
                <a:r>
                  <a:rPr lang="en-NL" sz="2400" dirty="0"/>
                  <a:t>or</a:t>
                </a:r>
                <a:r>
                  <a:rPr lang="en-NL" sz="2400" b="1" dirty="0"/>
                  <a:t> allocation harm</a:t>
                </a:r>
                <a:endParaRPr lang="en-NL" sz="2400" b="1" i="1" dirty="0"/>
              </a:p>
              <a:p>
                <a:pPr marL="0" indent="0">
                  <a:buNone/>
                </a:pPr>
                <a:r>
                  <a:rPr lang="en-NL" sz="2400" i="1" dirty="0"/>
                  <a:t>Main</a:t>
                </a:r>
                <a:r>
                  <a:rPr lang="en-NL" sz="2400" dirty="0"/>
                  <a:t> </a:t>
                </a:r>
                <a:r>
                  <a:rPr lang="en-NL" sz="2400" i="1" dirty="0"/>
                  <a:t>assumptions</a:t>
                </a:r>
                <a:r>
                  <a:rPr lang="en-NL" sz="2400" dirty="0"/>
                  <a:t>: </a:t>
                </a:r>
              </a:p>
              <a:p>
                <a:pPr marL="457200" lvl="1"/>
                <a:r>
                  <a:rPr lang="en-NL" sz="2000" dirty="0"/>
                  <a:t>the target variable is a good representation of reality</a:t>
                </a:r>
              </a:p>
              <a:p>
                <a:pPr marL="457200" lvl="1"/>
                <a:r>
                  <a:rPr lang="en-NL" sz="2000" dirty="0"/>
                  <a:t>the data distribution may differ across groups, which could cause differences in predictive performance</a:t>
                </a:r>
              </a:p>
              <a:p>
                <a:endParaRPr lang="en-NL" sz="2400" dirty="0"/>
              </a:p>
            </p:txBody>
          </p:sp>
        </mc:Choice>
        <mc:Fallback>
          <p:sp>
            <p:nvSpPr>
              <p:cNvPr id="3" name="Content Placeholder 2">
                <a:extLst>
                  <a:ext uri="{FF2B5EF4-FFF2-40B4-BE49-F238E27FC236}">
                    <a16:creationId xmlns:a16="http://schemas.microsoft.com/office/drawing/2014/main" id="{ABBE6424-5FB8-0843-B752-A55B7B770F4C}"/>
                  </a:ext>
                </a:extLst>
              </p:cNvPr>
              <p:cNvSpPr>
                <a:spLocks noGrp="1" noRot="1" noChangeAspect="1" noMove="1" noResize="1" noEditPoints="1" noAdjustHandles="1" noChangeArrowheads="1" noChangeShapeType="1" noTextEdit="1"/>
              </p:cNvSpPr>
              <p:nvPr>
                <p:ph idx="1"/>
              </p:nvPr>
            </p:nvSpPr>
            <p:spPr>
              <a:xfrm>
                <a:off x="1180070" y="1825625"/>
                <a:ext cx="5562831" cy="4351338"/>
              </a:xfrm>
              <a:blipFill>
                <a:blip r:embed="rId3"/>
                <a:stretch>
                  <a:fillRect l="-1826"/>
                </a:stretch>
              </a:blipFill>
            </p:spPr>
            <p:txBody>
              <a:bodyPr/>
              <a:lstStyle/>
              <a:p>
                <a:r>
                  <a:rPr lang="en-NL">
                    <a:noFill/>
                  </a:rPr>
                  <a:t> </a:t>
                </a:r>
              </a:p>
            </p:txBody>
          </p:sp>
        </mc:Fallback>
      </mc:AlternateContent>
      <p:sp>
        <p:nvSpPr>
          <p:cNvPr id="4" name="Footer Placeholder 3">
            <a:extLst>
              <a:ext uri="{FF2B5EF4-FFF2-40B4-BE49-F238E27FC236}">
                <a16:creationId xmlns:a16="http://schemas.microsoft.com/office/drawing/2014/main" id="{D0A85EEA-9C52-EA4B-B478-A2E38FB26307}"/>
              </a:ext>
            </a:extLst>
          </p:cNvPr>
          <p:cNvSpPr>
            <a:spLocks noGrp="1"/>
          </p:cNvSpPr>
          <p:nvPr>
            <p:ph type="ftr" sz="quarter" idx="11"/>
          </p:nvPr>
        </p:nvSpPr>
        <p:spPr/>
        <p:txBody>
          <a:bodyPr/>
          <a:lstStyle/>
          <a:p>
            <a:r>
              <a:rPr lang="en-US"/>
              <a:t>Algorithmic Fairness 101 | TaDa Knowledge Exchange @Bol.com | 03-02-2022</a:t>
            </a:r>
            <a:endParaRPr lang="en-NL" dirty="0"/>
          </a:p>
        </p:txBody>
      </p:sp>
      <p:sp>
        <p:nvSpPr>
          <p:cNvPr id="8" name="Oval 7">
            <a:extLst>
              <a:ext uri="{FF2B5EF4-FFF2-40B4-BE49-F238E27FC236}">
                <a16:creationId xmlns:a16="http://schemas.microsoft.com/office/drawing/2014/main" id="{785AF2DC-D4E7-D748-9CC7-C21298AA0A78}"/>
              </a:ext>
            </a:extLst>
          </p:cNvPr>
          <p:cNvSpPr/>
          <p:nvPr/>
        </p:nvSpPr>
        <p:spPr>
          <a:xfrm>
            <a:off x="7348778" y="4026853"/>
            <a:ext cx="250557" cy="250557"/>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sz="1400" dirty="0"/>
              <a:t>+</a:t>
            </a:r>
          </a:p>
        </p:txBody>
      </p:sp>
      <p:sp>
        <p:nvSpPr>
          <p:cNvPr id="9" name="Oval 8">
            <a:extLst>
              <a:ext uri="{FF2B5EF4-FFF2-40B4-BE49-F238E27FC236}">
                <a16:creationId xmlns:a16="http://schemas.microsoft.com/office/drawing/2014/main" id="{2E9A2F19-9A3B-5D44-990E-6A06918DB710}"/>
              </a:ext>
            </a:extLst>
          </p:cNvPr>
          <p:cNvSpPr/>
          <p:nvPr/>
        </p:nvSpPr>
        <p:spPr>
          <a:xfrm>
            <a:off x="7787897" y="4019104"/>
            <a:ext cx="250557" cy="250557"/>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sz="1400" dirty="0"/>
              <a:t>-</a:t>
            </a:r>
          </a:p>
        </p:txBody>
      </p:sp>
      <p:sp>
        <p:nvSpPr>
          <p:cNvPr id="10" name="Oval 9">
            <a:extLst>
              <a:ext uri="{FF2B5EF4-FFF2-40B4-BE49-F238E27FC236}">
                <a16:creationId xmlns:a16="http://schemas.microsoft.com/office/drawing/2014/main" id="{44FB9E3E-093F-D146-9BA2-D8E067498F92}"/>
              </a:ext>
            </a:extLst>
          </p:cNvPr>
          <p:cNvSpPr/>
          <p:nvPr/>
        </p:nvSpPr>
        <p:spPr>
          <a:xfrm>
            <a:off x="8227016" y="4007480"/>
            <a:ext cx="250557" cy="250557"/>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sz="1400" dirty="0"/>
              <a:t>-</a:t>
            </a:r>
          </a:p>
        </p:txBody>
      </p:sp>
      <p:sp>
        <p:nvSpPr>
          <p:cNvPr id="11" name="Oval 10">
            <a:extLst>
              <a:ext uri="{FF2B5EF4-FFF2-40B4-BE49-F238E27FC236}">
                <a16:creationId xmlns:a16="http://schemas.microsoft.com/office/drawing/2014/main" id="{749C921A-28CA-E94B-BF58-2FD815A9D7F6}"/>
              </a:ext>
            </a:extLst>
          </p:cNvPr>
          <p:cNvSpPr/>
          <p:nvPr/>
        </p:nvSpPr>
        <p:spPr>
          <a:xfrm>
            <a:off x="8668717" y="3991982"/>
            <a:ext cx="250557" cy="250557"/>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sz="1400" dirty="0"/>
              <a:t>-</a:t>
            </a:r>
          </a:p>
        </p:txBody>
      </p:sp>
      <p:sp>
        <p:nvSpPr>
          <p:cNvPr id="12" name="Oval 11">
            <a:extLst>
              <a:ext uri="{FF2B5EF4-FFF2-40B4-BE49-F238E27FC236}">
                <a16:creationId xmlns:a16="http://schemas.microsoft.com/office/drawing/2014/main" id="{DDC585E1-4133-B346-9C79-D8868B5B9FC9}"/>
              </a:ext>
            </a:extLst>
          </p:cNvPr>
          <p:cNvSpPr/>
          <p:nvPr/>
        </p:nvSpPr>
        <p:spPr>
          <a:xfrm>
            <a:off x="7348778" y="3596775"/>
            <a:ext cx="250557" cy="250557"/>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sz="1400" dirty="0"/>
              <a:t>+</a:t>
            </a:r>
          </a:p>
        </p:txBody>
      </p:sp>
      <p:sp>
        <p:nvSpPr>
          <p:cNvPr id="13" name="Oval 12">
            <a:extLst>
              <a:ext uri="{FF2B5EF4-FFF2-40B4-BE49-F238E27FC236}">
                <a16:creationId xmlns:a16="http://schemas.microsoft.com/office/drawing/2014/main" id="{4FC4EEFC-14FF-E84D-8244-47B9C38814A2}"/>
              </a:ext>
            </a:extLst>
          </p:cNvPr>
          <p:cNvSpPr/>
          <p:nvPr/>
        </p:nvSpPr>
        <p:spPr>
          <a:xfrm>
            <a:off x="7787897" y="3589026"/>
            <a:ext cx="250557" cy="250557"/>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sz="1400" dirty="0"/>
              <a:t>+</a:t>
            </a:r>
          </a:p>
        </p:txBody>
      </p:sp>
      <p:sp>
        <p:nvSpPr>
          <p:cNvPr id="14" name="Oval 13">
            <a:extLst>
              <a:ext uri="{FF2B5EF4-FFF2-40B4-BE49-F238E27FC236}">
                <a16:creationId xmlns:a16="http://schemas.microsoft.com/office/drawing/2014/main" id="{FA1B0EAA-C7DE-C74C-A34B-1ABE90FB4FE5}"/>
              </a:ext>
            </a:extLst>
          </p:cNvPr>
          <p:cNvSpPr/>
          <p:nvPr/>
        </p:nvSpPr>
        <p:spPr>
          <a:xfrm>
            <a:off x="8227016" y="3577402"/>
            <a:ext cx="250557" cy="250557"/>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sz="1400" dirty="0"/>
              <a:t>+</a:t>
            </a:r>
          </a:p>
        </p:txBody>
      </p:sp>
      <p:sp>
        <p:nvSpPr>
          <p:cNvPr id="15" name="Oval 14">
            <a:extLst>
              <a:ext uri="{FF2B5EF4-FFF2-40B4-BE49-F238E27FC236}">
                <a16:creationId xmlns:a16="http://schemas.microsoft.com/office/drawing/2014/main" id="{7F2EE636-C536-2E4C-B26E-276E7BC08D75}"/>
              </a:ext>
            </a:extLst>
          </p:cNvPr>
          <p:cNvSpPr/>
          <p:nvPr/>
        </p:nvSpPr>
        <p:spPr>
          <a:xfrm>
            <a:off x="8668717" y="3561904"/>
            <a:ext cx="250557" cy="250557"/>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sz="1400" dirty="0"/>
              <a:t>+</a:t>
            </a:r>
          </a:p>
        </p:txBody>
      </p:sp>
      <p:sp>
        <p:nvSpPr>
          <p:cNvPr id="16" name="Oval 15">
            <a:extLst>
              <a:ext uri="{FF2B5EF4-FFF2-40B4-BE49-F238E27FC236}">
                <a16:creationId xmlns:a16="http://schemas.microsoft.com/office/drawing/2014/main" id="{5EC36C73-9A0E-AA4B-BD55-094DE752F4A6}"/>
              </a:ext>
            </a:extLst>
          </p:cNvPr>
          <p:cNvSpPr/>
          <p:nvPr/>
        </p:nvSpPr>
        <p:spPr>
          <a:xfrm>
            <a:off x="7348778" y="3171984"/>
            <a:ext cx="250557" cy="250557"/>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sz="1400" dirty="0"/>
              <a:t>+</a:t>
            </a:r>
          </a:p>
        </p:txBody>
      </p:sp>
      <p:sp>
        <p:nvSpPr>
          <p:cNvPr id="17" name="Oval 16">
            <a:extLst>
              <a:ext uri="{FF2B5EF4-FFF2-40B4-BE49-F238E27FC236}">
                <a16:creationId xmlns:a16="http://schemas.microsoft.com/office/drawing/2014/main" id="{CA5AE475-1991-6149-953F-EDF7243AEC9B}"/>
              </a:ext>
            </a:extLst>
          </p:cNvPr>
          <p:cNvSpPr/>
          <p:nvPr/>
        </p:nvSpPr>
        <p:spPr>
          <a:xfrm>
            <a:off x="7787897" y="3164235"/>
            <a:ext cx="250557" cy="250557"/>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sz="1400" dirty="0"/>
              <a:t>+</a:t>
            </a:r>
          </a:p>
        </p:txBody>
      </p:sp>
      <p:sp>
        <p:nvSpPr>
          <p:cNvPr id="18" name="Oval 17">
            <a:extLst>
              <a:ext uri="{FF2B5EF4-FFF2-40B4-BE49-F238E27FC236}">
                <a16:creationId xmlns:a16="http://schemas.microsoft.com/office/drawing/2014/main" id="{D332DFE7-B666-5E41-9F68-B9A46F7FF98F}"/>
              </a:ext>
            </a:extLst>
          </p:cNvPr>
          <p:cNvSpPr/>
          <p:nvPr/>
        </p:nvSpPr>
        <p:spPr>
          <a:xfrm>
            <a:off x="8227016" y="3152611"/>
            <a:ext cx="250557" cy="250557"/>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sz="1400" dirty="0"/>
              <a:t>+</a:t>
            </a:r>
          </a:p>
        </p:txBody>
      </p:sp>
      <p:sp>
        <p:nvSpPr>
          <p:cNvPr id="19" name="Oval 18">
            <a:extLst>
              <a:ext uri="{FF2B5EF4-FFF2-40B4-BE49-F238E27FC236}">
                <a16:creationId xmlns:a16="http://schemas.microsoft.com/office/drawing/2014/main" id="{12F733AD-98E6-DD44-9F3D-472CE1AA4241}"/>
              </a:ext>
            </a:extLst>
          </p:cNvPr>
          <p:cNvSpPr/>
          <p:nvPr/>
        </p:nvSpPr>
        <p:spPr>
          <a:xfrm>
            <a:off x="8668717" y="3137113"/>
            <a:ext cx="250557" cy="250557"/>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sz="1400" dirty="0"/>
              <a:t>+</a:t>
            </a:r>
          </a:p>
        </p:txBody>
      </p:sp>
      <p:sp>
        <p:nvSpPr>
          <p:cNvPr id="20" name="Oval 19">
            <a:extLst>
              <a:ext uri="{FF2B5EF4-FFF2-40B4-BE49-F238E27FC236}">
                <a16:creationId xmlns:a16="http://schemas.microsoft.com/office/drawing/2014/main" id="{40A61E9C-5105-D54C-9394-70CCA5FA7FCE}"/>
              </a:ext>
            </a:extLst>
          </p:cNvPr>
          <p:cNvSpPr/>
          <p:nvPr/>
        </p:nvSpPr>
        <p:spPr>
          <a:xfrm>
            <a:off x="7348778" y="2741906"/>
            <a:ext cx="250557" cy="250557"/>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sz="1400" dirty="0">
                <a:solidFill>
                  <a:srgbClr val="401F80"/>
                </a:solidFill>
              </a:rPr>
              <a:t>-</a:t>
            </a:r>
          </a:p>
        </p:txBody>
      </p:sp>
      <p:sp>
        <p:nvSpPr>
          <p:cNvPr id="21" name="Oval 20">
            <a:extLst>
              <a:ext uri="{FF2B5EF4-FFF2-40B4-BE49-F238E27FC236}">
                <a16:creationId xmlns:a16="http://schemas.microsoft.com/office/drawing/2014/main" id="{2C1060BD-0E67-CA45-AA5E-C4DA2E94282B}"/>
              </a:ext>
            </a:extLst>
          </p:cNvPr>
          <p:cNvSpPr/>
          <p:nvPr/>
        </p:nvSpPr>
        <p:spPr>
          <a:xfrm>
            <a:off x="7787897" y="2734157"/>
            <a:ext cx="250557" cy="250557"/>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sz="1400" dirty="0">
                <a:solidFill>
                  <a:srgbClr val="401F80"/>
                </a:solidFill>
              </a:rPr>
              <a:t>-</a:t>
            </a:r>
          </a:p>
        </p:txBody>
      </p:sp>
      <p:sp>
        <p:nvSpPr>
          <p:cNvPr id="22" name="Oval 21">
            <a:extLst>
              <a:ext uri="{FF2B5EF4-FFF2-40B4-BE49-F238E27FC236}">
                <a16:creationId xmlns:a16="http://schemas.microsoft.com/office/drawing/2014/main" id="{D7BD5804-14E1-9C44-BE36-0ABACC08A144}"/>
              </a:ext>
            </a:extLst>
          </p:cNvPr>
          <p:cNvSpPr/>
          <p:nvPr/>
        </p:nvSpPr>
        <p:spPr>
          <a:xfrm>
            <a:off x="8227016" y="2722533"/>
            <a:ext cx="250557" cy="250557"/>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sz="1400" dirty="0">
                <a:solidFill>
                  <a:srgbClr val="401F80"/>
                </a:solidFill>
              </a:rPr>
              <a:t>-</a:t>
            </a:r>
          </a:p>
        </p:txBody>
      </p:sp>
      <p:sp>
        <p:nvSpPr>
          <p:cNvPr id="23" name="Oval 22">
            <a:extLst>
              <a:ext uri="{FF2B5EF4-FFF2-40B4-BE49-F238E27FC236}">
                <a16:creationId xmlns:a16="http://schemas.microsoft.com/office/drawing/2014/main" id="{50CE5934-64CD-414C-A0C7-F75EDA043D35}"/>
              </a:ext>
            </a:extLst>
          </p:cNvPr>
          <p:cNvSpPr/>
          <p:nvPr/>
        </p:nvSpPr>
        <p:spPr>
          <a:xfrm>
            <a:off x="8668717" y="2707035"/>
            <a:ext cx="250557" cy="250557"/>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sz="1400" dirty="0">
                <a:solidFill>
                  <a:srgbClr val="401F80"/>
                </a:solidFill>
              </a:rPr>
              <a:t>+</a:t>
            </a:r>
          </a:p>
        </p:txBody>
      </p:sp>
      <p:sp>
        <p:nvSpPr>
          <p:cNvPr id="24" name="Oval 23">
            <a:extLst>
              <a:ext uri="{FF2B5EF4-FFF2-40B4-BE49-F238E27FC236}">
                <a16:creationId xmlns:a16="http://schemas.microsoft.com/office/drawing/2014/main" id="{C379E33A-1643-064B-9E22-1AE6C6E1AC4A}"/>
              </a:ext>
            </a:extLst>
          </p:cNvPr>
          <p:cNvSpPr/>
          <p:nvPr/>
        </p:nvSpPr>
        <p:spPr>
          <a:xfrm>
            <a:off x="7348778" y="2307428"/>
            <a:ext cx="250557" cy="250557"/>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sz="1400" dirty="0">
                <a:solidFill>
                  <a:srgbClr val="401F80"/>
                </a:solidFill>
              </a:rPr>
              <a:t>-</a:t>
            </a:r>
          </a:p>
        </p:txBody>
      </p:sp>
      <p:sp>
        <p:nvSpPr>
          <p:cNvPr id="25" name="Oval 24">
            <a:extLst>
              <a:ext uri="{FF2B5EF4-FFF2-40B4-BE49-F238E27FC236}">
                <a16:creationId xmlns:a16="http://schemas.microsoft.com/office/drawing/2014/main" id="{AD523B07-8712-E449-B32B-30E46AE7F9CE}"/>
              </a:ext>
            </a:extLst>
          </p:cNvPr>
          <p:cNvSpPr/>
          <p:nvPr/>
        </p:nvSpPr>
        <p:spPr>
          <a:xfrm>
            <a:off x="7787897" y="2299679"/>
            <a:ext cx="250557" cy="250557"/>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sz="1400" dirty="0">
                <a:solidFill>
                  <a:srgbClr val="401F80"/>
                </a:solidFill>
              </a:rPr>
              <a:t>-</a:t>
            </a:r>
          </a:p>
        </p:txBody>
      </p:sp>
      <p:sp>
        <p:nvSpPr>
          <p:cNvPr id="26" name="Oval 25">
            <a:extLst>
              <a:ext uri="{FF2B5EF4-FFF2-40B4-BE49-F238E27FC236}">
                <a16:creationId xmlns:a16="http://schemas.microsoft.com/office/drawing/2014/main" id="{1090356D-1BEE-CA4D-96DE-FF0B501DCCC8}"/>
              </a:ext>
            </a:extLst>
          </p:cNvPr>
          <p:cNvSpPr/>
          <p:nvPr/>
        </p:nvSpPr>
        <p:spPr>
          <a:xfrm>
            <a:off x="8227016" y="2288055"/>
            <a:ext cx="250557" cy="250557"/>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sz="1400" dirty="0">
                <a:solidFill>
                  <a:srgbClr val="401F80"/>
                </a:solidFill>
              </a:rPr>
              <a:t>-</a:t>
            </a:r>
          </a:p>
        </p:txBody>
      </p:sp>
      <p:sp>
        <p:nvSpPr>
          <p:cNvPr id="28" name="Oval 27">
            <a:extLst>
              <a:ext uri="{FF2B5EF4-FFF2-40B4-BE49-F238E27FC236}">
                <a16:creationId xmlns:a16="http://schemas.microsoft.com/office/drawing/2014/main" id="{846B86FD-45E2-4F48-B6EA-87274021FF69}"/>
              </a:ext>
            </a:extLst>
          </p:cNvPr>
          <p:cNvSpPr/>
          <p:nvPr/>
        </p:nvSpPr>
        <p:spPr>
          <a:xfrm>
            <a:off x="9519832" y="4026853"/>
            <a:ext cx="250557" cy="250557"/>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sz="1400" dirty="0"/>
              <a:t>+</a:t>
            </a:r>
          </a:p>
        </p:txBody>
      </p:sp>
      <p:sp>
        <p:nvSpPr>
          <p:cNvPr id="29" name="Oval 28">
            <a:extLst>
              <a:ext uri="{FF2B5EF4-FFF2-40B4-BE49-F238E27FC236}">
                <a16:creationId xmlns:a16="http://schemas.microsoft.com/office/drawing/2014/main" id="{3D7C56FC-18EE-CF42-B390-2FC03FE15396}"/>
              </a:ext>
            </a:extLst>
          </p:cNvPr>
          <p:cNvSpPr/>
          <p:nvPr/>
        </p:nvSpPr>
        <p:spPr>
          <a:xfrm>
            <a:off x="9958951" y="4019104"/>
            <a:ext cx="250557" cy="250557"/>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sz="1400" dirty="0"/>
              <a:t>-</a:t>
            </a:r>
          </a:p>
        </p:txBody>
      </p:sp>
      <p:sp>
        <p:nvSpPr>
          <p:cNvPr id="30" name="Oval 29">
            <a:extLst>
              <a:ext uri="{FF2B5EF4-FFF2-40B4-BE49-F238E27FC236}">
                <a16:creationId xmlns:a16="http://schemas.microsoft.com/office/drawing/2014/main" id="{A553DAC3-2826-5F4F-B2E7-874E4E9AB0C4}"/>
              </a:ext>
            </a:extLst>
          </p:cNvPr>
          <p:cNvSpPr/>
          <p:nvPr/>
        </p:nvSpPr>
        <p:spPr>
          <a:xfrm>
            <a:off x="10398070" y="4007480"/>
            <a:ext cx="250557" cy="250557"/>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sz="1400" dirty="0"/>
              <a:t>-</a:t>
            </a:r>
          </a:p>
        </p:txBody>
      </p:sp>
      <p:sp>
        <p:nvSpPr>
          <p:cNvPr id="31" name="Oval 30">
            <a:extLst>
              <a:ext uri="{FF2B5EF4-FFF2-40B4-BE49-F238E27FC236}">
                <a16:creationId xmlns:a16="http://schemas.microsoft.com/office/drawing/2014/main" id="{DAC787C9-03BB-0142-AEF0-51775B3F2225}"/>
              </a:ext>
            </a:extLst>
          </p:cNvPr>
          <p:cNvSpPr/>
          <p:nvPr/>
        </p:nvSpPr>
        <p:spPr>
          <a:xfrm>
            <a:off x="10839771" y="3991982"/>
            <a:ext cx="250557" cy="250557"/>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sz="1400" dirty="0"/>
              <a:t>-</a:t>
            </a:r>
          </a:p>
        </p:txBody>
      </p:sp>
      <p:sp>
        <p:nvSpPr>
          <p:cNvPr id="32" name="Oval 31">
            <a:extLst>
              <a:ext uri="{FF2B5EF4-FFF2-40B4-BE49-F238E27FC236}">
                <a16:creationId xmlns:a16="http://schemas.microsoft.com/office/drawing/2014/main" id="{1D7FC9C4-2BFC-C24E-B8C9-1CC0BA3EC0D5}"/>
              </a:ext>
            </a:extLst>
          </p:cNvPr>
          <p:cNvSpPr/>
          <p:nvPr/>
        </p:nvSpPr>
        <p:spPr>
          <a:xfrm>
            <a:off x="9519832" y="3596775"/>
            <a:ext cx="250557" cy="250557"/>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sz="1400" dirty="0"/>
              <a:t>+</a:t>
            </a:r>
          </a:p>
        </p:txBody>
      </p:sp>
      <p:sp>
        <p:nvSpPr>
          <p:cNvPr id="33" name="Oval 32">
            <a:extLst>
              <a:ext uri="{FF2B5EF4-FFF2-40B4-BE49-F238E27FC236}">
                <a16:creationId xmlns:a16="http://schemas.microsoft.com/office/drawing/2014/main" id="{D6C6CFEC-1AEA-884A-AB96-3FEBB12D3964}"/>
              </a:ext>
            </a:extLst>
          </p:cNvPr>
          <p:cNvSpPr/>
          <p:nvPr/>
        </p:nvSpPr>
        <p:spPr>
          <a:xfrm>
            <a:off x="9958951" y="3589026"/>
            <a:ext cx="250557" cy="250557"/>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sz="1400" dirty="0"/>
              <a:t>+</a:t>
            </a:r>
          </a:p>
        </p:txBody>
      </p:sp>
      <p:sp>
        <p:nvSpPr>
          <p:cNvPr id="34" name="Oval 33">
            <a:extLst>
              <a:ext uri="{FF2B5EF4-FFF2-40B4-BE49-F238E27FC236}">
                <a16:creationId xmlns:a16="http://schemas.microsoft.com/office/drawing/2014/main" id="{F14F7D72-0ECA-244D-BBC8-ABD82C84EB13}"/>
              </a:ext>
            </a:extLst>
          </p:cNvPr>
          <p:cNvSpPr/>
          <p:nvPr/>
        </p:nvSpPr>
        <p:spPr>
          <a:xfrm>
            <a:off x="10398070" y="3577402"/>
            <a:ext cx="250557" cy="250557"/>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sz="1400" dirty="0"/>
              <a:t>+</a:t>
            </a:r>
          </a:p>
        </p:txBody>
      </p:sp>
      <p:sp>
        <p:nvSpPr>
          <p:cNvPr id="35" name="Oval 34">
            <a:extLst>
              <a:ext uri="{FF2B5EF4-FFF2-40B4-BE49-F238E27FC236}">
                <a16:creationId xmlns:a16="http://schemas.microsoft.com/office/drawing/2014/main" id="{ED04D6EE-D481-3145-AEF1-2847FA20615F}"/>
              </a:ext>
            </a:extLst>
          </p:cNvPr>
          <p:cNvSpPr/>
          <p:nvPr/>
        </p:nvSpPr>
        <p:spPr>
          <a:xfrm>
            <a:off x="10839771" y="3561904"/>
            <a:ext cx="250557" cy="250557"/>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sz="1400" dirty="0"/>
              <a:t>+</a:t>
            </a:r>
          </a:p>
        </p:txBody>
      </p:sp>
      <p:sp>
        <p:nvSpPr>
          <p:cNvPr id="36" name="Oval 35">
            <a:extLst>
              <a:ext uri="{FF2B5EF4-FFF2-40B4-BE49-F238E27FC236}">
                <a16:creationId xmlns:a16="http://schemas.microsoft.com/office/drawing/2014/main" id="{32284B93-50C8-C543-AD6C-7ADAC2B85211}"/>
              </a:ext>
            </a:extLst>
          </p:cNvPr>
          <p:cNvSpPr/>
          <p:nvPr/>
        </p:nvSpPr>
        <p:spPr>
          <a:xfrm>
            <a:off x="9519832" y="3171984"/>
            <a:ext cx="250557" cy="250557"/>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sz="1400" dirty="0">
                <a:solidFill>
                  <a:srgbClr val="401F80"/>
                </a:solidFill>
              </a:rPr>
              <a:t>-</a:t>
            </a:r>
          </a:p>
        </p:txBody>
      </p:sp>
      <p:sp>
        <p:nvSpPr>
          <p:cNvPr id="37" name="Oval 36">
            <a:extLst>
              <a:ext uri="{FF2B5EF4-FFF2-40B4-BE49-F238E27FC236}">
                <a16:creationId xmlns:a16="http://schemas.microsoft.com/office/drawing/2014/main" id="{8CB3E1AF-52ED-BE4E-BBBC-374A790BDA1B}"/>
              </a:ext>
            </a:extLst>
          </p:cNvPr>
          <p:cNvSpPr/>
          <p:nvPr/>
        </p:nvSpPr>
        <p:spPr>
          <a:xfrm>
            <a:off x="9958951" y="3164235"/>
            <a:ext cx="250557" cy="250557"/>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sz="1400" dirty="0">
                <a:solidFill>
                  <a:srgbClr val="401F80"/>
                </a:solidFill>
              </a:rPr>
              <a:t>-</a:t>
            </a:r>
          </a:p>
        </p:txBody>
      </p:sp>
      <p:sp>
        <p:nvSpPr>
          <p:cNvPr id="38" name="Oval 37">
            <a:extLst>
              <a:ext uri="{FF2B5EF4-FFF2-40B4-BE49-F238E27FC236}">
                <a16:creationId xmlns:a16="http://schemas.microsoft.com/office/drawing/2014/main" id="{A228CD33-A90E-C142-8B0C-C6B1BBAAC150}"/>
              </a:ext>
            </a:extLst>
          </p:cNvPr>
          <p:cNvSpPr/>
          <p:nvPr/>
        </p:nvSpPr>
        <p:spPr>
          <a:xfrm>
            <a:off x="10398070" y="3152611"/>
            <a:ext cx="250557" cy="250557"/>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sz="1400" dirty="0">
                <a:solidFill>
                  <a:srgbClr val="401F80"/>
                </a:solidFill>
              </a:rPr>
              <a:t>-</a:t>
            </a:r>
          </a:p>
        </p:txBody>
      </p:sp>
      <p:sp>
        <p:nvSpPr>
          <p:cNvPr id="39" name="Oval 38">
            <a:extLst>
              <a:ext uri="{FF2B5EF4-FFF2-40B4-BE49-F238E27FC236}">
                <a16:creationId xmlns:a16="http://schemas.microsoft.com/office/drawing/2014/main" id="{BDE65C9B-C922-CB41-A999-E25BE9B04577}"/>
              </a:ext>
            </a:extLst>
          </p:cNvPr>
          <p:cNvSpPr/>
          <p:nvPr/>
        </p:nvSpPr>
        <p:spPr>
          <a:xfrm>
            <a:off x="10839771" y="3137113"/>
            <a:ext cx="250557" cy="250557"/>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sz="1400" dirty="0">
                <a:solidFill>
                  <a:srgbClr val="401F80"/>
                </a:solidFill>
              </a:rPr>
              <a:t>-</a:t>
            </a:r>
          </a:p>
        </p:txBody>
      </p:sp>
      <p:sp>
        <p:nvSpPr>
          <p:cNvPr id="40" name="Rectangle 39">
            <a:extLst>
              <a:ext uri="{FF2B5EF4-FFF2-40B4-BE49-F238E27FC236}">
                <a16:creationId xmlns:a16="http://schemas.microsoft.com/office/drawing/2014/main" id="{048B492C-5444-8441-A40C-BC99F175DCAD}"/>
              </a:ext>
            </a:extLst>
          </p:cNvPr>
          <p:cNvSpPr/>
          <p:nvPr/>
        </p:nvSpPr>
        <p:spPr>
          <a:xfrm>
            <a:off x="7088351" y="1044062"/>
            <a:ext cx="2141933" cy="923330"/>
          </a:xfrm>
          <a:prstGeom prst="rect">
            <a:avLst/>
          </a:prstGeom>
        </p:spPr>
        <p:txBody>
          <a:bodyPr wrap="none">
            <a:spAutoFit/>
          </a:bodyPr>
          <a:lstStyle/>
          <a:p>
            <a:pPr algn="ctr"/>
            <a:r>
              <a:rPr lang="en-NL" b="1" dirty="0"/>
              <a:t>Group 1</a:t>
            </a:r>
            <a:br>
              <a:rPr lang="en-NL" b="1" dirty="0"/>
            </a:br>
            <a:r>
              <a:rPr lang="en-NL" dirty="0"/>
              <a:t>FPR =  3 / (3+7) = 0.3 </a:t>
            </a:r>
            <a:br>
              <a:rPr lang="en-NL" dirty="0"/>
            </a:br>
            <a:r>
              <a:rPr lang="en-NL" dirty="0"/>
              <a:t>FNR = 1 / (1+9) = 0.1</a:t>
            </a:r>
            <a:endParaRPr lang="en-NL" b="1" dirty="0"/>
          </a:p>
        </p:txBody>
      </p:sp>
      <p:sp>
        <p:nvSpPr>
          <p:cNvPr id="41" name="Rectangle 40">
            <a:extLst>
              <a:ext uri="{FF2B5EF4-FFF2-40B4-BE49-F238E27FC236}">
                <a16:creationId xmlns:a16="http://schemas.microsoft.com/office/drawing/2014/main" id="{8C007392-3085-F641-8914-55FF5DBD6812}"/>
              </a:ext>
            </a:extLst>
          </p:cNvPr>
          <p:cNvSpPr/>
          <p:nvPr/>
        </p:nvSpPr>
        <p:spPr>
          <a:xfrm>
            <a:off x="9141749" y="1044062"/>
            <a:ext cx="2135521" cy="923330"/>
          </a:xfrm>
          <a:prstGeom prst="rect">
            <a:avLst/>
          </a:prstGeom>
        </p:spPr>
        <p:txBody>
          <a:bodyPr wrap="none">
            <a:spAutoFit/>
          </a:bodyPr>
          <a:lstStyle/>
          <a:p>
            <a:pPr algn="ctr"/>
            <a:r>
              <a:rPr lang="en-NL" b="1" dirty="0"/>
              <a:t>Group 2</a:t>
            </a:r>
            <a:br>
              <a:rPr lang="en-NL" b="1" dirty="0"/>
            </a:br>
            <a:r>
              <a:rPr lang="en-NL" dirty="0"/>
              <a:t>FPR = 3 / (3+4) = 0.43</a:t>
            </a:r>
          </a:p>
          <a:p>
            <a:pPr algn="ctr"/>
            <a:r>
              <a:rPr lang="en-NL" dirty="0"/>
              <a:t>FNR = 0 / (0+5) = 0</a:t>
            </a:r>
          </a:p>
        </p:txBody>
      </p:sp>
      <p:sp>
        <p:nvSpPr>
          <p:cNvPr id="54" name="Oval 53">
            <a:extLst>
              <a:ext uri="{FF2B5EF4-FFF2-40B4-BE49-F238E27FC236}">
                <a16:creationId xmlns:a16="http://schemas.microsoft.com/office/drawing/2014/main" id="{AD78EC9A-211E-D743-A337-7FD31A604D35}"/>
              </a:ext>
            </a:extLst>
          </p:cNvPr>
          <p:cNvSpPr/>
          <p:nvPr/>
        </p:nvSpPr>
        <p:spPr>
          <a:xfrm>
            <a:off x="8666058" y="2283340"/>
            <a:ext cx="250557" cy="250557"/>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sz="1400" dirty="0">
                <a:solidFill>
                  <a:srgbClr val="401F80"/>
                </a:solidFill>
              </a:rPr>
              <a:t>-</a:t>
            </a:r>
          </a:p>
        </p:txBody>
      </p:sp>
      <p:sp>
        <p:nvSpPr>
          <p:cNvPr id="66" name="Oval 65">
            <a:extLst>
              <a:ext uri="{FF2B5EF4-FFF2-40B4-BE49-F238E27FC236}">
                <a16:creationId xmlns:a16="http://schemas.microsoft.com/office/drawing/2014/main" id="{38E31E52-913B-5044-8A87-9A2129C45C5E}"/>
              </a:ext>
            </a:extLst>
          </p:cNvPr>
          <p:cNvSpPr/>
          <p:nvPr/>
        </p:nvSpPr>
        <p:spPr>
          <a:xfrm>
            <a:off x="7098223" y="4922970"/>
            <a:ext cx="250557" cy="250557"/>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sz="1400" dirty="0"/>
              <a:t>+</a:t>
            </a:r>
          </a:p>
        </p:txBody>
      </p:sp>
      <p:sp>
        <p:nvSpPr>
          <p:cNvPr id="67" name="Oval 66">
            <a:extLst>
              <a:ext uri="{FF2B5EF4-FFF2-40B4-BE49-F238E27FC236}">
                <a16:creationId xmlns:a16="http://schemas.microsoft.com/office/drawing/2014/main" id="{A83CD273-2039-9645-8CCE-5882A4D0EE82}"/>
              </a:ext>
            </a:extLst>
          </p:cNvPr>
          <p:cNvSpPr/>
          <p:nvPr/>
        </p:nvSpPr>
        <p:spPr>
          <a:xfrm>
            <a:off x="7098221" y="5332546"/>
            <a:ext cx="250557" cy="250557"/>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sz="1400" dirty="0">
                <a:solidFill>
                  <a:srgbClr val="401F80"/>
                </a:solidFill>
              </a:rPr>
              <a:t>-</a:t>
            </a:r>
          </a:p>
        </p:txBody>
      </p:sp>
      <p:sp>
        <p:nvSpPr>
          <p:cNvPr id="68" name="Rectangle 67">
            <a:extLst>
              <a:ext uri="{FF2B5EF4-FFF2-40B4-BE49-F238E27FC236}">
                <a16:creationId xmlns:a16="http://schemas.microsoft.com/office/drawing/2014/main" id="{350B589A-2F21-C145-89F5-FBD76EAFC4BD}"/>
              </a:ext>
            </a:extLst>
          </p:cNvPr>
          <p:cNvSpPr/>
          <p:nvPr/>
        </p:nvSpPr>
        <p:spPr>
          <a:xfrm>
            <a:off x="7406133" y="4835191"/>
            <a:ext cx="1370888" cy="369332"/>
          </a:xfrm>
          <a:prstGeom prst="rect">
            <a:avLst/>
          </a:prstGeom>
        </p:spPr>
        <p:txBody>
          <a:bodyPr wrap="none">
            <a:spAutoFit/>
          </a:bodyPr>
          <a:lstStyle/>
          <a:p>
            <a:r>
              <a:rPr lang="en-US" dirty="0"/>
              <a:t>true positive</a:t>
            </a:r>
            <a:endParaRPr lang="en-NL" dirty="0"/>
          </a:p>
        </p:txBody>
      </p:sp>
      <p:sp>
        <p:nvSpPr>
          <p:cNvPr id="69" name="Rectangle 68">
            <a:extLst>
              <a:ext uri="{FF2B5EF4-FFF2-40B4-BE49-F238E27FC236}">
                <a16:creationId xmlns:a16="http://schemas.microsoft.com/office/drawing/2014/main" id="{09B316B0-6A2E-F84B-B1EA-631E4C271BA4}"/>
              </a:ext>
            </a:extLst>
          </p:cNvPr>
          <p:cNvSpPr/>
          <p:nvPr/>
        </p:nvSpPr>
        <p:spPr>
          <a:xfrm>
            <a:off x="7406132" y="5234273"/>
            <a:ext cx="1452642" cy="369332"/>
          </a:xfrm>
          <a:prstGeom prst="rect">
            <a:avLst/>
          </a:prstGeom>
        </p:spPr>
        <p:txBody>
          <a:bodyPr wrap="none">
            <a:spAutoFit/>
          </a:bodyPr>
          <a:lstStyle/>
          <a:p>
            <a:r>
              <a:rPr lang="en-US" dirty="0"/>
              <a:t>true negative</a:t>
            </a:r>
            <a:endParaRPr lang="en-NL" dirty="0"/>
          </a:p>
        </p:txBody>
      </p:sp>
      <p:sp>
        <p:nvSpPr>
          <p:cNvPr id="70" name="Oval 69">
            <a:extLst>
              <a:ext uri="{FF2B5EF4-FFF2-40B4-BE49-F238E27FC236}">
                <a16:creationId xmlns:a16="http://schemas.microsoft.com/office/drawing/2014/main" id="{4D0F2D74-DC5F-E54A-B6C2-5ADE837C9385}"/>
              </a:ext>
            </a:extLst>
          </p:cNvPr>
          <p:cNvSpPr/>
          <p:nvPr/>
        </p:nvSpPr>
        <p:spPr>
          <a:xfrm>
            <a:off x="9277025" y="4906735"/>
            <a:ext cx="250557" cy="250557"/>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sz="1400" dirty="0">
                <a:solidFill>
                  <a:srgbClr val="401F80"/>
                </a:solidFill>
              </a:rPr>
              <a:t>+</a:t>
            </a:r>
          </a:p>
        </p:txBody>
      </p:sp>
      <p:sp>
        <p:nvSpPr>
          <p:cNvPr id="71" name="Rectangle 70">
            <a:extLst>
              <a:ext uri="{FF2B5EF4-FFF2-40B4-BE49-F238E27FC236}">
                <a16:creationId xmlns:a16="http://schemas.microsoft.com/office/drawing/2014/main" id="{212F3898-862C-104D-951C-73845189DD06}"/>
              </a:ext>
            </a:extLst>
          </p:cNvPr>
          <p:cNvSpPr/>
          <p:nvPr/>
        </p:nvSpPr>
        <p:spPr>
          <a:xfrm>
            <a:off x="9584936" y="4841356"/>
            <a:ext cx="1508746" cy="369332"/>
          </a:xfrm>
          <a:prstGeom prst="rect">
            <a:avLst/>
          </a:prstGeom>
        </p:spPr>
        <p:txBody>
          <a:bodyPr wrap="none">
            <a:spAutoFit/>
          </a:bodyPr>
          <a:lstStyle/>
          <a:p>
            <a:r>
              <a:rPr lang="en-US" dirty="0"/>
              <a:t>false negative</a:t>
            </a:r>
            <a:endParaRPr lang="en-NL" dirty="0"/>
          </a:p>
        </p:txBody>
      </p:sp>
      <p:sp>
        <p:nvSpPr>
          <p:cNvPr id="72" name="Oval 71">
            <a:extLst>
              <a:ext uri="{FF2B5EF4-FFF2-40B4-BE49-F238E27FC236}">
                <a16:creationId xmlns:a16="http://schemas.microsoft.com/office/drawing/2014/main" id="{BCDAFB86-BD5D-3641-898E-7FF855027931}"/>
              </a:ext>
            </a:extLst>
          </p:cNvPr>
          <p:cNvSpPr/>
          <p:nvPr/>
        </p:nvSpPr>
        <p:spPr>
          <a:xfrm>
            <a:off x="9277025" y="5327794"/>
            <a:ext cx="250557" cy="250557"/>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sz="1400" dirty="0"/>
              <a:t>-</a:t>
            </a:r>
          </a:p>
        </p:txBody>
      </p:sp>
      <p:sp>
        <p:nvSpPr>
          <p:cNvPr id="73" name="Rectangle 72">
            <a:extLst>
              <a:ext uri="{FF2B5EF4-FFF2-40B4-BE49-F238E27FC236}">
                <a16:creationId xmlns:a16="http://schemas.microsoft.com/office/drawing/2014/main" id="{D397B92F-817F-144D-B180-46EA5B054E10}"/>
              </a:ext>
            </a:extLst>
          </p:cNvPr>
          <p:cNvSpPr/>
          <p:nvPr/>
        </p:nvSpPr>
        <p:spPr>
          <a:xfrm>
            <a:off x="9584935" y="5240015"/>
            <a:ext cx="1426994" cy="369332"/>
          </a:xfrm>
          <a:prstGeom prst="rect">
            <a:avLst/>
          </a:prstGeom>
        </p:spPr>
        <p:txBody>
          <a:bodyPr wrap="none">
            <a:spAutoFit/>
          </a:bodyPr>
          <a:lstStyle/>
          <a:p>
            <a:r>
              <a:rPr lang="en-US" dirty="0"/>
              <a:t>false positive</a:t>
            </a:r>
            <a:endParaRPr lang="en-NL" dirty="0"/>
          </a:p>
        </p:txBody>
      </p:sp>
    </p:spTree>
    <p:extLst>
      <p:ext uri="{BB962C8B-B14F-4D97-AF65-F5344CB8AC3E}">
        <p14:creationId xmlns:p14="http://schemas.microsoft.com/office/powerpoint/2010/main" val="215349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0F417-0DA8-BD43-B640-E0DB3BE1DE9E}"/>
              </a:ext>
            </a:extLst>
          </p:cNvPr>
          <p:cNvSpPr>
            <a:spLocks noGrp="1"/>
          </p:cNvSpPr>
          <p:nvPr>
            <p:ph type="title"/>
          </p:nvPr>
        </p:nvSpPr>
        <p:spPr/>
        <p:txBody>
          <a:bodyPr/>
          <a:lstStyle/>
          <a:p>
            <a:r>
              <a:rPr lang="en-NL" dirty="0"/>
              <a:t>Fairness-Aware Machine Learning</a:t>
            </a:r>
          </a:p>
        </p:txBody>
      </p:sp>
      <p:sp>
        <p:nvSpPr>
          <p:cNvPr id="3" name="Text Placeholder 2">
            <a:extLst>
              <a:ext uri="{FF2B5EF4-FFF2-40B4-BE49-F238E27FC236}">
                <a16:creationId xmlns:a16="http://schemas.microsoft.com/office/drawing/2014/main" id="{D6F38980-5E4A-5647-82CC-030093EA4931}"/>
              </a:ext>
            </a:extLst>
          </p:cNvPr>
          <p:cNvSpPr>
            <a:spLocks noGrp="1"/>
          </p:cNvSpPr>
          <p:nvPr>
            <p:ph type="body" idx="1"/>
          </p:nvPr>
        </p:nvSpPr>
        <p:spPr/>
        <p:txBody>
          <a:bodyPr>
            <a:normAutofit/>
          </a:bodyPr>
          <a:lstStyle/>
          <a:p>
            <a:pPr marL="114300" indent="0">
              <a:buNone/>
            </a:pPr>
            <a:r>
              <a:rPr lang="en-NL" sz="2400" b="1" dirty="0"/>
              <a:t>Fairness as an optimization problem: </a:t>
            </a:r>
            <a:r>
              <a:rPr lang="en-NL" sz="2400" dirty="0"/>
              <a:t>technical approaches towards optimizing for fairness.</a:t>
            </a:r>
          </a:p>
          <a:p>
            <a:pPr>
              <a:buFont typeface="Arial" panose="020B0604020202020204" pitchFamily="34" charset="0"/>
              <a:buChar char="•"/>
            </a:pPr>
            <a:r>
              <a:rPr lang="en-NL" sz="2400" b="1" dirty="0"/>
              <a:t>Preprocessing</a:t>
            </a:r>
            <a:r>
              <a:rPr lang="en-NL" sz="2400" dirty="0"/>
              <a:t>. </a:t>
            </a:r>
            <a:r>
              <a:rPr lang="en-NL" sz="2400" i="1" dirty="0"/>
              <a:t>Change the data</a:t>
            </a:r>
            <a:r>
              <a:rPr lang="en-NL" sz="2400" dirty="0"/>
              <a:t> such that the sensitive feature cannot be deduced from the data, but all other information is preserved as best as possible.</a:t>
            </a:r>
          </a:p>
          <a:p>
            <a:pPr>
              <a:buFont typeface="Arial" panose="020B0604020202020204" pitchFamily="34" charset="0"/>
              <a:buChar char="•"/>
            </a:pPr>
            <a:r>
              <a:rPr lang="en-NL" sz="2400" b="1" dirty="0"/>
              <a:t>Constrained learning (‘in-processing’)</a:t>
            </a:r>
            <a:r>
              <a:rPr lang="en-NL" sz="2400" dirty="0"/>
              <a:t>. Incorporate </a:t>
            </a:r>
            <a:r>
              <a:rPr lang="en-NL" sz="2400" i="1" dirty="0"/>
              <a:t>explicit fairness constraints</a:t>
            </a:r>
            <a:r>
              <a:rPr lang="en-NL" sz="2400" dirty="0"/>
              <a:t> in the learning algorthm.</a:t>
            </a:r>
          </a:p>
          <a:p>
            <a:pPr>
              <a:buFont typeface="Arial" panose="020B0604020202020204" pitchFamily="34" charset="0"/>
              <a:buChar char="•"/>
            </a:pPr>
            <a:r>
              <a:rPr lang="en-NL" sz="2400" b="1" dirty="0"/>
              <a:t>Post-processing</a:t>
            </a:r>
            <a:r>
              <a:rPr lang="en-NL" sz="2400" dirty="0"/>
              <a:t>. </a:t>
            </a:r>
            <a:r>
              <a:rPr lang="en-NL" sz="2400" i="1" dirty="0"/>
              <a:t>Adjust</a:t>
            </a:r>
            <a:r>
              <a:rPr lang="en-NL" sz="2400" dirty="0"/>
              <a:t> an existing machine learning model or its predictions such that it adheres to fairness constraints.</a:t>
            </a:r>
          </a:p>
          <a:p>
            <a:endParaRPr lang="en-NL" sz="2400" dirty="0"/>
          </a:p>
        </p:txBody>
      </p:sp>
    </p:spTree>
    <p:extLst>
      <p:ext uri="{BB962C8B-B14F-4D97-AF65-F5344CB8AC3E}">
        <p14:creationId xmlns:p14="http://schemas.microsoft.com/office/powerpoint/2010/main" val="2282849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967D5-6F73-574A-9AB4-57B4F80A4BA3}"/>
              </a:ext>
            </a:extLst>
          </p:cNvPr>
          <p:cNvSpPr>
            <a:spLocks noGrp="1"/>
          </p:cNvSpPr>
          <p:nvPr>
            <p:ph type="title"/>
          </p:nvPr>
        </p:nvSpPr>
        <p:spPr/>
        <p:txBody>
          <a:bodyPr/>
          <a:lstStyle/>
          <a:p>
            <a:r>
              <a:rPr lang="en-NL" dirty="0"/>
              <a:t>Conclusion</a:t>
            </a:r>
          </a:p>
        </p:txBody>
      </p:sp>
      <p:sp>
        <p:nvSpPr>
          <p:cNvPr id="3" name="Text Placeholder 2">
            <a:extLst>
              <a:ext uri="{FF2B5EF4-FFF2-40B4-BE49-F238E27FC236}">
                <a16:creationId xmlns:a16="http://schemas.microsoft.com/office/drawing/2014/main" id="{C0E3A445-F292-AC4C-A8F9-5C5C34F3F3D7}"/>
              </a:ext>
            </a:extLst>
          </p:cNvPr>
          <p:cNvSpPr>
            <a:spLocks noGrp="1"/>
          </p:cNvSpPr>
          <p:nvPr>
            <p:ph type="body" idx="1"/>
          </p:nvPr>
        </p:nvSpPr>
        <p:spPr/>
        <p:txBody>
          <a:bodyPr>
            <a:normAutofit/>
          </a:bodyPr>
          <a:lstStyle/>
          <a:p>
            <a:pPr>
              <a:buFont typeface="Arial" panose="020B0604020202020204" pitchFamily="34" charset="0"/>
              <a:buChar char="•"/>
            </a:pPr>
            <a:r>
              <a:rPr lang="en-NL" sz="2400" dirty="0"/>
              <a:t>Machine learning systems can reproduce, amplify, and introduce </a:t>
            </a:r>
            <a:r>
              <a:rPr lang="en-NL" sz="2400" b="1" dirty="0"/>
              <a:t>unfairness</a:t>
            </a:r>
            <a:r>
              <a:rPr lang="en-NL" sz="2400" dirty="0"/>
              <a:t>.</a:t>
            </a:r>
            <a:endParaRPr lang="en-NL" sz="2400" b="1" dirty="0"/>
          </a:p>
          <a:p>
            <a:pPr>
              <a:buFont typeface="Arial" panose="020B0604020202020204" pitchFamily="34" charset="0"/>
              <a:buChar char="•"/>
            </a:pPr>
            <a:r>
              <a:rPr lang="en-NL" sz="2400" dirty="0"/>
              <a:t>There are different types of </a:t>
            </a:r>
            <a:r>
              <a:rPr lang="en-NL" sz="2400" b="1" dirty="0"/>
              <a:t>fairness-related harms</a:t>
            </a:r>
            <a:r>
              <a:rPr lang="en-NL" sz="2400" dirty="0"/>
              <a:t>, today we will focus on:</a:t>
            </a:r>
          </a:p>
          <a:p>
            <a:pPr lvl="1">
              <a:buFont typeface="Arial" panose="020B0604020202020204" pitchFamily="34" charset="0"/>
              <a:buChar char="•"/>
            </a:pPr>
            <a:r>
              <a:rPr lang="en-NL" sz="2000" b="1" dirty="0"/>
              <a:t>allocation harm</a:t>
            </a:r>
            <a:endParaRPr lang="en-NL" sz="2000" dirty="0"/>
          </a:p>
          <a:p>
            <a:pPr lvl="1">
              <a:buFont typeface="Arial" panose="020B0604020202020204" pitchFamily="34" charset="0"/>
              <a:buChar char="•"/>
            </a:pPr>
            <a:r>
              <a:rPr lang="en-NL" sz="2000" b="1" dirty="0"/>
              <a:t>quality-of-service harm</a:t>
            </a:r>
            <a:r>
              <a:rPr lang="en-NL" sz="2000" dirty="0"/>
              <a:t>.</a:t>
            </a:r>
          </a:p>
          <a:p>
            <a:pPr>
              <a:buFont typeface="Arial" panose="020B0604020202020204" pitchFamily="34" charset="0"/>
              <a:buChar char="•"/>
            </a:pPr>
            <a:r>
              <a:rPr lang="en-NL" sz="2400" dirty="0"/>
              <a:t>Fairness-related harms can arise due to a </a:t>
            </a:r>
            <a:r>
              <a:rPr lang="en-NL" sz="2400" b="1" dirty="0"/>
              <a:t>mismatch</a:t>
            </a:r>
            <a:r>
              <a:rPr lang="en-NL" sz="2400" dirty="0"/>
              <a:t> between what we </a:t>
            </a:r>
            <a:r>
              <a:rPr lang="en-NL" sz="2400" b="1" dirty="0"/>
              <a:t>optimize</a:t>
            </a:r>
            <a:r>
              <a:rPr lang="en-NL" sz="2400" dirty="0"/>
              <a:t> for and what we actually </a:t>
            </a:r>
            <a:r>
              <a:rPr lang="en-NL" sz="2400" b="1" dirty="0"/>
              <a:t>value</a:t>
            </a:r>
            <a:r>
              <a:rPr lang="en-NL" sz="2400" dirty="0"/>
              <a:t>.</a:t>
            </a:r>
          </a:p>
          <a:p>
            <a:pPr>
              <a:buFont typeface="Arial" panose="020B0604020202020204" pitchFamily="34" charset="0"/>
              <a:buChar char="•"/>
            </a:pPr>
            <a:r>
              <a:rPr lang="en-NL" sz="2400" b="1" dirty="0"/>
              <a:t>Fairness metrics </a:t>
            </a:r>
            <a:r>
              <a:rPr lang="en-NL" sz="2400" dirty="0"/>
              <a:t>can be used to measure potential fairness-related harms.</a:t>
            </a:r>
          </a:p>
          <a:p>
            <a:pPr>
              <a:buFont typeface="Arial" panose="020B0604020202020204" pitchFamily="34" charset="0"/>
              <a:buChar char="•"/>
            </a:pPr>
            <a:r>
              <a:rPr lang="en-US" sz="2400" b="1" dirty="0"/>
              <a:t>F</a:t>
            </a:r>
            <a:r>
              <a:rPr lang="en-NL" sz="2400" b="1" dirty="0"/>
              <a:t>air-ml algorithms </a:t>
            </a:r>
            <a:r>
              <a:rPr lang="en-NL" sz="2400" dirty="0"/>
              <a:t>can be used to optimize for fairness metrics. </a:t>
            </a:r>
          </a:p>
        </p:txBody>
      </p:sp>
    </p:spTree>
    <p:extLst>
      <p:ext uri="{BB962C8B-B14F-4D97-AF65-F5344CB8AC3E}">
        <p14:creationId xmlns:p14="http://schemas.microsoft.com/office/powerpoint/2010/main" val="3145379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7"/>
          <p:cNvSpPr txBox="1">
            <a:spLocks noGrp="1"/>
          </p:cNvSpPr>
          <p:nvPr>
            <p:ph type="body" idx="1"/>
          </p:nvPr>
        </p:nvSpPr>
        <p:spPr>
          <a:xfrm>
            <a:off x="4984955" y="731520"/>
            <a:ext cx="6307885" cy="5257800"/>
          </a:xfrm>
          <a:prstGeom prst="rect">
            <a:avLst/>
          </a:prstGeom>
          <a:noFill/>
          <a:ln>
            <a:noFill/>
          </a:ln>
        </p:spPr>
        <p:txBody>
          <a:bodyPr spcFirstLastPara="1" wrap="square" lIns="0" tIns="45700" rIns="0" bIns="45700" anchor="t" anchorCtr="0">
            <a:normAutofit fontScale="92500" lnSpcReduction="20000"/>
          </a:bodyPr>
          <a:lstStyle/>
          <a:p>
            <a:pPr marL="91440" lvl="0" indent="0" algn="l" rtl="0">
              <a:lnSpc>
                <a:spcPct val="90000"/>
              </a:lnSpc>
              <a:spcBef>
                <a:spcPts val="0"/>
              </a:spcBef>
              <a:spcAft>
                <a:spcPts val="0"/>
              </a:spcAft>
              <a:buSzPct val="100000"/>
              <a:buNone/>
            </a:pPr>
            <a:endParaRPr b="0">
              <a:solidFill>
                <a:srgbClr val="C586C0"/>
              </a:solidFill>
              <a:latin typeface="Consolas"/>
              <a:ea typeface="Consolas"/>
              <a:cs typeface="Consolas"/>
              <a:sym typeface="Consolas"/>
            </a:endParaRPr>
          </a:p>
          <a:p>
            <a:pPr marL="91440" lvl="0" indent="0" algn="l" rtl="0">
              <a:lnSpc>
                <a:spcPct val="90000"/>
              </a:lnSpc>
              <a:spcBef>
                <a:spcPts val="1400"/>
              </a:spcBef>
              <a:spcAft>
                <a:spcPts val="0"/>
              </a:spcAft>
              <a:buSzPct val="100000"/>
              <a:buNone/>
            </a:pPr>
            <a:endParaRPr sz="3500">
              <a:solidFill>
                <a:srgbClr val="C586C0"/>
              </a:solidFill>
              <a:latin typeface="Consolas"/>
              <a:ea typeface="Consolas"/>
              <a:cs typeface="Consolas"/>
              <a:sym typeface="Consolas"/>
            </a:endParaRPr>
          </a:p>
          <a:p>
            <a:pPr marL="91440" lvl="0" indent="-205581" algn="l" rtl="0">
              <a:lnSpc>
                <a:spcPct val="90000"/>
              </a:lnSpc>
              <a:spcBef>
                <a:spcPts val="1400"/>
              </a:spcBef>
              <a:spcAft>
                <a:spcPts val="0"/>
              </a:spcAft>
              <a:buSzPct val="100000"/>
              <a:buChar char=" "/>
            </a:pPr>
            <a:r>
              <a:rPr lang="en-IN" sz="3500" b="0">
                <a:solidFill>
                  <a:srgbClr val="C586C0"/>
                </a:solidFill>
                <a:latin typeface="Consolas"/>
                <a:ea typeface="Consolas"/>
                <a:cs typeface="Consolas"/>
                <a:sym typeface="Consolas"/>
              </a:rPr>
              <a:t>if</a:t>
            </a:r>
            <a:r>
              <a:rPr lang="en-IN" sz="3500" b="0">
                <a:solidFill>
                  <a:srgbClr val="D4D4D4"/>
                </a:solidFill>
                <a:latin typeface="Consolas"/>
                <a:ea typeface="Consolas"/>
                <a:cs typeface="Consolas"/>
                <a:sym typeface="Consolas"/>
              </a:rPr>
              <a:t> </a:t>
            </a:r>
            <a:r>
              <a:rPr lang="en-IN" sz="3500" b="0">
                <a:latin typeface="Consolas"/>
                <a:ea typeface="Consolas"/>
                <a:cs typeface="Consolas"/>
                <a:sym typeface="Consolas"/>
              </a:rPr>
              <a:t>questions:</a:t>
            </a:r>
            <a:endParaRPr/>
          </a:p>
          <a:p>
            <a:pPr marL="91440" lvl="0" indent="-205581" algn="l" rtl="0">
              <a:lnSpc>
                <a:spcPct val="90000"/>
              </a:lnSpc>
              <a:spcBef>
                <a:spcPts val="1400"/>
              </a:spcBef>
              <a:spcAft>
                <a:spcPts val="0"/>
              </a:spcAft>
              <a:buSzPct val="100000"/>
              <a:buChar char=" "/>
            </a:pPr>
            <a:r>
              <a:rPr lang="en-IN" sz="3500" b="0">
                <a:solidFill>
                  <a:srgbClr val="D4D4D4"/>
                </a:solidFill>
                <a:latin typeface="Consolas"/>
                <a:ea typeface="Consolas"/>
                <a:cs typeface="Consolas"/>
                <a:sym typeface="Consolas"/>
              </a:rPr>
              <a:t>    </a:t>
            </a:r>
            <a:r>
              <a:rPr lang="en-IN" sz="3500" b="0">
                <a:solidFill>
                  <a:srgbClr val="C586C0"/>
                </a:solidFill>
                <a:latin typeface="Consolas"/>
                <a:ea typeface="Consolas"/>
                <a:cs typeface="Consolas"/>
                <a:sym typeface="Consolas"/>
              </a:rPr>
              <a:t>try</a:t>
            </a:r>
            <a:r>
              <a:rPr lang="en-IN" sz="3500" b="0">
                <a:latin typeface="Consolas"/>
                <a:ea typeface="Consolas"/>
                <a:cs typeface="Consolas"/>
                <a:sym typeface="Consolas"/>
              </a:rPr>
              <a:t>:</a:t>
            </a:r>
            <a:endParaRPr/>
          </a:p>
          <a:p>
            <a:pPr marL="91440" lvl="0" indent="-205581" algn="l" rtl="0">
              <a:lnSpc>
                <a:spcPct val="90000"/>
              </a:lnSpc>
              <a:spcBef>
                <a:spcPts val="1400"/>
              </a:spcBef>
              <a:spcAft>
                <a:spcPts val="0"/>
              </a:spcAft>
              <a:buSzPct val="100000"/>
              <a:buChar char=" "/>
            </a:pPr>
            <a:r>
              <a:rPr lang="en-IN" sz="3500" b="0">
                <a:latin typeface="Consolas"/>
                <a:ea typeface="Consolas"/>
                <a:cs typeface="Consolas"/>
                <a:sym typeface="Consolas"/>
              </a:rPr>
              <a:t>        answer()</a:t>
            </a:r>
            <a:endParaRPr/>
          </a:p>
          <a:p>
            <a:pPr marL="91440" lvl="0" indent="-205581" algn="l" rtl="0">
              <a:lnSpc>
                <a:spcPct val="90000"/>
              </a:lnSpc>
              <a:spcBef>
                <a:spcPts val="1400"/>
              </a:spcBef>
              <a:spcAft>
                <a:spcPts val="0"/>
              </a:spcAft>
              <a:buSzPct val="100000"/>
              <a:buChar char=" "/>
            </a:pPr>
            <a:r>
              <a:rPr lang="en-IN" sz="3500" b="0">
                <a:solidFill>
                  <a:srgbClr val="D4D4D4"/>
                </a:solidFill>
                <a:latin typeface="Consolas"/>
                <a:ea typeface="Consolas"/>
                <a:cs typeface="Consolas"/>
                <a:sym typeface="Consolas"/>
              </a:rPr>
              <a:t>    </a:t>
            </a:r>
            <a:r>
              <a:rPr lang="en-IN" sz="3500" b="0">
                <a:solidFill>
                  <a:srgbClr val="C586C0"/>
                </a:solidFill>
                <a:latin typeface="Consolas"/>
                <a:ea typeface="Consolas"/>
                <a:cs typeface="Consolas"/>
                <a:sym typeface="Consolas"/>
              </a:rPr>
              <a:t>except</a:t>
            </a:r>
            <a:r>
              <a:rPr lang="en-IN" sz="3500" b="0">
                <a:solidFill>
                  <a:srgbClr val="D4D4D4"/>
                </a:solidFill>
                <a:latin typeface="Consolas"/>
                <a:ea typeface="Consolas"/>
                <a:cs typeface="Consolas"/>
                <a:sym typeface="Consolas"/>
              </a:rPr>
              <a:t> </a:t>
            </a:r>
            <a:r>
              <a:rPr lang="en-IN" sz="3500" b="0">
                <a:solidFill>
                  <a:srgbClr val="4EC9B0"/>
                </a:solidFill>
                <a:latin typeface="Consolas"/>
                <a:ea typeface="Consolas"/>
                <a:cs typeface="Consolas"/>
                <a:sym typeface="Consolas"/>
              </a:rPr>
              <a:t>RuntimeError</a:t>
            </a:r>
            <a:r>
              <a:rPr lang="en-IN" sz="3500" b="0">
                <a:latin typeface="Consolas"/>
                <a:ea typeface="Consolas"/>
                <a:cs typeface="Consolas"/>
                <a:sym typeface="Consolas"/>
              </a:rPr>
              <a:t>:</a:t>
            </a:r>
            <a:endParaRPr/>
          </a:p>
          <a:p>
            <a:pPr marL="91440" lvl="0" indent="-205581" algn="l" rtl="0">
              <a:lnSpc>
                <a:spcPct val="90000"/>
              </a:lnSpc>
              <a:spcBef>
                <a:spcPts val="1400"/>
              </a:spcBef>
              <a:spcAft>
                <a:spcPts val="0"/>
              </a:spcAft>
              <a:buSzPct val="100000"/>
              <a:buChar char=" "/>
            </a:pPr>
            <a:r>
              <a:rPr lang="en-IN" sz="3500" b="0">
                <a:solidFill>
                  <a:srgbClr val="D4D4D4"/>
                </a:solidFill>
                <a:latin typeface="Consolas"/>
                <a:ea typeface="Consolas"/>
                <a:cs typeface="Consolas"/>
                <a:sym typeface="Consolas"/>
              </a:rPr>
              <a:t>        </a:t>
            </a:r>
            <a:r>
              <a:rPr lang="en-IN" sz="3500" b="0">
                <a:solidFill>
                  <a:srgbClr val="C586C0"/>
                </a:solidFill>
                <a:latin typeface="Consolas"/>
                <a:ea typeface="Consolas"/>
                <a:cs typeface="Consolas"/>
                <a:sym typeface="Consolas"/>
              </a:rPr>
              <a:t>pass</a:t>
            </a:r>
            <a:endParaRPr sz="3500" b="0">
              <a:solidFill>
                <a:srgbClr val="D4D4D4"/>
              </a:solidFill>
              <a:latin typeface="Consolas"/>
              <a:ea typeface="Consolas"/>
              <a:cs typeface="Consolas"/>
              <a:sym typeface="Consolas"/>
            </a:endParaRPr>
          </a:p>
          <a:p>
            <a:pPr marL="91440" lvl="0" indent="-205581" algn="l" rtl="0">
              <a:lnSpc>
                <a:spcPct val="90000"/>
              </a:lnSpc>
              <a:spcBef>
                <a:spcPts val="1400"/>
              </a:spcBef>
              <a:spcAft>
                <a:spcPts val="0"/>
              </a:spcAft>
              <a:buSzPct val="100000"/>
              <a:buChar char=" "/>
            </a:pPr>
            <a:r>
              <a:rPr lang="en-IN" sz="3500" b="0">
                <a:solidFill>
                  <a:srgbClr val="C586C0"/>
                </a:solidFill>
                <a:latin typeface="Consolas"/>
                <a:ea typeface="Consolas"/>
                <a:cs typeface="Consolas"/>
                <a:sym typeface="Consolas"/>
              </a:rPr>
              <a:t>else</a:t>
            </a:r>
            <a:r>
              <a:rPr lang="en-IN" sz="3500" b="0">
                <a:latin typeface="Consolas"/>
                <a:ea typeface="Consolas"/>
                <a:cs typeface="Consolas"/>
                <a:sym typeface="Consolas"/>
              </a:rPr>
              <a:t>:</a:t>
            </a:r>
            <a:endParaRPr/>
          </a:p>
          <a:p>
            <a:pPr marL="91440" lvl="0" indent="-205581" algn="l" rtl="0">
              <a:lnSpc>
                <a:spcPct val="90000"/>
              </a:lnSpc>
              <a:spcBef>
                <a:spcPts val="1400"/>
              </a:spcBef>
              <a:spcAft>
                <a:spcPts val="0"/>
              </a:spcAft>
              <a:buSzPct val="100000"/>
              <a:buChar char=" "/>
            </a:pPr>
            <a:r>
              <a:rPr lang="en-IN" sz="3500" b="0">
                <a:solidFill>
                  <a:srgbClr val="D4D4D4"/>
                </a:solidFill>
                <a:latin typeface="Consolas"/>
                <a:ea typeface="Consolas"/>
                <a:cs typeface="Consolas"/>
                <a:sym typeface="Consolas"/>
              </a:rPr>
              <a:t>    </a:t>
            </a:r>
            <a:r>
              <a:rPr lang="en-IN" sz="3500" b="0">
                <a:solidFill>
                  <a:srgbClr val="DCDCAA"/>
                </a:solidFill>
                <a:latin typeface="Consolas"/>
                <a:ea typeface="Consolas"/>
                <a:cs typeface="Consolas"/>
                <a:sym typeface="Consolas"/>
              </a:rPr>
              <a:t>print</a:t>
            </a:r>
            <a:r>
              <a:rPr lang="en-IN" sz="3500" b="0">
                <a:latin typeface="Consolas"/>
                <a:ea typeface="Consolas"/>
                <a:cs typeface="Consolas"/>
                <a:sym typeface="Consolas"/>
              </a:rPr>
              <a:t>(</a:t>
            </a:r>
            <a:r>
              <a:rPr lang="en-IN" sz="3500" b="0">
                <a:solidFill>
                  <a:srgbClr val="CE9178"/>
                </a:solidFill>
                <a:latin typeface="Consolas"/>
                <a:ea typeface="Consolas"/>
                <a:cs typeface="Consolas"/>
                <a:sym typeface="Consolas"/>
              </a:rPr>
              <a:t>"Thank You."</a:t>
            </a:r>
            <a:r>
              <a:rPr lang="en-IN" sz="3500" b="0">
                <a:latin typeface="Consolas"/>
                <a:ea typeface="Consolas"/>
                <a:cs typeface="Consolas"/>
                <a:sym typeface="Consolas"/>
              </a:rPr>
              <a:t>)</a:t>
            </a:r>
            <a:endParaRPr/>
          </a:p>
          <a:p>
            <a:pPr marL="91440" lvl="0" indent="-117475" algn="l" rtl="0">
              <a:lnSpc>
                <a:spcPct val="90000"/>
              </a:lnSpc>
              <a:spcBef>
                <a:spcPts val="1400"/>
              </a:spcBef>
              <a:spcAft>
                <a:spcPts val="0"/>
              </a:spcAft>
              <a:buSzPct val="100000"/>
              <a:buChar char=" "/>
            </a:pPr>
            <a:br>
              <a:rPr lang="en-IN" b="0">
                <a:solidFill>
                  <a:srgbClr val="D4D4D4"/>
                </a:solidFill>
                <a:latin typeface="Consolas"/>
                <a:ea typeface="Consolas"/>
                <a:cs typeface="Consolas"/>
                <a:sym typeface="Consolas"/>
              </a:rPr>
            </a:br>
            <a:endParaRPr b="0">
              <a:solidFill>
                <a:srgbClr val="D4D4D4"/>
              </a:solidFill>
              <a:latin typeface="Consolas"/>
              <a:ea typeface="Consolas"/>
              <a:cs typeface="Consolas"/>
              <a:sym typeface="Consolas"/>
            </a:endParaRPr>
          </a:p>
          <a:p>
            <a:pPr marL="91440" lvl="0" indent="0" algn="l" rtl="0">
              <a:lnSpc>
                <a:spcPct val="90000"/>
              </a:lnSpc>
              <a:spcBef>
                <a:spcPts val="1400"/>
              </a:spcBef>
              <a:spcAft>
                <a:spcPts val="0"/>
              </a:spcAft>
              <a:buSzPct val="100000"/>
              <a:buNone/>
            </a:pPr>
            <a:endParaRPr/>
          </a:p>
        </p:txBody>
      </p:sp>
      <p:sp>
        <p:nvSpPr>
          <p:cNvPr id="142" name="Google Shape;142;p7"/>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13</a:t>
            </a:fld>
            <a:endParaRPr/>
          </a:p>
        </p:txBody>
      </p:sp>
      <p:pic>
        <p:nvPicPr>
          <p:cNvPr id="143" name="Google Shape;143;p7" descr="A picture containing text, clipart&#10;&#10;Description automatically generated"/>
          <p:cNvPicPr preferRelativeResize="0"/>
          <p:nvPr/>
        </p:nvPicPr>
        <p:blipFill rotWithShape="1">
          <a:blip r:embed="rId3">
            <a:alphaModFix/>
          </a:blip>
          <a:srcRect/>
          <a:stretch/>
        </p:blipFill>
        <p:spPr>
          <a:xfrm>
            <a:off x="-106182" y="2456832"/>
            <a:ext cx="4136885" cy="1944336"/>
          </a:xfrm>
          <a:prstGeom prst="rect">
            <a:avLst/>
          </a:prstGeom>
          <a:noFill/>
          <a:ln>
            <a:noFill/>
          </a:ln>
        </p:spPr>
      </p:pic>
      <p:sp>
        <p:nvSpPr>
          <p:cNvPr id="144" name="Google Shape;144;p7"/>
          <p:cNvSpPr txBox="1">
            <a:spLocks noGrp="1"/>
          </p:cNvSpPr>
          <p:nvPr>
            <p:ph type="title"/>
          </p:nvPr>
        </p:nvSpPr>
        <p:spPr>
          <a:xfrm>
            <a:off x="362063" y="4465259"/>
            <a:ext cx="3200400" cy="22860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FFFFFF"/>
              </a:buClr>
              <a:buSzPts val="3600"/>
              <a:buFont typeface="Calibri"/>
              <a:buNone/>
            </a:pP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1861EB6-C12D-E249-8670-DFE6AAE6C681}"/>
              </a:ext>
            </a:extLst>
          </p:cNvPr>
          <p:cNvSpPr>
            <a:spLocks noGrp="1"/>
          </p:cNvSpPr>
          <p:nvPr>
            <p:ph type="title"/>
          </p:nvPr>
        </p:nvSpPr>
        <p:spPr/>
        <p:txBody>
          <a:bodyPr>
            <a:normAutofit/>
          </a:bodyPr>
          <a:lstStyle/>
          <a:p>
            <a:r>
              <a:rPr lang="en-NL" sz="7200" b="1" dirty="0"/>
              <a:t>Tutorial</a:t>
            </a:r>
            <a:br>
              <a:rPr lang="en-NL" sz="7200" dirty="0"/>
            </a:br>
            <a:r>
              <a:rPr lang="en-NL" sz="7200" dirty="0"/>
              <a:t>Pre-Trial Risk Assessment</a:t>
            </a:r>
          </a:p>
        </p:txBody>
      </p:sp>
      <p:sp>
        <p:nvSpPr>
          <p:cNvPr id="5" name="Text Placeholder 4">
            <a:extLst>
              <a:ext uri="{FF2B5EF4-FFF2-40B4-BE49-F238E27FC236}">
                <a16:creationId xmlns:a16="http://schemas.microsoft.com/office/drawing/2014/main" id="{72418F7E-6A4D-C641-8020-10C87377AD07}"/>
              </a:ext>
            </a:extLst>
          </p:cNvPr>
          <p:cNvSpPr>
            <a:spLocks noGrp="1"/>
          </p:cNvSpPr>
          <p:nvPr>
            <p:ph type="body" idx="1"/>
          </p:nvPr>
        </p:nvSpPr>
        <p:spPr/>
        <p:txBody>
          <a:bodyPr/>
          <a:lstStyle/>
          <a:p>
            <a:endParaRPr lang="en-NL" dirty="0"/>
          </a:p>
        </p:txBody>
      </p:sp>
    </p:spTree>
    <p:extLst>
      <p:ext uri="{BB962C8B-B14F-4D97-AF65-F5344CB8AC3E}">
        <p14:creationId xmlns:p14="http://schemas.microsoft.com/office/powerpoint/2010/main" val="17267157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32C7D7B-1C36-A74D-8A18-B41B2C53012F}"/>
              </a:ext>
            </a:extLst>
          </p:cNvPr>
          <p:cNvSpPr>
            <a:spLocks noGrp="1"/>
          </p:cNvSpPr>
          <p:nvPr>
            <p:ph type="title"/>
          </p:nvPr>
        </p:nvSpPr>
        <p:spPr/>
        <p:txBody>
          <a:bodyPr>
            <a:normAutofit/>
          </a:bodyPr>
          <a:lstStyle/>
          <a:p>
            <a:r>
              <a:rPr lang="en-NL" sz="3200" b="1" dirty="0"/>
              <a:t>Tutorial</a:t>
            </a:r>
            <a:br>
              <a:rPr lang="en-NL" sz="3200" dirty="0"/>
            </a:br>
            <a:r>
              <a:rPr lang="en-NL" sz="3200" dirty="0"/>
              <a:t>Measuring Group Fairness in Pre-trial Risk Assessment</a:t>
            </a:r>
          </a:p>
        </p:txBody>
      </p:sp>
      <p:sp>
        <p:nvSpPr>
          <p:cNvPr id="5" name="Text Placeholder 4">
            <a:extLst>
              <a:ext uri="{FF2B5EF4-FFF2-40B4-BE49-F238E27FC236}">
                <a16:creationId xmlns:a16="http://schemas.microsoft.com/office/drawing/2014/main" id="{0EBCAE82-C5A7-7C46-8F20-996B5293DAB6}"/>
              </a:ext>
            </a:extLst>
          </p:cNvPr>
          <p:cNvSpPr>
            <a:spLocks noGrp="1"/>
          </p:cNvSpPr>
          <p:nvPr>
            <p:ph type="body" idx="1"/>
          </p:nvPr>
        </p:nvSpPr>
        <p:spPr/>
        <p:txBody>
          <a:bodyPr/>
          <a:lstStyle/>
          <a:p>
            <a:pPr marL="114300" indent="0">
              <a:buNone/>
            </a:pPr>
            <a:r>
              <a:rPr lang="en-US" b="1" dirty="0"/>
              <a:t>Tutorial</a:t>
            </a:r>
            <a:r>
              <a:rPr lang="en-US" dirty="0"/>
              <a:t>. </a:t>
            </a:r>
          </a:p>
          <a:p>
            <a:pPr>
              <a:buFont typeface="Arial" panose="020B0604020202020204" pitchFamily="34" charset="0"/>
              <a:buChar char="•"/>
            </a:pPr>
            <a:r>
              <a:rPr lang="en-US" b="1" dirty="0"/>
              <a:t>Goal</a:t>
            </a:r>
            <a:r>
              <a:rPr lang="en-US" dirty="0"/>
              <a:t>: Measure notions of fairness using </a:t>
            </a:r>
            <a:r>
              <a:rPr lang="en-US" dirty="0" err="1"/>
              <a:t>Fairlearn</a:t>
            </a:r>
            <a:endParaRPr lang="en-US" dirty="0"/>
          </a:p>
          <a:p>
            <a:pPr>
              <a:buFont typeface="Arial" panose="020B0604020202020204" pitchFamily="34" charset="0"/>
              <a:buChar char="•"/>
            </a:pPr>
            <a:r>
              <a:rPr lang="en-US" b="1" dirty="0"/>
              <a:t>Case</a:t>
            </a:r>
            <a:r>
              <a:rPr lang="en-US" dirty="0"/>
              <a:t> </a:t>
            </a:r>
            <a:r>
              <a:rPr lang="en-US" b="1" dirty="0"/>
              <a:t>study</a:t>
            </a:r>
            <a:r>
              <a:rPr lang="en-US" dirty="0"/>
              <a:t>: COMPAS recidivism prediction</a:t>
            </a:r>
          </a:p>
          <a:p>
            <a:pPr marL="114300" indent="0">
              <a:buNone/>
            </a:pPr>
            <a:endParaRPr lang="en-US" dirty="0"/>
          </a:p>
          <a:p>
            <a:pPr marL="114300" indent="0">
              <a:buNone/>
            </a:pPr>
            <a:r>
              <a:rPr lang="en-US" b="1" dirty="0"/>
              <a:t>Learning Objectives. </a:t>
            </a:r>
            <a:r>
              <a:rPr lang="en-US" dirty="0"/>
              <a:t>After completing this tutorial, you will be able to:</a:t>
            </a:r>
          </a:p>
          <a:p>
            <a:pPr>
              <a:buFont typeface="Arial" panose="020B0604020202020204" pitchFamily="34" charset="0"/>
              <a:buChar char="•"/>
            </a:pPr>
            <a:r>
              <a:rPr lang="en-US" dirty="0"/>
              <a:t>apply </a:t>
            </a:r>
            <a:r>
              <a:rPr lang="en-US" b="1" dirty="0"/>
              <a:t>group fairness metrics </a:t>
            </a:r>
            <a:r>
              <a:rPr lang="en-US" dirty="0"/>
              <a:t>in Python;</a:t>
            </a:r>
          </a:p>
          <a:p>
            <a:pPr>
              <a:buFont typeface="Arial" panose="020B0604020202020204" pitchFamily="34" charset="0"/>
              <a:buChar char="•"/>
            </a:pPr>
            <a:r>
              <a:rPr lang="en-US" dirty="0"/>
              <a:t>explain several </a:t>
            </a:r>
            <a:r>
              <a:rPr lang="en-US" b="1" dirty="0"/>
              <a:t>trade-offs</a:t>
            </a:r>
            <a:r>
              <a:rPr lang="en-US" dirty="0"/>
              <a:t> between different group fairness criteria;</a:t>
            </a:r>
          </a:p>
          <a:p>
            <a:pPr>
              <a:buFont typeface="Arial" panose="020B0604020202020204" pitchFamily="34" charset="0"/>
              <a:buChar char="•"/>
            </a:pPr>
            <a:r>
              <a:rPr lang="en-US" dirty="0"/>
              <a:t>explain how threats to </a:t>
            </a:r>
            <a:r>
              <a:rPr lang="en-US" b="1" dirty="0"/>
              <a:t>construct</a:t>
            </a:r>
            <a:r>
              <a:rPr lang="en-US" dirty="0"/>
              <a:t> </a:t>
            </a:r>
            <a:r>
              <a:rPr lang="en-US" b="1" dirty="0"/>
              <a:t>validity</a:t>
            </a:r>
            <a:r>
              <a:rPr lang="en-US" dirty="0"/>
              <a:t> may impact downstream </a:t>
            </a:r>
            <a:r>
              <a:rPr lang="en-US" b="1" dirty="0"/>
              <a:t>fairness-related</a:t>
            </a:r>
            <a:r>
              <a:rPr lang="en-US" dirty="0"/>
              <a:t> </a:t>
            </a:r>
            <a:r>
              <a:rPr lang="en-US" b="1" dirty="0"/>
              <a:t>harms</a:t>
            </a:r>
            <a:r>
              <a:rPr lang="en-US" dirty="0"/>
              <a:t>;</a:t>
            </a:r>
          </a:p>
          <a:p>
            <a:endParaRPr lang="en-NL" dirty="0"/>
          </a:p>
        </p:txBody>
      </p:sp>
    </p:spTree>
    <p:extLst>
      <p:ext uri="{BB962C8B-B14F-4D97-AF65-F5344CB8AC3E}">
        <p14:creationId xmlns:p14="http://schemas.microsoft.com/office/powerpoint/2010/main" val="15717419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26D5D-15B4-3943-B993-9FCD5F10AF2C}"/>
              </a:ext>
            </a:extLst>
          </p:cNvPr>
          <p:cNvSpPr>
            <a:spLocks noGrp="1"/>
          </p:cNvSpPr>
          <p:nvPr>
            <p:ph type="title"/>
          </p:nvPr>
        </p:nvSpPr>
        <p:spPr/>
        <p:txBody>
          <a:bodyPr>
            <a:normAutofit/>
          </a:bodyPr>
          <a:lstStyle/>
          <a:p>
            <a:r>
              <a:rPr lang="en-NL" sz="3200" b="1" dirty="0"/>
              <a:t>Context </a:t>
            </a:r>
            <a:r>
              <a:rPr lang="en-NL" sz="3200" dirty="0"/>
              <a:t>Pre-trial Risk Assessment in the United States</a:t>
            </a:r>
          </a:p>
        </p:txBody>
      </p:sp>
      <p:grpSp>
        <p:nvGrpSpPr>
          <p:cNvPr id="8" name="Group 7">
            <a:extLst>
              <a:ext uri="{FF2B5EF4-FFF2-40B4-BE49-F238E27FC236}">
                <a16:creationId xmlns:a16="http://schemas.microsoft.com/office/drawing/2014/main" id="{77467426-D861-BC4B-9EED-88AF06E588D3}"/>
              </a:ext>
            </a:extLst>
          </p:cNvPr>
          <p:cNvGrpSpPr/>
          <p:nvPr/>
        </p:nvGrpSpPr>
        <p:grpSpPr>
          <a:xfrm>
            <a:off x="2170990" y="2076277"/>
            <a:ext cx="7850020" cy="3715775"/>
            <a:chOff x="1518833" y="1836434"/>
            <a:chExt cx="7850020" cy="3715775"/>
          </a:xfrm>
        </p:grpSpPr>
        <p:graphicFrame>
          <p:nvGraphicFramePr>
            <p:cNvPr id="5" name="Diagram 4">
              <a:extLst>
                <a:ext uri="{FF2B5EF4-FFF2-40B4-BE49-F238E27FC236}">
                  <a16:creationId xmlns:a16="http://schemas.microsoft.com/office/drawing/2014/main" id="{7775E364-000B-4647-9708-07C050DC7CD9}"/>
                </a:ext>
              </a:extLst>
            </p:cNvPr>
            <p:cNvGraphicFramePr/>
            <p:nvPr>
              <p:extLst>
                <p:ext uri="{D42A27DB-BD31-4B8C-83A1-F6EECF244321}">
                  <p14:modId xmlns:p14="http://schemas.microsoft.com/office/powerpoint/2010/main" val="3562023068"/>
                </p:ext>
              </p:extLst>
            </p:nvPr>
          </p:nvGraphicFramePr>
          <p:xfrm>
            <a:off x="1828797" y="2247017"/>
            <a:ext cx="5378138" cy="33051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Diagram 3">
              <a:extLst>
                <a:ext uri="{FF2B5EF4-FFF2-40B4-BE49-F238E27FC236}">
                  <a16:creationId xmlns:a16="http://schemas.microsoft.com/office/drawing/2014/main" id="{A0EF9689-B234-C44D-B0C6-2AEF896C2464}"/>
                </a:ext>
              </a:extLst>
            </p:cNvPr>
            <p:cNvGraphicFramePr/>
            <p:nvPr>
              <p:extLst>
                <p:ext uri="{D42A27DB-BD31-4B8C-83A1-F6EECF244321}">
                  <p14:modId xmlns:p14="http://schemas.microsoft.com/office/powerpoint/2010/main" val="791391588"/>
                </p:ext>
              </p:extLst>
            </p:nvPr>
          </p:nvGraphicFramePr>
          <p:xfrm>
            <a:off x="1518833" y="1836434"/>
            <a:ext cx="7850020" cy="120686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pSp>
    </p:spTree>
    <p:extLst>
      <p:ext uri="{BB962C8B-B14F-4D97-AF65-F5344CB8AC3E}">
        <p14:creationId xmlns:p14="http://schemas.microsoft.com/office/powerpoint/2010/main" val="6871313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668C6-3C5F-7048-8612-5DC72CFB2FD3}"/>
              </a:ext>
            </a:extLst>
          </p:cNvPr>
          <p:cNvSpPr>
            <a:spLocks noGrp="1"/>
          </p:cNvSpPr>
          <p:nvPr>
            <p:ph type="title"/>
          </p:nvPr>
        </p:nvSpPr>
        <p:spPr/>
        <p:txBody>
          <a:bodyPr>
            <a:normAutofit/>
          </a:bodyPr>
          <a:lstStyle/>
          <a:p>
            <a:r>
              <a:rPr lang="en-NL" sz="3200" b="1" dirty="0"/>
              <a:t>Propublica’s Analysis of COMPAS </a:t>
            </a:r>
            <a:endParaRPr lang="en-NL" sz="3200" dirty="0"/>
          </a:p>
        </p:txBody>
      </p:sp>
      <p:sp>
        <p:nvSpPr>
          <p:cNvPr id="3" name="Text Placeholder 2">
            <a:extLst>
              <a:ext uri="{FF2B5EF4-FFF2-40B4-BE49-F238E27FC236}">
                <a16:creationId xmlns:a16="http://schemas.microsoft.com/office/drawing/2014/main" id="{07B4FF3D-4DC4-6E45-B6DE-3F9EE31655C8}"/>
              </a:ext>
            </a:extLst>
          </p:cNvPr>
          <p:cNvSpPr>
            <a:spLocks noGrp="1"/>
          </p:cNvSpPr>
          <p:nvPr>
            <p:ph type="body" idx="1"/>
          </p:nvPr>
        </p:nvSpPr>
        <p:spPr>
          <a:xfrm>
            <a:off x="1097280" y="1845734"/>
            <a:ext cx="5770142" cy="4023360"/>
          </a:xfrm>
        </p:spPr>
        <p:txBody>
          <a:bodyPr/>
          <a:lstStyle/>
          <a:p>
            <a:pPr marL="114300" indent="0">
              <a:buNone/>
            </a:pPr>
            <a:r>
              <a:rPr lang="en-NL" dirty="0"/>
              <a:t>In 2017, Propublica found that </a:t>
            </a:r>
            <a:r>
              <a:rPr lang="en-NL" b="1" dirty="0"/>
              <a:t>COMPAS</a:t>
            </a:r>
            <a:r>
              <a:rPr lang="en-NL" dirty="0"/>
              <a:t>, a recidivism prediction algorithm used by judges in the United S</a:t>
            </a:r>
            <a:r>
              <a:rPr lang="en-US" dirty="0"/>
              <a:t>t</a:t>
            </a:r>
            <a:r>
              <a:rPr lang="en-NL" dirty="0"/>
              <a:t>ates, failed differently for African-American defendants compared to white Americans.</a:t>
            </a:r>
          </a:p>
          <a:p>
            <a:pPr marL="114300" indent="0">
              <a:buNone/>
            </a:pPr>
            <a:endParaRPr lang="en-NL" dirty="0"/>
          </a:p>
        </p:txBody>
      </p:sp>
      <p:pic>
        <p:nvPicPr>
          <p:cNvPr id="4" name="Picture 3">
            <a:extLst>
              <a:ext uri="{FF2B5EF4-FFF2-40B4-BE49-F238E27FC236}">
                <a16:creationId xmlns:a16="http://schemas.microsoft.com/office/drawing/2014/main" id="{D3DD0CF7-22B7-194F-A942-865C3172A839}"/>
              </a:ext>
            </a:extLst>
          </p:cNvPr>
          <p:cNvPicPr>
            <a:picLocks noChangeAspect="1"/>
          </p:cNvPicPr>
          <p:nvPr/>
        </p:nvPicPr>
        <p:blipFill>
          <a:blip r:embed="rId3"/>
          <a:stretch>
            <a:fillRect/>
          </a:stretch>
        </p:blipFill>
        <p:spPr>
          <a:xfrm>
            <a:off x="7443427" y="2069960"/>
            <a:ext cx="3651293" cy="3784180"/>
          </a:xfrm>
          <a:prstGeom prst="rect">
            <a:avLst/>
          </a:prstGeom>
        </p:spPr>
      </p:pic>
      <p:graphicFrame>
        <p:nvGraphicFramePr>
          <p:cNvPr id="6" name="Table 12">
            <a:extLst>
              <a:ext uri="{FF2B5EF4-FFF2-40B4-BE49-F238E27FC236}">
                <a16:creationId xmlns:a16="http://schemas.microsoft.com/office/drawing/2014/main" id="{04DC420B-51CC-2146-AA79-236644C26FBD}"/>
              </a:ext>
            </a:extLst>
          </p:cNvPr>
          <p:cNvGraphicFramePr>
            <a:graphicFrameLocks noGrp="1"/>
          </p:cNvGraphicFramePr>
          <p:nvPr>
            <p:extLst>
              <p:ext uri="{D42A27DB-BD31-4B8C-83A1-F6EECF244321}">
                <p14:modId xmlns:p14="http://schemas.microsoft.com/office/powerpoint/2010/main" val="636898828"/>
              </p:ext>
            </p:extLst>
          </p:nvPr>
        </p:nvGraphicFramePr>
        <p:xfrm>
          <a:off x="1556678" y="3552312"/>
          <a:ext cx="4851345" cy="1299744"/>
        </p:xfrm>
        <a:graphic>
          <a:graphicData uri="http://schemas.openxmlformats.org/drawingml/2006/table">
            <a:tbl>
              <a:tblPr firstRow="1" bandRow="1">
                <a:tableStyleId>{073A0DAA-6AF3-43AB-8588-CEC1D06C72B9}</a:tableStyleId>
              </a:tblPr>
              <a:tblGrid>
                <a:gridCol w="1617115">
                  <a:extLst>
                    <a:ext uri="{9D8B030D-6E8A-4147-A177-3AD203B41FA5}">
                      <a16:colId xmlns:a16="http://schemas.microsoft.com/office/drawing/2014/main" val="4077486188"/>
                    </a:ext>
                  </a:extLst>
                </a:gridCol>
                <a:gridCol w="1617115">
                  <a:extLst>
                    <a:ext uri="{9D8B030D-6E8A-4147-A177-3AD203B41FA5}">
                      <a16:colId xmlns:a16="http://schemas.microsoft.com/office/drawing/2014/main" val="2296903301"/>
                    </a:ext>
                  </a:extLst>
                </a:gridCol>
                <a:gridCol w="1617115">
                  <a:extLst>
                    <a:ext uri="{9D8B030D-6E8A-4147-A177-3AD203B41FA5}">
                      <a16:colId xmlns:a16="http://schemas.microsoft.com/office/drawing/2014/main" val="925558805"/>
                    </a:ext>
                  </a:extLst>
                </a:gridCol>
              </a:tblGrid>
              <a:tr h="500892">
                <a:tc>
                  <a:txBody>
                    <a:bodyPr/>
                    <a:lstStyle/>
                    <a:p>
                      <a:endParaRPr lang="en-NL" dirty="0"/>
                    </a:p>
                  </a:txBody>
                  <a:tcPr/>
                </a:tc>
                <a:tc>
                  <a:txBody>
                    <a:bodyPr/>
                    <a:lstStyle/>
                    <a:p>
                      <a:pPr algn="ctr"/>
                      <a:r>
                        <a:rPr lang="en-NL"/>
                        <a:t>White</a:t>
                      </a:r>
                    </a:p>
                  </a:txBody>
                  <a:tcPr/>
                </a:tc>
                <a:tc>
                  <a:txBody>
                    <a:bodyPr/>
                    <a:lstStyle/>
                    <a:p>
                      <a:pPr algn="ctr"/>
                      <a:r>
                        <a:rPr lang="en-NL" dirty="0"/>
                        <a:t>African-American</a:t>
                      </a:r>
                    </a:p>
                  </a:txBody>
                  <a:tcPr/>
                </a:tc>
                <a:extLst>
                  <a:ext uri="{0D108BD9-81ED-4DB2-BD59-A6C34878D82A}">
                    <a16:rowId xmlns:a16="http://schemas.microsoft.com/office/drawing/2014/main" val="2345557250"/>
                  </a:ext>
                </a:extLst>
              </a:tr>
              <a:tr h="390792">
                <a:tc>
                  <a:txBody>
                    <a:bodyPr/>
                    <a:lstStyle/>
                    <a:p>
                      <a:pPr algn="ctr"/>
                      <a:r>
                        <a:rPr lang="en-NL"/>
                        <a:t>False Positive</a:t>
                      </a:r>
                    </a:p>
                  </a:txBody>
                  <a:tcPr/>
                </a:tc>
                <a:tc>
                  <a:txBody>
                    <a:bodyPr/>
                    <a:lstStyle/>
                    <a:p>
                      <a:pPr algn="ctr"/>
                      <a:r>
                        <a:rPr lang="en-NL"/>
                        <a:t>23.5%</a:t>
                      </a:r>
                    </a:p>
                  </a:txBody>
                  <a:tcPr/>
                </a:tc>
                <a:tc>
                  <a:txBody>
                    <a:bodyPr/>
                    <a:lstStyle/>
                    <a:p>
                      <a:pPr algn="ctr"/>
                      <a:r>
                        <a:rPr lang="en-NL"/>
                        <a:t>44.9%</a:t>
                      </a:r>
                    </a:p>
                  </a:txBody>
                  <a:tcPr/>
                </a:tc>
                <a:extLst>
                  <a:ext uri="{0D108BD9-81ED-4DB2-BD59-A6C34878D82A}">
                    <a16:rowId xmlns:a16="http://schemas.microsoft.com/office/drawing/2014/main" val="1564165124"/>
                  </a:ext>
                </a:extLst>
              </a:tr>
              <a:tr h="390792">
                <a:tc>
                  <a:txBody>
                    <a:bodyPr/>
                    <a:lstStyle/>
                    <a:p>
                      <a:pPr algn="ctr"/>
                      <a:r>
                        <a:rPr lang="en-NL"/>
                        <a:t>False Negative</a:t>
                      </a:r>
                    </a:p>
                  </a:txBody>
                  <a:tcPr/>
                </a:tc>
                <a:tc>
                  <a:txBody>
                    <a:bodyPr/>
                    <a:lstStyle/>
                    <a:p>
                      <a:pPr algn="ctr"/>
                      <a:r>
                        <a:rPr lang="en-NL"/>
                        <a:t>47.7%</a:t>
                      </a:r>
                    </a:p>
                  </a:txBody>
                  <a:tcPr/>
                </a:tc>
                <a:tc>
                  <a:txBody>
                    <a:bodyPr/>
                    <a:lstStyle/>
                    <a:p>
                      <a:pPr algn="ctr"/>
                      <a:r>
                        <a:rPr lang="en-NL" dirty="0"/>
                        <a:t>28.0%</a:t>
                      </a:r>
                    </a:p>
                  </a:txBody>
                  <a:tcPr/>
                </a:tc>
                <a:extLst>
                  <a:ext uri="{0D108BD9-81ED-4DB2-BD59-A6C34878D82A}">
                    <a16:rowId xmlns:a16="http://schemas.microsoft.com/office/drawing/2014/main" val="3588126439"/>
                  </a:ext>
                </a:extLst>
              </a:tr>
            </a:tbl>
          </a:graphicData>
        </a:graphic>
      </p:graphicFrame>
      <p:sp>
        <p:nvSpPr>
          <p:cNvPr id="7" name="Rectangle 6">
            <a:extLst>
              <a:ext uri="{FF2B5EF4-FFF2-40B4-BE49-F238E27FC236}">
                <a16:creationId xmlns:a16="http://schemas.microsoft.com/office/drawing/2014/main" id="{190952DD-A7B4-1341-9258-ABE77656FE07}"/>
              </a:ext>
            </a:extLst>
          </p:cNvPr>
          <p:cNvSpPr/>
          <p:nvPr/>
        </p:nvSpPr>
        <p:spPr>
          <a:xfrm>
            <a:off x="1097280" y="5072859"/>
            <a:ext cx="5896373" cy="245845"/>
          </a:xfrm>
          <a:prstGeom prst="rect">
            <a:avLst/>
          </a:prstGeom>
        </p:spPr>
        <p:txBody>
          <a:bodyPr wrap="square">
            <a:spAutoFit/>
          </a:bodyPr>
          <a:lstStyle/>
          <a:p>
            <a:pPr algn="ctr"/>
            <a:r>
              <a:rPr lang="en-NL" sz="1000" b="1" dirty="0"/>
              <a:t>Source: </a:t>
            </a:r>
            <a:r>
              <a:rPr lang="en-US" sz="1000" dirty="0">
                <a:hlinkClick r:id="rId4"/>
              </a:rPr>
              <a:t>https://www.propublica.org/article/machine-bias-risk-assessments-in-criminal-sentencing</a:t>
            </a:r>
            <a:endParaRPr lang="en-US" sz="1000" dirty="0"/>
          </a:p>
        </p:txBody>
      </p:sp>
    </p:spTree>
    <p:extLst>
      <p:ext uri="{BB962C8B-B14F-4D97-AF65-F5344CB8AC3E}">
        <p14:creationId xmlns:p14="http://schemas.microsoft.com/office/powerpoint/2010/main" val="4719804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Shape 149"/>
        <p:cNvGrpSpPr/>
        <p:nvPr/>
      </p:nvGrpSpPr>
      <p:grpSpPr>
        <a:xfrm>
          <a:off x="0" y="0"/>
          <a:ext cx="0" cy="0"/>
          <a:chOff x="0" y="0"/>
          <a:chExt cx="0" cy="0"/>
        </a:xfrm>
      </p:grpSpPr>
      <p:sp>
        <p:nvSpPr>
          <p:cNvPr id="150" name="Google Shape;150;p8"/>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IN"/>
              <a:t>References</a:t>
            </a:r>
            <a:endParaRPr/>
          </a:p>
        </p:txBody>
      </p:sp>
      <p:sp>
        <p:nvSpPr>
          <p:cNvPr id="151" name="Google Shape;151;p8"/>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p>
            <a:pPr>
              <a:buFont typeface="Arial" panose="020B0604020202020204" pitchFamily="34" charset="0"/>
              <a:buChar char="•"/>
            </a:pPr>
            <a:r>
              <a:rPr lang="en-US" i="1" dirty="0">
                <a:hlinkClick r:id="rId3"/>
              </a:rPr>
              <a:t>Fairness and Machine Learning - Limitations and Opportunities</a:t>
            </a:r>
            <a:r>
              <a:rPr lang="en-US" dirty="0"/>
              <a:t> by Solon </a:t>
            </a:r>
            <a:r>
              <a:rPr lang="en-US" dirty="0" err="1"/>
              <a:t>Barocas</a:t>
            </a:r>
            <a:r>
              <a:rPr lang="en-US" dirty="0"/>
              <a:t>, Moritz Hardt, and Arvind Narayanan.</a:t>
            </a:r>
          </a:p>
          <a:p>
            <a:pPr>
              <a:buFont typeface="Arial" panose="020B0604020202020204" pitchFamily="34" charset="0"/>
              <a:buChar char="•"/>
            </a:pPr>
            <a:r>
              <a:rPr lang="en-US" i="1" dirty="0">
                <a:hlinkClick r:id="rId4"/>
              </a:rPr>
              <a:t>An Introduction to Algorithmic Fairness</a:t>
            </a:r>
            <a:r>
              <a:rPr lang="en-US" dirty="0"/>
              <a:t> by Hilde </a:t>
            </a:r>
            <a:r>
              <a:rPr lang="en-US" dirty="0" err="1"/>
              <a:t>Weerts</a:t>
            </a:r>
            <a:r>
              <a:rPr lang="en-US" dirty="0"/>
              <a:t>.</a:t>
            </a:r>
          </a:p>
          <a:p>
            <a:pPr marL="434340">
              <a:spcBef>
                <a:spcPts val="0"/>
              </a:spcBef>
              <a:buSzPts val="2000"/>
              <a:buFont typeface="Arial" panose="020B0604020202020204" pitchFamily="34" charset="0"/>
              <a:buChar char="•"/>
            </a:pPr>
            <a:endParaRPr dirty="0"/>
          </a:p>
        </p:txBody>
      </p:sp>
      <p:sp>
        <p:nvSpPr>
          <p:cNvPr id="152" name="Google Shape;152;p8"/>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18</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IN" dirty="0"/>
              <a:t>Agenda</a:t>
            </a:r>
            <a:endParaRPr dirty="0"/>
          </a:p>
        </p:txBody>
      </p:sp>
      <p:sp>
        <p:nvSpPr>
          <p:cNvPr id="105" name="Google Shape;105;p2"/>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p>
            <a:pPr marL="355600" lvl="0" indent="-419100" algn="l" rtl="0">
              <a:lnSpc>
                <a:spcPct val="150000"/>
              </a:lnSpc>
              <a:spcBef>
                <a:spcPts val="0"/>
              </a:spcBef>
              <a:spcAft>
                <a:spcPts val="0"/>
              </a:spcAft>
              <a:buClr>
                <a:schemeClr val="accent2"/>
              </a:buClr>
              <a:buSzPts val="3000"/>
              <a:buFont typeface="Courier New"/>
              <a:buChar char="o"/>
            </a:pPr>
            <a:r>
              <a:rPr lang="en-US" sz="3000" dirty="0"/>
              <a:t>Algorithmic Fairness</a:t>
            </a:r>
          </a:p>
          <a:p>
            <a:pPr marL="355600" lvl="0" indent="-419100" algn="l" rtl="0">
              <a:lnSpc>
                <a:spcPct val="150000"/>
              </a:lnSpc>
              <a:spcBef>
                <a:spcPts val="0"/>
              </a:spcBef>
              <a:spcAft>
                <a:spcPts val="0"/>
              </a:spcAft>
              <a:buClr>
                <a:schemeClr val="accent2"/>
              </a:buClr>
              <a:buSzPts val="3000"/>
              <a:buFont typeface="Courier New"/>
              <a:buChar char="o"/>
            </a:pPr>
            <a:r>
              <a:rPr lang="en-IN" sz="3000" dirty="0"/>
              <a:t>Introduction to Tutorial</a:t>
            </a:r>
            <a:endParaRPr sz="3000" dirty="0"/>
          </a:p>
          <a:p>
            <a:pPr marL="91440" lvl="0" indent="0" algn="l" rtl="0">
              <a:lnSpc>
                <a:spcPct val="150000"/>
              </a:lnSpc>
              <a:spcBef>
                <a:spcPts val="1400"/>
              </a:spcBef>
              <a:spcAft>
                <a:spcPts val="0"/>
              </a:spcAft>
              <a:buSzPts val="2000"/>
              <a:buNone/>
            </a:pPr>
            <a:endParaRPr sz="3000" dirty="0"/>
          </a:p>
        </p:txBody>
      </p:sp>
      <p:sp>
        <p:nvSpPr>
          <p:cNvPr id="106" name="Google Shape;106;p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1861EB6-C12D-E249-8670-DFE6AAE6C681}"/>
              </a:ext>
            </a:extLst>
          </p:cNvPr>
          <p:cNvSpPr>
            <a:spLocks noGrp="1"/>
          </p:cNvSpPr>
          <p:nvPr>
            <p:ph type="title"/>
          </p:nvPr>
        </p:nvSpPr>
        <p:spPr/>
        <p:txBody>
          <a:bodyPr>
            <a:normAutofit/>
          </a:bodyPr>
          <a:lstStyle/>
          <a:p>
            <a:r>
              <a:rPr lang="en-NL" sz="7200" b="1" dirty="0"/>
              <a:t>Introduction</a:t>
            </a:r>
            <a:br>
              <a:rPr lang="en-NL" sz="7200" dirty="0"/>
            </a:br>
            <a:r>
              <a:rPr lang="en-NL" sz="7200" dirty="0"/>
              <a:t>Algorithmic Fairness</a:t>
            </a:r>
          </a:p>
        </p:txBody>
      </p:sp>
      <p:sp>
        <p:nvSpPr>
          <p:cNvPr id="5" name="Text Placeholder 4">
            <a:extLst>
              <a:ext uri="{FF2B5EF4-FFF2-40B4-BE49-F238E27FC236}">
                <a16:creationId xmlns:a16="http://schemas.microsoft.com/office/drawing/2014/main" id="{72418F7E-6A4D-C641-8020-10C87377AD07}"/>
              </a:ext>
            </a:extLst>
          </p:cNvPr>
          <p:cNvSpPr>
            <a:spLocks noGrp="1"/>
          </p:cNvSpPr>
          <p:nvPr>
            <p:ph type="body" idx="1"/>
          </p:nvPr>
        </p:nvSpPr>
        <p:spPr/>
        <p:txBody>
          <a:bodyPr/>
          <a:lstStyle/>
          <a:p>
            <a:endParaRPr lang="en-NL" dirty="0"/>
          </a:p>
        </p:txBody>
      </p:sp>
    </p:spTree>
    <p:extLst>
      <p:ext uri="{BB962C8B-B14F-4D97-AF65-F5344CB8AC3E}">
        <p14:creationId xmlns:p14="http://schemas.microsoft.com/office/powerpoint/2010/main" val="1733555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IN" dirty="0"/>
              <a:t>Algorithmic Fairness</a:t>
            </a:r>
            <a:endParaRPr dirty="0"/>
          </a:p>
        </p:txBody>
      </p:sp>
      <p:sp>
        <p:nvSpPr>
          <p:cNvPr id="113" name="Google Shape;113;p3"/>
          <p:cNvSpPr txBox="1">
            <a:spLocks noGrp="1"/>
          </p:cNvSpPr>
          <p:nvPr>
            <p:ph type="body" idx="1"/>
          </p:nvPr>
        </p:nvSpPr>
        <p:spPr>
          <a:xfrm>
            <a:off x="1097280" y="1845734"/>
            <a:ext cx="10058400" cy="687480"/>
          </a:xfrm>
          <a:prstGeom prst="rect">
            <a:avLst/>
          </a:prstGeom>
          <a:noFill/>
          <a:ln>
            <a:noFill/>
          </a:ln>
        </p:spPr>
        <p:txBody>
          <a:bodyPr spcFirstLastPara="1" wrap="square" lIns="0" tIns="45700" rIns="0" bIns="45700" anchor="t" anchorCtr="0">
            <a:normAutofit/>
          </a:bodyPr>
          <a:lstStyle/>
          <a:p>
            <a:pPr marL="91440" lvl="0" indent="0" algn="ctr">
              <a:spcBef>
                <a:spcPts val="0"/>
              </a:spcBef>
              <a:buSzPts val="2000"/>
              <a:buNone/>
            </a:pPr>
            <a:r>
              <a:rPr lang="en-US" dirty="0"/>
              <a:t>The idea that </a:t>
            </a:r>
            <a:r>
              <a:rPr lang="en-US" dirty="0">
                <a:solidFill>
                  <a:schemeClr val="accent2"/>
                </a:solidFill>
              </a:rPr>
              <a:t>algorithmic systems </a:t>
            </a:r>
            <a:r>
              <a:rPr lang="en-US" dirty="0"/>
              <a:t>should behave or treat people </a:t>
            </a:r>
            <a:r>
              <a:rPr lang="en-US" dirty="0">
                <a:solidFill>
                  <a:schemeClr val="accent2"/>
                </a:solidFill>
              </a:rPr>
              <a:t>without unjust or prejudicial treatment </a:t>
            </a:r>
            <a:r>
              <a:rPr lang="en-US" dirty="0"/>
              <a:t>on the grounds of </a:t>
            </a:r>
            <a:r>
              <a:rPr lang="en-US" dirty="0">
                <a:solidFill>
                  <a:schemeClr val="accent2"/>
                </a:solidFill>
              </a:rPr>
              <a:t>sensitive characteristics</a:t>
            </a:r>
            <a:r>
              <a:rPr lang="en-US" dirty="0"/>
              <a:t>.</a:t>
            </a:r>
            <a:endParaRPr dirty="0"/>
          </a:p>
        </p:txBody>
      </p:sp>
      <p:sp>
        <p:nvSpPr>
          <p:cNvPr id="114" name="Google Shape;114;p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4</a:t>
            </a:fld>
            <a:endParaRPr/>
          </a:p>
        </p:txBody>
      </p:sp>
      <p:sp>
        <p:nvSpPr>
          <p:cNvPr id="5" name="Content Placeholder 18">
            <a:extLst>
              <a:ext uri="{FF2B5EF4-FFF2-40B4-BE49-F238E27FC236}">
                <a16:creationId xmlns:a16="http://schemas.microsoft.com/office/drawing/2014/main" id="{667929B0-6CEF-5640-A9D8-21C2CA3404F4}"/>
              </a:ext>
            </a:extLst>
          </p:cNvPr>
          <p:cNvSpPr txBox="1">
            <a:spLocks/>
          </p:cNvSpPr>
          <p:nvPr/>
        </p:nvSpPr>
        <p:spPr>
          <a:xfrm>
            <a:off x="1054324" y="2927108"/>
            <a:ext cx="2807749" cy="47908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NL" sz="2000" b="1" dirty="0">
                <a:solidFill>
                  <a:schemeClr val="accent2"/>
                </a:solidFill>
              </a:rPr>
              <a:t>Hiring</a:t>
            </a:r>
          </a:p>
        </p:txBody>
      </p:sp>
      <p:sp>
        <p:nvSpPr>
          <p:cNvPr id="6" name="Content Placeholder 20">
            <a:extLst>
              <a:ext uri="{FF2B5EF4-FFF2-40B4-BE49-F238E27FC236}">
                <a16:creationId xmlns:a16="http://schemas.microsoft.com/office/drawing/2014/main" id="{9C914615-8DDB-124E-BFC9-A8DC824C3DD9}"/>
              </a:ext>
            </a:extLst>
          </p:cNvPr>
          <p:cNvSpPr txBox="1">
            <a:spLocks/>
          </p:cNvSpPr>
          <p:nvPr/>
        </p:nvSpPr>
        <p:spPr>
          <a:xfrm>
            <a:off x="8329930" y="2927109"/>
            <a:ext cx="2807749" cy="491128"/>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NL" sz="2000" b="1">
                <a:solidFill>
                  <a:schemeClr val="accent2"/>
                </a:solidFill>
              </a:rPr>
              <a:t>Translation</a:t>
            </a:r>
            <a:endParaRPr lang="en-NL" sz="2000" b="1" dirty="0">
              <a:solidFill>
                <a:schemeClr val="accent2"/>
              </a:solidFill>
            </a:endParaRPr>
          </a:p>
        </p:txBody>
      </p:sp>
      <p:sp>
        <p:nvSpPr>
          <p:cNvPr id="7" name="Content Placeholder 22">
            <a:extLst>
              <a:ext uri="{FF2B5EF4-FFF2-40B4-BE49-F238E27FC236}">
                <a16:creationId xmlns:a16="http://schemas.microsoft.com/office/drawing/2014/main" id="{441DA6BC-18F5-2341-8CAF-42C0D5448103}"/>
              </a:ext>
            </a:extLst>
          </p:cNvPr>
          <p:cNvSpPr txBox="1">
            <a:spLocks/>
          </p:cNvSpPr>
          <p:nvPr/>
        </p:nvSpPr>
        <p:spPr>
          <a:xfrm>
            <a:off x="4692126" y="2939150"/>
            <a:ext cx="2807749" cy="479088"/>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NL" sz="2000" b="1">
                <a:solidFill>
                  <a:schemeClr val="accent2"/>
                </a:solidFill>
              </a:rPr>
              <a:t>Fraud Detection</a:t>
            </a:r>
            <a:endParaRPr lang="en-NL" sz="2000" b="1" dirty="0">
              <a:solidFill>
                <a:schemeClr val="accent2"/>
              </a:solidFill>
            </a:endParaRPr>
          </a:p>
        </p:txBody>
      </p:sp>
      <p:sp>
        <p:nvSpPr>
          <p:cNvPr id="8" name="Rectangle 7">
            <a:extLst>
              <a:ext uri="{FF2B5EF4-FFF2-40B4-BE49-F238E27FC236}">
                <a16:creationId xmlns:a16="http://schemas.microsoft.com/office/drawing/2014/main" id="{35BEB154-006A-8E40-B7C2-B5200AF0B3CF}"/>
              </a:ext>
            </a:extLst>
          </p:cNvPr>
          <p:cNvSpPr/>
          <p:nvPr/>
        </p:nvSpPr>
        <p:spPr>
          <a:xfrm>
            <a:off x="696106" y="5290682"/>
            <a:ext cx="3552910" cy="461665"/>
          </a:xfrm>
          <a:prstGeom prst="rect">
            <a:avLst/>
          </a:prstGeom>
        </p:spPr>
        <p:txBody>
          <a:bodyPr wrap="square">
            <a:spAutoFit/>
          </a:bodyPr>
          <a:lstStyle/>
          <a:p>
            <a:r>
              <a:rPr lang="en-NL" sz="800" b="1" dirty="0"/>
              <a:t>Source</a:t>
            </a:r>
            <a:r>
              <a:rPr lang="en-NL" sz="800" dirty="0"/>
              <a:t>: </a:t>
            </a:r>
            <a:r>
              <a:rPr lang="en-US" sz="800" dirty="0">
                <a:hlinkClick r:id="rId3"/>
              </a:rPr>
              <a:t>https://www.reuters.com/article/us-amazon-com-jobs-automation-insight-idUSKCN1MK08G</a:t>
            </a:r>
            <a:endParaRPr lang="en-US" sz="800" dirty="0"/>
          </a:p>
          <a:p>
            <a:endParaRPr lang="en-US" sz="800" dirty="0"/>
          </a:p>
        </p:txBody>
      </p:sp>
      <p:pic>
        <p:nvPicPr>
          <p:cNvPr id="9" name="Content Placeholder 5">
            <a:extLst>
              <a:ext uri="{FF2B5EF4-FFF2-40B4-BE49-F238E27FC236}">
                <a16:creationId xmlns:a16="http://schemas.microsoft.com/office/drawing/2014/main" id="{D6B73E05-0B1E-3447-8375-E99E2FC6E130}"/>
              </a:ext>
            </a:extLst>
          </p:cNvPr>
          <p:cNvPicPr>
            <a:picLocks noChangeAspect="1"/>
          </p:cNvPicPr>
          <p:nvPr/>
        </p:nvPicPr>
        <p:blipFill>
          <a:blip r:embed="rId4"/>
          <a:stretch>
            <a:fillRect/>
          </a:stretch>
        </p:blipFill>
        <p:spPr>
          <a:xfrm>
            <a:off x="749548" y="3569308"/>
            <a:ext cx="3446026" cy="1531567"/>
          </a:xfrm>
          <a:prstGeom prst="rect">
            <a:avLst/>
          </a:prstGeom>
        </p:spPr>
      </p:pic>
      <p:pic>
        <p:nvPicPr>
          <p:cNvPr id="10" name="Picture 9">
            <a:extLst>
              <a:ext uri="{FF2B5EF4-FFF2-40B4-BE49-F238E27FC236}">
                <a16:creationId xmlns:a16="http://schemas.microsoft.com/office/drawing/2014/main" id="{4466B170-8872-C843-9F81-70C0B3407AB9}"/>
              </a:ext>
            </a:extLst>
          </p:cNvPr>
          <p:cNvPicPr>
            <a:picLocks noChangeAspect="1"/>
          </p:cNvPicPr>
          <p:nvPr/>
        </p:nvPicPr>
        <p:blipFill>
          <a:blip r:embed="rId5"/>
          <a:stretch>
            <a:fillRect/>
          </a:stretch>
        </p:blipFill>
        <p:spPr>
          <a:xfrm>
            <a:off x="8101682" y="3660892"/>
            <a:ext cx="3264243" cy="1485374"/>
          </a:xfrm>
          <a:prstGeom prst="rect">
            <a:avLst/>
          </a:prstGeom>
        </p:spPr>
      </p:pic>
      <p:pic>
        <p:nvPicPr>
          <p:cNvPr id="11" name="Picture 10">
            <a:extLst>
              <a:ext uri="{FF2B5EF4-FFF2-40B4-BE49-F238E27FC236}">
                <a16:creationId xmlns:a16="http://schemas.microsoft.com/office/drawing/2014/main" id="{79C1D596-7146-4F48-A68E-4D0AB5EBD69D}"/>
              </a:ext>
            </a:extLst>
          </p:cNvPr>
          <p:cNvPicPr>
            <a:picLocks noChangeAspect="1"/>
          </p:cNvPicPr>
          <p:nvPr/>
        </p:nvPicPr>
        <p:blipFill rotWithShape="1">
          <a:blip r:embed="rId6"/>
          <a:srcRect t="61419"/>
          <a:stretch/>
        </p:blipFill>
        <p:spPr>
          <a:xfrm>
            <a:off x="4747544" y="3563232"/>
            <a:ext cx="2696912" cy="1696300"/>
          </a:xfrm>
          <a:prstGeom prst="rect">
            <a:avLst/>
          </a:prstGeom>
        </p:spPr>
      </p:pic>
      <p:sp>
        <p:nvSpPr>
          <p:cNvPr id="12" name="Rectangle 11">
            <a:extLst>
              <a:ext uri="{FF2B5EF4-FFF2-40B4-BE49-F238E27FC236}">
                <a16:creationId xmlns:a16="http://schemas.microsoft.com/office/drawing/2014/main" id="{94FBBF2A-D14B-5D4D-BE49-0738407D8C1B}"/>
              </a:ext>
            </a:extLst>
          </p:cNvPr>
          <p:cNvSpPr/>
          <p:nvPr/>
        </p:nvSpPr>
        <p:spPr>
          <a:xfrm>
            <a:off x="4747544" y="5290682"/>
            <a:ext cx="2696912" cy="461665"/>
          </a:xfrm>
          <a:prstGeom prst="rect">
            <a:avLst/>
          </a:prstGeom>
        </p:spPr>
        <p:txBody>
          <a:bodyPr wrap="square">
            <a:spAutoFit/>
          </a:bodyPr>
          <a:lstStyle/>
          <a:p>
            <a:r>
              <a:rPr lang="en-NL" sz="800" b="1" dirty="0"/>
              <a:t>Source</a:t>
            </a:r>
            <a:r>
              <a:rPr lang="en-NL" sz="800" dirty="0"/>
              <a:t>: </a:t>
            </a:r>
            <a:r>
              <a:rPr lang="en-NL" sz="800" dirty="0">
                <a:hlinkClick r:id="rId7"/>
              </a:rPr>
              <a:t>https://www.amnesty.nl/content/uploads/2021/10/20211014_FINAL_Xenophobic-Machines.pdf?x42580</a:t>
            </a:r>
            <a:endParaRPr lang="en-NL" sz="800" dirty="0"/>
          </a:p>
        </p:txBody>
      </p:sp>
      <p:sp>
        <p:nvSpPr>
          <p:cNvPr id="13" name="Content Placeholder 2">
            <a:extLst>
              <a:ext uri="{FF2B5EF4-FFF2-40B4-BE49-F238E27FC236}">
                <a16:creationId xmlns:a16="http://schemas.microsoft.com/office/drawing/2014/main" id="{B796E3E2-B30B-764E-B009-480275549A1E}"/>
              </a:ext>
            </a:extLst>
          </p:cNvPr>
          <p:cNvSpPr txBox="1">
            <a:spLocks/>
          </p:cNvSpPr>
          <p:nvPr/>
        </p:nvSpPr>
        <p:spPr>
          <a:xfrm>
            <a:off x="8040005" y="5331722"/>
            <a:ext cx="3097674" cy="461665"/>
          </a:xfrm>
          <a:prstGeom prst="rect">
            <a:avLst/>
          </a:prstGeom>
        </p:spPr>
        <p:txBody>
          <a:bodyPr>
            <a:normAutofit/>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800" kern="1200" baseline="0">
                <a:solidFill>
                  <a:schemeClr val="tx1">
                    <a:lumMod val="90000"/>
                    <a:lumOff val="10000"/>
                  </a:schemeClr>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2400" kern="1200" baseline="0">
                <a:solidFill>
                  <a:schemeClr val="tx1">
                    <a:lumMod val="90000"/>
                    <a:lumOff val="10000"/>
                  </a:schemeClr>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000" kern="1200" baseline="0">
                <a:solidFill>
                  <a:schemeClr val="tx1">
                    <a:lumMod val="90000"/>
                    <a:lumOff val="10000"/>
                  </a:schemeClr>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chemeClr val="tx1">
                    <a:lumMod val="90000"/>
                    <a:lumOff val="10000"/>
                  </a:schemeClr>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chemeClr val="tx1">
                    <a:lumMod val="90000"/>
                    <a:lumOff val="1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800" b="1" dirty="0">
                <a:latin typeface="Arial" panose="020B0604020202020204" pitchFamily="34" charset="0"/>
                <a:cs typeface="Arial" panose="020B0604020202020204" pitchFamily="34" charset="0"/>
              </a:rPr>
              <a:t>Source</a:t>
            </a:r>
            <a:r>
              <a:rPr lang="en-US" sz="800" dirty="0">
                <a:latin typeface="Arial" panose="020B0604020202020204" pitchFamily="34" charset="0"/>
                <a:cs typeface="Arial" panose="020B0604020202020204" pitchFamily="34" charset="0"/>
              </a:rPr>
              <a:t>: </a:t>
            </a:r>
            <a:r>
              <a:rPr lang="en-US" sz="800" dirty="0">
                <a:latin typeface="Arial" panose="020B0604020202020204" pitchFamily="34" charset="0"/>
                <a:cs typeface="Arial" panose="020B0604020202020204" pitchFamily="34" charset="0"/>
                <a:hlinkClick r:id="rId8"/>
              </a:rPr>
              <a:t>https://qz.com/1141122/google-translates-gender-bias-pairs-he-with-hardworking-and-she-with-lazy-and-other-examples/</a:t>
            </a:r>
            <a:endParaRPr lang="en-US" sz="800" dirty="0">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29520-1A7A-EF41-9CDE-FCE738BE41E6}"/>
              </a:ext>
            </a:extLst>
          </p:cNvPr>
          <p:cNvSpPr>
            <a:spLocks noGrp="1"/>
          </p:cNvSpPr>
          <p:nvPr>
            <p:ph type="title"/>
          </p:nvPr>
        </p:nvSpPr>
        <p:spPr/>
        <p:txBody>
          <a:bodyPr/>
          <a:lstStyle/>
          <a:p>
            <a:r>
              <a:rPr lang="en-NL" dirty="0"/>
              <a:t>Types of Harm</a:t>
            </a:r>
          </a:p>
        </p:txBody>
      </p:sp>
      <p:sp>
        <p:nvSpPr>
          <p:cNvPr id="18" name="Rectangle 17">
            <a:extLst>
              <a:ext uri="{FF2B5EF4-FFF2-40B4-BE49-F238E27FC236}">
                <a16:creationId xmlns:a16="http://schemas.microsoft.com/office/drawing/2014/main" id="{AAA3A315-B1EA-024B-A806-959B8BE0B023}"/>
              </a:ext>
            </a:extLst>
          </p:cNvPr>
          <p:cNvSpPr/>
          <p:nvPr/>
        </p:nvSpPr>
        <p:spPr>
          <a:xfrm>
            <a:off x="6611902" y="1019519"/>
            <a:ext cx="2297288" cy="461665"/>
          </a:xfrm>
          <a:prstGeom prst="rect">
            <a:avLst/>
          </a:prstGeom>
        </p:spPr>
        <p:txBody>
          <a:bodyPr wrap="square">
            <a:spAutoFit/>
          </a:bodyPr>
          <a:lstStyle/>
          <a:p>
            <a:pPr algn="ctr"/>
            <a:r>
              <a:rPr lang="en-US" sz="1200" dirty="0"/>
              <a:t>Majority of fairness research focuses on these two harms</a:t>
            </a:r>
            <a:endParaRPr lang="en-NL" sz="1200" dirty="0"/>
          </a:p>
        </p:txBody>
      </p:sp>
      <p:cxnSp>
        <p:nvCxnSpPr>
          <p:cNvPr id="19" name="Straight Arrow Connector 39">
            <a:extLst>
              <a:ext uri="{FF2B5EF4-FFF2-40B4-BE49-F238E27FC236}">
                <a16:creationId xmlns:a16="http://schemas.microsoft.com/office/drawing/2014/main" id="{0689597E-B276-C54F-9839-F5E964FBE85F}"/>
              </a:ext>
            </a:extLst>
          </p:cNvPr>
          <p:cNvCxnSpPr>
            <a:cxnSpLocks/>
          </p:cNvCxnSpPr>
          <p:nvPr/>
        </p:nvCxnSpPr>
        <p:spPr>
          <a:xfrm rot="10800000" flipV="1">
            <a:off x="6126480" y="1254873"/>
            <a:ext cx="457199" cy="431476"/>
          </a:xfrm>
          <a:prstGeom prst="curvedConnector2">
            <a:avLst/>
          </a:prstGeom>
          <a:ln w="25400">
            <a:tailEnd type="none"/>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id="{F69AE272-7194-1C48-B077-CB29FAA2DE09}"/>
              </a:ext>
            </a:extLst>
          </p:cNvPr>
          <p:cNvGrpSpPr/>
          <p:nvPr/>
        </p:nvGrpSpPr>
        <p:grpSpPr>
          <a:xfrm>
            <a:off x="960479" y="2028758"/>
            <a:ext cx="10271042" cy="4243439"/>
            <a:chOff x="1030796" y="2028758"/>
            <a:chExt cx="10271042" cy="4243439"/>
          </a:xfrm>
        </p:grpSpPr>
        <p:sp>
          <p:nvSpPr>
            <p:cNvPr id="4" name="Rectangle 3">
              <a:extLst>
                <a:ext uri="{FF2B5EF4-FFF2-40B4-BE49-F238E27FC236}">
                  <a16:creationId xmlns:a16="http://schemas.microsoft.com/office/drawing/2014/main" id="{8E50F9E6-88C8-9045-94B4-4112A77E0957}"/>
                </a:ext>
              </a:extLst>
            </p:cNvPr>
            <p:cNvSpPr/>
            <p:nvPr/>
          </p:nvSpPr>
          <p:spPr>
            <a:xfrm>
              <a:off x="1030796" y="2028758"/>
              <a:ext cx="6570677" cy="1572109"/>
            </a:xfrm>
            <a:custGeom>
              <a:avLst/>
              <a:gdLst>
                <a:gd name="connsiteX0" fmla="*/ 0 w 6570677"/>
                <a:gd name="connsiteY0" fmla="*/ 0 h 1572109"/>
                <a:gd name="connsiteX1" fmla="*/ 728748 w 6570677"/>
                <a:gd name="connsiteY1" fmla="*/ 0 h 1572109"/>
                <a:gd name="connsiteX2" fmla="*/ 1457496 w 6570677"/>
                <a:gd name="connsiteY2" fmla="*/ 0 h 1572109"/>
                <a:gd name="connsiteX3" fmla="*/ 2054830 w 6570677"/>
                <a:gd name="connsiteY3" fmla="*/ 0 h 1572109"/>
                <a:gd name="connsiteX4" fmla="*/ 2717871 w 6570677"/>
                <a:gd name="connsiteY4" fmla="*/ 0 h 1572109"/>
                <a:gd name="connsiteX5" fmla="*/ 3249498 w 6570677"/>
                <a:gd name="connsiteY5" fmla="*/ 0 h 1572109"/>
                <a:gd name="connsiteX6" fmla="*/ 3846833 w 6570677"/>
                <a:gd name="connsiteY6" fmla="*/ 0 h 1572109"/>
                <a:gd name="connsiteX7" fmla="*/ 4575581 w 6570677"/>
                <a:gd name="connsiteY7" fmla="*/ 0 h 1572109"/>
                <a:gd name="connsiteX8" fmla="*/ 5041501 w 6570677"/>
                <a:gd name="connsiteY8" fmla="*/ 0 h 1572109"/>
                <a:gd name="connsiteX9" fmla="*/ 5704542 w 6570677"/>
                <a:gd name="connsiteY9" fmla="*/ 0 h 1572109"/>
                <a:gd name="connsiteX10" fmla="*/ 6570677 w 6570677"/>
                <a:gd name="connsiteY10" fmla="*/ 0 h 1572109"/>
                <a:gd name="connsiteX11" fmla="*/ 6570677 w 6570677"/>
                <a:gd name="connsiteY11" fmla="*/ 524036 h 1572109"/>
                <a:gd name="connsiteX12" fmla="*/ 6570677 w 6570677"/>
                <a:gd name="connsiteY12" fmla="*/ 1048073 h 1572109"/>
                <a:gd name="connsiteX13" fmla="*/ 6570677 w 6570677"/>
                <a:gd name="connsiteY13" fmla="*/ 1572109 h 1572109"/>
                <a:gd name="connsiteX14" fmla="*/ 5841929 w 6570677"/>
                <a:gd name="connsiteY14" fmla="*/ 1572109 h 1572109"/>
                <a:gd name="connsiteX15" fmla="*/ 5244595 w 6570677"/>
                <a:gd name="connsiteY15" fmla="*/ 1572109 h 1572109"/>
                <a:gd name="connsiteX16" fmla="*/ 4647261 w 6570677"/>
                <a:gd name="connsiteY16" fmla="*/ 1572109 h 1572109"/>
                <a:gd name="connsiteX17" fmla="*/ 4049926 w 6570677"/>
                <a:gd name="connsiteY17" fmla="*/ 1572109 h 1572109"/>
                <a:gd name="connsiteX18" fmla="*/ 3452592 w 6570677"/>
                <a:gd name="connsiteY18" fmla="*/ 1572109 h 1572109"/>
                <a:gd name="connsiteX19" fmla="*/ 2920965 w 6570677"/>
                <a:gd name="connsiteY19" fmla="*/ 1572109 h 1572109"/>
                <a:gd name="connsiteX20" fmla="*/ 2257924 w 6570677"/>
                <a:gd name="connsiteY20" fmla="*/ 1572109 h 1572109"/>
                <a:gd name="connsiteX21" fmla="*/ 1660589 w 6570677"/>
                <a:gd name="connsiteY21" fmla="*/ 1572109 h 1572109"/>
                <a:gd name="connsiteX22" fmla="*/ 931841 w 6570677"/>
                <a:gd name="connsiteY22" fmla="*/ 1572109 h 1572109"/>
                <a:gd name="connsiteX23" fmla="*/ 0 w 6570677"/>
                <a:gd name="connsiteY23" fmla="*/ 1572109 h 1572109"/>
                <a:gd name="connsiteX24" fmla="*/ 0 w 6570677"/>
                <a:gd name="connsiteY24" fmla="*/ 1032352 h 1572109"/>
                <a:gd name="connsiteX25" fmla="*/ 0 w 6570677"/>
                <a:gd name="connsiteY25" fmla="*/ 508315 h 1572109"/>
                <a:gd name="connsiteX26" fmla="*/ 0 w 6570677"/>
                <a:gd name="connsiteY26" fmla="*/ 0 h 1572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570677" h="1572109" fill="none" extrusionOk="0">
                  <a:moveTo>
                    <a:pt x="0" y="0"/>
                  </a:moveTo>
                  <a:cubicBezTo>
                    <a:pt x="319513" y="-75731"/>
                    <a:pt x="504156" y="67941"/>
                    <a:pt x="728748" y="0"/>
                  </a:cubicBezTo>
                  <a:cubicBezTo>
                    <a:pt x="953340" y="-67941"/>
                    <a:pt x="1226716" y="59113"/>
                    <a:pt x="1457496" y="0"/>
                  </a:cubicBezTo>
                  <a:cubicBezTo>
                    <a:pt x="1688276" y="-59113"/>
                    <a:pt x="1781076" y="10144"/>
                    <a:pt x="2054830" y="0"/>
                  </a:cubicBezTo>
                  <a:cubicBezTo>
                    <a:pt x="2328584" y="-10144"/>
                    <a:pt x="2504469" y="15409"/>
                    <a:pt x="2717871" y="0"/>
                  </a:cubicBezTo>
                  <a:cubicBezTo>
                    <a:pt x="2931273" y="-15409"/>
                    <a:pt x="3020145" y="34730"/>
                    <a:pt x="3249498" y="0"/>
                  </a:cubicBezTo>
                  <a:cubicBezTo>
                    <a:pt x="3478851" y="-34730"/>
                    <a:pt x="3580323" y="9983"/>
                    <a:pt x="3846833" y="0"/>
                  </a:cubicBezTo>
                  <a:cubicBezTo>
                    <a:pt x="4113344" y="-9983"/>
                    <a:pt x="4269472" y="2309"/>
                    <a:pt x="4575581" y="0"/>
                  </a:cubicBezTo>
                  <a:cubicBezTo>
                    <a:pt x="4881690" y="-2309"/>
                    <a:pt x="4901442" y="28329"/>
                    <a:pt x="5041501" y="0"/>
                  </a:cubicBezTo>
                  <a:cubicBezTo>
                    <a:pt x="5181560" y="-28329"/>
                    <a:pt x="5519455" y="40988"/>
                    <a:pt x="5704542" y="0"/>
                  </a:cubicBezTo>
                  <a:cubicBezTo>
                    <a:pt x="5889629" y="-40988"/>
                    <a:pt x="6162910" y="59415"/>
                    <a:pt x="6570677" y="0"/>
                  </a:cubicBezTo>
                  <a:cubicBezTo>
                    <a:pt x="6594921" y="178600"/>
                    <a:pt x="6518694" y="365615"/>
                    <a:pt x="6570677" y="524036"/>
                  </a:cubicBezTo>
                  <a:cubicBezTo>
                    <a:pt x="6622660" y="682457"/>
                    <a:pt x="6552598" y="845475"/>
                    <a:pt x="6570677" y="1048073"/>
                  </a:cubicBezTo>
                  <a:cubicBezTo>
                    <a:pt x="6588756" y="1250671"/>
                    <a:pt x="6570308" y="1417148"/>
                    <a:pt x="6570677" y="1572109"/>
                  </a:cubicBezTo>
                  <a:cubicBezTo>
                    <a:pt x="6326270" y="1639289"/>
                    <a:pt x="6187231" y="1506316"/>
                    <a:pt x="5841929" y="1572109"/>
                  </a:cubicBezTo>
                  <a:cubicBezTo>
                    <a:pt x="5496627" y="1637902"/>
                    <a:pt x="5455193" y="1550459"/>
                    <a:pt x="5244595" y="1572109"/>
                  </a:cubicBezTo>
                  <a:cubicBezTo>
                    <a:pt x="5033997" y="1593759"/>
                    <a:pt x="4886515" y="1517022"/>
                    <a:pt x="4647261" y="1572109"/>
                  </a:cubicBezTo>
                  <a:cubicBezTo>
                    <a:pt x="4408007" y="1627196"/>
                    <a:pt x="4207255" y="1533474"/>
                    <a:pt x="4049926" y="1572109"/>
                  </a:cubicBezTo>
                  <a:cubicBezTo>
                    <a:pt x="3892598" y="1610744"/>
                    <a:pt x="3705607" y="1548305"/>
                    <a:pt x="3452592" y="1572109"/>
                  </a:cubicBezTo>
                  <a:cubicBezTo>
                    <a:pt x="3199577" y="1595913"/>
                    <a:pt x="3082440" y="1543095"/>
                    <a:pt x="2920965" y="1572109"/>
                  </a:cubicBezTo>
                  <a:cubicBezTo>
                    <a:pt x="2759490" y="1601123"/>
                    <a:pt x="2567083" y="1527726"/>
                    <a:pt x="2257924" y="1572109"/>
                  </a:cubicBezTo>
                  <a:cubicBezTo>
                    <a:pt x="1948765" y="1616492"/>
                    <a:pt x="1844120" y="1511126"/>
                    <a:pt x="1660589" y="1572109"/>
                  </a:cubicBezTo>
                  <a:cubicBezTo>
                    <a:pt x="1477058" y="1633092"/>
                    <a:pt x="1240992" y="1546597"/>
                    <a:pt x="931841" y="1572109"/>
                  </a:cubicBezTo>
                  <a:cubicBezTo>
                    <a:pt x="622690" y="1597621"/>
                    <a:pt x="283258" y="1469135"/>
                    <a:pt x="0" y="1572109"/>
                  </a:cubicBezTo>
                  <a:cubicBezTo>
                    <a:pt x="-16783" y="1357596"/>
                    <a:pt x="43601" y="1180235"/>
                    <a:pt x="0" y="1032352"/>
                  </a:cubicBezTo>
                  <a:cubicBezTo>
                    <a:pt x="-43601" y="884469"/>
                    <a:pt x="39125" y="640015"/>
                    <a:pt x="0" y="508315"/>
                  </a:cubicBezTo>
                  <a:cubicBezTo>
                    <a:pt x="-39125" y="376615"/>
                    <a:pt x="37468" y="166489"/>
                    <a:pt x="0" y="0"/>
                  </a:cubicBezTo>
                  <a:close/>
                </a:path>
                <a:path w="6570677" h="1572109" stroke="0" extrusionOk="0">
                  <a:moveTo>
                    <a:pt x="0" y="0"/>
                  </a:moveTo>
                  <a:cubicBezTo>
                    <a:pt x="169394" y="-34849"/>
                    <a:pt x="272884" y="36073"/>
                    <a:pt x="531628" y="0"/>
                  </a:cubicBezTo>
                  <a:cubicBezTo>
                    <a:pt x="790372" y="-36073"/>
                    <a:pt x="785108" y="38413"/>
                    <a:pt x="931841" y="0"/>
                  </a:cubicBezTo>
                  <a:cubicBezTo>
                    <a:pt x="1078574" y="-38413"/>
                    <a:pt x="1415190" y="73288"/>
                    <a:pt x="1660589" y="0"/>
                  </a:cubicBezTo>
                  <a:cubicBezTo>
                    <a:pt x="1905988" y="-73288"/>
                    <a:pt x="2045315" y="35988"/>
                    <a:pt x="2192217" y="0"/>
                  </a:cubicBezTo>
                  <a:cubicBezTo>
                    <a:pt x="2339119" y="-35988"/>
                    <a:pt x="2467354" y="35133"/>
                    <a:pt x="2723844" y="0"/>
                  </a:cubicBezTo>
                  <a:cubicBezTo>
                    <a:pt x="2980334" y="-35133"/>
                    <a:pt x="3283874" y="87025"/>
                    <a:pt x="3452592" y="0"/>
                  </a:cubicBezTo>
                  <a:cubicBezTo>
                    <a:pt x="3621310" y="-87025"/>
                    <a:pt x="3799790" y="26514"/>
                    <a:pt x="3918513" y="0"/>
                  </a:cubicBezTo>
                  <a:cubicBezTo>
                    <a:pt x="4037236" y="-26514"/>
                    <a:pt x="4398770" y="24633"/>
                    <a:pt x="4647261" y="0"/>
                  </a:cubicBezTo>
                  <a:cubicBezTo>
                    <a:pt x="4895752" y="-24633"/>
                    <a:pt x="5089953" y="67302"/>
                    <a:pt x="5376008" y="0"/>
                  </a:cubicBezTo>
                  <a:cubicBezTo>
                    <a:pt x="5662063" y="-67302"/>
                    <a:pt x="5851595" y="35546"/>
                    <a:pt x="5973343" y="0"/>
                  </a:cubicBezTo>
                  <a:cubicBezTo>
                    <a:pt x="6095091" y="-35546"/>
                    <a:pt x="6328215" y="6050"/>
                    <a:pt x="6570677" y="0"/>
                  </a:cubicBezTo>
                  <a:cubicBezTo>
                    <a:pt x="6631391" y="136102"/>
                    <a:pt x="6520165" y="386519"/>
                    <a:pt x="6570677" y="508315"/>
                  </a:cubicBezTo>
                  <a:cubicBezTo>
                    <a:pt x="6621189" y="630112"/>
                    <a:pt x="6520296" y="767707"/>
                    <a:pt x="6570677" y="985188"/>
                  </a:cubicBezTo>
                  <a:cubicBezTo>
                    <a:pt x="6621058" y="1202669"/>
                    <a:pt x="6515637" y="1447574"/>
                    <a:pt x="6570677" y="1572109"/>
                  </a:cubicBezTo>
                  <a:cubicBezTo>
                    <a:pt x="6382971" y="1581193"/>
                    <a:pt x="6270107" y="1508344"/>
                    <a:pt x="5973343" y="1572109"/>
                  </a:cubicBezTo>
                  <a:cubicBezTo>
                    <a:pt x="5676579" y="1635874"/>
                    <a:pt x="5665528" y="1547694"/>
                    <a:pt x="5376008" y="1572109"/>
                  </a:cubicBezTo>
                  <a:cubicBezTo>
                    <a:pt x="5086488" y="1596524"/>
                    <a:pt x="4978068" y="1548774"/>
                    <a:pt x="4647261" y="1572109"/>
                  </a:cubicBezTo>
                  <a:cubicBezTo>
                    <a:pt x="4316454" y="1595444"/>
                    <a:pt x="4240397" y="1545985"/>
                    <a:pt x="4049926" y="1572109"/>
                  </a:cubicBezTo>
                  <a:cubicBezTo>
                    <a:pt x="3859456" y="1598233"/>
                    <a:pt x="3775802" y="1543681"/>
                    <a:pt x="3649712" y="1572109"/>
                  </a:cubicBezTo>
                  <a:cubicBezTo>
                    <a:pt x="3523622" y="1600537"/>
                    <a:pt x="3341540" y="1550104"/>
                    <a:pt x="3183792" y="1572109"/>
                  </a:cubicBezTo>
                  <a:cubicBezTo>
                    <a:pt x="3026044" y="1594114"/>
                    <a:pt x="2680242" y="1522376"/>
                    <a:pt x="2455044" y="1572109"/>
                  </a:cubicBezTo>
                  <a:cubicBezTo>
                    <a:pt x="2229846" y="1621842"/>
                    <a:pt x="2047882" y="1519745"/>
                    <a:pt x="1857710" y="1572109"/>
                  </a:cubicBezTo>
                  <a:cubicBezTo>
                    <a:pt x="1667538" y="1624473"/>
                    <a:pt x="1541229" y="1536922"/>
                    <a:pt x="1391789" y="1572109"/>
                  </a:cubicBezTo>
                  <a:cubicBezTo>
                    <a:pt x="1242349" y="1607296"/>
                    <a:pt x="1011476" y="1510425"/>
                    <a:pt x="794455" y="1572109"/>
                  </a:cubicBezTo>
                  <a:cubicBezTo>
                    <a:pt x="577434" y="1633793"/>
                    <a:pt x="385843" y="1502255"/>
                    <a:pt x="0" y="1572109"/>
                  </a:cubicBezTo>
                  <a:cubicBezTo>
                    <a:pt x="-39259" y="1350399"/>
                    <a:pt x="2509" y="1303088"/>
                    <a:pt x="0" y="1095236"/>
                  </a:cubicBezTo>
                  <a:cubicBezTo>
                    <a:pt x="-2509" y="887384"/>
                    <a:pt x="47848" y="783135"/>
                    <a:pt x="0" y="555479"/>
                  </a:cubicBezTo>
                  <a:cubicBezTo>
                    <a:pt x="-47848" y="327823"/>
                    <a:pt x="38679" y="166382"/>
                    <a:pt x="0" y="0"/>
                  </a:cubicBezTo>
                  <a:close/>
                </a:path>
              </a:pathLst>
            </a:custGeom>
            <a:solidFill>
              <a:srgbClr val="F7F7F7"/>
            </a:solidFill>
            <a:ln w="25400">
              <a:solidFill>
                <a:schemeClr val="accent1">
                  <a:shade val="50000"/>
                </a:schemeClr>
              </a:solidFill>
              <a:prstDash val="dash"/>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6" name="Content Placeholder 5">
              <a:extLst>
                <a:ext uri="{FF2B5EF4-FFF2-40B4-BE49-F238E27FC236}">
                  <a16:creationId xmlns:a16="http://schemas.microsoft.com/office/drawing/2014/main" id="{F0691A10-561C-4D40-872E-609D7F9A6D86}"/>
                </a:ext>
              </a:extLst>
            </p:cNvPr>
            <p:cNvSpPr txBox="1">
              <a:spLocks/>
            </p:cNvSpPr>
            <p:nvPr/>
          </p:nvSpPr>
          <p:spPr>
            <a:xfrm>
              <a:off x="1155925" y="2204773"/>
              <a:ext cx="2807749" cy="878386"/>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NL" sz="2000" b="1" dirty="0">
                  <a:solidFill>
                    <a:schemeClr val="accent2"/>
                  </a:solidFill>
                </a:rPr>
                <a:t>Allocation</a:t>
              </a:r>
            </a:p>
          </p:txBody>
        </p:sp>
        <p:sp>
          <p:nvSpPr>
            <p:cNvPr id="7" name="Content Placeholder 6">
              <a:extLst>
                <a:ext uri="{FF2B5EF4-FFF2-40B4-BE49-F238E27FC236}">
                  <a16:creationId xmlns:a16="http://schemas.microsoft.com/office/drawing/2014/main" id="{B4D5A8C7-1D11-F842-BF16-5CB0E49691D5}"/>
                </a:ext>
              </a:extLst>
            </p:cNvPr>
            <p:cNvSpPr txBox="1">
              <a:spLocks/>
            </p:cNvSpPr>
            <p:nvPr/>
          </p:nvSpPr>
          <p:spPr>
            <a:xfrm>
              <a:off x="1155924" y="2642889"/>
              <a:ext cx="2807749" cy="1237671"/>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NL" sz="1450"/>
                <a:t>The system extends or witholds opportunities, resources, or information.</a:t>
              </a:r>
              <a:endParaRPr lang="en-NL" sz="1450" dirty="0"/>
            </a:p>
          </p:txBody>
        </p:sp>
        <p:sp>
          <p:nvSpPr>
            <p:cNvPr id="8" name="Content Placeholder 7">
              <a:extLst>
                <a:ext uri="{FF2B5EF4-FFF2-40B4-BE49-F238E27FC236}">
                  <a16:creationId xmlns:a16="http://schemas.microsoft.com/office/drawing/2014/main" id="{07A494F0-25A3-224C-AE9E-58FE9A958BD5}"/>
                </a:ext>
              </a:extLst>
            </p:cNvPr>
            <p:cNvSpPr txBox="1">
              <a:spLocks/>
            </p:cNvSpPr>
            <p:nvPr/>
          </p:nvSpPr>
          <p:spPr>
            <a:xfrm>
              <a:off x="8431531" y="2204773"/>
              <a:ext cx="2807749" cy="878386"/>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NL" sz="2000" b="1" dirty="0">
                  <a:solidFill>
                    <a:schemeClr val="accent2"/>
                  </a:solidFill>
                </a:rPr>
                <a:t>Representation</a:t>
              </a:r>
            </a:p>
          </p:txBody>
        </p:sp>
        <p:sp>
          <p:nvSpPr>
            <p:cNvPr id="9" name="Content Placeholder 8">
              <a:extLst>
                <a:ext uri="{FF2B5EF4-FFF2-40B4-BE49-F238E27FC236}">
                  <a16:creationId xmlns:a16="http://schemas.microsoft.com/office/drawing/2014/main" id="{2DDD9B00-C7CB-B14D-B0B2-7FAB6024E151}"/>
                </a:ext>
              </a:extLst>
            </p:cNvPr>
            <p:cNvSpPr txBox="1">
              <a:spLocks/>
            </p:cNvSpPr>
            <p:nvPr/>
          </p:nvSpPr>
          <p:spPr>
            <a:xfrm>
              <a:off x="8431530" y="2632867"/>
              <a:ext cx="2807749" cy="1237671"/>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NL" sz="1450" dirty="0"/>
                <a:t>The development/usage of the system overrepresents or underrepresents certain groups.</a:t>
              </a:r>
            </a:p>
          </p:txBody>
        </p:sp>
        <p:sp>
          <p:nvSpPr>
            <p:cNvPr id="10" name="Content Placeholder 9">
              <a:extLst>
                <a:ext uri="{FF2B5EF4-FFF2-40B4-BE49-F238E27FC236}">
                  <a16:creationId xmlns:a16="http://schemas.microsoft.com/office/drawing/2014/main" id="{6095ACAA-BA02-9441-87AF-37B5A3F4C078}"/>
                </a:ext>
              </a:extLst>
            </p:cNvPr>
            <p:cNvSpPr txBox="1">
              <a:spLocks/>
            </p:cNvSpPr>
            <p:nvPr/>
          </p:nvSpPr>
          <p:spPr>
            <a:xfrm>
              <a:off x="4793727" y="2216814"/>
              <a:ext cx="2807749" cy="866346"/>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NL" sz="2000" b="1" dirty="0">
                  <a:solidFill>
                    <a:schemeClr val="accent2"/>
                  </a:solidFill>
                </a:rPr>
                <a:t>Quality-of-Service</a:t>
              </a:r>
            </a:p>
          </p:txBody>
        </p:sp>
        <p:sp>
          <p:nvSpPr>
            <p:cNvPr id="11" name="Content Placeholder 10">
              <a:extLst>
                <a:ext uri="{FF2B5EF4-FFF2-40B4-BE49-F238E27FC236}">
                  <a16:creationId xmlns:a16="http://schemas.microsoft.com/office/drawing/2014/main" id="{69D8C077-0321-F743-9602-F4EB270D87F7}"/>
                </a:ext>
              </a:extLst>
            </p:cNvPr>
            <p:cNvSpPr txBox="1">
              <a:spLocks/>
            </p:cNvSpPr>
            <p:nvPr/>
          </p:nvSpPr>
          <p:spPr>
            <a:xfrm>
              <a:off x="4793726" y="2632867"/>
              <a:ext cx="2807749" cy="1237671"/>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NL" sz="1450" dirty="0"/>
                <a:t>The system does not work equally well for all groups. </a:t>
              </a:r>
            </a:p>
          </p:txBody>
        </p:sp>
        <p:sp>
          <p:nvSpPr>
            <p:cNvPr id="12" name="Content Placeholder 5">
              <a:extLst>
                <a:ext uri="{FF2B5EF4-FFF2-40B4-BE49-F238E27FC236}">
                  <a16:creationId xmlns:a16="http://schemas.microsoft.com/office/drawing/2014/main" id="{9BD77F33-8673-B549-83F7-B90EA7C09DE6}"/>
                </a:ext>
              </a:extLst>
            </p:cNvPr>
            <p:cNvSpPr txBox="1">
              <a:spLocks/>
            </p:cNvSpPr>
            <p:nvPr/>
          </p:nvSpPr>
          <p:spPr>
            <a:xfrm>
              <a:off x="1155923" y="3688504"/>
              <a:ext cx="2807749" cy="878386"/>
            </a:xfrm>
            <a:prstGeom prst="rect">
              <a:avLst/>
            </a:prstGeom>
          </p:spPr>
          <p:txBody>
            <a:bodyPr vert="horz" lIns="91440" tIns="45720" rIns="91440" bIns="45720" rtlCol="0" anchor="b">
              <a:normAutofit/>
            </a:bodyPr>
            <a:lstStyle>
              <a:lvl1pPr marL="228600" indent="-228600" algn="ctr" defTabSz="914400" rtl="0" eaLnBrk="1" latinLnBrk="0" hangingPunct="1">
                <a:lnSpc>
                  <a:spcPct val="90000"/>
                </a:lnSpc>
                <a:spcBef>
                  <a:spcPts val="1000"/>
                </a:spcBef>
                <a:buClr>
                  <a:schemeClr val="accent1"/>
                </a:buClr>
                <a:buFont typeface="Arial" panose="020B0604020202020204" pitchFamily="34" charset="0"/>
                <a:buNone/>
                <a:defRPr sz="2800" b="1" kern="1200" baseline="0">
                  <a:solidFill>
                    <a:schemeClr val="accent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2400" b="1" kern="1200" baseline="0">
                  <a:solidFill>
                    <a:schemeClr val="tx1">
                      <a:lumMod val="90000"/>
                      <a:lumOff val="10000"/>
                    </a:schemeClr>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000" b="1" kern="1200" baseline="0">
                  <a:solidFill>
                    <a:schemeClr val="tx1">
                      <a:lumMod val="90000"/>
                      <a:lumOff val="10000"/>
                    </a:schemeClr>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800" b="1" kern="1200" baseline="0">
                  <a:solidFill>
                    <a:schemeClr val="tx1">
                      <a:lumMod val="90000"/>
                      <a:lumOff val="10000"/>
                    </a:schemeClr>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800" b="1" kern="1200" baseline="0">
                  <a:solidFill>
                    <a:schemeClr val="tx1">
                      <a:lumMod val="90000"/>
                      <a:lumOff val="1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NL" sz="2000" dirty="0">
                  <a:solidFill>
                    <a:schemeClr val="accent2"/>
                  </a:solidFill>
                </a:rPr>
                <a:t>Stereotyping</a:t>
              </a:r>
            </a:p>
          </p:txBody>
        </p:sp>
        <p:sp>
          <p:nvSpPr>
            <p:cNvPr id="13" name="Content Placeholder 6">
              <a:extLst>
                <a:ext uri="{FF2B5EF4-FFF2-40B4-BE49-F238E27FC236}">
                  <a16:creationId xmlns:a16="http://schemas.microsoft.com/office/drawing/2014/main" id="{E0A60EAA-C194-F147-AFF3-2E757A5541B2}"/>
                </a:ext>
              </a:extLst>
            </p:cNvPr>
            <p:cNvSpPr txBox="1">
              <a:spLocks/>
            </p:cNvSpPr>
            <p:nvPr/>
          </p:nvSpPr>
          <p:spPr>
            <a:xfrm>
              <a:off x="1155922" y="4566891"/>
              <a:ext cx="2807749" cy="570120"/>
            </a:xfrm>
            <a:prstGeom prst="rect">
              <a:avLst/>
            </a:prstGeom>
          </p:spPr>
          <p:txBody>
            <a:bodyPr vert="horz" lIns="91440" tIns="45720" rIns="91440" bIns="45720" rtlCol="0" anchor="t">
              <a:normAutofit/>
            </a:bodyPr>
            <a:lstStyle>
              <a:lvl1pPr marL="228600" indent="-228600" algn="ctr" defTabSz="914400" rtl="0" eaLnBrk="1" latinLnBrk="0" hangingPunct="1">
                <a:lnSpc>
                  <a:spcPct val="90000"/>
                </a:lnSpc>
                <a:spcBef>
                  <a:spcPts val="1000"/>
                </a:spcBef>
                <a:buClr>
                  <a:schemeClr val="accent1"/>
                </a:buClr>
                <a:buFont typeface="Arial" panose="020B0604020202020204" pitchFamily="34" charset="0"/>
                <a:buNone/>
                <a:defRPr sz="2000" b="0" kern="1200" baseline="0">
                  <a:solidFill>
                    <a:schemeClr val="bg2">
                      <a:lumMod val="10000"/>
                    </a:schemeClr>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2400" b="1" kern="1200" baseline="0">
                  <a:solidFill>
                    <a:schemeClr val="tx1">
                      <a:lumMod val="90000"/>
                      <a:lumOff val="10000"/>
                    </a:schemeClr>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000" b="1" kern="1200" baseline="0">
                  <a:solidFill>
                    <a:schemeClr val="tx1">
                      <a:lumMod val="90000"/>
                      <a:lumOff val="10000"/>
                    </a:schemeClr>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800" b="1" kern="1200" baseline="0">
                  <a:solidFill>
                    <a:schemeClr val="tx1">
                      <a:lumMod val="90000"/>
                      <a:lumOff val="10000"/>
                    </a:schemeClr>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800" b="1" kern="1200" baseline="0">
                  <a:solidFill>
                    <a:schemeClr val="tx1">
                      <a:lumMod val="90000"/>
                      <a:lumOff val="1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r>
                <a:rPr lang="en-NL" sz="1450" dirty="0"/>
                <a:t>The system reinforces stereotypes.</a:t>
              </a:r>
            </a:p>
          </p:txBody>
        </p:sp>
        <p:sp>
          <p:nvSpPr>
            <p:cNvPr id="14" name="Content Placeholder 7">
              <a:extLst>
                <a:ext uri="{FF2B5EF4-FFF2-40B4-BE49-F238E27FC236}">
                  <a16:creationId xmlns:a16="http://schemas.microsoft.com/office/drawing/2014/main" id="{A6C823EC-13E8-714B-A63A-639FA50C9E32}"/>
                </a:ext>
              </a:extLst>
            </p:cNvPr>
            <p:cNvSpPr txBox="1">
              <a:spLocks/>
            </p:cNvSpPr>
            <p:nvPr/>
          </p:nvSpPr>
          <p:spPr>
            <a:xfrm>
              <a:off x="8431529" y="3688504"/>
              <a:ext cx="2807749" cy="878386"/>
            </a:xfrm>
            <a:prstGeom prst="rect">
              <a:avLst/>
            </a:prstGeom>
          </p:spPr>
          <p:txBody>
            <a:bodyPr vert="horz" lIns="91440" tIns="45720" rIns="91440" bIns="45720" rtlCol="0" anchor="b">
              <a:normAutofit/>
            </a:bodyPr>
            <a:lstStyle>
              <a:lvl1pPr marL="228600" indent="-228600" algn="ctr" defTabSz="914400" rtl="0" eaLnBrk="1" latinLnBrk="0" hangingPunct="1">
                <a:lnSpc>
                  <a:spcPct val="90000"/>
                </a:lnSpc>
                <a:spcBef>
                  <a:spcPts val="1000"/>
                </a:spcBef>
                <a:buClr>
                  <a:schemeClr val="accent1"/>
                </a:buClr>
                <a:buFont typeface="Arial" panose="020B0604020202020204" pitchFamily="34" charset="0"/>
                <a:buNone/>
                <a:defRPr sz="2800" b="1" kern="1200" baseline="0">
                  <a:solidFill>
                    <a:schemeClr val="accent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2400" b="1" kern="1200" baseline="0">
                  <a:solidFill>
                    <a:schemeClr val="tx1">
                      <a:lumMod val="90000"/>
                      <a:lumOff val="10000"/>
                    </a:schemeClr>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000" b="1" kern="1200" baseline="0">
                  <a:solidFill>
                    <a:schemeClr val="tx1">
                      <a:lumMod val="90000"/>
                      <a:lumOff val="10000"/>
                    </a:schemeClr>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800" b="1" kern="1200" baseline="0">
                  <a:solidFill>
                    <a:schemeClr val="tx1">
                      <a:lumMod val="90000"/>
                      <a:lumOff val="10000"/>
                    </a:schemeClr>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800" b="1" kern="1200" baseline="0">
                  <a:solidFill>
                    <a:schemeClr val="tx1">
                      <a:lumMod val="90000"/>
                      <a:lumOff val="1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NL" sz="2000" dirty="0">
                  <a:solidFill>
                    <a:schemeClr val="accent2"/>
                  </a:solidFill>
                </a:rPr>
                <a:t>Procedural</a:t>
              </a:r>
            </a:p>
          </p:txBody>
        </p:sp>
        <p:sp>
          <p:nvSpPr>
            <p:cNvPr id="15" name="Content Placeholder 8">
              <a:extLst>
                <a:ext uri="{FF2B5EF4-FFF2-40B4-BE49-F238E27FC236}">
                  <a16:creationId xmlns:a16="http://schemas.microsoft.com/office/drawing/2014/main" id="{29DC745E-8556-964D-9302-4510EFB317FB}"/>
                </a:ext>
              </a:extLst>
            </p:cNvPr>
            <p:cNvSpPr txBox="1">
              <a:spLocks/>
            </p:cNvSpPr>
            <p:nvPr/>
          </p:nvSpPr>
          <p:spPr>
            <a:xfrm>
              <a:off x="8431528" y="4556868"/>
              <a:ext cx="2807749" cy="1237671"/>
            </a:xfrm>
            <a:prstGeom prst="rect">
              <a:avLst/>
            </a:prstGeom>
          </p:spPr>
          <p:txBody>
            <a:bodyPr vert="horz" lIns="91440" tIns="45720" rIns="91440" bIns="45720" rtlCol="0" anchor="t">
              <a:noAutofit/>
            </a:bodyPr>
            <a:lstStyle>
              <a:lvl1pPr marL="228600" indent="-228600" algn="ctr" defTabSz="914400" rtl="0" eaLnBrk="1" latinLnBrk="0" hangingPunct="1">
                <a:lnSpc>
                  <a:spcPct val="90000"/>
                </a:lnSpc>
                <a:spcBef>
                  <a:spcPts val="1000"/>
                </a:spcBef>
                <a:buClr>
                  <a:schemeClr val="accent1"/>
                </a:buClr>
                <a:buFont typeface="Arial" panose="020B0604020202020204" pitchFamily="34" charset="0"/>
                <a:buNone/>
                <a:defRPr sz="2000" b="0" kern="1200" baseline="0">
                  <a:solidFill>
                    <a:schemeClr val="bg2">
                      <a:lumMod val="10000"/>
                    </a:schemeClr>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2400" b="1" kern="1200" baseline="0">
                  <a:solidFill>
                    <a:schemeClr val="tx1">
                      <a:lumMod val="90000"/>
                      <a:lumOff val="10000"/>
                    </a:schemeClr>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000" b="1" kern="1200" baseline="0">
                  <a:solidFill>
                    <a:schemeClr val="tx1">
                      <a:lumMod val="90000"/>
                      <a:lumOff val="10000"/>
                    </a:schemeClr>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800" b="1" kern="1200" baseline="0">
                  <a:solidFill>
                    <a:schemeClr val="tx1">
                      <a:lumMod val="90000"/>
                      <a:lumOff val="10000"/>
                    </a:schemeClr>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800" b="1" kern="1200" baseline="0">
                  <a:solidFill>
                    <a:schemeClr val="tx1">
                      <a:lumMod val="90000"/>
                      <a:lumOff val="1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spcBef>
                  <a:spcPts val="0"/>
                </a:spcBef>
              </a:pPr>
              <a:r>
                <a:rPr lang="en-NL" sz="1450" dirty="0"/>
                <a:t>The system makes decisions in a way that violates social norms.</a:t>
              </a:r>
            </a:p>
          </p:txBody>
        </p:sp>
        <p:sp>
          <p:nvSpPr>
            <p:cNvPr id="16" name="Content Placeholder 9">
              <a:extLst>
                <a:ext uri="{FF2B5EF4-FFF2-40B4-BE49-F238E27FC236}">
                  <a16:creationId xmlns:a16="http://schemas.microsoft.com/office/drawing/2014/main" id="{119E04ED-3361-5C4C-B4B0-917452EED7DE}"/>
                </a:ext>
              </a:extLst>
            </p:cNvPr>
            <p:cNvSpPr txBox="1">
              <a:spLocks/>
            </p:cNvSpPr>
            <p:nvPr/>
          </p:nvSpPr>
          <p:spPr>
            <a:xfrm>
              <a:off x="4793725" y="3700545"/>
              <a:ext cx="2807749" cy="866346"/>
            </a:xfrm>
            <a:prstGeom prst="rect">
              <a:avLst/>
            </a:prstGeom>
          </p:spPr>
          <p:txBody>
            <a:bodyPr vert="horz" lIns="91440" tIns="45720" rIns="91440" bIns="45720" rtlCol="0" anchor="b">
              <a:normAutofit/>
            </a:bodyPr>
            <a:lstStyle>
              <a:lvl1pPr marL="228600" indent="-228600" algn="ctr" defTabSz="914400" rtl="0" eaLnBrk="1" latinLnBrk="0" hangingPunct="1">
                <a:lnSpc>
                  <a:spcPct val="90000"/>
                </a:lnSpc>
                <a:spcBef>
                  <a:spcPts val="1000"/>
                </a:spcBef>
                <a:buClr>
                  <a:schemeClr val="accent1"/>
                </a:buClr>
                <a:buFont typeface="Arial" panose="020B0604020202020204" pitchFamily="34" charset="0"/>
                <a:buNone/>
                <a:defRPr sz="2800" b="1" kern="1200" baseline="0">
                  <a:solidFill>
                    <a:schemeClr val="accent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2400" b="1" kern="1200" baseline="0">
                  <a:solidFill>
                    <a:schemeClr val="tx1">
                      <a:lumMod val="90000"/>
                      <a:lumOff val="10000"/>
                    </a:schemeClr>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000" b="1" kern="1200" baseline="0">
                  <a:solidFill>
                    <a:schemeClr val="tx1">
                      <a:lumMod val="90000"/>
                      <a:lumOff val="10000"/>
                    </a:schemeClr>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800" b="1" kern="1200" baseline="0">
                  <a:solidFill>
                    <a:schemeClr val="tx1">
                      <a:lumMod val="90000"/>
                      <a:lumOff val="10000"/>
                    </a:schemeClr>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800" b="1" kern="1200" baseline="0">
                  <a:solidFill>
                    <a:schemeClr val="tx1">
                      <a:lumMod val="90000"/>
                      <a:lumOff val="1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NL" sz="2000" dirty="0">
                  <a:solidFill>
                    <a:schemeClr val="accent2"/>
                  </a:solidFill>
                </a:rPr>
                <a:t>Denigration</a:t>
              </a:r>
            </a:p>
          </p:txBody>
        </p:sp>
        <p:sp>
          <p:nvSpPr>
            <p:cNvPr id="17" name="Content Placeholder 10">
              <a:extLst>
                <a:ext uri="{FF2B5EF4-FFF2-40B4-BE49-F238E27FC236}">
                  <a16:creationId xmlns:a16="http://schemas.microsoft.com/office/drawing/2014/main" id="{F4E77DD0-1995-1644-B653-2438062CEC71}"/>
                </a:ext>
              </a:extLst>
            </p:cNvPr>
            <p:cNvSpPr txBox="1">
              <a:spLocks/>
            </p:cNvSpPr>
            <p:nvPr/>
          </p:nvSpPr>
          <p:spPr>
            <a:xfrm>
              <a:off x="4793724" y="4556868"/>
              <a:ext cx="2807749" cy="1237671"/>
            </a:xfrm>
            <a:prstGeom prst="rect">
              <a:avLst/>
            </a:prstGeom>
          </p:spPr>
          <p:txBody>
            <a:bodyPr vert="horz" lIns="91440" tIns="45720" rIns="91440" bIns="45720" rtlCol="0" anchor="t">
              <a:normAutofit/>
            </a:bodyPr>
            <a:lstStyle>
              <a:lvl1pPr marL="228600" indent="-228600" algn="ctr" defTabSz="914400" rtl="0" eaLnBrk="1" latinLnBrk="0" hangingPunct="1">
                <a:lnSpc>
                  <a:spcPct val="90000"/>
                </a:lnSpc>
                <a:spcBef>
                  <a:spcPts val="1000"/>
                </a:spcBef>
                <a:buClr>
                  <a:schemeClr val="accent1"/>
                </a:buClr>
                <a:buFont typeface="Arial" panose="020B0604020202020204" pitchFamily="34" charset="0"/>
                <a:buNone/>
                <a:defRPr sz="2000" b="0" kern="1200" baseline="0">
                  <a:solidFill>
                    <a:schemeClr val="bg2">
                      <a:lumMod val="10000"/>
                    </a:schemeClr>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2400" b="1" kern="1200" baseline="0">
                  <a:solidFill>
                    <a:schemeClr val="tx1">
                      <a:lumMod val="90000"/>
                      <a:lumOff val="10000"/>
                    </a:schemeClr>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000" b="1" kern="1200" baseline="0">
                  <a:solidFill>
                    <a:schemeClr val="tx1">
                      <a:lumMod val="90000"/>
                      <a:lumOff val="10000"/>
                    </a:schemeClr>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800" b="1" kern="1200" baseline="0">
                  <a:solidFill>
                    <a:schemeClr val="tx1">
                      <a:lumMod val="90000"/>
                      <a:lumOff val="10000"/>
                    </a:schemeClr>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800" b="1" kern="1200" baseline="0">
                  <a:solidFill>
                    <a:schemeClr val="tx1">
                      <a:lumMod val="90000"/>
                      <a:lumOff val="1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r>
                <a:rPr lang="en-NL" sz="1450" dirty="0"/>
                <a:t>The system is actively derogatory or offensive.</a:t>
              </a:r>
            </a:p>
          </p:txBody>
        </p:sp>
        <p:sp>
          <p:nvSpPr>
            <p:cNvPr id="20" name="Rectangle 19">
              <a:extLst>
                <a:ext uri="{FF2B5EF4-FFF2-40B4-BE49-F238E27FC236}">
                  <a16:creationId xmlns:a16="http://schemas.microsoft.com/office/drawing/2014/main" id="{1C8EF7D5-99C5-C546-9FF8-B502693AB1BC}"/>
                </a:ext>
              </a:extLst>
            </p:cNvPr>
            <p:cNvSpPr/>
            <p:nvPr/>
          </p:nvSpPr>
          <p:spPr>
            <a:xfrm>
              <a:off x="1030799" y="3873024"/>
              <a:ext cx="2932873" cy="1764627"/>
            </a:xfrm>
            <a:custGeom>
              <a:avLst/>
              <a:gdLst>
                <a:gd name="connsiteX0" fmla="*/ 0 w 2932873"/>
                <a:gd name="connsiteY0" fmla="*/ 0 h 1764627"/>
                <a:gd name="connsiteX1" fmla="*/ 557246 w 2932873"/>
                <a:gd name="connsiteY1" fmla="*/ 0 h 1764627"/>
                <a:gd name="connsiteX2" fmla="*/ 1055834 w 2932873"/>
                <a:gd name="connsiteY2" fmla="*/ 0 h 1764627"/>
                <a:gd name="connsiteX3" fmla="*/ 1701066 w 2932873"/>
                <a:gd name="connsiteY3" fmla="*/ 0 h 1764627"/>
                <a:gd name="connsiteX4" fmla="*/ 2258312 w 2932873"/>
                <a:gd name="connsiteY4" fmla="*/ 0 h 1764627"/>
                <a:gd name="connsiteX5" fmla="*/ 2932873 w 2932873"/>
                <a:gd name="connsiteY5" fmla="*/ 0 h 1764627"/>
                <a:gd name="connsiteX6" fmla="*/ 2932873 w 2932873"/>
                <a:gd name="connsiteY6" fmla="*/ 623502 h 1764627"/>
                <a:gd name="connsiteX7" fmla="*/ 2932873 w 2932873"/>
                <a:gd name="connsiteY7" fmla="*/ 1211711 h 1764627"/>
                <a:gd name="connsiteX8" fmla="*/ 2932873 w 2932873"/>
                <a:gd name="connsiteY8" fmla="*/ 1764627 h 1764627"/>
                <a:gd name="connsiteX9" fmla="*/ 2404956 w 2932873"/>
                <a:gd name="connsiteY9" fmla="*/ 1764627 h 1764627"/>
                <a:gd name="connsiteX10" fmla="*/ 1818381 w 2932873"/>
                <a:gd name="connsiteY10" fmla="*/ 1764627 h 1764627"/>
                <a:gd name="connsiteX11" fmla="*/ 1231807 w 2932873"/>
                <a:gd name="connsiteY11" fmla="*/ 1764627 h 1764627"/>
                <a:gd name="connsiteX12" fmla="*/ 674561 w 2932873"/>
                <a:gd name="connsiteY12" fmla="*/ 1764627 h 1764627"/>
                <a:gd name="connsiteX13" fmla="*/ 0 w 2932873"/>
                <a:gd name="connsiteY13" fmla="*/ 1764627 h 1764627"/>
                <a:gd name="connsiteX14" fmla="*/ 0 w 2932873"/>
                <a:gd name="connsiteY14" fmla="*/ 1141125 h 1764627"/>
                <a:gd name="connsiteX15" fmla="*/ 0 w 2932873"/>
                <a:gd name="connsiteY15" fmla="*/ 517624 h 1764627"/>
                <a:gd name="connsiteX16" fmla="*/ 0 w 2932873"/>
                <a:gd name="connsiteY16" fmla="*/ 0 h 1764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932873" h="1764627" extrusionOk="0">
                  <a:moveTo>
                    <a:pt x="0" y="0"/>
                  </a:moveTo>
                  <a:cubicBezTo>
                    <a:pt x="234562" y="-17117"/>
                    <a:pt x="372571" y="50180"/>
                    <a:pt x="557246" y="0"/>
                  </a:cubicBezTo>
                  <a:cubicBezTo>
                    <a:pt x="741921" y="-50180"/>
                    <a:pt x="863300" y="34919"/>
                    <a:pt x="1055834" y="0"/>
                  </a:cubicBezTo>
                  <a:cubicBezTo>
                    <a:pt x="1248368" y="-34919"/>
                    <a:pt x="1531116" y="59348"/>
                    <a:pt x="1701066" y="0"/>
                  </a:cubicBezTo>
                  <a:cubicBezTo>
                    <a:pt x="1871016" y="-59348"/>
                    <a:pt x="2132682" y="57559"/>
                    <a:pt x="2258312" y="0"/>
                  </a:cubicBezTo>
                  <a:cubicBezTo>
                    <a:pt x="2383942" y="-57559"/>
                    <a:pt x="2615255" y="1736"/>
                    <a:pt x="2932873" y="0"/>
                  </a:cubicBezTo>
                  <a:cubicBezTo>
                    <a:pt x="2944033" y="151468"/>
                    <a:pt x="2872410" y="437865"/>
                    <a:pt x="2932873" y="623502"/>
                  </a:cubicBezTo>
                  <a:cubicBezTo>
                    <a:pt x="2993336" y="809139"/>
                    <a:pt x="2901191" y="1090875"/>
                    <a:pt x="2932873" y="1211711"/>
                  </a:cubicBezTo>
                  <a:cubicBezTo>
                    <a:pt x="2964555" y="1332547"/>
                    <a:pt x="2907192" y="1574911"/>
                    <a:pt x="2932873" y="1764627"/>
                  </a:cubicBezTo>
                  <a:cubicBezTo>
                    <a:pt x="2717892" y="1794060"/>
                    <a:pt x="2597534" y="1734490"/>
                    <a:pt x="2404956" y="1764627"/>
                  </a:cubicBezTo>
                  <a:cubicBezTo>
                    <a:pt x="2212378" y="1794764"/>
                    <a:pt x="2047470" y="1729960"/>
                    <a:pt x="1818381" y="1764627"/>
                  </a:cubicBezTo>
                  <a:cubicBezTo>
                    <a:pt x="1589292" y="1799294"/>
                    <a:pt x="1486300" y="1731067"/>
                    <a:pt x="1231807" y="1764627"/>
                  </a:cubicBezTo>
                  <a:cubicBezTo>
                    <a:pt x="977314" y="1798187"/>
                    <a:pt x="794073" y="1742113"/>
                    <a:pt x="674561" y="1764627"/>
                  </a:cubicBezTo>
                  <a:cubicBezTo>
                    <a:pt x="555049" y="1787141"/>
                    <a:pt x="245860" y="1735924"/>
                    <a:pt x="0" y="1764627"/>
                  </a:cubicBezTo>
                  <a:cubicBezTo>
                    <a:pt x="-72739" y="1589785"/>
                    <a:pt x="42114" y="1394078"/>
                    <a:pt x="0" y="1141125"/>
                  </a:cubicBezTo>
                  <a:cubicBezTo>
                    <a:pt x="-42114" y="888172"/>
                    <a:pt x="57458" y="793850"/>
                    <a:pt x="0" y="517624"/>
                  </a:cubicBezTo>
                  <a:cubicBezTo>
                    <a:pt x="-57458" y="241398"/>
                    <a:pt x="6740" y="200599"/>
                    <a:pt x="0" y="0"/>
                  </a:cubicBezTo>
                  <a:close/>
                </a:path>
              </a:pathLst>
            </a:custGeom>
            <a:noFill/>
            <a:ln w="25400">
              <a:solidFill>
                <a:schemeClr val="accent1">
                  <a:shade val="50000"/>
                </a:schemeClr>
              </a:solidFill>
              <a:prstDash val="dash"/>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21" name="Rectangle 20">
              <a:extLst>
                <a:ext uri="{FF2B5EF4-FFF2-40B4-BE49-F238E27FC236}">
                  <a16:creationId xmlns:a16="http://schemas.microsoft.com/office/drawing/2014/main" id="{89157A00-F372-E240-9798-2F243AADCB4D}"/>
                </a:ext>
              </a:extLst>
            </p:cNvPr>
            <p:cNvSpPr/>
            <p:nvPr/>
          </p:nvSpPr>
          <p:spPr>
            <a:xfrm>
              <a:off x="2620135" y="5783885"/>
              <a:ext cx="1861555" cy="461665"/>
            </a:xfrm>
            <a:prstGeom prst="rect">
              <a:avLst/>
            </a:prstGeom>
          </p:spPr>
          <p:txBody>
            <a:bodyPr wrap="square">
              <a:spAutoFit/>
            </a:bodyPr>
            <a:lstStyle/>
            <a:p>
              <a:pPr algn="ctr"/>
              <a:r>
                <a:rPr lang="en-NL" sz="1200" dirty="0"/>
                <a:t>Most prevalent in unstructured data</a:t>
              </a:r>
            </a:p>
          </p:txBody>
        </p:sp>
        <p:cxnSp>
          <p:nvCxnSpPr>
            <p:cNvPr id="22" name="Straight Arrow Connector 39">
              <a:extLst>
                <a:ext uri="{FF2B5EF4-FFF2-40B4-BE49-F238E27FC236}">
                  <a16:creationId xmlns:a16="http://schemas.microsoft.com/office/drawing/2014/main" id="{5C1FB366-8818-5541-A0D6-1B2A827F014D}"/>
                </a:ext>
              </a:extLst>
            </p:cNvPr>
            <p:cNvCxnSpPr>
              <a:cxnSpLocks/>
            </p:cNvCxnSpPr>
            <p:nvPr/>
          </p:nvCxnSpPr>
          <p:spPr>
            <a:xfrm rot="10800000">
              <a:off x="2604714" y="5700797"/>
              <a:ext cx="275068" cy="325211"/>
            </a:xfrm>
            <a:prstGeom prst="curvedConnector2">
              <a:avLst/>
            </a:prstGeom>
            <a:ln w="25400">
              <a:tailEnd type="non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576E3AC3-895D-5446-A2E3-64A902B9D491}"/>
                </a:ext>
              </a:extLst>
            </p:cNvPr>
            <p:cNvSpPr/>
            <p:nvPr/>
          </p:nvSpPr>
          <p:spPr>
            <a:xfrm>
              <a:off x="8368965" y="3873024"/>
              <a:ext cx="2932873" cy="1764627"/>
            </a:xfrm>
            <a:custGeom>
              <a:avLst/>
              <a:gdLst>
                <a:gd name="connsiteX0" fmla="*/ 0 w 2932873"/>
                <a:gd name="connsiteY0" fmla="*/ 0 h 1764627"/>
                <a:gd name="connsiteX1" fmla="*/ 557246 w 2932873"/>
                <a:gd name="connsiteY1" fmla="*/ 0 h 1764627"/>
                <a:gd name="connsiteX2" fmla="*/ 1055834 w 2932873"/>
                <a:gd name="connsiteY2" fmla="*/ 0 h 1764627"/>
                <a:gd name="connsiteX3" fmla="*/ 1701066 w 2932873"/>
                <a:gd name="connsiteY3" fmla="*/ 0 h 1764627"/>
                <a:gd name="connsiteX4" fmla="*/ 2258312 w 2932873"/>
                <a:gd name="connsiteY4" fmla="*/ 0 h 1764627"/>
                <a:gd name="connsiteX5" fmla="*/ 2932873 w 2932873"/>
                <a:gd name="connsiteY5" fmla="*/ 0 h 1764627"/>
                <a:gd name="connsiteX6" fmla="*/ 2932873 w 2932873"/>
                <a:gd name="connsiteY6" fmla="*/ 623502 h 1764627"/>
                <a:gd name="connsiteX7" fmla="*/ 2932873 w 2932873"/>
                <a:gd name="connsiteY7" fmla="*/ 1211711 h 1764627"/>
                <a:gd name="connsiteX8" fmla="*/ 2932873 w 2932873"/>
                <a:gd name="connsiteY8" fmla="*/ 1764627 h 1764627"/>
                <a:gd name="connsiteX9" fmla="*/ 2404956 w 2932873"/>
                <a:gd name="connsiteY9" fmla="*/ 1764627 h 1764627"/>
                <a:gd name="connsiteX10" fmla="*/ 1818381 w 2932873"/>
                <a:gd name="connsiteY10" fmla="*/ 1764627 h 1764627"/>
                <a:gd name="connsiteX11" fmla="*/ 1231807 w 2932873"/>
                <a:gd name="connsiteY11" fmla="*/ 1764627 h 1764627"/>
                <a:gd name="connsiteX12" fmla="*/ 674561 w 2932873"/>
                <a:gd name="connsiteY12" fmla="*/ 1764627 h 1764627"/>
                <a:gd name="connsiteX13" fmla="*/ 0 w 2932873"/>
                <a:gd name="connsiteY13" fmla="*/ 1764627 h 1764627"/>
                <a:gd name="connsiteX14" fmla="*/ 0 w 2932873"/>
                <a:gd name="connsiteY14" fmla="*/ 1141125 h 1764627"/>
                <a:gd name="connsiteX15" fmla="*/ 0 w 2932873"/>
                <a:gd name="connsiteY15" fmla="*/ 517624 h 1764627"/>
                <a:gd name="connsiteX16" fmla="*/ 0 w 2932873"/>
                <a:gd name="connsiteY16" fmla="*/ 0 h 1764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932873" h="1764627" extrusionOk="0">
                  <a:moveTo>
                    <a:pt x="0" y="0"/>
                  </a:moveTo>
                  <a:cubicBezTo>
                    <a:pt x="234562" y="-17117"/>
                    <a:pt x="372571" y="50180"/>
                    <a:pt x="557246" y="0"/>
                  </a:cubicBezTo>
                  <a:cubicBezTo>
                    <a:pt x="741921" y="-50180"/>
                    <a:pt x="863300" y="34919"/>
                    <a:pt x="1055834" y="0"/>
                  </a:cubicBezTo>
                  <a:cubicBezTo>
                    <a:pt x="1248368" y="-34919"/>
                    <a:pt x="1531116" y="59348"/>
                    <a:pt x="1701066" y="0"/>
                  </a:cubicBezTo>
                  <a:cubicBezTo>
                    <a:pt x="1871016" y="-59348"/>
                    <a:pt x="2132682" y="57559"/>
                    <a:pt x="2258312" y="0"/>
                  </a:cubicBezTo>
                  <a:cubicBezTo>
                    <a:pt x="2383942" y="-57559"/>
                    <a:pt x="2615255" y="1736"/>
                    <a:pt x="2932873" y="0"/>
                  </a:cubicBezTo>
                  <a:cubicBezTo>
                    <a:pt x="2944033" y="151468"/>
                    <a:pt x="2872410" y="437865"/>
                    <a:pt x="2932873" y="623502"/>
                  </a:cubicBezTo>
                  <a:cubicBezTo>
                    <a:pt x="2993336" y="809139"/>
                    <a:pt x="2901191" y="1090875"/>
                    <a:pt x="2932873" y="1211711"/>
                  </a:cubicBezTo>
                  <a:cubicBezTo>
                    <a:pt x="2964555" y="1332547"/>
                    <a:pt x="2907192" y="1574911"/>
                    <a:pt x="2932873" y="1764627"/>
                  </a:cubicBezTo>
                  <a:cubicBezTo>
                    <a:pt x="2717892" y="1794060"/>
                    <a:pt x="2597534" y="1734490"/>
                    <a:pt x="2404956" y="1764627"/>
                  </a:cubicBezTo>
                  <a:cubicBezTo>
                    <a:pt x="2212378" y="1794764"/>
                    <a:pt x="2047470" y="1729960"/>
                    <a:pt x="1818381" y="1764627"/>
                  </a:cubicBezTo>
                  <a:cubicBezTo>
                    <a:pt x="1589292" y="1799294"/>
                    <a:pt x="1486300" y="1731067"/>
                    <a:pt x="1231807" y="1764627"/>
                  </a:cubicBezTo>
                  <a:cubicBezTo>
                    <a:pt x="977314" y="1798187"/>
                    <a:pt x="794073" y="1742113"/>
                    <a:pt x="674561" y="1764627"/>
                  </a:cubicBezTo>
                  <a:cubicBezTo>
                    <a:pt x="555049" y="1787141"/>
                    <a:pt x="245860" y="1735924"/>
                    <a:pt x="0" y="1764627"/>
                  </a:cubicBezTo>
                  <a:cubicBezTo>
                    <a:pt x="-72739" y="1589785"/>
                    <a:pt x="42114" y="1394078"/>
                    <a:pt x="0" y="1141125"/>
                  </a:cubicBezTo>
                  <a:cubicBezTo>
                    <a:pt x="-42114" y="888172"/>
                    <a:pt x="57458" y="793850"/>
                    <a:pt x="0" y="517624"/>
                  </a:cubicBezTo>
                  <a:cubicBezTo>
                    <a:pt x="-57458" y="241398"/>
                    <a:pt x="6740" y="200599"/>
                    <a:pt x="0" y="0"/>
                  </a:cubicBezTo>
                  <a:close/>
                </a:path>
              </a:pathLst>
            </a:custGeom>
            <a:noFill/>
            <a:ln w="25400">
              <a:solidFill>
                <a:schemeClr val="accent1">
                  <a:shade val="50000"/>
                </a:schemeClr>
              </a:solidFill>
              <a:prstDash val="dash"/>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24" name="Rectangle 23">
              <a:extLst>
                <a:ext uri="{FF2B5EF4-FFF2-40B4-BE49-F238E27FC236}">
                  <a16:creationId xmlns:a16="http://schemas.microsoft.com/office/drawing/2014/main" id="{62396908-9369-034A-B98C-4592C20674B1}"/>
                </a:ext>
              </a:extLst>
            </p:cNvPr>
            <p:cNvSpPr/>
            <p:nvPr/>
          </p:nvSpPr>
          <p:spPr>
            <a:xfrm>
              <a:off x="6033220" y="5810532"/>
              <a:ext cx="2320183" cy="461665"/>
            </a:xfrm>
            <a:prstGeom prst="rect">
              <a:avLst/>
            </a:prstGeom>
          </p:spPr>
          <p:txBody>
            <a:bodyPr wrap="square">
              <a:spAutoFit/>
            </a:bodyPr>
            <a:lstStyle/>
            <a:p>
              <a:pPr algn="ctr"/>
              <a:r>
                <a:rPr lang="en-NL" sz="1200" dirty="0"/>
                <a:t>Closely related to interpretable machine learning</a:t>
              </a:r>
            </a:p>
          </p:txBody>
        </p:sp>
        <p:cxnSp>
          <p:nvCxnSpPr>
            <p:cNvPr id="28" name="Straight Arrow Connector 39">
              <a:extLst>
                <a:ext uri="{FF2B5EF4-FFF2-40B4-BE49-F238E27FC236}">
                  <a16:creationId xmlns:a16="http://schemas.microsoft.com/office/drawing/2014/main" id="{66FD7D68-C807-F74C-819A-0DE6B2B4413A}"/>
                </a:ext>
              </a:extLst>
            </p:cNvPr>
            <p:cNvCxnSpPr>
              <a:cxnSpLocks/>
            </p:cNvCxnSpPr>
            <p:nvPr/>
          </p:nvCxnSpPr>
          <p:spPr>
            <a:xfrm rot="10800000" flipH="1">
              <a:off x="8249437" y="5718131"/>
              <a:ext cx="275068" cy="325211"/>
            </a:xfrm>
            <a:prstGeom prst="curvedConnector2">
              <a:avLst/>
            </a:prstGeom>
            <a:ln w="25400">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24161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3943B-28F1-234F-8D9E-B34CCE07E0DE}"/>
              </a:ext>
            </a:extLst>
          </p:cNvPr>
          <p:cNvSpPr>
            <a:spLocks noGrp="1"/>
          </p:cNvSpPr>
          <p:nvPr>
            <p:ph type="title"/>
          </p:nvPr>
        </p:nvSpPr>
        <p:spPr/>
        <p:txBody>
          <a:bodyPr/>
          <a:lstStyle/>
          <a:p>
            <a:r>
              <a:rPr lang="en-NL" dirty="0"/>
              <a:t>What are we optimizing for?</a:t>
            </a:r>
          </a:p>
        </p:txBody>
      </p:sp>
      <p:grpSp>
        <p:nvGrpSpPr>
          <p:cNvPr id="22" name="Group 21">
            <a:extLst>
              <a:ext uri="{FF2B5EF4-FFF2-40B4-BE49-F238E27FC236}">
                <a16:creationId xmlns:a16="http://schemas.microsoft.com/office/drawing/2014/main" id="{FC63B451-D49D-0B41-8EAA-E8873E6C8787}"/>
              </a:ext>
            </a:extLst>
          </p:cNvPr>
          <p:cNvGrpSpPr/>
          <p:nvPr/>
        </p:nvGrpSpPr>
        <p:grpSpPr>
          <a:xfrm>
            <a:off x="2616482" y="2026602"/>
            <a:ext cx="6705612" cy="3942117"/>
            <a:chOff x="1902940" y="1484205"/>
            <a:chExt cx="7982465" cy="4692758"/>
          </a:xfrm>
        </p:grpSpPr>
        <p:sp>
          <p:nvSpPr>
            <p:cNvPr id="4" name="Rectangle 3">
              <a:extLst>
                <a:ext uri="{FF2B5EF4-FFF2-40B4-BE49-F238E27FC236}">
                  <a16:creationId xmlns:a16="http://schemas.microsoft.com/office/drawing/2014/main" id="{B391024F-AD4B-CA4A-9AE1-065ED446919D}"/>
                </a:ext>
              </a:extLst>
            </p:cNvPr>
            <p:cNvSpPr/>
            <p:nvPr/>
          </p:nvSpPr>
          <p:spPr>
            <a:xfrm>
              <a:off x="1902940" y="4293272"/>
              <a:ext cx="7982465" cy="1883691"/>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br>
                <a:rPr lang="en-NL" b="1">
                  <a:solidFill>
                    <a:schemeClr val="tx1"/>
                  </a:solidFill>
                </a:rPr>
              </a:br>
              <a:r>
                <a:rPr lang="en-NL" b="1">
                  <a:solidFill>
                    <a:schemeClr val="tx1"/>
                  </a:solidFill>
                </a:rPr>
                <a:t>The Modeled World</a:t>
              </a:r>
            </a:p>
          </p:txBody>
        </p:sp>
        <p:sp>
          <p:nvSpPr>
            <p:cNvPr id="5" name="Rounded Rectangle 4">
              <a:extLst>
                <a:ext uri="{FF2B5EF4-FFF2-40B4-BE49-F238E27FC236}">
                  <a16:creationId xmlns:a16="http://schemas.microsoft.com/office/drawing/2014/main" id="{CB8D2E43-6832-6449-A2AA-F84077488989}"/>
                </a:ext>
              </a:extLst>
            </p:cNvPr>
            <p:cNvSpPr/>
            <p:nvPr/>
          </p:nvSpPr>
          <p:spPr>
            <a:xfrm>
              <a:off x="2208565" y="5113479"/>
              <a:ext cx="1507524" cy="790832"/>
            </a:xfrm>
            <a:prstGeom prst="round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sz="1100" b="1"/>
                <a:t>Training Data</a:t>
              </a:r>
            </a:p>
          </p:txBody>
        </p:sp>
        <p:sp>
          <p:nvSpPr>
            <p:cNvPr id="6" name="Rounded Rectangle 5">
              <a:extLst>
                <a:ext uri="{FF2B5EF4-FFF2-40B4-BE49-F238E27FC236}">
                  <a16:creationId xmlns:a16="http://schemas.microsoft.com/office/drawing/2014/main" id="{F97FEB3A-A140-AF4D-8754-2B6CE1D543D7}"/>
                </a:ext>
              </a:extLst>
            </p:cNvPr>
            <p:cNvSpPr/>
            <p:nvPr/>
          </p:nvSpPr>
          <p:spPr>
            <a:xfrm>
              <a:off x="8076875" y="5113479"/>
              <a:ext cx="1507524" cy="790832"/>
            </a:xfrm>
            <a:prstGeom prst="round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sz="1100" b="1" dirty="0"/>
                <a:t>Predictions</a:t>
              </a:r>
            </a:p>
          </p:txBody>
        </p:sp>
        <p:sp>
          <p:nvSpPr>
            <p:cNvPr id="7" name="Cloud 6">
              <a:extLst>
                <a:ext uri="{FF2B5EF4-FFF2-40B4-BE49-F238E27FC236}">
                  <a16:creationId xmlns:a16="http://schemas.microsoft.com/office/drawing/2014/main" id="{CB1CB235-C42F-4F4F-9DA5-02CA58CF6FD8}"/>
                </a:ext>
              </a:extLst>
            </p:cNvPr>
            <p:cNvSpPr/>
            <p:nvPr/>
          </p:nvSpPr>
          <p:spPr>
            <a:xfrm>
              <a:off x="3537706" y="1484205"/>
              <a:ext cx="4445725" cy="2579076"/>
            </a:xfrm>
            <a:prstGeom prst="cloud">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NL" b="1" dirty="0"/>
                <a:t>The Real World</a:t>
              </a:r>
            </a:p>
          </p:txBody>
        </p:sp>
        <p:cxnSp>
          <p:nvCxnSpPr>
            <p:cNvPr id="8" name="Straight Arrow Connector 21">
              <a:extLst>
                <a:ext uri="{FF2B5EF4-FFF2-40B4-BE49-F238E27FC236}">
                  <a16:creationId xmlns:a16="http://schemas.microsoft.com/office/drawing/2014/main" id="{21E94FDB-DD06-0C4C-ACE3-99F30BC55BE5}"/>
                </a:ext>
              </a:extLst>
            </p:cNvPr>
            <p:cNvCxnSpPr>
              <a:cxnSpLocks/>
              <a:stCxn id="17" idx="1"/>
              <a:endCxn id="5" idx="0"/>
            </p:cNvCxnSpPr>
            <p:nvPr/>
          </p:nvCxnSpPr>
          <p:spPr>
            <a:xfrm rot="10800000" flipV="1">
              <a:off x="2962328" y="3720199"/>
              <a:ext cx="1118925" cy="1393280"/>
            </a:xfrm>
            <a:prstGeom prst="curvedConnector2">
              <a:avLst/>
            </a:prstGeom>
            <a:ln w="1905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21">
              <a:extLst>
                <a:ext uri="{FF2B5EF4-FFF2-40B4-BE49-F238E27FC236}">
                  <a16:creationId xmlns:a16="http://schemas.microsoft.com/office/drawing/2014/main" id="{3C7B06AE-741D-0240-AF09-7ADB05B048BD}"/>
                </a:ext>
              </a:extLst>
            </p:cNvPr>
            <p:cNvCxnSpPr>
              <a:cxnSpLocks/>
              <a:stCxn id="6" idx="0"/>
              <a:endCxn id="16" idx="3"/>
            </p:cNvCxnSpPr>
            <p:nvPr/>
          </p:nvCxnSpPr>
          <p:spPr>
            <a:xfrm rot="16200000" flipV="1">
              <a:off x="7214007" y="3496848"/>
              <a:ext cx="2523082" cy="710179"/>
            </a:xfrm>
            <a:prstGeom prst="curvedConnector2">
              <a:avLst/>
            </a:prstGeom>
            <a:ln w="1905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21">
              <a:extLst>
                <a:ext uri="{FF2B5EF4-FFF2-40B4-BE49-F238E27FC236}">
                  <a16:creationId xmlns:a16="http://schemas.microsoft.com/office/drawing/2014/main" id="{2CA4D42D-224B-764D-8500-2996730A9AC1}"/>
                </a:ext>
              </a:extLst>
            </p:cNvPr>
            <p:cNvCxnSpPr>
              <a:cxnSpLocks/>
              <a:stCxn id="5" idx="3"/>
              <a:endCxn id="11" idx="1"/>
            </p:cNvCxnSpPr>
            <p:nvPr/>
          </p:nvCxnSpPr>
          <p:spPr>
            <a:xfrm>
              <a:off x="3716089" y="5508895"/>
              <a:ext cx="1426631" cy="0"/>
            </a:xfrm>
            <a:prstGeom prst="straightConnector1">
              <a:avLst/>
            </a:prstGeom>
            <a:ln w="1905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Rounded Rectangle 10">
              <a:extLst>
                <a:ext uri="{FF2B5EF4-FFF2-40B4-BE49-F238E27FC236}">
                  <a16:creationId xmlns:a16="http://schemas.microsoft.com/office/drawing/2014/main" id="{CFA745D9-67D4-A149-BEB1-66AA4ED0CE8A}"/>
                </a:ext>
              </a:extLst>
            </p:cNvPr>
            <p:cNvSpPr/>
            <p:nvPr/>
          </p:nvSpPr>
          <p:spPr>
            <a:xfrm>
              <a:off x="5142720" y="5113479"/>
              <a:ext cx="1507524" cy="790832"/>
            </a:xfrm>
            <a:prstGeom prst="round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sz="1100" b="1"/>
                <a:t>Model</a:t>
              </a:r>
            </a:p>
          </p:txBody>
        </p:sp>
        <p:cxnSp>
          <p:nvCxnSpPr>
            <p:cNvPr id="12" name="Straight Arrow Connector 21">
              <a:extLst>
                <a:ext uri="{FF2B5EF4-FFF2-40B4-BE49-F238E27FC236}">
                  <a16:creationId xmlns:a16="http://schemas.microsoft.com/office/drawing/2014/main" id="{045EDA50-0EDE-BE49-9E93-AC0F4BD6743B}"/>
                </a:ext>
              </a:extLst>
            </p:cNvPr>
            <p:cNvCxnSpPr>
              <a:cxnSpLocks/>
              <a:stCxn id="11" idx="3"/>
              <a:endCxn id="6" idx="1"/>
            </p:cNvCxnSpPr>
            <p:nvPr/>
          </p:nvCxnSpPr>
          <p:spPr>
            <a:xfrm>
              <a:off x="6650244" y="5508895"/>
              <a:ext cx="1426631" cy="0"/>
            </a:xfrm>
            <a:prstGeom prst="straightConnector1">
              <a:avLst/>
            </a:prstGeom>
            <a:ln w="1905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Lightning Bolt 12">
              <a:extLst>
                <a:ext uri="{FF2B5EF4-FFF2-40B4-BE49-F238E27FC236}">
                  <a16:creationId xmlns:a16="http://schemas.microsoft.com/office/drawing/2014/main" id="{F2B43861-B2D1-3E44-A3B8-FC3AB88B4C26}"/>
                </a:ext>
              </a:extLst>
            </p:cNvPr>
            <p:cNvSpPr/>
            <p:nvPr/>
          </p:nvSpPr>
          <p:spPr>
            <a:xfrm>
              <a:off x="6078990" y="3183997"/>
              <a:ext cx="754215" cy="989980"/>
            </a:xfrm>
            <a:prstGeom prst="lightningBolt">
              <a:avLst/>
            </a:prstGeom>
            <a:solidFill>
              <a:schemeClr val="bg1"/>
            </a:solid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050"/>
            </a:p>
          </p:txBody>
        </p:sp>
        <p:sp>
          <p:nvSpPr>
            <p:cNvPr id="14" name="TextBox 13">
              <a:extLst>
                <a:ext uri="{FF2B5EF4-FFF2-40B4-BE49-F238E27FC236}">
                  <a16:creationId xmlns:a16="http://schemas.microsoft.com/office/drawing/2014/main" id="{967D37D2-580B-A447-BC74-F31BD357CE53}"/>
                </a:ext>
              </a:extLst>
            </p:cNvPr>
            <p:cNvSpPr txBox="1"/>
            <p:nvPr/>
          </p:nvSpPr>
          <p:spPr>
            <a:xfrm>
              <a:off x="4031174" y="4945671"/>
              <a:ext cx="795854" cy="524961"/>
            </a:xfrm>
            <a:prstGeom prst="rect">
              <a:avLst/>
            </a:prstGeom>
            <a:noFill/>
          </p:spPr>
          <p:txBody>
            <a:bodyPr wrap="square" rtlCol="0">
              <a:spAutoFit/>
            </a:bodyPr>
            <a:lstStyle/>
            <a:p>
              <a:pPr algn="ctr"/>
              <a:r>
                <a:rPr lang="en-NL" sz="1100" b="1"/>
                <a:t>Train </a:t>
              </a:r>
            </a:p>
            <a:p>
              <a:pPr algn="ctr"/>
              <a:r>
                <a:rPr lang="en-NL" sz="1100" b="1"/>
                <a:t>Model</a:t>
              </a:r>
            </a:p>
          </p:txBody>
        </p:sp>
        <p:sp>
          <p:nvSpPr>
            <p:cNvPr id="15" name="TextBox 14">
              <a:extLst>
                <a:ext uri="{FF2B5EF4-FFF2-40B4-BE49-F238E27FC236}">
                  <a16:creationId xmlns:a16="http://schemas.microsoft.com/office/drawing/2014/main" id="{65A60C69-2E60-1748-99B3-C90634B2B80A}"/>
                </a:ext>
              </a:extLst>
            </p:cNvPr>
            <p:cNvSpPr txBox="1"/>
            <p:nvPr/>
          </p:nvSpPr>
          <p:spPr>
            <a:xfrm>
              <a:off x="6779060" y="4945671"/>
              <a:ext cx="1163299" cy="524961"/>
            </a:xfrm>
            <a:prstGeom prst="rect">
              <a:avLst/>
            </a:prstGeom>
            <a:noFill/>
          </p:spPr>
          <p:txBody>
            <a:bodyPr wrap="none" rtlCol="0">
              <a:spAutoFit/>
            </a:bodyPr>
            <a:lstStyle/>
            <a:p>
              <a:pPr algn="ctr"/>
              <a:r>
                <a:rPr lang="en-NL" sz="1100" b="1"/>
                <a:t>Make </a:t>
              </a:r>
            </a:p>
            <a:p>
              <a:pPr algn="ctr"/>
              <a:r>
                <a:rPr lang="en-NL" sz="1100" b="1"/>
                <a:t>Predictions</a:t>
              </a:r>
            </a:p>
          </p:txBody>
        </p:sp>
        <p:sp>
          <p:nvSpPr>
            <p:cNvPr id="16" name="Rounded Rectangle 15">
              <a:extLst>
                <a:ext uri="{FF2B5EF4-FFF2-40B4-BE49-F238E27FC236}">
                  <a16:creationId xmlns:a16="http://schemas.microsoft.com/office/drawing/2014/main" id="{56FD82EF-BCBC-1646-9701-35E57DF1F67B}"/>
                </a:ext>
              </a:extLst>
            </p:cNvPr>
            <p:cNvSpPr/>
            <p:nvPr/>
          </p:nvSpPr>
          <p:spPr>
            <a:xfrm>
              <a:off x="6982720" y="2230552"/>
              <a:ext cx="1137738" cy="719689"/>
            </a:xfrm>
            <a:prstGeom prst="roundRect">
              <a:avLst/>
            </a:prstGeom>
            <a:ln w="2540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NL" sz="1100" b="1"/>
                <a:t>Make Decisions</a:t>
              </a:r>
            </a:p>
          </p:txBody>
        </p:sp>
        <p:sp>
          <p:nvSpPr>
            <p:cNvPr id="17" name="Rounded Rectangle 16">
              <a:extLst>
                <a:ext uri="{FF2B5EF4-FFF2-40B4-BE49-F238E27FC236}">
                  <a16:creationId xmlns:a16="http://schemas.microsoft.com/office/drawing/2014/main" id="{E0FFE0FF-F087-9749-AAFC-1C01392282B0}"/>
                </a:ext>
              </a:extLst>
            </p:cNvPr>
            <p:cNvSpPr/>
            <p:nvPr/>
          </p:nvSpPr>
          <p:spPr>
            <a:xfrm>
              <a:off x="4081252" y="3360354"/>
              <a:ext cx="1137738" cy="719689"/>
            </a:xfrm>
            <a:prstGeom prst="roundRect">
              <a:avLst/>
            </a:prstGeom>
            <a:ln w="2540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NL" sz="1100" b="1"/>
                <a:t>Collect Data</a:t>
              </a:r>
            </a:p>
          </p:txBody>
        </p:sp>
        <p:cxnSp>
          <p:nvCxnSpPr>
            <p:cNvPr id="18" name="Straight Arrow Connector 21">
              <a:extLst>
                <a:ext uri="{FF2B5EF4-FFF2-40B4-BE49-F238E27FC236}">
                  <a16:creationId xmlns:a16="http://schemas.microsoft.com/office/drawing/2014/main" id="{761D3B27-C0DF-6444-8393-F6B149DD0603}"/>
                </a:ext>
              </a:extLst>
            </p:cNvPr>
            <p:cNvCxnSpPr>
              <a:cxnSpLocks/>
              <a:stCxn id="16" idx="1"/>
              <a:endCxn id="13" idx="0"/>
            </p:cNvCxnSpPr>
            <p:nvPr/>
          </p:nvCxnSpPr>
          <p:spPr>
            <a:xfrm rot="10800000" flipV="1">
              <a:off x="6374810" y="2590397"/>
              <a:ext cx="607910" cy="593600"/>
            </a:xfrm>
            <a:prstGeom prst="curvedConnector2">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5D9D7046-2A9C-BF4E-A20A-59FCC314C35B}"/>
                </a:ext>
              </a:extLst>
            </p:cNvPr>
            <p:cNvSpPr/>
            <p:nvPr/>
          </p:nvSpPr>
          <p:spPr>
            <a:xfrm>
              <a:off x="6544181" y="3210218"/>
              <a:ext cx="773224" cy="314977"/>
            </a:xfrm>
            <a:prstGeom prst="rect">
              <a:avLst/>
            </a:prstGeom>
          </p:spPr>
          <p:txBody>
            <a:bodyPr wrap="none">
              <a:spAutoFit/>
            </a:bodyPr>
            <a:lstStyle/>
            <a:p>
              <a:r>
                <a:rPr lang="en-NL" sz="1100" b="1">
                  <a:solidFill>
                    <a:schemeClr val="bg1"/>
                  </a:solidFill>
                </a:rPr>
                <a:t>impact</a:t>
              </a:r>
              <a:endParaRPr lang="en-NL" sz="1100">
                <a:solidFill>
                  <a:schemeClr val="bg1"/>
                </a:solidFill>
              </a:endParaRPr>
            </a:p>
          </p:txBody>
        </p:sp>
        <p:sp>
          <p:nvSpPr>
            <p:cNvPr id="20" name="Rounded Rectangle 19">
              <a:extLst>
                <a:ext uri="{FF2B5EF4-FFF2-40B4-BE49-F238E27FC236}">
                  <a16:creationId xmlns:a16="http://schemas.microsoft.com/office/drawing/2014/main" id="{927F7DB8-8515-4343-831E-41ED70674875}"/>
                </a:ext>
              </a:extLst>
            </p:cNvPr>
            <p:cNvSpPr/>
            <p:nvPr/>
          </p:nvSpPr>
          <p:spPr>
            <a:xfrm>
              <a:off x="4303410" y="2490528"/>
              <a:ext cx="1361220" cy="719689"/>
            </a:xfrm>
            <a:prstGeom prst="roundRect">
              <a:avLst/>
            </a:prstGeom>
            <a:ln w="2540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NL" sz="1100" b="1" dirty="0"/>
                <a:t>Problem Formulation</a:t>
              </a:r>
            </a:p>
          </p:txBody>
        </p:sp>
        <p:cxnSp>
          <p:nvCxnSpPr>
            <p:cNvPr id="21" name="Straight Arrow Connector 21">
              <a:extLst>
                <a:ext uri="{FF2B5EF4-FFF2-40B4-BE49-F238E27FC236}">
                  <a16:creationId xmlns:a16="http://schemas.microsoft.com/office/drawing/2014/main" id="{E2C1A6BC-B290-C142-848E-8575920A4FDB}"/>
                </a:ext>
              </a:extLst>
            </p:cNvPr>
            <p:cNvCxnSpPr>
              <a:cxnSpLocks/>
              <a:stCxn id="20" idx="2"/>
              <a:endCxn id="17" idx="0"/>
            </p:cNvCxnSpPr>
            <p:nvPr/>
          </p:nvCxnSpPr>
          <p:spPr>
            <a:xfrm rot="5400000">
              <a:off x="4742003" y="3118336"/>
              <a:ext cx="150137" cy="333899"/>
            </a:xfrm>
            <a:prstGeom prst="curvedConnector3">
              <a:avLst>
                <a:gd name="adj1" fmla="val 50000"/>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98925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3943B-28F1-234F-8D9E-B34CCE07E0DE}"/>
              </a:ext>
            </a:extLst>
          </p:cNvPr>
          <p:cNvSpPr>
            <a:spLocks noGrp="1"/>
          </p:cNvSpPr>
          <p:nvPr>
            <p:ph type="title"/>
          </p:nvPr>
        </p:nvSpPr>
        <p:spPr/>
        <p:txBody>
          <a:bodyPr/>
          <a:lstStyle/>
          <a:p>
            <a:r>
              <a:rPr lang="en-NL" dirty="0"/>
              <a:t>What are we optimizing for?</a:t>
            </a:r>
          </a:p>
        </p:txBody>
      </p:sp>
      <p:grpSp>
        <p:nvGrpSpPr>
          <p:cNvPr id="22" name="Group 21">
            <a:extLst>
              <a:ext uri="{FF2B5EF4-FFF2-40B4-BE49-F238E27FC236}">
                <a16:creationId xmlns:a16="http://schemas.microsoft.com/office/drawing/2014/main" id="{FC63B451-D49D-0B41-8EAA-E8873E6C8787}"/>
              </a:ext>
            </a:extLst>
          </p:cNvPr>
          <p:cNvGrpSpPr/>
          <p:nvPr/>
        </p:nvGrpSpPr>
        <p:grpSpPr>
          <a:xfrm>
            <a:off x="2616482" y="2026602"/>
            <a:ext cx="6705612" cy="3942117"/>
            <a:chOff x="1902940" y="1484205"/>
            <a:chExt cx="7982465" cy="4692758"/>
          </a:xfrm>
        </p:grpSpPr>
        <p:sp>
          <p:nvSpPr>
            <p:cNvPr id="4" name="Rectangle 3">
              <a:extLst>
                <a:ext uri="{FF2B5EF4-FFF2-40B4-BE49-F238E27FC236}">
                  <a16:creationId xmlns:a16="http://schemas.microsoft.com/office/drawing/2014/main" id="{B391024F-AD4B-CA4A-9AE1-065ED446919D}"/>
                </a:ext>
              </a:extLst>
            </p:cNvPr>
            <p:cNvSpPr/>
            <p:nvPr/>
          </p:nvSpPr>
          <p:spPr>
            <a:xfrm>
              <a:off x="1902940" y="4293272"/>
              <a:ext cx="7982465" cy="1883691"/>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br>
                <a:rPr lang="en-NL" b="1">
                  <a:solidFill>
                    <a:schemeClr val="tx1"/>
                  </a:solidFill>
                </a:rPr>
              </a:br>
              <a:r>
                <a:rPr lang="en-NL" b="1">
                  <a:solidFill>
                    <a:schemeClr val="tx1"/>
                  </a:solidFill>
                </a:rPr>
                <a:t>The Modeled World</a:t>
              </a:r>
            </a:p>
          </p:txBody>
        </p:sp>
        <p:sp>
          <p:nvSpPr>
            <p:cNvPr id="5" name="Rounded Rectangle 4">
              <a:extLst>
                <a:ext uri="{FF2B5EF4-FFF2-40B4-BE49-F238E27FC236}">
                  <a16:creationId xmlns:a16="http://schemas.microsoft.com/office/drawing/2014/main" id="{CB8D2E43-6832-6449-A2AA-F84077488989}"/>
                </a:ext>
              </a:extLst>
            </p:cNvPr>
            <p:cNvSpPr/>
            <p:nvPr/>
          </p:nvSpPr>
          <p:spPr>
            <a:xfrm>
              <a:off x="2208565" y="5113479"/>
              <a:ext cx="1507524" cy="790832"/>
            </a:xfrm>
            <a:prstGeom prst="round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sz="1100" b="1"/>
                <a:t>Training Data</a:t>
              </a:r>
            </a:p>
          </p:txBody>
        </p:sp>
        <p:sp>
          <p:nvSpPr>
            <p:cNvPr id="6" name="Rounded Rectangle 5">
              <a:extLst>
                <a:ext uri="{FF2B5EF4-FFF2-40B4-BE49-F238E27FC236}">
                  <a16:creationId xmlns:a16="http://schemas.microsoft.com/office/drawing/2014/main" id="{F97FEB3A-A140-AF4D-8754-2B6CE1D543D7}"/>
                </a:ext>
              </a:extLst>
            </p:cNvPr>
            <p:cNvSpPr/>
            <p:nvPr/>
          </p:nvSpPr>
          <p:spPr>
            <a:xfrm>
              <a:off x="8076875" y="5113479"/>
              <a:ext cx="1507524" cy="790832"/>
            </a:xfrm>
            <a:prstGeom prst="round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sz="1100" b="1" dirty="0"/>
                <a:t>Predictions</a:t>
              </a:r>
            </a:p>
          </p:txBody>
        </p:sp>
        <p:sp>
          <p:nvSpPr>
            <p:cNvPr id="7" name="Cloud 6">
              <a:extLst>
                <a:ext uri="{FF2B5EF4-FFF2-40B4-BE49-F238E27FC236}">
                  <a16:creationId xmlns:a16="http://schemas.microsoft.com/office/drawing/2014/main" id="{CB1CB235-C42F-4F4F-9DA5-02CA58CF6FD8}"/>
                </a:ext>
              </a:extLst>
            </p:cNvPr>
            <p:cNvSpPr/>
            <p:nvPr/>
          </p:nvSpPr>
          <p:spPr>
            <a:xfrm>
              <a:off x="3537706" y="1484205"/>
              <a:ext cx="4445725" cy="2579076"/>
            </a:xfrm>
            <a:prstGeom prst="cloud">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NL" b="1" dirty="0"/>
                <a:t>The Real World</a:t>
              </a:r>
            </a:p>
          </p:txBody>
        </p:sp>
        <p:cxnSp>
          <p:nvCxnSpPr>
            <p:cNvPr id="8" name="Straight Arrow Connector 21">
              <a:extLst>
                <a:ext uri="{FF2B5EF4-FFF2-40B4-BE49-F238E27FC236}">
                  <a16:creationId xmlns:a16="http://schemas.microsoft.com/office/drawing/2014/main" id="{21E94FDB-DD06-0C4C-ACE3-99F30BC55BE5}"/>
                </a:ext>
              </a:extLst>
            </p:cNvPr>
            <p:cNvCxnSpPr>
              <a:cxnSpLocks/>
              <a:stCxn id="17" idx="1"/>
              <a:endCxn id="5" idx="0"/>
            </p:cNvCxnSpPr>
            <p:nvPr/>
          </p:nvCxnSpPr>
          <p:spPr>
            <a:xfrm rot="10800000" flipV="1">
              <a:off x="2962328" y="3720199"/>
              <a:ext cx="1118925" cy="1393280"/>
            </a:xfrm>
            <a:prstGeom prst="curvedConnector2">
              <a:avLst/>
            </a:prstGeom>
            <a:ln w="1905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21">
              <a:extLst>
                <a:ext uri="{FF2B5EF4-FFF2-40B4-BE49-F238E27FC236}">
                  <a16:creationId xmlns:a16="http://schemas.microsoft.com/office/drawing/2014/main" id="{3C7B06AE-741D-0240-AF09-7ADB05B048BD}"/>
                </a:ext>
              </a:extLst>
            </p:cNvPr>
            <p:cNvCxnSpPr>
              <a:cxnSpLocks/>
              <a:stCxn id="6" idx="0"/>
              <a:endCxn id="16" idx="3"/>
            </p:cNvCxnSpPr>
            <p:nvPr/>
          </p:nvCxnSpPr>
          <p:spPr>
            <a:xfrm rot="16200000" flipV="1">
              <a:off x="7214007" y="3496848"/>
              <a:ext cx="2523082" cy="710179"/>
            </a:xfrm>
            <a:prstGeom prst="curvedConnector2">
              <a:avLst/>
            </a:prstGeom>
            <a:ln w="1905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21">
              <a:extLst>
                <a:ext uri="{FF2B5EF4-FFF2-40B4-BE49-F238E27FC236}">
                  <a16:creationId xmlns:a16="http://schemas.microsoft.com/office/drawing/2014/main" id="{2CA4D42D-224B-764D-8500-2996730A9AC1}"/>
                </a:ext>
              </a:extLst>
            </p:cNvPr>
            <p:cNvCxnSpPr>
              <a:cxnSpLocks/>
              <a:stCxn id="5" idx="3"/>
              <a:endCxn id="11" idx="1"/>
            </p:cNvCxnSpPr>
            <p:nvPr/>
          </p:nvCxnSpPr>
          <p:spPr>
            <a:xfrm>
              <a:off x="3716089" y="5508895"/>
              <a:ext cx="1426631" cy="0"/>
            </a:xfrm>
            <a:prstGeom prst="straightConnector1">
              <a:avLst/>
            </a:prstGeom>
            <a:ln w="1905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Rounded Rectangle 10">
              <a:extLst>
                <a:ext uri="{FF2B5EF4-FFF2-40B4-BE49-F238E27FC236}">
                  <a16:creationId xmlns:a16="http://schemas.microsoft.com/office/drawing/2014/main" id="{CFA745D9-67D4-A149-BEB1-66AA4ED0CE8A}"/>
                </a:ext>
              </a:extLst>
            </p:cNvPr>
            <p:cNvSpPr/>
            <p:nvPr/>
          </p:nvSpPr>
          <p:spPr>
            <a:xfrm>
              <a:off x="5142720" y="5113479"/>
              <a:ext cx="1507524" cy="790832"/>
            </a:xfrm>
            <a:prstGeom prst="round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sz="1100" b="1"/>
                <a:t>Model</a:t>
              </a:r>
            </a:p>
          </p:txBody>
        </p:sp>
        <p:cxnSp>
          <p:nvCxnSpPr>
            <p:cNvPr id="12" name="Straight Arrow Connector 21">
              <a:extLst>
                <a:ext uri="{FF2B5EF4-FFF2-40B4-BE49-F238E27FC236}">
                  <a16:creationId xmlns:a16="http://schemas.microsoft.com/office/drawing/2014/main" id="{045EDA50-0EDE-BE49-9E93-AC0F4BD6743B}"/>
                </a:ext>
              </a:extLst>
            </p:cNvPr>
            <p:cNvCxnSpPr>
              <a:cxnSpLocks/>
              <a:stCxn id="11" idx="3"/>
              <a:endCxn id="6" idx="1"/>
            </p:cNvCxnSpPr>
            <p:nvPr/>
          </p:nvCxnSpPr>
          <p:spPr>
            <a:xfrm>
              <a:off x="6650244" y="5508895"/>
              <a:ext cx="1426631" cy="0"/>
            </a:xfrm>
            <a:prstGeom prst="straightConnector1">
              <a:avLst/>
            </a:prstGeom>
            <a:ln w="1905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Lightning Bolt 12">
              <a:extLst>
                <a:ext uri="{FF2B5EF4-FFF2-40B4-BE49-F238E27FC236}">
                  <a16:creationId xmlns:a16="http://schemas.microsoft.com/office/drawing/2014/main" id="{F2B43861-B2D1-3E44-A3B8-FC3AB88B4C26}"/>
                </a:ext>
              </a:extLst>
            </p:cNvPr>
            <p:cNvSpPr/>
            <p:nvPr/>
          </p:nvSpPr>
          <p:spPr>
            <a:xfrm>
              <a:off x="6078990" y="3183997"/>
              <a:ext cx="754215" cy="989980"/>
            </a:xfrm>
            <a:prstGeom prst="lightningBolt">
              <a:avLst/>
            </a:prstGeom>
            <a:solidFill>
              <a:schemeClr val="bg1"/>
            </a:solid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050"/>
            </a:p>
          </p:txBody>
        </p:sp>
        <p:sp>
          <p:nvSpPr>
            <p:cNvPr id="14" name="TextBox 13">
              <a:extLst>
                <a:ext uri="{FF2B5EF4-FFF2-40B4-BE49-F238E27FC236}">
                  <a16:creationId xmlns:a16="http://schemas.microsoft.com/office/drawing/2014/main" id="{967D37D2-580B-A447-BC74-F31BD357CE53}"/>
                </a:ext>
              </a:extLst>
            </p:cNvPr>
            <p:cNvSpPr txBox="1"/>
            <p:nvPr/>
          </p:nvSpPr>
          <p:spPr>
            <a:xfrm>
              <a:off x="4031174" y="4945671"/>
              <a:ext cx="795854" cy="524961"/>
            </a:xfrm>
            <a:prstGeom prst="rect">
              <a:avLst/>
            </a:prstGeom>
            <a:noFill/>
          </p:spPr>
          <p:txBody>
            <a:bodyPr wrap="square" rtlCol="0">
              <a:spAutoFit/>
            </a:bodyPr>
            <a:lstStyle/>
            <a:p>
              <a:pPr algn="ctr"/>
              <a:r>
                <a:rPr lang="en-NL" sz="1100" b="1"/>
                <a:t>Train </a:t>
              </a:r>
            </a:p>
            <a:p>
              <a:pPr algn="ctr"/>
              <a:r>
                <a:rPr lang="en-NL" sz="1100" b="1"/>
                <a:t>Model</a:t>
              </a:r>
            </a:p>
          </p:txBody>
        </p:sp>
        <p:sp>
          <p:nvSpPr>
            <p:cNvPr id="15" name="TextBox 14">
              <a:extLst>
                <a:ext uri="{FF2B5EF4-FFF2-40B4-BE49-F238E27FC236}">
                  <a16:creationId xmlns:a16="http://schemas.microsoft.com/office/drawing/2014/main" id="{65A60C69-2E60-1748-99B3-C90634B2B80A}"/>
                </a:ext>
              </a:extLst>
            </p:cNvPr>
            <p:cNvSpPr txBox="1"/>
            <p:nvPr/>
          </p:nvSpPr>
          <p:spPr>
            <a:xfrm>
              <a:off x="6779060" y="4945671"/>
              <a:ext cx="1163299" cy="524961"/>
            </a:xfrm>
            <a:prstGeom prst="rect">
              <a:avLst/>
            </a:prstGeom>
            <a:noFill/>
          </p:spPr>
          <p:txBody>
            <a:bodyPr wrap="none" rtlCol="0">
              <a:spAutoFit/>
            </a:bodyPr>
            <a:lstStyle/>
            <a:p>
              <a:pPr algn="ctr"/>
              <a:r>
                <a:rPr lang="en-NL" sz="1100" b="1"/>
                <a:t>Make </a:t>
              </a:r>
            </a:p>
            <a:p>
              <a:pPr algn="ctr"/>
              <a:r>
                <a:rPr lang="en-NL" sz="1100" b="1"/>
                <a:t>Predictions</a:t>
              </a:r>
            </a:p>
          </p:txBody>
        </p:sp>
        <p:sp>
          <p:nvSpPr>
            <p:cNvPr id="16" name="Rounded Rectangle 15">
              <a:extLst>
                <a:ext uri="{FF2B5EF4-FFF2-40B4-BE49-F238E27FC236}">
                  <a16:creationId xmlns:a16="http://schemas.microsoft.com/office/drawing/2014/main" id="{56FD82EF-BCBC-1646-9701-35E57DF1F67B}"/>
                </a:ext>
              </a:extLst>
            </p:cNvPr>
            <p:cNvSpPr/>
            <p:nvPr/>
          </p:nvSpPr>
          <p:spPr>
            <a:xfrm>
              <a:off x="6982720" y="2230552"/>
              <a:ext cx="1137738" cy="719689"/>
            </a:xfrm>
            <a:prstGeom prst="roundRect">
              <a:avLst/>
            </a:prstGeom>
            <a:ln w="2540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NL" sz="1100" b="1"/>
                <a:t>Make Decisions</a:t>
              </a:r>
            </a:p>
          </p:txBody>
        </p:sp>
        <p:sp>
          <p:nvSpPr>
            <p:cNvPr id="17" name="Rounded Rectangle 16">
              <a:extLst>
                <a:ext uri="{FF2B5EF4-FFF2-40B4-BE49-F238E27FC236}">
                  <a16:creationId xmlns:a16="http://schemas.microsoft.com/office/drawing/2014/main" id="{E0FFE0FF-F087-9749-AAFC-1C01392282B0}"/>
                </a:ext>
              </a:extLst>
            </p:cNvPr>
            <p:cNvSpPr/>
            <p:nvPr/>
          </p:nvSpPr>
          <p:spPr>
            <a:xfrm>
              <a:off x="4081252" y="3360354"/>
              <a:ext cx="1137738" cy="719689"/>
            </a:xfrm>
            <a:prstGeom prst="roundRect">
              <a:avLst/>
            </a:prstGeom>
            <a:ln w="2540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NL" sz="1100" b="1"/>
                <a:t>Collect Data</a:t>
              </a:r>
            </a:p>
          </p:txBody>
        </p:sp>
        <p:cxnSp>
          <p:nvCxnSpPr>
            <p:cNvPr id="18" name="Straight Arrow Connector 21">
              <a:extLst>
                <a:ext uri="{FF2B5EF4-FFF2-40B4-BE49-F238E27FC236}">
                  <a16:creationId xmlns:a16="http://schemas.microsoft.com/office/drawing/2014/main" id="{761D3B27-C0DF-6444-8393-F6B149DD0603}"/>
                </a:ext>
              </a:extLst>
            </p:cNvPr>
            <p:cNvCxnSpPr>
              <a:cxnSpLocks/>
              <a:stCxn id="16" idx="1"/>
              <a:endCxn id="13" idx="0"/>
            </p:cNvCxnSpPr>
            <p:nvPr/>
          </p:nvCxnSpPr>
          <p:spPr>
            <a:xfrm rot="10800000" flipV="1">
              <a:off x="6374810" y="2590397"/>
              <a:ext cx="607910" cy="593600"/>
            </a:xfrm>
            <a:prstGeom prst="curvedConnector2">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5D9D7046-2A9C-BF4E-A20A-59FCC314C35B}"/>
                </a:ext>
              </a:extLst>
            </p:cNvPr>
            <p:cNvSpPr/>
            <p:nvPr/>
          </p:nvSpPr>
          <p:spPr>
            <a:xfrm>
              <a:off x="6544181" y="3210218"/>
              <a:ext cx="773224" cy="314977"/>
            </a:xfrm>
            <a:prstGeom prst="rect">
              <a:avLst/>
            </a:prstGeom>
          </p:spPr>
          <p:txBody>
            <a:bodyPr wrap="none">
              <a:spAutoFit/>
            </a:bodyPr>
            <a:lstStyle/>
            <a:p>
              <a:r>
                <a:rPr lang="en-NL" sz="1100" b="1">
                  <a:solidFill>
                    <a:schemeClr val="bg1"/>
                  </a:solidFill>
                </a:rPr>
                <a:t>impact</a:t>
              </a:r>
              <a:endParaRPr lang="en-NL" sz="1100">
                <a:solidFill>
                  <a:schemeClr val="bg1"/>
                </a:solidFill>
              </a:endParaRPr>
            </a:p>
          </p:txBody>
        </p:sp>
        <p:sp>
          <p:nvSpPr>
            <p:cNvPr id="20" name="Rounded Rectangle 19">
              <a:extLst>
                <a:ext uri="{FF2B5EF4-FFF2-40B4-BE49-F238E27FC236}">
                  <a16:creationId xmlns:a16="http://schemas.microsoft.com/office/drawing/2014/main" id="{927F7DB8-8515-4343-831E-41ED70674875}"/>
                </a:ext>
              </a:extLst>
            </p:cNvPr>
            <p:cNvSpPr/>
            <p:nvPr/>
          </p:nvSpPr>
          <p:spPr>
            <a:xfrm>
              <a:off x="4303410" y="2490528"/>
              <a:ext cx="1361220" cy="719689"/>
            </a:xfrm>
            <a:prstGeom prst="roundRect">
              <a:avLst/>
            </a:prstGeom>
            <a:ln w="2540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NL" sz="1100" b="1" dirty="0"/>
                <a:t>Problem Formulation</a:t>
              </a:r>
            </a:p>
          </p:txBody>
        </p:sp>
        <p:cxnSp>
          <p:nvCxnSpPr>
            <p:cNvPr id="21" name="Straight Arrow Connector 21">
              <a:extLst>
                <a:ext uri="{FF2B5EF4-FFF2-40B4-BE49-F238E27FC236}">
                  <a16:creationId xmlns:a16="http://schemas.microsoft.com/office/drawing/2014/main" id="{E2C1A6BC-B290-C142-848E-8575920A4FDB}"/>
                </a:ext>
              </a:extLst>
            </p:cNvPr>
            <p:cNvCxnSpPr>
              <a:cxnSpLocks/>
              <a:stCxn id="20" idx="2"/>
              <a:endCxn id="17" idx="0"/>
            </p:cNvCxnSpPr>
            <p:nvPr/>
          </p:nvCxnSpPr>
          <p:spPr>
            <a:xfrm rot="5400000">
              <a:off x="4742003" y="3118336"/>
              <a:ext cx="150137" cy="333899"/>
            </a:xfrm>
            <a:prstGeom prst="curvedConnector3">
              <a:avLst>
                <a:gd name="adj1" fmla="val 50000"/>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1A343A0C-8EFE-B84F-87CF-33BE67695663}"/>
              </a:ext>
            </a:extLst>
          </p:cNvPr>
          <p:cNvGrpSpPr/>
          <p:nvPr/>
        </p:nvGrpSpPr>
        <p:grpSpPr>
          <a:xfrm>
            <a:off x="1222725" y="1286528"/>
            <a:ext cx="9118842" cy="3791455"/>
            <a:chOff x="377989" y="730145"/>
            <a:chExt cx="10590352" cy="4403283"/>
          </a:xfrm>
        </p:grpSpPr>
        <p:sp>
          <p:nvSpPr>
            <p:cNvPr id="24" name="Oval 23">
              <a:extLst>
                <a:ext uri="{FF2B5EF4-FFF2-40B4-BE49-F238E27FC236}">
                  <a16:creationId xmlns:a16="http://schemas.microsoft.com/office/drawing/2014/main" id="{25536197-C114-E74B-9CF6-3679257A68B2}"/>
                </a:ext>
              </a:extLst>
            </p:cNvPr>
            <p:cNvSpPr/>
            <p:nvPr/>
          </p:nvSpPr>
          <p:spPr>
            <a:xfrm>
              <a:off x="3132948" y="730145"/>
              <a:ext cx="2592305" cy="1458732"/>
            </a:xfrm>
            <a:custGeom>
              <a:avLst/>
              <a:gdLst>
                <a:gd name="connsiteX0" fmla="*/ 0 w 2592305"/>
                <a:gd name="connsiteY0" fmla="*/ 729366 h 1458732"/>
                <a:gd name="connsiteX1" fmla="*/ 1296153 w 2592305"/>
                <a:gd name="connsiteY1" fmla="*/ 0 h 1458732"/>
                <a:gd name="connsiteX2" fmla="*/ 2592306 w 2592305"/>
                <a:gd name="connsiteY2" fmla="*/ 729366 h 1458732"/>
                <a:gd name="connsiteX3" fmla="*/ 1296153 w 2592305"/>
                <a:gd name="connsiteY3" fmla="*/ 1458732 h 1458732"/>
                <a:gd name="connsiteX4" fmla="*/ 0 w 2592305"/>
                <a:gd name="connsiteY4" fmla="*/ 729366 h 1458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2305" h="1458732" fill="none" extrusionOk="0">
                  <a:moveTo>
                    <a:pt x="0" y="729366"/>
                  </a:moveTo>
                  <a:cubicBezTo>
                    <a:pt x="48001" y="332242"/>
                    <a:pt x="609871" y="-60843"/>
                    <a:pt x="1296153" y="0"/>
                  </a:cubicBezTo>
                  <a:cubicBezTo>
                    <a:pt x="2005489" y="-997"/>
                    <a:pt x="2573974" y="343808"/>
                    <a:pt x="2592306" y="729366"/>
                  </a:cubicBezTo>
                  <a:cubicBezTo>
                    <a:pt x="2586146" y="1073436"/>
                    <a:pt x="1973462" y="1512287"/>
                    <a:pt x="1296153" y="1458732"/>
                  </a:cubicBezTo>
                  <a:cubicBezTo>
                    <a:pt x="627728" y="1485280"/>
                    <a:pt x="60185" y="1146655"/>
                    <a:pt x="0" y="729366"/>
                  </a:cubicBezTo>
                  <a:close/>
                </a:path>
                <a:path w="2592305" h="1458732" stroke="0" extrusionOk="0">
                  <a:moveTo>
                    <a:pt x="0" y="729366"/>
                  </a:moveTo>
                  <a:cubicBezTo>
                    <a:pt x="-13229" y="318388"/>
                    <a:pt x="523119" y="21464"/>
                    <a:pt x="1296153" y="0"/>
                  </a:cubicBezTo>
                  <a:cubicBezTo>
                    <a:pt x="2032446" y="4305"/>
                    <a:pt x="2558727" y="327616"/>
                    <a:pt x="2592306" y="729366"/>
                  </a:cubicBezTo>
                  <a:cubicBezTo>
                    <a:pt x="2499440" y="1222872"/>
                    <a:pt x="2000723" y="1521055"/>
                    <a:pt x="1296153" y="1458732"/>
                  </a:cubicBezTo>
                  <a:cubicBezTo>
                    <a:pt x="527232" y="1429693"/>
                    <a:pt x="39802" y="1151202"/>
                    <a:pt x="0" y="729366"/>
                  </a:cubicBezTo>
                  <a:close/>
                </a:path>
              </a:pathLst>
            </a:custGeom>
            <a:solidFill>
              <a:schemeClr val="bg1"/>
            </a:solidFill>
            <a:ln w="25400">
              <a:solidFill>
                <a:schemeClr val="tx1">
                  <a:lumMod val="75000"/>
                  <a:lumOff val="25000"/>
                </a:schemeClr>
              </a:solidFill>
              <a:extLst>
                <a:ext uri="{C807C97D-BFC1-408E-A445-0C87EB9F89A2}">
                  <ask:lineSketchStyleProps xmlns:ask="http://schemas.microsoft.com/office/drawing/2018/sketchyshapes" sd="1219033472">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sz="1100" dirty="0">
                  <a:solidFill>
                    <a:schemeClr val="tx1"/>
                  </a:solidFill>
                </a:rPr>
                <a:t>Does our problem formulation reflect the </a:t>
              </a:r>
              <a:r>
                <a:rPr lang="en-NL" sz="1100" b="1" dirty="0">
                  <a:solidFill>
                    <a:schemeClr val="tx1"/>
                  </a:solidFill>
                </a:rPr>
                <a:t>real-world context</a:t>
              </a:r>
              <a:r>
                <a:rPr lang="en-NL" sz="1100" dirty="0">
                  <a:solidFill>
                    <a:schemeClr val="tx1"/>
                  </a:solidFill>
                </a:rPr>
                <a:t> and </a:t>
              </a:r>
              <a:r>
                <a:rPr lang="en-NL" sz="1100" b="1" dirty="0">
                  <a:solidFill>
                    <a:schemeClr val="tx1"/>
                  </a:solidFill>
                </a:rPr>
                <a:t>our (moral) values</a:t>
              </a:r>
              <a:r>
                <a:rPr lang="en-NL" sz="1100" dirty="0">
                  <a:solidFill>
                    <a:schemeClr val="tx1"/>
                  </a:solidFill>
                </a:rPr>
                <a:t>?</a:t>
              </a:r>
            </a:p>
          </p:txBody>
        </p:sp>
        <p:sp>
          <p:nvSpPr>
            <p:cNvPr id="25" name="Oval 24">
              <a:extLst>
                <a:ext uri="{FF2B5EF4-FFF2-40B4-BE49-F238E27FC236}">
                  <a16:creationId xmlns:a16="http://schemas.microsoft.com/office/drawing/2014/main" id="{EA5AC310-16A2-EA4C-B5E0-CEB6F9D9DCAB}"/>
                </a:ext>
              </a:extLst>
            </p:cNvPr>
            <p:cNvSpPr/>
            <p:nvPr/>
          </p:nvSpPr>
          <p:spPr>
            <a:xfrm>
              <a:off x="464974" y="1513431"/>
              <a:ext cx="2592306" cy="1251606"/>
            </a:xfrm>
            <a:custGeom>
              <a:avLst/>
              <a:gdLst>
                <a:gd name="connsiteX0" fmla="*/ 0 w 2592306"/>
                <a:gd name="connsiteY0" fmla="*/ 625803 h 1251606"/>
                <a:gd name="connsiteX1" fmla="*/ 1296153 w 2592306"/>
                <a:gd name="connsiteY1" fmla="*/ 0 h 1251606"/>
                <a:gd name="connsiteX2" fmla="*/ 2592306 w 2592306"/>
                <a:gd name="connsiteY2" fmla="*/ 625803 h 1251606"/>
                <a:gd name="connsiteX3" fmla="*/ 1296153 w 2592306"/>
                <a:gd name="connsiteY3" fmla="*/ 1251606 h 1251606"/>
                <a:gd name="connsiteX4" fmla="*/ 0 w 2592306"/>
                <a:gd name="connsiteY4" fmla="*/ 625803 h 1251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2306" h="1251606" fill="none" extrusionOk="0">
                  <a:moveTo>
                    <a:pt x="0" y="625803"/>
                  </a:moveTo>
                  <a:cubicBezTo>
                    <a:pt x="86833" y="290483"/>
                    <a:pt x="617156" y="-75836"/>
                    <a:pt x="1296153" y="0"/>
                  </a:cubicBezTo>
                  <a:cubicBezTo>
                    <a:pt x="1955050" y="-8721"/>
                    <a:pt x="2559238" y="311315"/>
                    <a:pt x="2592306" y="625803"/>
                  </a:cubicBezTo>
                  <a:cubicBezTo>
                    <a:pt x="2581946" y="872630"/>
                    <a:pt x="1961613" y="1321628"/>
                    <a:pt x="1296153" y="1251606"/>
                  </a:cubicBezTo>
                  <a:cubicBezTo>
                    <a:pt x="628345" y="1278500"/>
                    <a:pt x="27397" y="978011"/>
                    <a:pt x="0" y="625803"/>
                  </a:cubicBezTo>
                  <a:close/>
                </a:path>
                <a:path w="2592306" h="1251606" stroke="0" extrusionOk="0">
                  <a:moveTo>
                    <a:pt x="0" y="625803"/>
                  </a:moveTo>
                  <a:cubicBezTo>
                    <a:pt x="-10053" y="273981"/>
                    <a:pt x="571456" y="3322"/>
                    <a:pt x="1296153" y="0"/>
                  </a:cubicBezTo>
                  <a:cubicBezTo>
                    <a:pt x="2074023" y="13058"/>
                    <a:pt x="2525560" y="282304"/>
                    <a:pt x="2592306" y="625803"/>
                  </a:cubicBezTo>
                  <a:cubicBezTo>
                    <a:pt x="2560841" y="1002151"/>
                    <a:pt x="1989363" y="1376724"/>
                    <a:pt x="1296153" y="1251606"/>
                  </a:cubicBezTo>
                  <a:cubicBezTo>
                    <a:pt x="575805" y="1249143"/>
                    <a:pt x="56679" y="998506"/>
                    <a:pt x="0" y="625803"/>
                  </a:cubicBezTo>
                  <a:close/>
                </a:path>
              </a:pathLst>
            </a:custGeom>
            <a:solidFill>
              <a:schemeClr val="bg1">
                <a:lumMod val="95000"/>
              </a:schemeClr>
            </a:solidFill>
            <a:ln w="25400">
              <a:solidFill>
                <a:schemeClr val="tx1">
                  <a:lumMod val="75000"/>
                  <a:lumOff val="25000"/>
                </a:schemeClr>
              </a:solidFill>
              <a:extLst>
                <a:ext uri="{C807C97D-BFC1-408E-A445-0C87EB9F89A2}">
                  <ask:lineSketchStyleProps xmlns:ask="http://schemas.microsoft.com/office/drawing/2018/sketchyshapes" sd="1219033472">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sz="1100" dirty="0">
                  <a:solidFill>
                    <a:schemeClr val="tx1"/>
                  </a:solidFill>
                </a:rPr>
                <a:t>Is the data a </a:t>
              </a:r>
              <a:r>
                <a:rPr lang="en-NL" sz="1100" b="1" dirty="0">
                  <a:solidFill>
                    <a:schemeClr val="tx1"/>
                  </a:solidFill>
                </a:rPr>
                <a:t>good representation </a:t>
              </a:r>
              <a:r>
                <a:rPr lang="en-NL" sz="1100" dirty="0">
                  <a:solidFill>
                    <a:schemeClr val="tx1"/>
                  </a:solidFill>
                </a:rPr>
                <a:t>of reality? </a:t>
              </a:r>
            </a:p>
          </p:txBody>
        </p:sp>
        <p:sp>
          <p:nvSpPr>
            <p:cNvPr id="26" name="Oval 25">
              <a:extLst>
                <a:ext uri="{FF2B5EF4-FFF2-40B4-BE49-F238E27FC236}">
                  <a16:creationId xmlns:a16="http://schemas.microsoft.com/office/drawing/2014/main" id="{D1B31995-846A-3B47-9E6A-905979A5E38D}"/>
                </a:ext>
              </a:extLst>
            </p:cNvPr>
            <p:cNvSpPr/>
            <p:nvPr/>
          </p:nvSpPr>
          <p:spPr>
            <a:xfrm>
              <a:off x="377989" y="3474743"/>
              <a:ext cx="2592306" cy="1658685"/>
            </a:xfrm>
            <a:custGeom>
              <a:avLst/>
              <a:gdLst>
                <a:gd name="connsiteX0" fmla="*/ 0 w 2592306"/>
                <a:gd name="connsiteY0" fmla="*/ 829343 h 1658685"/>
                <a:gd name="connsiteX1" fmla="*/ 1296153 w 2592306"/>
                <a:gd name="connsiteY1" fmla="*/ 0 h 1658685"/>
                <a:gd name="connsiteX2" fmla="*/ 2592306 w 2592306"/>
                <a:gd name="connsiteY2" fmla="*/ 829343 h 1658685"/>
                <a:gd name="connsiteX3" fmla="*/ 1296153 w 2592306"/>
                <a:gd name="connsiteY3" fmla="*/ 1658686 h 1658685"/>
                <a:gd name="connsiteX4" fmla="*/ 0 w 2592306"/>
                <a:gd name="connsiteY4" fmla="*/ 829343 h 16586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2306" h="1658685" fill="none" extrusionOk="0">
                  <a:moveTo>
                    <a:pt x="0" y="829343"/>
                  </a:moveTo>
                  <a:cubicBezTo>
                    <a:pt x="112477" y="384653"/>
                    <a:pt x="603918" y="-48591"/>
                    <a:pt x="1296153" y="0"/>
                  </a:cubicBezTo>
                  <a:cubicBezTo>
                    <a:pt x="1947761" y="-9837"/>
                    <a:pt x="2537633" y="422784"/>
                    <a:pt x="2592306" y="829343"/>
                  </a:cubicBezTo>
                  <a:cubicBezTo>
                    <a:pt x="2582485" y="1193716"/>
                    <a:pt x="2002168" y="1672349"/>
                    <a:pt x="1296153" y="1658686"/>
                  </a:cubicBezTo>
                  <a:cubicBezTo>
                    <a:pt x="593449" y="1666044"/>
                    <a:pt x="62718" y="1302456"/>
                    <a:pt x="0" y="829343"/>
                  </a:cubicBezTo>
                  <a:close/>
                </a:path>
                <a:path w="2592306" h="1658685" stroke="0" extrusionOk="0">
                  <a:moveTo>
                    <a:pt x="0" y="829343"/>
                  </a:moveTo>
                  <a:cubicBezTo>
                    <a:pt x="-63341" y="332240"/>
                    <a:pt x="565078" y="5716"/>
                    <a:pt x="1296153" y="0"/>
                  </a:cubicBezTo>
                  <a:cubicBezTo>
                    <a:pt x="2028511" y="3476"/>
                    <a:pt x="2560616" y="372318"/>
                    <a:pt x="2592306" y="829343"/>
                  </a:cubicBezTo>
                  <a:cubicBezTo>
                    <a:pt x="2576165" y="1303138"/>
                    <a:pt x="1991388" y="1772610"/>
                    <a:pt x="1296153" y="1658686"/>
                  </a:cubicBezTo>
                  <a:cubicBezTo>
                    <a:pt x="542141" y="1637805"/>
                    <a:pt x="45934" y="1309323"/>
                    <a:pt x="0" y="829343"/>
                  </a:cubicBezTo>
                  <a:close/>
                </a:path>
              </a:pathLst>
            </a:custGeom>
            <a:solidFill>
              <a:schemeClr val="bg1"/>
            </a:solidFill>
            <a:ln w="25400">
              <a:solidFill>
                <a:schemeClr val="tx1">
                  <a:lumMod val="75000"/>
                  <a:lumOff val="25000"/>
                </a:schemeClr>
              </a:solidFill>
              <a:extLst>
                <a:ext uri="{C807C97D-BFC1-408E-A445-0C87EB9F89A2}">
                  <ask:lineSketchStyleProps xmlns:ask="http://schemas.microsoft.com/office/drawing/2018/sketchyshapes" sd="1219033472">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sz="1100" dirty="0">
                  <a:solidFill>
                    <a:schemeClr val="tx1"/>
                  </a:solidFill>
                </a:rPr>
                <a:t>Are we optimizing for the right</a:t>
              </a:r>
              <a:r>
                <a:rPr lang="en-NL" sz="1100" b="1" dirty="0">
                  <a:solidFill>
                    <a:schemeClr val="tx1"/>
                  </a:solidFill>
                </a:rPr>
                <a:t> performance metric</a:t>
              </a:r>
              <a:r>
                <a:rPr lang="en-NL" sz="1100" dirty="0">
                  <a:solidFill>
                    <a:schemeClr val="tx1"/>
                  </a:solidFill>
                </a:rPr>
                <a:t>?</a:t>
              </a:r>
            </a:p>
          </p:txBody>
        </p:sp>
        <p:sp>
          <p:nvSpPr>
            <p:cNvPr id="27" name="Oval 26">
              <a:extLst>
                <a:ext uri="{FF2B5EF4-FFF2-40B4-BE49-F238E27FC236}">
                  <a16:creationId xmlns:a16="http://schemas.microsoft.com/office/drawing/2014/main" id="{65C0D474-5BCA-C840-A610-A7D0DB4CF289}"/>
                </a:ext>
              </a:extLst>
            </p:cNvPr>
            <p:cNvSpPr/>
            <p:nvPr/>
          </p:nvSpPr>
          <p:spPr>
            <a:xfrm>
              <a:off x="8997916" y="3575551"/>
              <a:ext cx="1970425" cy="1205451"/>
            </a:xfrm>
            <a:custGeom>
              <a:avLst/>
              <a:gdLst>
                <a:gd name="connsiteX0" fmla="*/ 0 w 1970425"/>
                <a:gd name="connsiteY0" fmla="*/ 602726 h 1205451"/>
                <a:gd name="connsiteX1" fmla="*/ 985213 w 1970425"/>
                <a:gd name="connsiteY1" fmla="*/ 0 h 1205451"/>
                <a:gd name="connsiteX2" fmla="*/ 1970426 w 1970425"/>
                <a:gd name="connsiteY2" fmla="*/ 602726 h 1205451"/>
                <a:gd name="connsiteX3" fmla="*/ 985213 w 1970425"/>
                <a:gd name="connsiteY3" fmla="*/ 1205452 h 1205451"/>
                <a:gd name="connsiteX4" fmla="*/ 0 w 1970425"/>
                <a:gd name="connsiteY4" fmla="*/ 602726 h 1205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425" h="1205451" fill="none" extrusionOk="0">
                  <a:moveTo>
                    <a:pt x="0" y="602726"/>
                  </a:moveTo>
                  <a:cubicBezTo>
                    <a:pt x="67001" y="277798"/>
                    <a:pt x="451150" y="-20694"/>
                    <a:pt x="985213" y="0"/>
                  </a:cubicBezTo>
                  <a:cubicBezTo>
                    <a:pt x="1501601" y="-4247"/>
                    <a:pt x="1942891" y="295774"/>
                    <a:pt x="1970426" y="602726"/>
                  </a:cubicBezTo>
                  <a:cubicBezTo>
                    <a:pt x="1959747" y="833768"/>
                    <a:pt x="1516841" y="1222810"/>
                    <a:pt x="985213" y="1205452"/>
                  </a:cubicBezTo>
                  <a:cubicBezTo>
                    <a:pt x="494227" y="1235197"/>
                    <a:pt x="26997" y="942093"/>
                    <a:pt x="0" y="602726"/>
                  </a:cubicBezTo>
                  <a:close/>
                </a:path>
                <a:path w="1970425" h="1205451" stroke="0" extrusionOk="0">
                  <a:moveTo>
                    <a:pt x="0" y="602726"/>
                  </a:moveTo>
                  <a:cubicBezTo>
                    <a:pt x="-25419" y="254171"/>
                    <a:pt x="391189" y="18730"/>
                    <a:pt x="985213" y="0"/>
                  </a:cubicBezTo>
                  <a:cubicBezTo>
                    <a:pt x="1552822" y="4945"/>
                    <a:pt x="1965418" y="270009"/>
                    <a:pt x="1970426" y="602726"/>
                  </a:cubicBezTo>
                  <a:cubicBezTo>
                    <a:pt x="1904709" y="999778"/>
                    <a:pt x="1519882" y="1257680"/>
                    <a:pt x="985213" y="1205452"/>
                  </a:cubicBezTo>
                  <a:cubicBezTo>
                    <a:pt x="384555" y="1174518"/>
                    <a:pt x="27133" y="948566"/>
                    <a:pt x="0" y="602726"/>
                  </a:cubicBezTo>
                  <a:close/>
                </a:path>
              </a:pathLst>
            </a:custGeom>
            <a:solidFill>
              <a:schemeClr val="bg1"/>
            </a:solidFill>
            <a:ln w="25400">
              <a:solidFill>
                <a:schemeClr val="tx1">
                  <a:lumMod val="75000"/>
                  <a:lumOff val="25000"/>
                </a:schemeClr>
              </a:solidFill>
              <a:extLst>
                <a:ext uri="{C807C97D-BFC1-408E-A445-0C87EB9F89A2}">
                  <ask:lineSketchStyleProps xmlns:ask="http://schemas.microsoft.com/office/drawing/2018/sketchyshapes" sd="1219033472">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sz="1100" dirty="0">
                  <a:solidFill>
                    <a:schemeClr val="tx1"/>
                  </a:solidFill>
                </a:rPr>
                <a:t>Does the model make </a:t>
              </a:r>
              <a:r>
                <a:rPr lang="en-NL" sz="1100" b="1" dirty="0">
                  <a:solidFill>
                    <a:schemeClr val="tx1"/>
                  </a:solidFill>
                </a:rPr>
                <a:t>fair</a:t>
              </a:r>
              <a:r>
                <a:rPr lang="en-NL" sz="1100" dirty="0">
                  <a:solidFill>
                    <a:schemeClr val="tx1"/>
                  </a:solidFill>
                </a:rPr>
                <a:t> </a:t>
              </a:r>
              <a:r>
                <a:rPr lang="en-NL" sz="1100" b="1" dirty="0">
                  <a:solidFill>
                    <a:schemeClr val="tx1"/>
                  </a:solidFill>
                </a:rPr>
                <a:t>predictions</a:t>
              </a:r>
              <a:r>
                <a:rPr lang="en-NL" sz="1100" dirty="0">
                  <a:solidFill>
                    <a:schemeClr val="tx1"/>
                  </a:solidFill>
                </a:rPr>
                <a:t>?</a:t>
              </a:r>
            </a:p>
          </p:txBody>
        </p:sp>
        <p:sp>
          <p:nvSpPr>
            <p:cNvPr id="28" name="Oval 27">
              <a:extLst>
                <a:ext uri="{FF2B5EF4-FFF2-40B4-BE49-F238E27FC236}">
                  <a16:creationId xmlns:a16="http://schemas.microsoft.com/office/drawing/2014/main" id="{CA93BBFB-57DE-EC48-BD6D-70EA6E451178}"/>
                </a:ext>
              </a:extLst>
            </p:cNvPr>
            <p:cNvSpPr/>
            <p:nvPr/>
          </p:nvSpPr>
          <p:spPr>
            <a:xfrm>
              <a:off x="8584273" y="1289234"/>
              <a:ext cx="1970425" cy="1413386"/>
            </a:xfrm>
            <a:custGeom>
              <a:avLst/>
              <a:gdLst>
                <a:gd name="connsiteX0" fmla="*/ 0 w 1970425"/>
                <a:gd name="connsiteY0" fmla="*/ 706693 h 1413386"/>
                <a:gd name="connsiteX1" fmla="*/ 985213 w 1970425"/>
                <a:gd name="connsiteY1" fmla="*/ 0 h 1413386"/>
                <a:gd name="connsiteX2" fmla="*/ 1970426 w 1970425"/>
                <a:gd name="connsiteY2" fmla="*/ 706693 h 1413386"/>
                <a:gd name="connsiteX3" fmla="*/ 985213 w 1970425"/>
                <a:gd name="connsiteY3" fmla="*/ 1413386 h 1413386"/>
                <a:gd name="connsiteX4" fmla="*/ 0 w 1970425"/>
                <a:gd name="connsiteY4" fmla="*/ 706693 h 14133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425" h="1413386" fill="none" extrusionOk="0">
                  <a:moveTo>
                    <a:pt x="0" y="706693"/>
                  </a:moveTo>
                  <a:cubicBezTo>
                    <a:pt x="77669" y="325611"/>
                    <a:pt x="486555" y="-93557"/>
                    <a:pt x="985213" y="0"/>
                  </a:cubicBezTo>
                  <a:cubicBezTo>
                    <a:pt x="1522911" y="-983"/>
                    <a:pt x="1956125" y="329862"/>
                    <a:pt x="1970426" y="706693"/>
                  </a:cubicBezTo>
                  <a:cubicBezTo>
                    <a:pt x="1967419" y="1068314"/>
                    <a:pt x="1482494" y="1478476"/>
                    <a:pt x="985213" y="1413386"/>
                  </a:cubicBezTo>
                  <a:cubicBezTo>
                    <a:pt x="473885" y="1431743"/>
                    <a:pt x="53827" y="1109931"/>
                    <a:pt x="0" y="706693"/>
                  </a:cubicBezTo>
                  <a:close/>
                </a:path>
                <a:path w="1970425" h="1413386" stroke="0" extrusionOk="0">
                  <a:moveTo>
                    <a:pt x="0" y="706693"/>
                  </a:moveTo>
                  <a:cubicBezTo>
                    <a:pt x="-62841" y="277635"/>
                    <a:pt x="434290" y="2554"/>
                    <a:pt x="985213" y="0"/>
                  </a:cubicBezTo>
                  <a:cubicBezTo>
                    <a:pt x="1535300" y="1257"/>
                    <a:pt x="1935739" y="317500"/>
                    <a:pt x="1970426" y="706693"/>
                  </a:cubicBezTo>
                  <a:cubicBezTo>
                    <a:pt x="1946319" y="1120531"/>
                    <a:pt x="1524066" y="1442490"/>
                    <a:pt x="985213" y="1413386"/>
                  </a:cubicBezTo>
                  <a:cubicBezTo>
                    <a:pt x="375527" y="1377512"/>
                    <a:pt x="23834" y="1108377"/>
                    <a:pt x="0" y="706693"/>
                  </a:cubicBezTo>
                  <a:close/>
                </a:path>
              </a:pathLst>
            </a:custGeom>
            <a:solidFill>
              <a:schemeClr val="bg1"/>
            </a:solidFill>
            <a:ln w="25400">
              <a:solidFill>
                <a:schemeClr val="tx1">
                  <a:lumMod val="75000"/>
                  <a:lumOff val="25000"/>
                </a:schemeClr>
              </a:solidFill>
              <a:extLst>
                <a:ext uri="{C807C97D-BFC1-408E-A445-0C87EB9F89A2}">
                  <ask:lineSketchStyleProps xmlns:ask="http://schemas.microsoft.com/office/drawing/2018/sketchyshapes" sd="1219033472">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sz="1100" dirty="0">
                  <a:solidFill>
                    <a:schemeClr val="tx1"/>
                  </a:solidFill>
                </a:rPr>
                <a:t>Does the system produce </a:t>
              </a:r>
              <a:r>
                <a:rPr lang="en-NL" sz="1100" b="1" dirty="0">
                  <a:solidFill>
                    <a:schemeClr val="tx1"/>
                  </a:solidFill>
                </a:rPr>
                <a:t>fair</a:t>
              </a:r>
              <a:r>
                <a:rPr lang="en-NL" sz="1100" dirty="0">
                  <a:solidFill>
                    <a:schemeClr val="tx1"/>
                  </a:solidFill>
                </a:rPr>
                <a:t> </a:t>
              </a:r>
              <a:r>
                <a:rPr lang="en-NL" sz="1100" b="1" dirty="0">
                  <a:solidFill>
                    <a:schemeClr val="tx1"/>
                  </a:solidFill>
                </a:rPr>
                <a:t>outcomes</a:t>
              </a:r>
              <a:r>
                <a:rPr lang="en-NL" sz="1100" dirty="0">
                  <a:solidFill>
                    <a:schemeClr val="tx1"/>
                  </a:solidFill>
                </a:rPr>
                <a:t>?</a:t>
              </a:r>
            </a:p>
          </p:txBody>
        </p:sp>
        <p:cxnSp>
          <p:nvCxnSpPr>
            <p:cNvPr id="29" name="Straight Connector 40">
              <a:extLst>
                <a:ext uri="{FF2B5EF4-FFF2-40B4-BE49-F238E27FC236}">
                  <a16:creationId xmlns:a16="http://schemas.microsoft.com/office/drawing/2014/main" id="{12C234B0-EF25-9342-8067-07C902A4B2A6}"/>
                </a:ext>
              </a:extLst>
            </p:cNvPr>
            <p:cNvCxnSpPr>
              <a:cxnSpLocks/>
              <a:stCxn id="26" idx="6"/>
            </p:cNvCxnSpPr>
            <p:nvPr/>
          </p:nvCxnSpPr>
          <p:spPr>
            <a:xfrm>
              <a:off x="2970295" y="4304086"/>
              <a:ext cx="1458806" cy="641586"/>
            </a:xfrm>
            <a:prstGeom prst="curvedConnector2">
              <a:avLst/>
            </a:prstGeom>
            <a:ln w="254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40">
              <a:extLst>
                <a:ext uri="{FF2B5EF4-FFF2-40B4-BE49-F238E27FC236}">
                  <a16:creationId xmlns:a16="http://schemas.microsoft.com/office/drawing/2014/main" id="{28A6359A-F5A0-2842-A4FF-511B3ECF23F3}"/>
                </a:ext>
              </a:extLst>
            </p:cNvPr>
            <p:cNvCxnSpPr>
              <a:cxnSpLocks/>
              <a:endCxn id="28" idx="2"/>
            </p:cNvCxnSpPr>
            <p:nvPr/>
          </p:nvCxnSpPr>
          <p:spPr>
            <a:xfrm flipV="1">
              <a:off x="8120458" y="1995927"/>
              <a:ext cx="463815" cy="594470"/>
            </a:xfrm>
            <a:prstGeom prst="curvedConnector3">
              <a:avLst>
                <a:gd name="adj1" fmla="val 50000"/>
              </a:avLst>
            </a:prstGeom>
            <a:ln w="254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40">
              <a:extLst>
                <a:ext uri="{FF2B5EF4-FFF2-40B4-BE49-F238E27FC236}">
                  <a16:creationId xmlns:a16="http://schemas.microsoft.com/office/drawing/2014/main" id="{8DD4FACF-E821-ED40-B4FF-C14C602F65CD}"/>
                </a:ext>
              </a:extLst>
            </p:cNvPr>
            <p:cNvCxnSpPr>
              <a:cxnSpLocks/>
              <a:stCxn id="24" idx="4"/>
            </p:cNvCxnSpPr>
            <p:nvPr/>
          </p:nvCxnSpPr>
          <p:spPr>
            <a:xfrm rot="16200000" flipH="1">
              <a:off x="4555735" y="2062242"/>
              <a:ext cx="301651" cy="554919"/>
            </a:xfrm>
            <a:prstGeom prst="curvedConnector3">
              <a:avLst>
                <a:gd name="adj1" fmla="val 50000"/>
              </a:avLst>
            </a:prstGeom>
            <a:ln w="254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40">
              <a:extLst>
                <a:ext uri="{FF2B5EF4-FFF2-40B4-BE49-F238E27FC236}">
                  <a16:creationId xmlns:a16="http://schemas.microsoft.com/office/drawing/2014/main" id="{57EC65E4-B3D9-1143-B83A-EEED116462C0}"/>
                </a:ext>
              </a:extLst>
            </p:cNvPr>
            <p:cNvCxnSpPr>
              <a:cxnSpLocks/>
              <a:stCxn id="25" idx="4"/>
            </p:cNvCxnSpPr>
            <p:nvPr/>
          </p:nvCxnSpPr>
          <p:spPr>
            <a:xfrm rot="16200000" flipH="1">
              <a:off x="2443608" y="2082555"/>
              <a:ext cx="955162" cy="2320125"/>
            </a:xfrm>
            <a:prstGeom prst="curvedConnector2">
              <a:avLst/>
            </a:prstGeom>
            <a:ln w="254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40">
              <a:extLst>
                <a:ext uri="{FF2B5EF4-FFF2-40B4-BE49-F238E27FC236}">
                  <a16:creationId xmlns:a16="http://schemas.microsoft.com/office/drawing/2014/main" id="{BEB89643-F89B-1142-BA9C-001730518BB6}"/>
                </a:ext>
              </a:extLst>
            </p:cNvPr>
            <p:cNvCxnSpPr>
              <a:cxnSpLocks/>
              <a:endCxn id="27" idx="2"/>
            </p:cNvCxnSpPr>
            <p:nvPr/>
          </p:nvCxnSpPr>
          <p:spPr>
            <a:xfrm rot="5400000" flipH="1" flipV="1">
              <a:off x="7795616" y="3743372"/>
              <a:ext cx="767395" cy="1637206"/>
            </a:xfrm>
            <a:prstGeom prst="curvedConnector2">
              <a:avLst/>
            </a:prstGeom>
            <a:ln w="254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3146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027AF-737F-114B-A299-90317D817997}"/>
              </a:ext>
            </a:extLst>
          </p:cNvPr>
          <p:cNvSpPr>
            <a:spLocks noGrp="1"/>
          </p:cNvSpPr>
          <p:nvPr>
            <p:ph type="title"/>
          </p:nvPr>
        </p:nvSpPr>
        <p:spPr/>
        <p:txBody>
          <a:bodyPr/>
          <a:lstStyle/>
          <a:p>
            <a:r>
              <a:rPr lang="en-NL" dirty="0"/>
              <a:t>Group Fairness</a:t>
            </a:r>
          </a:p>
        </p:txBody>
      </p:sp>
      <p:sp>
        <p:nvSpPr>
          <p:cNvPr id="3" name="Content Placeholder 2">
            <a:extLst>
              <a:ext uri="{FF2B5EF4-FFF2-40B4-BE49-F238E27FC236}">
                <a16:creationId xmlns:a16="http://schemas.microsoft.com/office/drawing/2014/main" id="{061F1B6F-32AA-9F4E-90AD-5A3CE09D9D4B}"/>
              </a:ext>
            </a:extLst>
          </p:cNvPr>
          <p:cNvSpPr>
            <a:spLocks noGrp="1"/>
          </p:cNvSpPr>
          <p:nvPr>
            <p:ph idx="1"/>
          </p:nvPr>
        </p:nvSpPr>
        <p:spPr>
          <a:xfrm>
            <a:off x="1097278" y="1825625"/>
            <a:ext cx="10256521" cy="923330"/>
          </a:xfrm>
        </p:spPr>
        <p:txBody>
          <a:bodyPr lIns="90000" tIns="46800" rIns="90000">
            <a:normAutofit/>
          </a:bodyPr>
          <a:lstStyle/>
          <a:p>
            <a:pPr marL="0" indent="0">
              <a:buNone/>
            </a:pPr>
            <a:r>
              <a:rPr lang="en-NL" dirty="0"/>
              <a:t>Notions of fairness that </a:t>
            </a:r>
            <a:r>
              <a:rPr lang="en-NL" b="1" dirty="0"/>
              <a:t>compare</a:t>
            </a:r>
            <a:r>
              <a:rPr lang="en-NL" dirty="0"/>
              <a:t> the behavior or performance of a model across </a:t>
            </a:r>
            <a:r>
              <a:rPr lang="en-NL" b="1" dirty="0"/>
              <a:t>sensitive</a:t>
            </a:r>
            <a:r>
              <a:rPr lang="en-NL" dirty="0"/>
              <a:t> </a:t>
            </a:r>
            <a:r>
              <a:rPr lang="en-NL" b="1" dirty="0"/>
              <a:t>groups</a:t>
            </a:r>
            <a:r>
              <a:rPr lang="en-NL" dirty="0"/>
              <a:t>.</a:t>
            </a:r>
            <a:endParaRPr lang="en-NL" b="1" dirty="0"/>
          </a:p>
        </p:txBody>
      </p:sp>
      <p:sp>
        <p:nvSpPr>
          <p:cNvPr id="4" name="Footer Placeholder 3">
            <a:extLst>
              <a:ext uri="{FF2B5EF4-FFF2-40B4-BE49-F238E27FC236}">
                <a16:creationId xmlns:a16="http://schemas.microsoft.com/office/drawing/2014/main" id="{F1681685-9B35-0748-8134-3E9249708322}"/>
              </a:ext>
            </a:extLst>
          </p:cNvPr>
          <p:cNvSpPr>
            <a:spLocks noGrp="1"/>
          </p:cNvSpPr>
          <p:nvPr>
            <p:ph type="ftr" sz="quarter" idx="11"/>
          </p:nvPr>
        </p:nvSpPr>
        <p:spPr/>
        <p:txBody>
          <a:bodyPr/>
          <a:lstStyle/>
          <a:p>
            <a:r>
              <a:rPr lang="en-US"/>
              <a:t>Algorithmic Fairness 101 | TaDa Knowledge Exchange @Bol.com | 03-02-2022</a:t>
            </a:r>
            <a:endParaRPr lang="en-NL" dirty="0"/>
          </a:p>
        </p:txBody>
      </p:sp>
      <p:sp>
        <p:nvSpPr>
          <p:cNvPr id="7" name="Rectangle 6">
            <a:extLst>
              <a:ext uri="{FF2B5EF4-FFF2-40B4-BE49-F238E27FC236}">
                <a16:creationId xmlns:a16="http://schemas.microsoft.com/office/drawing/2014/main" id="{3D9FD491-AA35-5640-9C40-30763F5C661B}"/>
              </a:ext>
            </a:extLst>
          </p:cNvPr>
          <p:cNvSpPr/>
          <p:nvPr/>
        </p:nvSpPr>
        <p:spPr>
          <a:xfrm>
            <a:off x="1097278" y="5170436"/>
            <a:ext cx="10256520" cy="707886"/>
          </a:xfrm>
          <a:prstGeom prst="rect">
            <a:avLst/>
          </a:prstGeom>
        </p:spPr>
        <p:txBody>
          <a:bodyPr wrap="square">
            <a:spAutoFit/>
          </a:bodyPr>
          <a:lstStyle/>
          <a:p>
            <a:r>
              <a:rPr lang="en-NL" sz="2000" dirty="0"/>
              <a:t>A </a:t>
            </a:r>
            <a:r>
              <a:rPr lang="en-NL" sz="2000" b="1" dirty="0"/>
              <a:t>group fairness </a:t>
            </a:r>
            <a:r>
              <a:rPr lang="en-US" sz="2000" b="1" dirty="0"/>
              <a:t>metric </a:t>
            </a:r>
            <a:r>
              <a:rPr lang="en-US" sz="2000" dirty="0"/>
              <a:t>measures </a:t>
            </a:r>
            <a:r>
              <a:rPr lang="en-NL" sz="2000" dirty="0"/>
              <a:t>the extent to which a particular </a:t>
            </a:r>
            <a:r>
              <a:rPr lang="en-NL" sz="2000" b="1" dirty="0"/>
              <a:t>group statistic </a:t>
            </a:r>
            <a:r>
              <a:rPr lang="en-NL" sz="2000" dirty="0"/>
              <a:t>differs across groups (e.g., </a:t>
            </a:r>
            <a:r>
              <a:rPr lang="en-NL" sz="2000" i="1" dirty="0"/>
              <a:t>maximum</a:t>
            </a:r>
            <a:r>
              <a:rPr lang="en-NL" sz="2000" dirty="0"/>
              <a:t> </a:t>
            </a:r>
            <a:r>
              <a:rPr lang="en-NL" sz="2000" i="1" dirty="0"/>
              <a:t>difference between groups</a:t>
            </a:r>
            <a:r>
              <a:rPr lang="en-NL" sz="2000" dirty="0"/>
              <a:t>).</a:t>
            </a:r>
          </a:p>
        </p:txBody>
      </p:sp>
      <p:grpSp>
        <p:nvGrpSpPr>
          <p:cNvPr id="15" name="Group 14">
            <a:extLst>
              <a:ext uri="{FF2B5EF4-FFF2-40B4-BE49-F238E27FC236}">
                <a16:creationId xmlns:a16="http://schemas.microsoft.com/office/drawing/2014/main" id="{A6121F28-9404-1449-A3B4-11CE2D530A4F}"/>
              </a:ext>
            </a:extLst>
          </p:cNvPr>
          <p:cNvGrpSpPr/>
          <p:nvPr/>
        </p:nvGrpSpPr>
        <p:grpSpPr>
          <a:xfrm>
            <a:off x="3648261" y="3156371"/>
            <a:ext cx="1060246" cy="982630"/>
            <a:chOff x="3012875" y="2895457"/>
            <a:chExt cx="1060246" cy="982630"/>
          </a:xfrm>
        </p:grpSpPr>
        <p:sp>
          <p:nvSpPr>
            <p:cNvPr id="5" name="Oval 4">
              <a:extLst>
                <a:ext uri="{FF2B5EF4-FFF2-40B4-BE49-F238E27FC236}">
                  <a16:creationId xmlns:a16="http://schemas.microsoft.com/office/drawing/2014/main" id="{3BEB1A23-A700-6B44-9DC0-3927511D0A45}"/>
                </a:ext>
              </a:extLst>
            </p:cNvPr>
            <p:cNvSpPr/>
            <p:nvPr/>
          </p:nvSpPr>
          <p:spPr>
            <a:xfrm>
              <a:off x="3678560" y="2895457"/>
              <a:ext cx="250557" cy="25055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6" name="Oval 5">
              <a:extLst>
                <a:ext uri="{FF2B5EF4-FFF2-40B4-BE49-F238E27FC236}">
                  <a16:creationId xmlns:a16="http://schemas.microsoft.com/office/drawing/2014/main" id="{6CDA9389-D014-1C41-BB5A-BEC846390F24}"/>
                </a:ext>
              </a:extLst>
            </p:cNvPr>
            <p:cNvSpPr/>
            <p:nvPr/>
          </p:nvSpPr>
          <p:spPr>
            <a:xfrm>
              <a:off x="3425222" y="3146014"/>
              <a:ext cx="250557" cy="25055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8" name="Oval 7">
              <a:extLst>
                <a:ext uri="{FF2B5EF4-FFF2-40B4-BE49-F238E27FC236}">
                  <a16:creationId xmlns:a16="http://schemas.microsoft.com/office/drawing/2014/main" id="{694EF8AA-645E-FC4D-AE25-EA47BEB6FBD5}"/>
                </a:ext>
              </a:extLst>
            </p:cNvPr>
            <p:cNvSpPr/>
            <p:nvPr/>
          </p:nvSpPr>
          <p:spPr>
            <a:xfrm>
              <a:off x="3803838" y="3251694"/>
              <a:ext cx="250557" cy="25055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b="1" dirty="0"/>
            </a:p>
          </p:txBody>
        </p:sp>
        <p:sp>
          <p:nvSpPr>
            <p:cNvPr id="9" name="Oval 8">
              <a:extLst>
                <a:ext uri="{FF2B5EF4-FFF2-40B4-BE49-F238E27FC236}">
                  <a16:creationId xmlns:a16="http://schemas.microsoft.com/office/drawing/2014/main" id="{E864EEB7-93FC-3046-9633-920C00423EBD}"/>
                </a:ext>
              </a:extLst>
            </p:cNvPr>
            <p:cNvSpPr/>
            <p:nvPr/>
          </p:nvSpPr>
          <p:spPr>
            <a:xfrm>
              <a:off x="3489251" y="3461430"/>
              <a:ext cx="250557" cy="25055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10" name="Oval 9">
              <a:extLst>
                <a:ext uri="{FF2B5EF4-FFF2-40B4-BE49-F238E27FC236}">
                  <a16:creationId xmlns:a16="http://schemas.microsoft.com/office/drawing/2014/main" id="{BFFE8EAC-C5D3-9342-A10E-6A0557160859}"/>
                </a:ext>
              </a:extLst>
            </p:cNvPr>
            <p:cNvSpPr/>
            <p:nvPr/>
          </p:nvSpPr>
          <p:spPr>
            <a:xfrm>
              <a:off x="3012875" y="3259026"/>
              <a:ext cx="250557" cy="25055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11" name="Oval 10">
              <a:extLst>
                <a:ext uri="{FF2B5EF4-FFF2-40B4-BE49-F238E27FC236}">
                  <a16:creationId xmlns:a16="http://schemas.microsoft.com/office/drawing/2014/main" id="{9A45D3E1-D912-0745-A295-333AC33C8DBA}"/>
                </a:ext>
              </a:extLst>
            </p:cNvPr>
            <p:cNvSpPr/>
            <p:nvPr/>
          </p:nvSpPr>
          <p:spPr>
            <a:xfrm>
              <a:off x="3138153" y="2960135"/>
              <a:ext cx="250557" cy="25055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12" name="Oval 11">
              <a:extLst>
                <a:ext uri="{FF2B5EF4-FFF2-40B4-BE49-F238E27FC236}">
                  <a16:creationId xmlns:a16="http://schemas.microsoft.com/office/drawing/2014/main" id="{371496FE-6949-8A4A-907E-9DA3AF74369B}"/>
                </a:ext>
              </a:extLst>
            </p:cNvPr>
            <p:cNvSpPr/>
            <p:nvPr/>
          </p:nvSpPr>
          <p:spPr>
            <a:xfrm>
              <a:off x="3125784" y="3615083"/>
              <a:ext cx="250557" cy="25055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13" name="Oval 12">
              <a:extLst>
                <a:ext uri="{FF2B5EF4-FFF2-40B4-BE49-F238E27FC236}">
                  <a16:creationId xmlns:a16="http://schemas.microsoft.com/office/drawing/2014/main" id="{4D8898BE-7404-D140-B46D-939B4D1BE5E8}"/>
                </a:ext>
              </a:extLst>
            </p:cNvPr>
            <p:cNvSpPr/>
            <p:nvPr/>
          </p:nvSpPr>
          <p:spPr>
            <a:xfrm>
              <a:off x="3822564" y="3627530"/>
              <a:ext cx="250557" cy="25055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grpSp>
      <p:grpSp>
        <p:nvGrpSpPr>
          <p:cNvPr id="19" name="Group 18">
            <a:extLst>
              <a:ext uri="{FF2B5EF4-FFF2-40B4-BE49-F238E27FC236}">
                <a16:creationId xmlns:a16="http://schemas.microsoft.com/office/drawing/2014/main" id="{98C62833-FD07-E447-BF59-A6A87B462857}"/>
              </a:ext>
            </a:extLst>
          </p:cNvPr>
          <p:cNvGrpSpPr/>
          <p:nvPr/>
        </p:nvGrpSpPr>
        <p:grpSpPr>
          <a:xfrm>
            <a:off x="5551064" y="3344089"/>
            <a:ext cx="789358" cy="657186"/>
            <a:chOff x="5787478" y="3336151"/>
            <a:chExt cx="789358" cy="657186"/>
          </a:xfrm>
        </p:grpSpPr>
        <p:sp>
          <p:nvSpPr>
            <p:cNvPr id="14" name="Oval 13">
              <a:extLst>
                <a:ext uri="{FF2B5EF4-FFF2-40B4-BE49-F238E27FC236}">
                  <a16:creationId xmlns:a16="http://schemas.microsoft.com/office/drawing/2014/main" id="{C254A041-8F66-E449-886F-38886E0B0F15}"/>
                </a:ext>
              </a:extLst>
            </p:cNvPr>
            <p:cNvSpPr/>
            <p:nvPr/>
          </p:nvSpPr>
          <p:spPr>
            <a:xfrm>
              <a:off x="5903409" y="3336151"/>
              <a:ext cx="250557" cy="250557"/>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16" name="Oval 15">
              <a:extLst>
                <a:ext uri="{FF2B5EF4-FFF2-40B4-BE49-F238E27FC236}">
                  <a16:creationId xmlns:a16="http://schemas.microsoft.com/office/drawing/2014/main" id="{65F37EDE-3CD9-AC44-82C0-9977376A2AD0}"/>
                </a:ext>
              </a:extLst>
            </p:cNvPr>
            <p:cNvSpPr/>
            <p:nvPr/>
          </p:nvSpPr>
          <p:spPr>
            <a:xfrm>
              <a:off x="6153966" y="3461752"/>
              <a:ext cx="250557" cy="250557"/>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17" name="Oval 16">
              <a:extLst>
                <a:ext uri="{FF2B5EF4-FFF2-40B4-BE49-F238E27FC236}">
                  <a16:creationId xmlns:a16="http://schemas.microsoft.com/office/drawing/2014/main" id="{B748878A-1F0C-534A-9674-9E2C96B36A57}"/>
                </a:ext>
              </a:extLst>
            </p:cNvPr>
            <p:cNvSpPr/>
            <p:nvPr/>
          </p:nvSpPr>
          <p:spPr>
            <a:xfrm>
              <a:off x="5787478" y="3698142"/>
              <a:ext cx="250557" cy="250557"/>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18" name="Oval 17">
              <a:extLst>
                <a:ext uri="{FF2B5EF4-FFF2-40B4-BE49-F238E27FC236}">
                  <a16:creationId xmlns:a16="http://schemas.microsoft.com/office/drawing/2014/main" id="{342EA12E-9185-0E4F-BAF6-C0E2EB5A28D1}"/>
                </a:ext>
              </a:extLst>
            </p:cNvPr>
            <p:cNvSpPr/>
            <p:nvPr/>
          </p:nvSpPr>
          <p:spPr>
            <a:xfrm>
              <a:off x="6326279" y="3742780"/>
              <a:ext cx="250557" cy="250557"/>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grpSp>
      <p:grpSp>
        <p:nvGrpSpPr>
          <p:cNvPr id="35" name="Group 34">
            <a:extLst>
              <a:ext uri="{FF2B5EF4-FFF2-40B4-BE49-F238E27FC236}">
                <a16:creationId xmlns:a16="http://schemas.microsoft.com/office/drawing/2014/main" id="{E1B001D4-BDC8-1D42-B09D-E691D25CB365}"/>
              </a:ext>
            </a:extLst>
          </p:cNvPr>
          <p:cNvGrpSpPr/>
          <p:nvPr/>
        </p:nvGrpSpPr>
        <p:grpSpPr>
          <a:xfrm>
            <a:off x="7182979" y="2989878"/>
            <a:ext cx="1360759" cy="1297536"/>
            <a:chOff x="6386315" y="3079178"/>
            <a:chExt cx="1360759" cy="1297536"/>
          </a:xfrm>
          <a:solidFill>
            <a:schemeClr val="accent2"/>
          </a:solidFill>
        </p:grpSpPr>
        <p:sp>
          <p:nvSpPr>
            <p:cNvPr id="25" name="Oval 24">
              <a:extLst>
                <a:ext uri="{FF2B5EF4-FFF2-40B4-BE49-F238E27FC236}">
                  <a16:creationId xmlns:a16="http://schemas.microsoft.com/office/drawing/2014/main" id="{74020EA2-E094-EE4C-9161-ECE0B85AEC46}"/>
                </a:ext>
              </a:extLst>
            </p:cNvPr>
            <p:cNvSpPr/>
            <p:nvPr/>
          </p:nvSpPr>
          <p:spPr>
            <a:xfrm>
              <a:off x="6386315" y="3428999"/>
              <a:ext cx="250557" cy="250557"/>
            </a:xfrm>
            <a:prstGeom prst="ellipse">
              <a:avLst/>
            </a:prstGeom>
            <a:grp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26" name="Oval 25">
              <a:extLst>
                <a:ext uri="{FF2B5EF4-FFF2-40B4-BE49-F238E27FC236}">
                  <a16:creationId xmlns:a16="http://schemas.microsoft.com/office/drawing/2014/main" id="{34426848-B878-924B-B95F-FA3677B6C639}"/>
                </a:ext>
              </a:extLst>
            </p:cNvPr>
            <p:cNvSpPr/>
            <p:nvPr/>
          </p:nvSpPr>
          <p:spPr>
            <a:xfrm>
              <a:off x="6498700" y="3720313"/>
              <a:ext cx="250557" cy="250557"/>
            </a:xfrm>
            <a:prstGeom prst="ellipse">
              <a:avLst/>
            </a:prstGeom>
            <a:grp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27" name="Oval 26">
              <a:extLst>
                <a:ext uri="{FF2B5EF4-FFF2-40B4-BE49-F238E27FC236}">
                  <a16:creationId xmlns:a16="http://schemas.microsoft.com/office/drawing/2014/main" id="{F31836AD-67BE-CB4C-BBE4-10C9E125B882}"/>
                </a:ext>
              </a:extLst>
            </p:cNvPr>
            <p:cNvSpPr/>
            <p:nvPr/>
          </p:nvSpPr>
          <p:spPr>
            <a:xfrm>
              <a:off x="6677598" y="3357788"/>
              <a:ext cx="250557" cy="250557"/>
            </a:xfrm>
            <a:prstGeom prst="ellipse">
              <a:avLst/>
            </a:prstGeom>
            <a:grp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28" name="Oval 27">
              <a:extLst>
                <a:ext uri="{FF2B5EF4-FFF2-40B4-BE49-F238E27FC236}">
                  <a16:creationId xmlns:a16="http://schemas.microsoft.com/office/drawing/2014/main" id="{0D916AC8-7160-FB45-A6D6-80761DBC10D0}"/>
                </a:ext>
              </a:extLst>
            </p:cNvPr>
            <p:cNvSpPr/>
            <p:nvPr/>
          </p:nvSpPr>
          <p:spPr>
            <a:xfrm>
              <a:off x="7130029" y="3833504"/>
              <a:ext cx="250557" cy="250557"/>
            </a:xfrm>
            <a:prstGeom prst="ellipse">
              <a:avLst/>
            </a:prstGeom>
            <a:grp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29" name="Oval 28">
              <a:extLst>
                <a:ext uri="{FF2B5EF4-FFF2-40B4-BE49-F238E27FC236}">
                  <a16:creationId xmlns:a16="http://schemas.microsoft.com/office/drawing/2014/main" id="{07498812-3805-C84F-84DB-075B528B3646}"/>
                </a:ext>
              </a:extLst>
            </p:cNvPr>
            <p:cNvSpPr/>
            <p:nvPr/>
          </p:nvSpPr>
          <p:spPr>
            <a:xfrm>
              <a:off x="6677597" y="4011627"/>
              <a:ext cx="250557" cy="250557"/>
            </a:xfrm>
            <a:prstGeom prst="ellipse">
              <a:avLst/>
            </a:prstGeom>
            <a:grp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30" name="Oval 29">
              <a:extLst>
                <a:ext uri="{FF2B5EF4-FFF2-40B4-BE49-F238E27FC236}">
                  <a16:creationId xmlns:a16="http://schemas.microsoft.com/office/drawing/2014/main" id="{76FD8CB1-13B1-2346-BA01-994C675E2A38}"/>
                </a:ext>
              </a:extLst>
            </p:cNvPr>
            <p:cNvSpPr/>
            <p:nvPr/>
          </p:nvSpPr>
          <p:spPr>
            <a:xfrm>
              <a:off x="7252072" y="3439612"/>
              <a:ext cx="250557" cy="250557"/>
            </a:xfrm>
            <a:prstGeom prst="ellipse">
              <a:avLst/>
            </a:prstGeom>
            <a:grp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31" name="Oval 30">
              <a:extLst>
                <a:ext uri="{FF2B5EF4-FFF2-40B4-BE49-F238E27FC236}">
                  <a16:creationId xmlns:a16="http://schemas.microsoft.com/office/drawing/2014/main" id="{293E1C8F-E196-404D-AC56-DE28D20CB3E7}"/>
                </a:ext>
              </a:extLst>
            </p:cNvPr>
            <p:cNvSpPr/>
            <p:nvPr/>
          </p:nvSpPr>
          <p:spPr>
            <a:xfrm>
              <a:off x="6879472" y="3564890"/>
              <a:ext cx="250557" cy="250557"/>
            </a:xfrm>
            <a:prstGeom prst="ellipse">
              <a:avLst/>
            </a:prstGeom>
            <a:grp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32" name="Oval 31">
              <a:extLst>
                <a:ext uri="{FF2B5EF4-FFF2-40B4-BE49-F238E27FC236}">
                  <a16:creationId xmlns:a16="http://schemas.microsoft.com/office/drawing/2014/main" id="{3423A176-E0E8-2C46-8C64-2885C3225604}"/>
                </a:ext>
              </a:extLst>
            </p:cNvPr>
            <p:cNvSpPr/>
            <p:nvPr/>
          </p:nvSpPr>
          <p:spPr>
            <a:xfrm>
              <a:off x="6998994" y="3079178"/>
              <a:ext cx="250557" cy="250557"/>
            </a:xfrm>
            <a:prstGeom prst="ellipse">
              <a:avLst/>
            </a:prstGeom>
            <a:grp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33" name="Oval 32">
              <a:extLst>
                <a:ext uri="{FF2B5EF4-FFF2-40B4-BE49-F238E27FC236}">
                  <a16:creationId xmlns:a16="http://schemas.microsoft.com/office/drawing/2014/main" id="{0F6FB245-F35C-D044-BE4B-65994A338EB6}"/>
                </a:ext>
              </a:extLst>
            </p:cNvPr>
            <p:cNvSpPr/>
            <p:nvPr/>
          </p:nvSpPr>
          <p:spPr>
            <a:xfrm>
              <a:off x="7091119" y="4126157"/>
              <a:ext cx="250557" cy="250557"/>
            </a:xfrm>
            <a:prstGeom prst="ellipse">
              <a:avLst/>
            </a:prstGeom>
            <a:grp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34" name="Oval 33">
              <a:extLst>
                <a:ext uri="{FF2B5EF4-FFF2-40B4-BE49-F238E27FC236}">
                  <a16:creationId xmlns:a16="http://schemas.microsoft.com/office/drawing/2014/main" id="{542B6CA4-683C-D248-BB67-9107DB1829DF}"/>
                </a:ext>
              </a:extLst>
            </p:cNvPr>
            <p:cNvSpPr/>
            <p:nvPr/>
          </p:nvSpPr>
          <p:spPr>
            <a:xfrm>
              <a:off x="7496517" y="3773957"/>
              <a:ext cx="250557" cy="250557"/>
            </a:xfrm>
            <a:prstGeom prst="ellipse">
              <a:avLst/>
            </a:prstGeom>
            <a:grp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grpSp>
      <p:sp>
        <p:nvSpPr>
          <p:cNvPr id="37" name="Rectangle 36">
            <a:extLst>
              <a:ext uri="{FF2B5EF4-FFF2-40B4-BE49-F238E27FC236}">
                <a16:creationId xmlns:a16="http://schemas.microsoft.com/office/drawing/2014/main" id="{E40CBED7-3695-9F4B-A6AC-7DF9B92DCC3E}"/>
              </a:ext>
            </a:extLst>
          </p:cNvPr>
          <p:cNvSpPr/>
          <p:nvPr/>
        </p:nvSpPr>
        <p:spPr>
          <a:xfrm>
            <a:off x="3854550" y="4466170"/>
            <a:ext cx="790729" cy="307777"/>
          </a:xfrm>
          <a:prstGeom prst="rect">
            <a:avLst/>
          </a:prstGeom>
        </p:spPr>
        <p:txBody>
          <a:bodyPr wrap="none">
            <a:spAutoFit/>
          </a:bodyPr>
          <a:lstStyle/>
          <a:p>
            <a:pPr algn="ctr"/>
            <a:r>
              <a:rPr lang="en-US" sz="1400" dirty="0"/>
              <a:t>Group A</a:t>
            </a:r>
            <a:endParaRPr lang="en-NL" sz="1400" dirty="0"/>
          </a:p>
        </p:txBody>
      </p:sp>
      <p:sp>
        <p:nvSpPr>
          <p:cNvPr id="38" name="Rectangle 37">
            <a:extLst>
              <a:ext uri="{FF2B5EF4-FFF2-40B4-BE49-F238E27FC236}">
                <a16:creationId xmlns:a16="http://schemas.microsoft.com/office/drawing/2014/main" id="{DA399FC1-2929-DB49-95A8-AF3A659D3EDB}"/>
              </a:ext>
            </a:extLst>
          </p:cNvPr>
          <p:cNvSpPr/>
          <p:nvPr/>
        </p:nvSpPr>
        <p:spPr>
          <a:xfrm>
            <a:off x="5522251" y="4460463"/>
            <a:ext cx="790601" cy="307777"/>
          </a:xfrm>
          <a:prstGeom prst="rect">
            <a:avLst/>
          </a:prstGeom>
        </p:spPr>
        <p:txBody>
          <a:bodyPr wrap="none">
            <a:spAutoFit/>
          </a:bodyPr>
          <a:lstStyle/>
          <a:p>
            <a:pPr algn="ctr"/>
            <a:r>
              <a:rPr lang="en-US" sz="1400" dirty="0"/>
              <a:t>Group B</a:t>
            </a:r>
            <a:endParaRPr lang="en-NL" sz="1400" dirty="0"/>
          </a:p>
        </p:txBody>
      </p:sp>
      <p:sp>
        <p:nvSpPr>
          <p:cNvPr id="39" name="Rectangle 38">
            <a:extLst>
              <a:ext uri="{FF2B5EF4-FFF2-40B4-BE49-F238E27FC236}">
                <a16:creationId xmlns:a16="http://schemas.microsoft.com/office/drawing/2014/main" id="{349D3DCA-8DDC-C740-A871-416F0DDFFDEF}"/>
              </a:ext>
            </a:extLst>
          </p:cNvPr>
          <p:cNvSpPr/>
          <p:nvPr/>
        </p:nvSpPr>
        <p:spPr>
          <a:xfrm>
            <a:off x="7495976" y="4464499"/>
            <a:ext cx="783611" cy="307777"/>
          </a:xfrm>
          <a:prstGeom prst="rect">
            <a:avLst/>
          </a:prstGeom>
        </p:spPr>
        <p:txBody>
          <a:bodyPr wrap="none">
            <a:spAutoFit/>
          </a:bodyPr>
          <a:lstStyle/>
          <a:p>
            <a:pPr algn="ctr"/>
            <a:r>
              <a:rPr lang="en-US" sz="1400" dirty="0"/>
              <a:t>Group C</a:t>
            </a:r>
            <a:endParaRPr lang="en-NL" sz="1400" dirty="0"/>
          </a:p>
        </p:txBody>
      </p:sp>
    </p:spTree>
    <p:extLst>
      <p:ext uri="{BB962C8B-B14F-4D97-AF65-F5344CB8AC3E}">
        <p14:creationId xmlns:p14="http://schemas.microsoft.com/office/powerpoint/2010/main" val="2530043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9EDB3-57CB-6741-8376-78216A825D73}"/>
              </a:ext>
            </a:extLst>
          </p:cNvPr>
          <p:cNvSpPr>
            <a:spLocks noGrp="1"/>
          </p:cNvSpPr>
          <p:nvPr>
            <p:ph type="title"/>
          </p:nvPr>
        </p:nvSpPr>
        <p:spPr/>
        <p:txBody>
          <a:bodyPr/>
          <a:lstStyle/>
          <a:p>
            <a:r>
              <a:rPr lang="en-NL" dirty="0"/>
              <a:t>Demographic Parity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2EAD497-7E67-124B-AF6A-BD41EEE04006}"/>
                  </a:ext>
                </a:extLst>
              </p:cNvPr>
              <p:cNvSpPr>
                <a:spLocks noGrp="1"/>
              </p:cNvSpPr>
              <p:nvPr>
                <p:ph idx="1"/>
              </p:nvPr>
            </p:nvSpPr>
            <p:spPr>
              <a:xfrm>
                <a:off x="1207213" y="1825625"/>
                <a:ext cx="5341609" cy="4351338"/>
              </a:xfrm>
            </p:spPr>
            <p:txBody>
              <a:bodyPr lIns="90000" rIns="90000">
                <a:normAutofit/>
              </a:bodyPr>
              <a:lstStyle/>
              <a:p>
                <a:pPr marL="0" indent="0">
                  <a:buNone/>
                </a:pPr>
                <a:r>
                  <a:rPr lang="en-NL" sz="2400" i="1" dirty="0"/>
                  <a:t>Fairness criterion</a:t>
                </a:r>
                <a:r>
                  <a:rPr lang="en-NL" sz="2400" dirty="0"/>
                  <a:t>: </a:t>
                </a:r>
                <a:r>
                  <a:rPr lang="en-NL" sz="2400" b="1" dirty="0"/>
                  <a:t>equal selection rates</a:t>
                </a:r>
              </a:p>
              <a:p>
                <a:pPr marL="0" indent="0">
                  <a:buNone/>
                </a:pPr>
                <a:endParaRPr lang="en-NL" sz="2400" b="1"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acc>
                            <m:accPr>
                              <m:chr m:val="̂"/>
                              <m:ctrlPr>
                                <a:rPr lang="en-US" sz="2000" i="1">
                                  <a:latin typeface="Cambria Math" panose="02040503050406030204" pitchFamily="18" charset="0"/>
                                </a:rPr>
                              </m:ctrlPr>
                            </m:accPr>
                            <m:e>
                              <m:r>
                                <a:rPr lang="en-US" sz="2000" i="1">
                                  <a:latin typeface="Cambria Math" panose="02040503050406030204" pitchFamily="18" charset="0"/>
                                </a:rPr>
                                <m:t>𝑌</m:t>
                              </m:r>
                            </m:e>
                          </m:acc>
                          <m:r>
                            <a:rPr lang="en-US" sz="2000" i="1" dirty="0">
                              <a:latin typeface="Cambria Math" panose="02040503050406030204" pitchFamily="18" charset="0"/>
                            </a:rPr>
                            <m:t>=</m:t>
                          </m:r>
                          <m:r>
                            <a:rPr lang="en-US" sz="2000" i="1" dirty="0">
                              <a:latin typeface="Cambria Math" panose="02040503050406030204" pitchFamily="18" charset="0"/>
                            </a:rPr>
                            <m:t>𝑦</m:t>
                          </m:r>
                        </m:e>
                        <m:e>
                          <m:r>
                            <a:rPr lang="en-US" sz="2000" i="1" dirty="0">
                              <a:latin typeface="Cambria Math" panose="02040503050406030204" pitchFamily="18" charset="0"/>
                            </a:rPr>
                            <m:t>𝐴</m:t>
                          </m:r>
                          <m:r>
                            <a:rPr lang="en-US" sz="2000" i="1" dirty="0">
                              <a:latin typeface="Cambria Math" panose="02040503050406030204" pitchFamily="18" charset="0"/>
                            </a:rPr>
                            <m:t>=</m:t>
                          </m:r>
                          <m:r>
                            <a:rPr lang="en-US" sz="2000" i="1" dirty="0">
                              <a:latin typeface="Cambria Math" panose="02040503050406030204" pitchFamily="18" charset="0"/>
                            </a:rPr>
                            <m:t>𝑎</m:t>
                          </m:r>
                        </m:e>
                      </m:d>
                      <m:r>
                        <a:rPr lang="en-US" sz="2000" i="1" dirty="0">
                          <a:latin typeface="Cambria Math" panose="02040503050406030204" pitchFamily="18" charset="0"/>
                        </a:rPr>
                        <m:t>=</m:t>
                      </m:r>
                      <m:r>
                        <a:rPr lang="en-US" sz="2000" i="1">
                          <a:latin typeface="Cambria Math" panose="02040503050406030204" pitchFamily="18" charset="0"/>
                        </a:rPr>
                        <m:t>𝑃</m:t>
                      </m:r>
                      <m:d>
                        <m:dPr>
                          <m:ctrlPr>
                            <a:rPr lang="en-US" sz="2000" i="1">
                              <a:latin typeface="Cambria Math" panose="02040503050406030204" pitchFamily="18" charset="0"/>
                            </a:rPr>
                          </m:ctrlPr>
                        </m:dPr>
                        <m:e>
                          <m:acc>
                            <m:accPr>
                              <m:chr m:val="̂"/>
                              <m:ctrlPr>
                                <a:rPr lang="en-US" sz="2000" i="1">
                                  <a:latin typeface="Cambria Math" panose="02040503050406030204" pitchFamily="18" charset="0"/>
                                </a:rPr>
                              </m:ctrlPr>
                            </m:accPr>
                            <m:e>
                              <m:r>
                                <a:rPr lang="en-US" sz="2000" i="1">
                                  <a:latin typeface="Cambria Math" panose="02040503050406030204" pitchFamily="18" charset="0"/>
                                </a:rPr>
                                <m:t>𝑌</m:t>
                              </m:r>
                            </m:e>
                          </m:acc>
                          <m:r>
                            <a:rPr lang="en-US" sz="2000" i="1" dirty="0">
                              <a:latin typeface="Cambria Math" panose="02040503050406030204" pitchFamily="18" charset="0"/>
                            </a:rPr>
                            <m:t>=</m:t>
                          </m:r>
                          <m:r>
                            <a:rPr lang="en-US" sz="2000" i="1" dirty="0">
                              <a:latin typeface="Cambria Math" panose="02040503050406030204" pitchFamily="18" charset="0"/>
                            </a:rPr>
                            <m:t>𝑦</m:t>
                          </m:r>
                        </m:e>
                        <m:e>
                          <m:r>
                            <a:rPr lang="en-US" sz="2000" i="1" dirty="0">
                              <a:latin typeface="Cambria Math" panose="02040503050406030204" pitchFamily="18" charset="0"/>
                            </a:rPr>
                            <m:t>𝐴</m:t>
                          </m:r>
                          <m:r>
                            <a:rPr lang="en-US" sz="2000" i="1" dirty="0">
                              <a:latin typeface="Cambria Math" panose="02040503050406030204" pitchFamily="18" charset="0"/>
                            </a:rPr>
                            <m:t>=</m:t>
                          </m:r>
                          <m:r>
                            <a:rPr lang="en-US" sz="2000" i="1" dirty="0">
                              <a:latin typeface="Cambria Math" panose="02040503050406030204" pitchFamily="18" charset="0"/>
                            </a:rPr>
                            <m:t>𝑎</m:t>
                          </m:r>
                          <m:r>
                            <a:rPr lang="en-US" sz="2000" i="1" dirty="0">
                              <a:latin typeface="Cambria Math" panose="02040503050406030204" pitchFamily="18" charset="0"/>
                            </a:rPr>
                            <m:t>‘</m:t>
                          </m:r>
                        </m:e>
                      </m:d>
                    </m:oMath>
                  </m:oMathPara>
                </a14:m>
                <a:endParaRPr lang="en-US" dirty="0"/>
              </a:p>
              <a:p>
                <a:pPr marL="0" indent="0">
                  <a:buNone/>
                </a:pPr>
                <a:r>
                  <a:rPr lang="en-NL" sz="2400" i="1" dirty="0"/>
                  <a:t>Measures</a:t>
                </a:r>
                <a:r>
                  <a:rPr lang="en-NL" sz="2400" dirty="0"/>
                  <a:t>:</a:t>
                </a:r>
                <a:r>
                  <a:rPr lang="en-NL" sz="2400" b="1" dirty="0"/>
                  <a:t> allocation harm</a:t>
                </a:r>
                <a:endParaRPr lang="en-NL" sz="2400" b="1" i="1" dirty="0"/>
              </a:p>
              <a:p>
                <a:pPr marL="0" indent="0">
                  <a:buNone/>
                </a:pPr>
                <a:r>
                  <a:rPr lang="en-NL" sz="2400" i="1" dirty="0"/>
                  <a:t>Main assumption</a:t>
                </a:r>
                <a:r>
                  <a:rPr lang="en-NL" sz="2400" dirty="0"/>
                  <a:t>: </a:t>
                </a:r>
                <a:r>
                  <a:rPr lang="en-US" sz="2400" dirty="0"/>
                  <a:t>t</a:t>
                </a:r>
                <a:r>
                  <a:rPr lang="en-NL" sz="2400" dirty="0"/>
                  <a:t>he target variable is not a good representation of reality and/or what we want reality to look like.</a:t>
                </a:r>
                <a:endParaRPr lang="en-NL" sz="2400" b="1" dirty="0"/>
              </a:p>
            </p:txBody>
          </p:sp>
        </mc:Choice>
        <mc:Fallback>
          <p:sp>
            <p:nvSpPr>
              <p:cNvPr id="3" name="Content Placeholder 2">
                <a:extLst>
                  <a:ext uri="{FF2B5EF4-FFF2-40B4-BE49-F238E27FC236}">
                    <a16:creationId xmlns:a16="http://schemas.microsoft.com/office/drawing/2014/main" id="{72EAD497-7E67-124B-AF6A-BD41EEE04006}"/>
                  </a:ext>
                </a:extLst>
              </p:cNvPr>
              <p:cNvSpPr>
                <a:spLocks noGrp="1" noRot="1" noChangeAspect="1" noMove="1" noResize="1" noEditPoints="1" noAdjustHandles="1" noChangeArrowheads="1" noChangeShapeType="1" noTextEdit="1"/>
              </p:cNvSpPr>
              <p:nvPr>
                <p:ph idx="1"/>
              </p:nvPr>
            </p:nvSpPr>
            <p:spPr>
              <a:xfrm>
                <a:off x="1207213" y="1825625"/>
                <a:ext cx="5341609" cy="4351338"/>
              </a:xfrm>
              <a:blipFill>
                <a:blip r:embed="rId2"/>
                <a:stretch>
                  <a:fillRect l="-1900"/>
                </a:stretch>
              </a:blipFill>
            </p:spPr>
            <p:txBody>
              <a:bodyPr/>
              <a:lstStyle/>
              <a:p>
                <a:r>
                  <a:rPr lang="en-NL">
                    <a:noFill/>
                  </a:rPr>
                  <a:t> </a:t>
                </a:r>
              </a:p>
            </p:txBody>
          </p:sp>
        </mc:Fallback>
      </mc:AlternateContent>
      <p:sp>
        <p:nvSpPr>
          <p:cNvPr id="4" name="Footer Placeholder 3">
            <a:extLst>
              <a:ext uri="{FF2B5EF4-FFF2-40B4-BE49-F238E27FC236}">
                <a16:creationId xmlns:a16="http://schemas.microsoft.com/office/drawing/2014/main" id="{425F4250-41A6-004C-907A-1C53EAB6539F}"/>
              </a:ext>
            </a:extLst>
          </p:cNvPr>
          <p:cNvSpPr>
            <a:spLocks noGrp="1"/>
          </p:cNvSpPr>
          <p:nvPr>
            <p:ph type="ftr" sz="quarter" idx="11"/>
          </p:nvPr>
        </p:nvSpPr>
        <p:spPr/>
        <p:txBody>
          <a:bodyPr/>
          <a:lstStyle/>
          <a:p>
            <a:r>
              <a:rPr lang="en-US"/>
              <a:t>Algorithmic Fairness 101 | TaDa Knowledge Exchange @Bol.com | 03-02-2022</a:t>
            </a:r>
            <a:endParaRPr lang="en-NL"/>
          </a:p>
        </p:txBody>
      </p:sp>
      <p:sp>
        <p:nvSpPr>
          <p:cNvPr id="49" name="Rectangle 48">
            <a:extLst>
              <a:ext uri="{FF2B5EF4-FFF2-40B4-BE49-F238E27FC236}">
                <a16:creationId xmlns:a16="http://schemas.microsoft.com/office/drawing/2014/main" id="{01C95806-D5D5-CE4A-B0EA-075C7FEC103A}"/>
              </a:ext>
            </a:extLst>
          </p:cNvPr>
          <p:cNvSpPr/>
          <p:nvPr/>
        </p:nvSpPr>
        <p:spPr>
          <a:xfrm>
            <a:off x="9269277" y="2019823"/>
            <a:ext cx="2084522" cy="24642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5" name="Rectangle 4">
            <a:extLst>
              <a:ext uri="{FF2B5EF4-FFF2-40B4-BE49-F238E27FC236}">
                <a16:creationId xmlns:a16="http://schemas.microsoft.com/office/drawing/2014/main" id="{2E50594C-0CBF-8F49-83B7-A28B199BBCC9}"/>
              </a:ext>
            </a:extLst>
          </p:cNvPr>
          <p:cNvSpPr/>
          <p:nvPr/>
        </p:nvSpPr>
        <p:spPr>
          <a:xfrm>
            <a:off x="7098223" y="2019823"/>
            <a:ext cx="2084522" cy="24642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7" name="Oval 6">
            <a:extLst>
              <a:ext uri="{FF2B5EF4-FFF2-40B4-BE49-F238E27FC236}">
                <a16:creationId xmlns:a16="http://schemas.microsoft.com/office/drawing/2014/main" id="{CC21A2AF-6CBE-9042-9334-8AD82B0BE9AD}"/>
              </a:ext>
            </a:extLst>
          </p:cNvPr>
          <p:cNvSpPr/>
          <p:nvPr/>
        </p:nvSpPr>
        <p:spPr>
          <a:xfrm>
            <a:off x="7348778" y="4026853"/>
            <a:ext cx="250557" cy="250557"/>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8" name="Oval 7">
            <a:extLst>
              <a:ext uri="{FF2B5EF4-FFF2-40B4-BE49-F238E27FC236}">
                <a16:creationId xmlns:a16="http://schemas.microsoft.com/office/drawing/2014/main" id="{D0651652-09E8-1D4D-B31B-1D87F239B9CD}"/>
              </a:ext>
            </a:extLst>
          </p:cNvPr>
          <p:cNvSpPr/>
          <p:nvPr/>
        </p:nvSpPr>
        <p:spPr>
          <a:xfrm>
            <a:off x="7787897" y="4019104"/>
            <a:ext cx="250557" cy="250557"/>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9" name="Oval 8">
            <a:extLst>
              <a:ext uri="{FF2B5EF4-FFF2-40B4-BE49-F238E27FC236}">
                <a16:creationId xmlns:a16="http://schemas.microsoft.com/office/drawing/2014/main" id="{E52B91AF-2C4D-164B-8A10-D7CC2B1E7947}"/>
              </a:ext>
            </a:extLst>
          </p:cNvPr>
          <p:cNvSpPr/>
          <p:nvPr/>
        </p:nvSpPr>
        <p:spPr>
          <a:xfrm>
            <a:off x="8227016" y="4007480"/>
            <a:ext cx="250557" cy="250557"/>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0" name="Oval 9">
            <a:extLst>
              <a:ext uri="{FF2B5EF4-FFF2-40B4-BE49-F238E27FC236}">
                <a16:creationId xmlns:a16="http://schemas.microsoft.com/office/drawing/2014/main" id="{7954AD76-F649-4A4F-A5C4-B03DDDEE8C7D}"/>
              </a:ext>
            </a:extLst>
          </p:cNvPr>
          <p:cNvSpPr/>
          <p:nvPr/>
        </p:nvSpPr>
        <p:spPr>
          <a:xfrm>
            <a:off x="8668717" y="3991982"/>
            <a:ext cx="250557" cy="250557"/>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7850ADE3-6EA7-5042-A188-512E9DE5F79B}"/>
              </a:ext>
            </a:extLst>
          </p:cNvPr>
          <p:cNvSpPr/>
          <p:nvPr/>
        </p:nvSpPr>
        <p:spPr>
          <a:xfrm>
            <a:off x="7348778" y="3596775"/>
            <a:ext cx="250557" cy="250557"/>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0A49B439-B8F2-9F43-B23D-1CB9DC556263}"/>
              </a:ext>
            </a:extLst>
          </p:cNvPr>
          <p:cNvSpPr/>
          <p:nvPr/>
        </p:nvSpPr>
        <p:spPr>
          <a:xfrm>
            <a:off x="7787897" y="3589026"/>
            <a:ext cx="250557" cy="250557"/>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3" name="Oval 12">
            <a:extLst>
              <a:ext uri="{FF2B5EF4-FFF2-40B4-BE49-F238E27FC236}">
                <a16:creationId xmlns:a16="http://schemas.microsoft.com/office/drawing/2014/main" id="{FAFB5531-3A7A-8642-9EE2-1EA26AF5908A}"/>
              </a:ext>
            </a:extLst>
          </p:cNvPr>
          <p:cNvSpPr/>
          <p:nvPr/>
        </p:nvSpPr>
        <p:spPr>
          <a:xfrm>
            <a:off x="8227016" y="3577402"/>
            <a:ext cx="250557" cy="250557"/>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4" name="Oval 13">
            <a:extLst>
              <a:ext uri="{FF2B5EF4-FFF2-40B4-BE49-F238E27FC236}">
                <a16:creationId xmlns:a16="http://schemas.microsoft.com/office/drawing/2014/main" id="{7A0B54E1-719F-4242-AAC0-CCEB6C3CBAD2}"/>
              </a:ext>
            </a:extLst>
          </p:cNvPr>
          <p:cNvSpPr/>
          <p:nvPr/>
        </p:nvSpPr>
        <p:spPr>
          <a:xfrm>
            <a:off x="8668717" y="3561904"/>
            <a:ext cx="250557" cy="250557"/>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16" name="Oval 15">
            <a:extLst>
              <a:ext uri="{FF2B5EF4-FFF2-40B4-BE49-F238E27FC236}">
                <a16:creationId xmlns:a16="http://schemas.microsoft.com/office/drawing/2014/main" id="{0874DFAF-E1B4-AC4D-8A55-65ED593BBE41}"/>
              </a:ext>
            </a:extLst>
          </p:cNvPr>
          <p:cNvSpPr/>
          <p:nvPr/>
        </p:nvSpPr>
        <p:spPr>
          <a:xfrm>
            <a:off x="7348778" y="3171984"/>
            <a:ext cx="250557" cy="250557"/>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17" name="Oval 16">
            <a:extLst>
              <a:ext uri="{FF2B5EF4-FFF2-40B4-BE49-F238E27FC236}">
                <a16:creationId xmlns:a16="http://schemas.microsoft.com/office/drawing/2014/main" id="{67E561C4-74AB-0B4A-A486-C472DC9B2FFD}"/>
              </a:ext>
            </a:extLst>
          </p:cNvPr>
          <p:cNvSpPr/>
          <p:nvPr/>
        </p:nvSpPr>
        <p:spPr>
          <a:xfrm>
            <a:off x="7787897" y="3164235"/>
            <a:ext cx="250557" cy="250557"/>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8" name="Oval 17">
            <a:extLst>
              <a:ext uri="{FF2B5EF4-FFF2-40B4-BE49-F238E27FC236}">
                <a16:creationId xmlns:a16="http://schemas.microsoft.com/office/drawing/2014/main" id="{2966B6C6-6497-3E47-95FE-75EC935FF07C}"/>
              </a:ext>
            </a:extLst>
          </p:cNvPr>
          <p:cNvSpPr/>
          <p:nvPr/>
        </p:nvSpPr>
        <p:spPr>
          <a:xfrm>
            <a:off x="8227016" y="3152611"/>
            <a:ext cx="250557" cy="250557"/>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9" name="Oval 18">
            <a:extLst>
              <a:ext uri="{FF2B5EF4-FFF2-40B4-BE49-F238E27FC236}">
                <a16:creationId xmlns:a16="http://schemas.microsoft.com/office/drawing/2014/main" id="{01C9F41A-47D1-5543-8DAD-324678B523A0}"/>
              </a:ext>
            </a:extLst>
          </p:cNvPr>
          <p:cNvSpPr/>
          <p:nvPr/>
        </p:nvSpPr>
        <p:spPr>
          <a:xfrm>
            <a:off x="8668717" y="3137113"/>
            <a:ext cx="250557" cy="250557"/>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0" name="Oval 19">
            <a:extLst>
              <a:ext uri="{FF2B5EF4-FFF2-40B4-BE49-F238E27FC236}">
                <a16:creationId xmlns:a16="http://schemas.microsoft.com/office/drawing/2014/main" id="{02753D76-CF97-884B-A3E8-2B6350F06DFF}"/>
              </a:ext>
            </a:extLst>
          </p:cNvPr>
          <p:cNvSpPr/>
          <p:nvPr/>
        </p:nvSpPr>
        <p:spPr>
          <a:xfrm>
            <a:off x="7348778" y="2741906"/>
            <a:ext cx="250557" cy="250557"/>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1" name="Oval 20">
            <a:extLst>
              <a:ext uri="{FF2B5EF4-FFF2-40B4-BE49-F238E27FC236}">
                <a16:creationId xmlns:a16="http://schemas.microsoft.com/office/drawing/2014/main" id="{46575A81-8DCB-4349-B016-17F0DE0FCB8D}"/>
              </a:ext>
            </a:extLst>
          </p:cNvPr>
          <p:cNvSpPr/>
          <p:nvPr/>
        </p:nvSpPr>
        <p:spPr>
          <a:xfrm>
            <a:off x="7787897" y="2734157"/>
            <a:ext cx="250557" cy="250557"/>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2" name="Oval 21">
            <a:extLst>
              <a:ext uri="{FF2B5EF4-FFF2-40B4-BE49-F238E27FC236}">
                <a16:creationId xmlns:a16="http://schemas.microsoft.com/office/drawing/2014/main" id="{8CE1A9FD-AC46-9944-9B41-9519AC9316A0}"/>
              </a:ext>
            </a:extLst>
          </p:cNvPr>
          <p:cNvSpPr/>
          <p:nvPr/>
        </p:nvSpPr>
        <p:spPr>
          <a:xfrm>
            <a:off x="8227016" y="2722533"/>
            <a:ext cx="250557" cy="250557"/>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3" name="Oval 22">
            <a:extLst>
              <a:ext uri="{FF2B5EF4-FFF2-40B4-BE49-F238E27FC236}">
                <a16:creationId xmlns:a16="http://schemas.microsoft.com/office/drawing/2014/main" id="{79B5EE24-5817-C248-9580-3F86E70FB334}"/>
              </a:ext>
            </a:extLst>
          </p:cNvPr>
          <p:cNvSpPr/>
          <p:nvPr/>
        </p:nvSpPr>
        <p:spPr>
          <a:xfrm>
            <a:off x="8668717" y="2707035"/>
            <a:ext cx="250557" cy="250557"/>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4" name="Oval 23">
            <a:extLst>
              <a:ext uri="{FF2B5EF4-FFF2-40B4-BE49-F238E27FC236}">
                <a16:creationId xmlns:a16="http://schemas.microsoft.com/office/drawing/2014/main" id="{F267996B-B2D4-744A-8705-2ED94AF690D4}"/>
              </a:ext>
            </a:extLst>
          </p:cNvPr>
          <p:cNvSpPr/>
          <p:nvPr/>
        </p:nvSpPr>
        <p:spPr>
          <a:xfrm>
            <a:off x="7348778" y="2307428"/>
            <a:ext cx="250557" cy="250557"/>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5" name="Oval 24">
            <a:extLst>
              <a:ext uri="{FF2B5EF4-FFF2-40B4-BE49-F238E27FC236}">
                <a16:creationId xmlns:a16="http://schemas.microsoft.com/office/drawing/2014/main" id="{A908441A-931E-8F4B-9259-7D8F87EF74A5}"/>
              </a:ext>
            </a:extLst>
          </p:cNvPr>
          <p:cNvSpPr/>
          <p:nvPr/>
        </p:nvSpPr>
        <p:spPr>
          <a:xfrm>
            <a:off x="7787897" y="2299679"/>
            <a:ext cx="250557" cy="250557"/>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6" name="Oval 25">
            <a:extLst>
              <a:ext uri="{FF2B5EF4-FFF2-40B4-BE49-F238E27FC236}">
                <a16:creationId xmlns:a16="http://schemas.microsoft.com/office/drawing/2014/main" id="{FC56D798-5A54-874A-AEA9-12E3BD497C28}"/>
              </a:ext>
            </a:extLst>
          </p:cNvPr>
          <p:cNvSpPr/>
          <p:nvPr/>
        </p:nvSpPr>
        <p:spPr>
          <a:xfrm>
            <a:off x="8227016" y="2288055"/>
            <a:ext cx="250557" cy="250557"/>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7" name="Oval 26">
            <a:extLst>
              <a:ext uri="{FF2B5EF4-FFF2-40B4-BE49-F238E27FC236}">
                <a16:creationId xmlns:a16="http://schemas.microsoft.com/office/drawing/2014/main" id="{CBFDA371-8648-CF49-A855-37DFF44FC34E}"/>
              </a:ext>
            </a:extLst>
          </p:cNvPr>
          <p:cNvSpPr/>
          <p:nvPr/>
        </p:nvSpPr>
        <p:spPr>
          <a:xfrm>
            <a:off x="8668717" y="2272557"/>
            <a:ext cx="250557" cy="250557"/>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9" name="Oval 28">
            <a:extLst>
              <a:ext uri="{FF2B5EF4-FFF2-40B4-BE49-F238E27FC236}">
                <a16:creationId xmlns:a16="http://schemas.microsoft.com/office/drawing/2014/main" id="{4A395AC4-3B02-6441-88D4-97222313D80B}"/>
              </a:ext>
            </a:extLst>
          </p:cNvPr>
          <p:cNvSpPr/>
          <p:nvPr/>
        </p:nvSpPr>
        <p:spPr>
          <a:xfrm>
            <a:off x="9519832" y="4026853"/>
            <a:ext cx="250557" cy="250557"/>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0" name="Oval 29">
            <a:extLst>
              <a:ext uri="{FF2B5EF4-FFF2-40B4-BE49-F238E27FC236}">
                <a16:creationId xmlns:a16="http://schemas.microsoft.com/office/drawing/2014/main" id="{B6E89746-F94B-8A4E-909B-289731D482D0}"/>
              </a:ext>
            </a:extLst>
          </p:cNvPr>
          <p:cNvSpPr/>
          <p:nvPr/>
        </p:nvSpPr>
        <p:spPr>
          <a:xfrm>
            <a:off x="9958951" y="4019104"/>
            <a:ext cx="250557" cy="250557"/>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1" name="Oval 30">
            <a:extLst>
              <a:ext uri="{FF2B5EF4-FFF2-40B4-BE49-F238E27FC236}">
                <a16:creationId xmlns:a16="http://schemas.microsoft.com/office/drawing/2014/main" id="{B9DD06B4-34BC-EA4B-BAAE-52A634411A38}"/>
              </a:ext>
            </a:extLst>
          </p:cNvPr>
          <p:cNvSpPr/>
          <p:nvPr/>
        </p:nvSpPr>
        <p:spPr>
          <a:xfrm>
            <a:off x="10398070" y="4007480"/>
            <a:ext cx="250557" cy="250557"/>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2" name="Oval 31">
            <a:extLst>
              <a:ext uri="{FF2B5EF4-FFF2-40B4-BE49-F238E27FC236}">
                <a16:creationId xmlns:a16="http://schemas.microsoft.com/office/drawing/2014/main" id="{2C7DB8E9-6DFE-1F4A-9BDB-DEB100AC9D86}"/>
              </a:ext>
            </a:extLst>
          </p:cNvPr>
          <p:cNvSpPr/>
          <p:nvPr/>
        </p:nvSpPr>
        <p:spPr>
          <a:xfrm>
            <a:off x="10839771" y="3991982"/>
            <a:ext cx="250557" cy="250557"/>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3" name="Oval 32">
            <a:extLst>
              <a:ext uri="{FF2B5EF4-FFF2-40B4-BE49-F238E27FC236}">
                <a16:creationId xmlns:a16="http://schemas.microsoft.com/office/drawing/2014/main" id="{E6029FAD-C7C1-CC4D-8D50-EEBE6A2BE416}"/>
              </a:ext>
            </a:extLst>
          </p:cNvPr>
          <p:cNvSpPr/>
          <p:nvPr/>
        </p:nvSpPr>
        <p:spPr>
          <a:xfrm>
            <a:off x="9519832" y="3596775"/>
            <a:ext cx="250557" cy="250557"/>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4" name="Oval 33">
            <a:extLst>
              <a:ext uri="{FF2B5EF4-FFF2-40B4-BE49-F238E27FC236}">
                <a16:creationId xmlns:a16="http://schemas.microsoft.com/office/drawing/2014/main" id="{1FDEFE56-A5DD-7A45-B495-ECD5AEC03329}"/>
              </a:ext>
            </a:extLst>
          </p:cNvPr>
          <p:cNvSpPr/>
          <p:nvPr/>
        </p:nvSpPr>
        <p:spPr>
          <a:xfrm>
            <a:off x="9958951" y="3589026"/>
            <a:ext cx="250557" cy="250557"/>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5" name="Oval 34">
            <a:extLst>
              <a:ext uri="{FF2B5EF4-FFF2-40B4-BE49-F238E27FC236}">
                <a16:creationId xmlns:a16="http://schemas.microsoft.com/office/drawing/2014/main" id="{E4018542-B7A1-EA40-ADED-F8112FCE36CA}"/>
              </a:ext>
            </a:extLst>
          </p:cNvPr>
          <p:cNvSpPr/>
          <p:nvPr/>
        </p:nvSpPr>
        <p:spPr>
          <a:xfrm>
            <a:off x="10398070" y="3577402"/>
            <a:ext cx="250557" cy="250557"/>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6" name="Oval 35">
            <a:extLst>
              <a:ext uri="{FF2B5EF4-FFF2-40B4-BE49-F238E27FC236}">
                <a16:creationId xmlns:a16="http://schemas.microsoft.com/office/drawing/2014/main" id="{162470B4-7D54-5D4C-B7F6-962E4615788C}"/>
              </a:ext>
            </a:extLst>
          </p:cNvPr>
          <p:cNvSpPr/>
          <p:nvPr/>
        </p:nvSpPr>
        <p:spPr>
          <a:xfrm>
            <a:off x="10839771" y="3561904"/>
            <a:ext cx="250557" cy="250557"/>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7" name="Oval 36">
            <a:extLst>
              <a:ext uri="{FF2B5EF4-FFF2-40B4-BE49-F238E27FC236}">
                <a16:creationId xmlns:a16="http://schemas.microsoft.com/office/drawing/2014/main" id="{7655F4D5-0E8D-D64B-9236-745E61DF3C8A}"/>
              </a:ext>
            </a:extLst>
          </p:cNvPr>
          <p:cNvSpPr/>
          <p:nvPr/>
        </p:nvSpPr>
        <p:spPr>
          <a:xfrm>
            <a:off x="9519832" y="3171984"/>
            <a:ext cx="250557" cy="250557"/>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8" name="Oval 37">
            <a:extLst>
              <a:ext uri="{FF2B5EF4-FFF2-40B4-BE49-F238E27FC236}">
                <a16:creationId xmlns:a16="http://schemas.microsoft.com/office/drawing/2014/main" id="{0CF1A0DC-716C-724A-9F9D-8EDCCA5C0344}"/>
              </a:ext>
            </a:extLst>
          </p:cNvPr>
          <p:cNvSpPr/>
          <p:nvPr/>
        </p:nvSpPr>
        <p:spPr>
          <a:xfrm>
            <a:off x="9958951" y="3164235"/>
            <a:ext cx="250557" cy="250557"/>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9" name="Oval 38">
            <a:extLst>
              <a:ext uri="{FF2B5EF4-FFF2-40B4-BE49-F238E27FC236}">
                <a16:creationId xmlns:a16="http://schemas.microsoft.com/office/drawing/2014/main" id="{B7E34B1F-93E7-7C43-88AC-A5F2D657C11B}"/>
              </a:ext>
            </a:extLst>
          </p:cNvPr>
          <p:cNvSpPr/>
          <p:nvPr/>
        </p:nvSpPr>
        <p:spPr>
          <a:xfrm>
            <a:off x="10398070" y="3152611"/>
            <a:ext cx="250557" cy="250557"/>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40" name="Oval 39">
            <a:extLst>
              <a:ext uri="{FF2B5EF4-FFF2-40B4-BE49-F238E27FC236}">
                <a16:creationId xmlns:a16="http://schemas.microsoft.com/office/drawing/2014/main" id="{51D18DC2-72C1-4B4E-AA95-A8702177589A}"/>
              </a:ext>
            </a:extLst>
          </p:cNvPr>
          <p:cNvSpPr/>
          <p:nvPr/>
        </p:nvSpPr>
        <p:spPr>
          <a:xfrm>
            <a:off x="10839771" y="3137113"/>
            <a:ext cx="250557" cy="250557"/>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50" name="Rectangle 49">
            <a:extLst>
              <a:ext uri="{FF2B5EF4-FFF2-40B4-BE49-F238E27FC236}">
                <a16:creationId xmlns:a16="http://schemas.microsoft.com/office/drawing/2014/main" id="{C2F3B002-5C86-9545-B9AA-011F7B1AC57A}"/>
              </a:ext>
            </a:extLst>
          </p:cNvPr>
          <p:cNvSpPr/>
          <p:nvPr/>
        </p:nvSpPr>
        <p:spPr>
          <a:xfrm>
            <a:off x="7433796" y="1254395"/>
            <a:ext cx="1451038" cy="646331"/>
          </a:xfrm>
          <a:prstGeom prst="rect">
            <a:avLst/>
          </a:prstGeom>
        </p:spPr>
        <p:txBody>
          <a:bodyPr wrap="none">
            <a:spAutoFit/>
          </a:bodyPr>
          <a:lstStyle/>
          <a:p>
            <a:pPr algn="ctr"/>
            <a:r>
              <a:rPr lang="en-NL" b="1" dirty="0"/>
              <a:t>Group 1</a:t>
            </a:r>
            <a:br>
              <a:rPr lang="en-NL" b="1" dirty="0"/>
            </a:br>
            <a:r>
              <a:rPr lang="en-NL" dirty="0"/>
              <a:t>SR = 3/5 = 0.6</a:t>
            </a:r>
            <a:endParaRPr lang="en-NL" b="1" dirty="0"/>
          </a:p>
        </p:txBody>
      </p:sp>
      <p:sp>
        <p:nvSpPr>
          <p:cNvPr id="52" name="Rectangle 51">
            <a:extLst>
              <a:ext uri="{FF2B5EF4-FFF2-40B4-BE49-F238E27FC236}">
                <a16:creationId xmlns:a16="http://schemas.microsoft.com/office/drawing/2014/main" id="{F32EAD43-ADC6-204F-BB78-638D29B3A832}"/>
              </a:ext>
            </a:extLst>
          </p:cNvPr>
          <p:cNvSpPr/>
          <p:nvPr/>
        </p:nvSpPr>
        <p:spPr>
          <a:xfrm>
            <a:off x="9434232" y="1254395"/>
            <a:ext cx="1550554" cy="646331"/>
          </a:xfrm>
          <a:prstGeom prst="rect">
            <a:avLst/>
          </a:prstGeom>
        </p:spPr>
        <p:txBody>
          <a:bodyPr wrap="none">
            <a:spAutoFit/>
          </a:bodyPr>
          <a:lstStyle/>
          <a:p>
            <a:pPr algn="ctr"/>
            <a:r>
              <a:rPr lang="en-NL" b="1" dirty="0"/>
              <a:t>Group 2</a:t>
            </a:r>
            <a:br>
              <a:rPr lang="en-NL" b="1" dirty="0"/>
            </a:br>
            <a:r>
              <a:rPr lang="en-NL" dirty="0"/>
              <a:t>SR = 2/3 = 0.67</a:t>
            </a:r>
            <a:endParaRPr lang="en-NL" b="1" dirty="0"/>
          </a:p>
        </p:txBody>
      </p:sp>
      <p:sp>
        <p:nvSpPr>
          <p:cNvPr id="53" name="Oval 52">
            <a:extLst>
              <a:ext uri="{FF2B5EF4-FFF2-40B4-BE49-F238E27FC236}">
                <a16:creationId xmlns:a16="http://schemas.microsoft.com/office/drawing/2014/main" id="{14CD10A3-9F31-4947-9BEB-0F47EAAC760C}"/>
              </a:ext>
            </a:extLst>
          </p:cNvPr>
          <p:cNvSpPr/>
          <p:nvPr/>
        </p:nvSpPr>
        <p:spPr>
          <a:xfrm>
            <a:off x="7098223" y="4922970"/>
            <a:ext cx="250557" cy="250557"/>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55" name="Oval 54">
            <a:extLst>
              <a:ext uri="{FF2B5EF4-FFF2-40B4-BE49-F238E27FC236}">
                <a16:creationId xmlns:a16="http://schemas.microsoft.com/office/drawing/2014/main" id="{5A0AAECA-9FDE-4E45-ADCD-919F0269B9DA}"/>
              </a:ext>
            </a:extLst>
          </p:cNvPr>
          <p:cNvSpPr/>
          <p:nvPr/>
        </p:nvSpPr>
        <p:spPr>
          <a:xfrm>
            <a:off x="7098221" y="5332546"/>
            <a:ext cx="250557" cy="250557"/>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56" name="Rectangle 55">
            <a:extLst>
              <a:ext uri="{FF2B5EF4-FFF2-40B4-BE49-F238E27FC236}">
                <a16:creationId xmlns:a16="http://schemas.microsoft.com/office/drawing/2014/main" id="{7E4C1E57-B6D8-2248-960F-F5E987115156}"/>
              </a:ext>
            </a:extLst>
          </p:cNvPr>
          <p:cNvSpPr/>
          <p:nvPr/>
        </p:nvSpPr>
        <p:spPr>
          <a:xfrm>
            <a:off x="7406133" y="4835191"/>
            <a:ext cx="1888659" cy="369332"/>
          </a:xfrm>
          <a:prstGeom prst="rect">
            <a:avLst/>
          </a:prstGeom>
        </p:spPr>
        <p:txBody>
          <a:bodyPr wrap="none">
            <a:spAutoFit/>
          </a:bodyPr>
          <a:lstStyle/>
          <a:p>
            <a:r>
              <a:rPr lang="en-US" dirty="0"/>
              <a:t>p</a:t>
            </a:r>
            <a:r>
              <a:rPr lang="en-NL" dirty="0"/>
              <a:t>redicted positive</a:t>
            </a:r>
          </a:p>
        </p:txBody>
      </p:sp>
      <p:sp>
        <p:nvSpPr>
          <p:cNvPr id="57" name="Rectangle 56">
            <a:extLst>
              <a:ext uri="{FF2B5EF4-FFF2-40B4-BE49-F238E27FC236}">
                <a16:creationId xmlns:a16="http://schemas.microsoft.com/office/drawing/2014/main" id="{521AC81B-6767-2346-85D7-AB7A6D76B907}"/>
              </a:ext>
            </a:extLst>
          </p:cNvPr>
          <p:cNvSpPr/>
          <p:nvPr/>
        </p:nvSpPr>
        <p:spPr>
          <a:xfrm>
            <a:off x="7406132" y="5234273"/>
            <a:ext cx="1970411" cy="369332"/>
          </a:xfrm>
          <a:prstGeom prst="rect">
            <a:avLst/>
          </a:prstGeom>
        </p:spPr>
        <p:txBody>
          <a:bodyPr wrap="none">
            <a:spAutoFit/>
          </a:bodyPr>
          <a:lstStyle/>
          <a:p>
            <a:r>
              <a:rPr lang="en-US" dirty="0"/>
              <a:t>p</a:t>
            </a:r>
            <a:r>
              <a:rPr lang="en-NL" dirty="0"/>
              <a:t>redicted negative</a:t>
            </a:r>
          </a:p>
        </p:txBody>
      </p:sp>
    </p:spTree>
    <p:extLst>
      <p:ext uri="{BB962C8B-B14F-4D97-AF65-F5344CB8AC3E}">
        <p14:creationId xmlns:p14="http://schemas.microsoft.com/office/powerpoint/2010/main" val="998486453"/>
      </p:ext>
    </p:extLst>
  </p:cSld>
  <p:clrMapOvr>
    <a:masterClrMapping/>
  </p:clrMapOvr>
</p:sld>
</file>

<file path=ppt/theme/theme1.xml><?xml version="1.0" encoding="utf-8"?>
<a:theme xmlns:a="http://schemas.openxmlformats.org/drawingml/2006/main" name="Retrospect">
  <a:themeElements>
    <a:clrScheme name="Custom 2">
      <a:dk1>
        <a:srgbClr val="000000"/>
      </a:dk1>
      <a:lt1>
        <a:srgbClr val="FFFFFF"/>
      </a:lt1>
      <a:dk2>
        <a:srgbClr val="323232"/>
      </a:dk2>
      <a:lt2>
        <a:srgbClr val="E5C243"/>
      </a:lt2>
      <a:accent1>
        <a:srgbClr val="323232"/>
      </a:accent1>
      <a:accent2>
        <a:srgbClr val="FA003D"/>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TotalTime>
  <Words>1518</Words>
  <Application>Microsoft Macintosh PowerPoint</Application>
  <PresentationFormat>Widescreen</PresentationFormat>
  <Paragraphs>225</Paragraphs>
  <Slides>18</Slides>
  <Notes>11</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Cambria Math</vt:lpstr>
      <vt:lpstr>Consolas</vt:lpstr>
      <vt:lpstr>Courier New</vt:lpstr>
      <vt:lpstr>Retrospect</vt:lpstr>
      <vt:lpstr>An Introduction to Fairness in Machine Learning Using Fairlearn</vt:lpstr>
      <vt:lpstr>Agenda</vt:lpstr>
      <vt:lpstr>Introduction Algorithmic Fairness</vt:lpstr>
      <vt:lpstr>Algorithmic Fairness</vt:lpstr>
      <vt:lpstr>Types of Harm</vt:lpstr>
      <vt:lpstr>What are we optimizing for?</vt:lpstr>
      <vt:lpstr>What are we optimizing for?</vt:lpstr>
      <vt:lpstr>Group Fairness</vt:lpstr>
      <vt:lpstr>Demographic Parity</vt:lpstr>
      <vt:lpstr>Equalized Odds</vt:lpstr>
      <vt:lpstr>Fairness-Aware Machine Learning</vt:lpstr>
      <vt:lpstr>Conclusion</vt:lpstr>
      <vt:lpstr>PowerPoint Presentation</vt:lpstr>
      <vt:lpstr>Tutorial Pre-Trial Risk Assessment</vt:lpstr>
      <vt:lpstr>Tutorial Measuring Group Fairness in Pre-trial Risk Assessment</vt:lpstr>
      <vt:lpstr>Context Pre-trial Risk Assessment in the United States</vt:lpstr>
      <vt:lpstr>Propublica’s Analysis of COMPAS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&lt;YOUR_TOPIC_HERE&gt; </dc:title>
  <dc:creator>Bhoomika Agarwal</dc:creator>
  <cp:lastModifiedBy>Weerts, Hilde</cp:lastModifiedBy>
  <cp:revision>24</cp:revision>
  <dcterms:created xsi:type="dcterms:W3CDTF">2021-03-17T10:28:41Z</dcterms:created>
  <dcterms:modified xsi:type="dcterms:W3CDTF">2022-02-18T10:36:41Z</dcterms:modified>
</cp:coreProperties>
</file>