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6d2b02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36d2b02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6d2b02c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36d2b02c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6d2b02c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36d2b02c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6d2b02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6d2b02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6d2b02c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36d2b02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6d2b02c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6d2b02c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6d2b02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36d2b02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6d2b02c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36d2b02c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6d2b02c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6d2b02c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6d2b02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36d2b02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6d2b02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6d2b02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6d2b02c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36d2b02c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6d2b02c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36d2b02c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36d2b02c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36d2b02c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36d2b02c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36d2b02c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36d2b02c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36d2b02c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6d2b02c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6d2b02c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6d2b02c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36d2b02c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6d2b02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6d2b02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36d2b02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36d2b02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6d2b02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36d2b02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36d2b02c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36d2b02c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6d2b02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6d2b02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yro.ai/examples/vae.html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yladiesams/pyro-may2023" TargetMode="External"/><Relationship Id="rId4" Type="http://schemas.openxmlformats.org/officeDocument/2006/relationships/hyperlink" Target="https://colab.research.google.com/" TargetMode="External"/><Relationship Id="rId5" Type="http://schemas.openxmlformats.org/officeDocument/2006/relationships/hyperlink" Target="https://github.com/pyladiesams/pyro-may2023" TargetMode="External"/><Relationship Id="rId6" Type="http://schemas.openxmlformats.org/officeDocument/2006/relationships/hyperlink" Target="https://github.com/GiuliaCaglia/introduction-to-pyro-pyladies/blob/main/load_dependencies.s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Pyro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Giulia Caglia of Objective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PyroSample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Initializes a tensor, that will draw a sample from a specified distribution whenever called!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Regularized through a Pyro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</a:t>
            </a:r>
            <a:r>
              <a:rPr lang="en-GB">
                <a:highlight>
                  <a:schemeClr val="lt2"/>
                </a:highlight>
              </a:rPr>
              <a:t>expand</a:t>
            </a:r>
            <a:r>
              <a:rPr lang="en-GB"/>
              <a:t>  and </a:t>
            </a:r>
            <a:r>
              <a:rPr lang="en-GB">
                <a:highlight>
                  <a:schemeClr val="lt2"/>
                </a:highlight>
              </a:rPr>
              <a:t>to_event</a:t>
            </a:r>
            <a:r>
              <a:rPr lang="en-GB"/>
              <a:t> to shape the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PyroParam for </a:t>
            </a:r>
            <a:r>
              <a:rPr lang="en-GB">
                <a:highlight>
                  <a:schemeClr val="lt2"/>
                </a:highlight>
              </a:rPr>
              <a:t>PyroModules</a:t>
            </a:r>
            <a:r>
              <a:rPr lang="en-GB"/>
              <a:t>, or </a:t>
            </a:r>
            <a:r>
              <a:rPr lang="en-GB">
                <a:highlight>
                  <a:schemeClr val="lt2"/>
                </a:highlight>
              </a:rPr>
              <a:t>pyro.sample</a:t>
            </a:r>
            <a:r>
              <a:rPr lang="en-GB"/>
              <a:t> for other variables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75" y="1853850"/>
            <a:ext cx="4335576" cy="24987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5060550" y="2760300"/>
            <a:ext cx="3846300" cy="74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pyro.plate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Technical implementation of plate notation in graphical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Context manager used to indicate repeated, </a:t>
            </a:r>
            <a:r>
              <a:rPr lang="en-GB"/>
              <a:t>independent</a:t>
            </a:r>
            <a:r>
              <a:rPr lang="en-GB"/>
              <a:t> 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Usage: with pyro.plate(name: str, n_samples: int)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75" y="528125"/>
            <a:ext cx="3335275" cy="14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03022"/>
            <a:ext cx="4223550" cy="243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pyro.plate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Technical implementation of plate notation in graphical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Context manager used to indicate repeated, independent 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Usage: with pyro.plate(name: str, n_samples: int)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75" y="528125"/>
            <a:ext cx="3335275" cy="14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03022"/>
            <a:ext cx="4223550" cy="2434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4992675" y="4381775"/>
            <a:ext cx="3001500" cy="24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SVI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Stochastic Variational Inference as main inference algorithm of Pyro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Finds approximation of intractable posterior by maximizing ELBO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Facilitates flexible inference through guides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Basic use cases make use of Pyro’s Autoguides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148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get coding!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1"/>
              <a:t>→ Find the first tasks in “workshop/Part 1 - Linear Modelling with Pyro - Empty Template.ipynb”</a:t>
            </a:r>
            <a:endParaRPr sz="271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take a break of ~15 minutes to ask questions, network, have a snack, 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II: Variational Autoencoders in Pyro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Autoencoders</a:t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Learns efficient data representations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Compresses input into a lower-dimensional 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Minimizes reconstruction error to learn meaningful features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27"/>
              <a:t>→ E.g. used for dimensionality reduction</a:t>
            </a:r>
            <a:endParaRPr sz="142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27"/>
              <a:t>→ No regularization will lead to non-continuous latent space</a:t>
            </a:r>
            <a:endParaRPr sz="1427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338803" cy="2679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52400" y="4685600"/>
            <a:ext cx="31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Lato"/>
                <a:ea typeface="Lato"/>
                <a:cs typeface="Lato"/>
                <a:sym typeface="Lato"/>
              </a:rPr>
              <a:t>Song, Youngrok &amp; Hyun, Sangwon &amp; Cheong, Yun-Gyung. (2021). Analysis of Autoencoders for Network Intrusion Detection. Sensors. 21. 4294. 10.3390/s21134294.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Autoencoder Outputs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25" y="1627075"/>
            <a:ext cx="9810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13" y="1627075"/>
            <a:ext cx="1019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6625" y="479825"/>
            <a:ext cx="1000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356325" y="2707100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Original Digit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025050" y="2707100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Reconstructed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Digit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743875" y="383982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Latent Space samples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625" y="1637388"/>
            <a:ext cx="987380" cy="9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950" y="2738613"/>
            <a:ext cx="951475" cy="9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Variational Autoencoders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338802" cy="18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/>
              <a:t>Variational Autoencoders (VAEs) are architecturally similar to regular Autoencoders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/>
              <a:t>VAEs model a latent space as probability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Probability distribution serves as regularization of latent space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27"/>
              <a:t>→ Facilitates finite, complete and continuous latent space for interpolation and sampling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152400" y="3877900"/>
            <a:ext cx="26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Lato"/>
                <a:ea typeface="Lato"/>
                <a:cs typeface="Lato"/>
                <a:sym typeface="Lato"/>
              </a:rPr>
              <a:t>By EugenioTL - Own work, CC BY-SA 4.0, https://commons.wikimedia.org/w/index.php?curid=107231101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for Today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Understanding the basic building blocks of Pyro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Building a simple Linear Regression Model in Pyro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Understanding the difference between an Autoencoder and Variational Autoencoder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Building a Variational Autoencoder in Pyro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-&gt; Keep the theory high-level -&gt; Focus on practical coding exercises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T-SNE Embedding of Latent Space of Variational Autoencoder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950"/>
            <a:ext cx="8839200" cy="189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VAE Outputs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00" y="1748150"/>
            <a:ext cx="10382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88" y="551125"/>
            <a:ext cx="10001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013" y="536825"/>
            <a:ext cx="962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8725" y="1757675"/>
            <a:ext cx="9620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6300" y="2997538"/>
            <a:ext cx="9334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963" y="3011838"/>
            <a:ext cx="9715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931362" y="296357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Original Digit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3616963" y="4046400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Reconstructed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Digits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6980225" y="4046400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Latent Space samples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2963" y="1771950"/>
            <a:ext cx="10001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Samples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VAE in Pyro Docs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38" y="451600"/>
            <a:ext cx="67151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get coding!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11"/>
              <a:t>→ Find the second tasks in “workshop/Part 2 - Variational Autoencoder - Empty Template.ipynb”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r>
              <a:rPr lang="en-GB"/>
              <a:t>you for dropping by!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0: Setting up the Workspace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the Workspace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1: Local Jupyter Lab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Git clone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the repo</a:t>
            </a:r>
            <a:r>
              <a:rPr lang="en-GB"/>
              <a:t> to your local machine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[Optional] create a new virtual environment with your favourite environment management tool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Install python requirements with </a:t>
            </a:r>
            <a:r>
              <a:rPr lang="en-GB">
                <a:highlight>
                  <a:schemeClr val="lt2"/>
                </a:highlight>
              </a:rPr>
              <a:t>pip3 install -r requirements.txt</a:t>
            </a:r>
            <a:r>
              <a:rPr lang="en-GB"/>
              <a:t> or  </a:t>
            </a:r>
            <a:r>
              <a:rPr lang="en-GB">
                <a:highlight>
                  <a:schemeClr val="lt2"/>
                </a:highlight>
              </a:rPr>
              <a:t>poetry install</a:t>
            </a:r>
            <a:r>
              <a:rPr lang="en-GB"/>
              <a:t> if you use poetry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[Optional] Install graphviz, e.g. with </a:t>
            </a:r>
            <a:r>
              <a:rPr lang="en-GB">
                <a:highlight>
                  <a:schemeClr val="lt2"/>
                </a:highlight>
              </a:rPr>
              <a:t>sudo apt install graphviz</a:t>
            </a:r>
            <a:r>
              <a:rPr lang="en-GB"/>
              <a:t> on Ubuntu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Start a </a:t>
            </a:r>
            <a:r>
              <a:rPr lang="en-GB"/>
              <a:t>local</a:t>
            </a:r>
            <a:r>
              <a:rPr lang="en-GB"/>
              <a:t> Jupyter server and get ready to hack!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2: Colab Environment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 Colab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File -&gt; Open Notebook -&gt;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Enter github URL: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https://github.com/pyladiesams/pyro-may2023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Find the part I and II notebooks and copy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this code</a:t>
            </a:r>
            <a:r>
              <a:rPr lang="en-GB"/>
              <a:t> into the first cell of each of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Execute the first two cells.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I: Linear Regression in Pyro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 What is Pyro?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Framework for probabilistic programing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Thin wrapper around PyTorch -&gt; Comparable usage and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Flexible, lightweight framework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Allows us to reason about uncertainty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Accepts prior assumptions (i.e. prior distributions) </a:t>
            </a:r>
            <a:r>
              <a:rPr lang="en-GB"/>
              <a:t>across</a:t>
            </a:r>
            <a:r>
              <a:rPr lang="en-GB"/>
              <a:t>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Facilitates</a:t>
            </a:r>
            <a:r>
              <a:rPr lang="en-GB"/>
              <a:t> regularization of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Can perform well in very high dimensional but sparse environments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Estimates posterior distributions of </a:t>
            </a:r>
            <a:r>
              <a:rPr lang="en-GB"/>
              <a:t>parameters</a:t>
            </a:r>
            <a:r>
              <a:rPr lang="en-GB"/>
              <a:t> and 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Blocks of Pyro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9262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28"/>
              <a:buChar char="-"/>
            </a:pPr>
            <a:r>
              <a:rPr lang="en-GB" sz="1427"/>
              <a:t>PyroModule → Subclass or register torch modules as Pyro Modules (similar to torch.nn.Module) </a:t>
            </a:r>
            <a:endParaRPr sz="1427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27"/>
          </a:p>
          <a:p>
            <a:pPr indent="-319262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28"/>
              <a:buChar char="-"/>
            </a:pPr>
            <a:r>
              <a:rPr lang="en-GB" sz="1427"/>
              <a:t>PyroSample → Specify distribution to draw samples from</a:t>
            </a:r>
            <a:endParaRPr sz="1427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514"/>
              <a:buNone/>
            </a:pPr>
            <a:r>
              <a:t/>
            </a:r>
            <a:endParaRPr sz="1427"/>
          </a:p>
          <a:p>
            <a:pPr indent="-319262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28"/>
              <a:buChar char="-"/>
            </a:pPr>
            <a:r>
              <a:rPr lang="en-GB" sz="1427"/>
              <a:t>pyro.plate → Sample copies of a random variable </a:t>
            </a:r>
            <a:endParaRPr sz="1427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514"/>
              <a:buNone/>
            </a:pPr>
            <a:r>
              <a:t/>
            </a:r>
            <a:endParaRPr sz="1427"/>
          </a:p>
          <a:p>
            <a:pPr indent="-319262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28"/>
              <a:buChar char="-"/>
            </a:pPr>
            <a:r>
              <a:rPr lang="en-GB" sz="1427"/>
              <a:t>SVI → Main inference algorithm of Pyro</a:t>
            </a:r>
            <a:endParaRPr sz="14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PyroModule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to subclass torch modules as Pyro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Parameters of </a:t>
            </a:r>
            <a:r>
              <a:rPr lang="en-GB">
                <a:highlight>
                  <a:schemeClr val="lt2"/>
                </a:highlight>
              </a:rPr>
              <a:t>PyroModules</a:t>
            </a:r>
            <a:r>
              <a:rPr lang="en-GB"/>
              <a:t> are registered with Pyro’s parameter store and can be regularized with </a:t>
            </a:r>
            <a:r>
              <a:rPr lang="en-GB">
                <a:highlight>
                  <a:schemeClr val="lt2"/>
                </a:highlight>
              </a:rPr>
              <a:t>PyroSample</a:t>
            </a:r>
            <a:r>
              <a:rPr lang="en-GB"/>
              <a:t> (see next slide)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Initialized Pytorch modules can also be registered with pyro with </a:t>
            </a:r>
            <a:r>
              <a:rPr lang="en-GB">
                <a:highlight>
                  <a:schemeClr val="lt2"/>
                </a:highlight>
              </a:rPr>
              <a:t>pyro.module(name: str, object: nn.Module)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400" y="2057400"/>
            <a:ext cx="43338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400" y="3357650"/>
            <a:ext cx="361388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PyroSample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Initializes</a:t>
            </a:r>
            <a:r>
              <a:rPr lang="en-GB"/>
              <a:t> a tensor, that will draw a sample from a specified distribution </a:t>
            </a:r>
            <a:r>
              <a:rPr lang="en-GB"/>
              <a:t>whenever</a:t>
            </a:r>
            <a:r>
              <a:rPr lang="en-GB"/>
              <a:t> called!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Regularized through a Pyro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</a:t>
            </a:r>
            <a:r>
              <a:rPr lang="en-GB">
                <a:highlight>
                  <a:schemeClr val="lt2"/>
                </a:highlight>
              </a:rPr>
              <a:t>expand</a:t>
            </a:r>
            <a:r>
              <a:rPr lang="en-GB"/>
              <a:t>  and </a:t>
            </a:r>
            <a:r>
              <a:rPr lang="en-GB">
                <a:highlight>
                  <a:schemeClr val="lt2"/>
                </a:highlight>
              </a:rPr>
              <a:t>to_event</a:t>
            </a:r>
            <a:r>
              <a:rPr lang="en-GB"/>
              <a:t> to shape the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PyroParam for </a:t>
            </a:r>
            <a:r>
              <a:rPr lang="en-GB">
                <a:highlight>
                  <a:schemeClr val="lt2"/>
                </a:highlight>
              </a:rPr>
              <a:t>PyroModules</a:t>
            </a:r>
            <a:r>
              <a:rPr lang="en-GB"/>
              <a:t>, or </a:t>
            </a:r>
            <a:r>
              <a:rPr lang="en-GB">
                <a:highlight>
                  <a:schemeClr val="lt2"/>
                </a:highlight>
              </a:rPr>
              <a:t>pyro.sample</a:t>
            </a:r>
            <a:r>
              <a:rPr lang="en-GB"/>
              <a:t> for other variables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75" y="1853850"/>
            <a:ext cx="4335576" cy="249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