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Cabin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abin-italic.fntdata"/><Relationship Id="rId50" Type="http://schemas.openxmlformats.org/officeDocument/2006/relationships/font" Target="fonts/Cabin-bold.fntdata"/><Relationship Id="rId52" Type="http://schemas.openxmlformats.org/officeDocument/2006/relationships/font" Target="fonts/Cab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286d84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0286d845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286d845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0286d8459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286d8459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0286d8459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286d8459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0286d8459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286d845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0286d8459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286d845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0286d8459_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286d8459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0286d8459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286d8459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0286d8459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0286d845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0286d8459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0286d8459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0286d8459_3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286d8459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0286d8459_3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bbe486a257e9fc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bbe486a257e9fc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Google Shape;82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Relationship Id="rId7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Dataflow_programming" TargetMode="External"/><Relationship Id="rId5" Type="http://schemas.openxmlformats.org/officeDocument/2006/relationships/hyperlink" Target="https://en.wikipedia.org/wiki/Differentiable_programming" TargetMode="External"/><Relationship Id="rId6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://www.youtube.com/watch?v=1hGsKphwC-A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Machine Learning and Artificial Intelligence with Python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432560" y="2133600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/>
              <a:t>Sowmya S Sundaram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2819400"/>
            <a:ext cx="512064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Summary of Basics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275" y="1652150"/>
            <a:ext cx="6368550" cy="3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/>
              <a:t>PYTHON IN ML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275" y="1261110"/>
            <a:ext cx="7239000" cy="30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bin"/>
              <a:buChar char="●"/>
            </a:pPr>
            <a:r>
              <a:rPr lang="en-US" sz="2400">
                <a:highlight>
                  <a:srgbClr val="FFFFFF"/>
                </a:highlight>
              </a:rPr>
              <a:t>It stands for 'Numerical Python'.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bin"/>
              <a:buChar char="●"/>
            </a:pPr>
            <a:r>
              <a:rPr lang="en-US" sz="2400">
                <a:highlight>
                  <a:srgbClr val="FFFFFF"/>
                </a:highlight>
              </a:rPr>
              <a:t>It is a library consisting of multidimensional array objects and a collection of routines for processing of array.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Functionalities</a:t>
            </a:r>
            <a:endParaRPr sz="2400"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bin"/>
              <a:buChar char="◦"/>
            </a:pPr>
            <a:r>
              <a:rPr lang="en-US" sz="2400"/>
              <a:t>Mathematical and logical operations on arrays.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Operations related to linear algebra.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Random number generation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969001" y="1905000"/>
            <a:ext cx="6420000" cy="29163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np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np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array([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]) 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shape)                      </a:t>
            </a:r>
            <a:r>
              <a:rPr i="1" lang="en-US" sz="2400">
                <a:solidFill>
                  <a:srgbClr val="999988"/>
                </a:solidFill>
                <a:latin typeface="Arial"/>
                <a:ea typeface="Arial"/>
                <a:cs typeface="Arial"/>
                <a:sym typeface="Arial"/>
              </a:rPr>
              <a:t># Prints "(3,)"</a:t>
            </a:r>
            <a:endParaRPr i="1" sz="2400">
              <a:solidFill>
                <a:srgbClr val="9999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969000" y="1905000"/>
            <a:ext cx="6420000" cy="32004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 </a:t>
            </a:r>
            <a:r>
              <a:rPr lang="en-US" sz="2400">
                <a:solidFill>
                  <a:srgbClr val="555555"/>
                </a:solidFill>
              </a:rPr>
              <a:t>numpy</a:t>
            </a:r>
            <a:r>
              <a:rPr lang="en-US" sz="2400"/>
              <a:t> </a:t>
            </a:r>
            <a:r>
              <a:rPr b="1" lang="en-US" sz="2400"/>
              <a:t>as</a:t>
            </a:r>
            <a:r>
              <a:rPr lang="en-US" sz="2400"/>
              <a:t> np</a:t>
            </a:r>
            <a:br>
              <a:rPr lang="en-US" sz="2400"/>
            </a:br>
            <a:br>
              <a:rPr lang="en-US" sz="2400"/>
            </a:br>
            <a:r>
              <a:rPr lang="en-US" sz="2400"/>
              <a:t>x </a:t>
            </a:r>
            <a:r>
              <a:rPr b="1" lang="en-US" sz="2400"/>
              <a:t>=</a:t>
            </a:r>
            <a:r>
              <a:rPr lang="en-US" sz="2400"/>
              <a:t> np</a:t>
            </a:r>
            <a:r>
              <a:rPr b="1" lang="en-US" sz="2400"/>
              <a:t>.</a:t>
            </a:r>
            <a:r>
              <a:rPr lang="en-US" sz="2400"/>
              <a:t>array([[</a:t>
            </a:r>
            <a:r>
              <a:rPr lang="en-US" sz="2400">
                <a:solidFill>
                  <a:srgbClr val="009999"/>
                </a:solidFill>
              </a:rPr>
              <a:t>1</a:t>
            </a:r>
            <a:r>
              <a:rPr lang="en-US" sz="2400"/>
              <a:t>,</a:t>
            </a:r>
            <a:r>
              <a:rPr lang="en-US" sz="2400">
                <a:solidFill>
                  <a:srgbClr val="009999"/>
                </a:solidFill>
              </a:rPr>
              <a:t>2</a:t>
            </a:r>
            <a:r>
              <a:rPr lang="en-US" sz="2400"/>
              <a:t>],[</a:t>
            </a:r>
            <a:r>
              <a:rPr lang="en-US" sz="2400">
                <a:solidFill>
                  <a:srgbClr val="009999"/>
                </a:solidFill>
              </a:rPr>
              <a:t>3</a:t>
            </a:r>
            <a:r>
              <a:rPr lang="en-US" sz="2400"/>
              <a:t>,</a:t>
            </a:r>
            <a:r>
              <a:rPr lang="en-US" sz="2400">
                <a:solidFill>
                  <a:srgbClr val="009999"/>
                </a:solidFill>
              </a:rPr>
              <a:t>4</a:t>
            </a:r>
            <a:r>
              <a:rPr lang="en-US" sz="2400"/>
              <a:t>]], dtype</a:t>
            </a:r>
            <a:r>
              <a:rPr b="1" lang="en-US" sz="2400"/>
              <a:t>=</a:t>
            </a:r>
            <a:r>
              <a:rPr lang="en-US" sz="2400"/>
              <a:t>np</a:t>
            </a:r>
            <a:r>
              <a:rPr b="1" lang="en-US" sz="2400"/>
              <a:t>.</a:t>
            </a:r>
            <a:r>
              <a:rPr lang="en-US" sz="2400"/>
              <a:t>float64)</a:t>
            </a:r>
            <a:br>
              <a:rPr lang="en-US" sz="2400"/>
            </a:br>
            <a:r>
              <a:rPr lang="en-US" sz="2400"/>
              <a:t>y </a:t>
            </a:r>
            <a:r>
              <a:rPr b="1" lang="en-US" sz="2400"/>
              <a:t>=</a:t>
            </a:r>
            <a:r>
              <a:rPr lang="en-US" sz="2400"/>
              <a:t> np</a:t>
            </a:r>
            <a:r>
              <a:rPr b="1" lang="en-US" sz="2400"/>
              <a:t>.</a:t>
            </a:r>
            <a:r>
              <a:rPr lang="en-US" sz="2400"/>
              <a:t>array([[</a:t>
            </a:r>
            <a:r>
              <a:rPr lang="en-US" sz="2400">
                <a:solidFill>
                  <a:srgbClr val="009999"/>
                </a:solidFill>
              </a:rPr>
              <a:t>5</a:t>
            </a:r>
            <a:r>
              <a:rPr lang="en-US" sz="2400"/>
              <a:t>,</a:t>
            </a:r>
            <a:r>
              <a:rPr lang="en-US" sz="2400">
                <a:solidFill>
                  <a:srgbClr val="009999"/>
                </a:solidFill>
              </a:rPr>
              <a:t>6</a:t>
            </a:r>
            <a:r>
              <a:rPr lang="en-US" sz="2400"/>
              <a:t>],[</a:t>
            </a:r>
            <a:r>
              <a:rPr lang="en-US" sz="2400">
                <a:solidFill>
                  <a:srgbClr val="009999"/>
                </a:solidFill>
              </a:rPr>
              <a:t>7</a:t>
            </a:r>
            <a:r>
              <a:rPr lang="en-US" sz="2400"/>
              <a:t>,</a:t>
            </a:r>
            <a:r>
              <a:rPr lang="en-US" sz="2400">
                <a:solidFill>
                  <a:srgbClr val="009999"/>
                </a:solidFill>
              </a:rPr>
              <a:t>8</a:t>
            </a:r>
            <a:r>
              <a:rPr lang="en-US" sz="2400"/>
              <a:t>]], dtype</a:t>
            </a:r>
            <a:r>
              <a:rPr b="1" lang="en-US" sz="2400"/>
              <a:t>=</a:t>
            </a:r>
            <a:r>
              <a:rPr lang="en-US" sz="2400"/>
              <a:t>np</a:t>
            </a:r>
            <a:r>
              <a:rPr b="1" lang="en-US" sz="2400"/>
              <a:t>.</a:t>
            </a:r>
            <a:r>
              <a:rPr lang="en-US" sz="2400"/>
              <a:t>float64)</a:t>
            </a:r>
            <a:br>
              <a:rPr lang="en-US" sz="2400"/>
            </a:br>
            <a:endParaRPr sz="2400"/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print</a:t>
            </a:r>
            <a:r>
              <a:rPr lang="en-US" sz="2400"/>
              <a:t>(np</a:t>
            </a:r>
            <a:r>
              <a:rPr b="1" lang="en-US" sz="2400"/>
              <a:t>.</a:t>
            </a:r>
            <a:r>
              <a:rPr lang="en-US" sz="2400"/>
              <a:t>multiply(x, y)) </a:t>
            </a:r>
            <a:r>
              <a:rPr i="1" lang="en-US" sz="2400">
                <a:solidFill>
                  <a:srgbClr val="999988"/>
                </a:solidFill>
              </a:rPr>
              <a:t># Elementwise product</a:t>
            </a:r>
            <a:endParaRPr i="1" sz="2400">
              <a:solidFill>
                <a:srgbClr val="999988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print</a:t>
            </a:r>
            <a:r>
              <a:rPr lang="en-US" sz="2400"/>
              <a:t>(np</a:t>
            </a:r>
            <a:r>
              <a:rPr b="1" lang="en-US" sz="2400"/>
              <a:t>.</a:t>
            </a:r>
            <a:r>
              <a:rPr lang="en-US" sz="2400"/>
              <a:t>dot(x, y)) </a:t>
            </a:r>
            <a:r>
              <a:rPr i="1" lang="en-US" sz="2400">
                <a:solidFill>
                  <a:srgbClr val="999988"/>
                </a:solidFill>
              </a:rPr>
              <a:t># Vector product</a:t>
            </a:r>
            <a:endParaRPr i="1" sz="2400">
              <a:solidFill>
                <a:srgbClr val="999988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highlight>
                  <a:srgbClr val="EEEEFF"/>
                </a:highlight>
              </a:rPr>
            </a:br>
            <a:endParaRPr sz="2400">
              <a:highlight>
                <a:srgbClr val="EEEE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999988"/>
              </a:solidFill>
              <a:highlight>
                <a:srgbClr val="EEEE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Matplotlib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Visualization library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It consists of several plots like line, bar, scatter, histogram etc.</a:t>
            </a:r>
            <a:endParaRPr sz="2400"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Matplotlib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435600" y="1447800"/>
            <a:ext cx="7498200" cy="36576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  <a:p>
            <a:pPr indent="0" lvl="0" marL="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from matplotlib import pyplot as plt</a:t>
            </a:r>
            <a:endParaRPr sz="2400"/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x = [5, 2, 9, 4, 7]     </a:t>
            </a:r>
            <a:r>
              <a:rPr lang="en-US" sz="2400"/>
              <a:t># x-axis values</a:t>
            </a:r>
            <a:endParaRPr sz="2400"/>
          </a:p>
          <a:p>
            <a:pPr indent="0" lvl="0" marL="101600" marR="10160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y = [10, 5, 8, 4, 2]  </a:t>
            </a:r>
            <a:r>
              <a:rPr lang="en-US" sz="2400"/>
              <a:t># Y-axis values</a:t>
            </a:r>
            <a:endParaRPr sz="2400"/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plt.scatter(x, y)  </a:t>
            </a:r>
            <a:r>
              <a:rPr lang="en-US" sz="2400"/>
              <a:t>#scatterplot</a:t>
            </a:r>
            <a:endParaRPr sz="2400"/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plt.show() </a:t>
            </a:r>
            <a:r>
              <a:rPr lang="en-US" sz="2400"/>
              <a:t># function to show the plot</a:t>
            </a:r>
            <a:endParaRPr sz="2400"/>
          </a:p>
          <a:p>
            <a:pPr indent="-120903" lvl="0" marL="36576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Matplotlib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25" y="1417656"/>
            <a:ext cx="4390178" cy="36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Matplotlib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650" y="1511998"/>
            <a:ext cx="2264175" cy="19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 rotWithShape="1">
          <a:blip r:embed="rId5">
            <a:alphaModFix/>
          </a:blip>
          <a:srcRect b="4349" l="0" r="0" t="-4350"/>
          <a:stretch/>
        </p:blipFill>
        <p:spPr>
          <a:xfrm>
            <a:off x="6010182" y="1512000"/>
            <a:ext cx="2215618" cy="18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650" y="4383078"/>
            <a:ext cx="2264175" cy="193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/>
              <a:t>BASICS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Sklearn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Char char="●"/>
            </a:pPr>
            <a:r>
              <a:rPr lang="en-US" sz="2400">
                <a:solidFill>
                  <a:srgbClr val="555555"/>
                </a:solidFill>
                <a:highlight>
                  <a:srgbClr val="FFFFFF"/>
                </a:highlight>
              </a:rPr>
              <a:t>Implements machine learning algorithms</a:t>
            </a:r>
            <a:endParaRPr sz="2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Char char="●"/>
            </a:pPr>
            <a:r>
              <a:rPr lang="en-US" sz="2400">
                <a:solidFill>
                  <a:srgbClr val="555555"/>
                </a:solidFill>
                <a:highlight>
                  <a:srgbClr val="FFFFFF"/>
                </a:highlight>
              </a:rPr>
              <a:t>Vast resource</a:t>
            </a:r>
            <a:endParaRPr sz="2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Sklearn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435600" y="1447800"/>
            <a:ext cx="7498200" cy="30543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# Sample Decision Tree Classifier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from sklearn import datasets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from sklearn import metrics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from sklearn.tree import DecisionTreeClassifier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# load the iris datasets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dataset = datasets.load_iris()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Sklearn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0" y="1447800"/>
            <a:ext cx="7498200" cy="30543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# fit a model to the data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model = DecisionTreeClassifier()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model.fit(dataset.data, dataset.target)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55555"/>
                </a:solidFill>
              </a:rPr>
              <a:t>print(model)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# make predictions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expected = dataset.target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predicted = model.predict(dataset.data)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Sklearn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435600" y="1447800"/>
            <a:ext cx="7498200" cy="25368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# summarize the fit of the model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55555"/>
                </a:solidFill>
              </a:rPr>
              <a:t>print(metrics.classification_report(expected, predicted))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</a:rPr>
              <a:t>print(metrics.confusion_matrix(expected, predicted))</a:t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555555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SciPy is a scientific python package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435600" y="1447800"/>
            <a:ext cx="7498200" cy="2604600"/>
          </a:xfrm>
          <a:prstGeom prst="rect">
            <a:avLst/>
          </a:prstGeom>
          <a:solidFill>
            <a:srgbClr val="FFEA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lang="en-US" sz="2400">
                <a:solidFill>
                  <a:srgbClr val="222222"/>
                </a:solidFill>
              </a:rPr>
              <a:t>from scipy.special import comb</a:t>
            </a:r>
            <a:endParaRPr sz="2400">
              <a:solidFill>
                <a:srgbClr val="222222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lang="en-US" sz="2400">
                <a:solidFill>
                  <a:srgbClr val="222222"/>
                </a:solidFill>
              </a:rPr>
              <a:t>#find combinations of 5, 2 values using comb(N, k)</a:t>
            </a:r>
            <a:endParaRPr sz="2400">
              <a:solidFill>
                <a:srgbClr val="222222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lang="en-US" sz="2400">
                <a:solidFill>
                  <a:srgbClr val="222222"/>
                </a:solidFill>
              </a:rPr>
              <a:t>com = comb(5, 2, exact = False, repetition=True)</a:t>
            </a:r>
            <a:endParaRPr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22222"/>
                </a:solidFill>
              </a:rPr>
              <a:t>   print(com)</a:t>
            </a:r>
            <a:endParaRPr sz="2400">
              <a:solidFill>
                <a:srgbClr val="222222"/>
              </a:solidFill>
            </a:endParaRPr>
          </a:p>
          <a:p>
            <a:pPr indent="-120903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b="1" lang="en-US" sz="2400">
                <a:solidFill>
                  <a:srgbClr val="222222"/>
                </a:solidFill>
              </a:rPr>
              <a:t>output</a:t>
            </a:r>
            <a:r>
              <a:rPr lang="en-US" sz="2400">
                <a:solidFill>
                  <a:srgbClr val="222222"/>
                </a:solidFill>
              </a:rPr>
              <a:t>: 15.0</a:t>
            </a:r>
            <a:endParaRPr sz="2400"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/>
              <a:t>PYTHON IN DL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074" y="1183874"/>
            <a:ext cx="3291750" cy="164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450" y="1183875"/>
            <a:ext cx="2028805" cy="23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225" y="3335625"/>
            <a:ext cx="1798595" cy="14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0400" y="3805925"/>
            <a:ext cx="3547701" cy="1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bin"/>
              <a:buChar char="●"/>
            </a:pPr>
            <a:r>
              <a:rPr lang="en-US" sz="2400">
                <a:solidFill>
                  <a:srgbClr val="414042"/>
                </a:solidFill>
                <a:highlight>
                  <a:srgbClr val="FFFFFF"/>
                </a:highlight>
              </a:rPr>
              <a:t>Anaconda® is a package manager, an environment manager, a Python/R data science distribution, and a collection of over 1,500+ open source packages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400">
                <a:solidFill>
                  <a:srgbClr val="414042"/>
                </a:solidFill>
                <a:highlight>
                  <a:srgbClr val="FFFFFF"/>
                </a:highlight>
              </a:rPr>
              <a:t> </a:t>
            </a:r>
            <a:endParaRPr sz="24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bin"/>
              <a:buChar char="●"/>
            </a:pPr>
            <a:r>
              <a:rPr lang="en-US" sz="2400">
                <a:solidFill>
                  <a:srgbClr val="414042"/>
                </a:solidFill>
                <a:highlight>
                  <a:srgbClr val="FFFFFF"/>
                </a:highlight>
              </a:rPr>
              <a:t>Anaconda is free and easy to install, and it offers free community support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Jupyter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Great tool for creating python projects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jupyter notebook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jupyter notebook test.ipynb</a:t>
            </a:r>
            <a:endParaRPr sz="2400"/>
          </a:p>
        </p:txBody>
      </p:sp>
      <p:pic>
        <p:nvPicPr>
          <p:cNvPr id="327" name="Google Shape;3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Artificial Intelligence?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650" y="1767100"/>
            <a:ext cx="5283174" cy="298885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is an open-source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software library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for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dataflow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differentiable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programming across a range of tasks.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TensorFlow provides stable Python APIs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40" name="Google Shape;340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Tensorflow</a:t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Keras</a:t>
            </a:r>
            <a:endParaRPr/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Keras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is an open-source neural-network library written in Python.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It is capable of running on top of TensorFlow, Microsoft Cognitive Toolkit, Theano, or PlaidML.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Designed to enable fast experimentation with deep neural networks, it focuses on being user-friendly, modular, and extensible.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Keras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</a:rPr>
              <a:t>Keras contains numerous implementations of commonly used neural-network building blocks such as layers, objectives, activation functions, optimizers.</a:t>
            </a:r>
            <a:endParaRPr sz="24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</a:rPr>
              <a:t>It also has a host of tools to make working with image and text data easier.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/>
              <a:t>APPLICATIONS OF AI </a:t>
            </a:r>
            <a:endParaRPr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Computer Vision</a:t>
            </a:r>
            <a:endParaRPr/>
          </a:p>
        </p:txBody>
      </p:sp>
      <p:pic>
        <p:nvPicPr>
          <p:cNvPr id="368" name="Google Shape;3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00" y="1904975"/>
            <a:ext cx="4113151" cy="10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600" y="3696164"/>
            <a:ext cx="3136400" cy="204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1151" y="1570038"/>
            <a:ext cx="2746653" cy="338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Natural Language Processing</a:t>
            </a:r>
            <a:endParaRPr/>
          </a:p>
        </p:txBody>
      </p:sp>
      <p:pic>
        <p:nvPicPr>
          <p:cNvPr id="377" name="Google Shape;37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550" y="1615775"/>
            <a:ext cx="4456617" cy="15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150" y="3407138"/>
            <a:ext cx="3009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8"/>
          <p:cNvPicPr preferRelativeResize="0"/>
          <p:nvPr/>
        </p:nvPicPr>
        <p:blipFill rotWithShape="1">
          <a:blip r:embed="rId6">
            <a:alphaModFix/>
          </a:blip>
          <a:srcRect b="23580" l="0" r="0" t="11081"/>
          <a:stretch/>
        </p:blipFill>
        <p:spPr>
          <a:xfrm>
            <a:off x="1342625" y="4572025"/>
            <a:ext cx="4657725" cy="15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 rotWithShape="1">
          <a:blip r:embed="rId7">
            <a:alphaModFix/>
          </a:blip>
          <a:srcRect b="0" l="52290" r="0" t="0"/>
          <a:stretch/>
        </p:blipFill>
        <p:spPr>
          <a:xfrm>
            <a:off x="1633550" y="1679150"/>
            <a:ext cx="2231850" cy="26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Chatbots</a:t>
            </a:r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450" y="2110410"/>
            <a:ext cx="2507675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Robotics</a:t>
            </a:r>
            <a:endParaRPr/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724" y="1064350"/>
            <a:ext cx="2674911" cy="31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888" y="3622075"/>
            <a:ext cx="6086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1625" y="2070033"/>
            <a:ext cx="397701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Speech</a:t>
            </a:r>
            <a:endParaRPr/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635163"/>
            <a:ext cx="54102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600" y="3207325"/>
            <a:ext cx="3325100" cy="3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Artificial Intelligence?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1635561" y="1752719"/>
            <a:ext cx="5415676" cy="3352561"/>
            <a:chOff x="187761" y="119"/>
            <a:chExt cx="5415676" cy="3352561"/>
          </a:xfrm>
        </p:grpSpPr>
        <p:sp>
          <p:nvSpPr>
            <p:cNvPr id="121" name="Google Shape;121;p16"/>
            <p:cNvSpPr/>
            <p:nvPr/>
          </p:nvSpPr>
          <p:spPr>
            <a:xfrm>
              <a:off x="187761" y="119"/>
              <a:ext cx="2578893" cy="1547336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87761" y="119"/>
              <a:ext cx="2578893" cy="154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Rational Thinking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024544" y="119"/>
              <a:ext cx="2578893" cy="1547336"/>
            </a:xfrm>
            <a:prstGeom prst="rect">
              <a:avLst/>
            </a:prstGeom>
            <a:gradFill>
              <a:gsLst>
                <a:gs pos="0">
                  <a:srgbClr val="FFBFBF"/>
                </a:gs>
                <a:gs pos="50000">
                  <a:srgbClr val="FFAFAF"/>
                </a:gs>
                <a:gs pos="97000">
                  <a:srgbClr val="FF9494"/>
                </a:gs>
                <a:gs pos="100000">
                  <a:srgbClr val="FF87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3024544" y="119"/>
              <a:ext cx="2578893" cy="154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Human Thinking</a:t>
              </a:r>
              <a:endPara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40499" y="1805344"/>
              <a:ext cx="2578893" cy="1547336"/>
            </a:xfrm>
            <a:prstGeom prst="rect">
              <a:avLst/>
            </a:prstGeom>
            <a:gradFill>
              <a:gsLst>
                <a:gs pos="0">
                  <a:srgbClr val="DEF2C5"/>
                </a:gs>
                <a:gs pos="50000">
                  <a:srgbClr val="D8F1B7"/>
                </a:gs>
                <a:gs pos="97000">
                  <a:srgbClr val="CCF09D"/>
                </a:gs>
                <a:gs pos="100000">
                  <a:srgbClr val="C8F19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240499" y="1805344"/>
              <a:ext cx="2578893" cy="154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Rational Acting</a:t>
              </a:r>
              <a:endPara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024544" y="1805344"/>
              <a:ext cx="2578893" cy="1547336"/>
            </a:xfrm>
            <a:prstGeom prst="rect">
              <a:avLst/>
            </a:prstGeom>
            <a:gradFill>
              <a:gsLst>
                <a:gs pos="0">
                  <a:srgbClr val="ECCBC6"/>
                </a:gs>
                <a:gs pos="50000">
                  <a:srgbClr val="E8BFB8"/>
                </a:gs>
                <a:gs pos="97000">
                  <a:srgbClr val="E3ADA0"/>
                </a:gs>
                <a:gs pos="100000">
                  <a:srgbClr val="E4A59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3024544" y="1805344"/>
              <a:ext cx="2578893" cy="154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Human Acting</a:t>
              </a:r>
              <a:endPara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/>
              <a:t>HANDS ON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12" name="Google Shape;4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Analytics Vindhya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Coursera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Udacity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EdX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Linear Algebra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Probability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Calculus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19" name="Google Shape;4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181" y="522942"/>
            <a:ext cx="4130851" cy="58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2819508" y="285748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6000"/>
              <a:t>Questions?</a:t>
            </a:r>
            <a:endParaRPr sz="6000"/>
          </a:p>
        </p:txBody>
      </p:sp>
      <p:pic>
        <p:nvPicPr>
          <p:cNvPr id="430" name="Google Shape;4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Artificial Intelligence?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7"/>
          <p:cNvGrpSpPr/>
          <p:nvPr/>
        </p:nvGrpSpPr>
        <p:grpSpPr>
          <a:xfrm>
            <a:off x="2241733" y="1600762"/>
            <a:ext cx="3384182" cy="4113674"/>
            <a:chOff x="1708333" y="562"/>
            <a:chExt cx="3384182" cy="4113674"/>
          </a:xfrm>
        </p:grpSpPr>
        <p:sp>
          <p:nvSpPr>
            <p:cNvPr id="137" name="Google Shape;137;p17"/>
            <p:cNvSpPr/>
            <p:nvPr/>
          </p:nvSpPr>
          <p:spPr>
            <a:xfrm>
              <a:off x="2393945" y="2057399"/>
              <a:ext cx="449761" cy="17140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DB7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574525" y="2870114"/>
              <a:ext cx="88602" cy="88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393945" y="2057399"/>
              <a:ext cx="449761" cy="8570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DB7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594630" y="2461711"/>
              <a:ext cx="48393" cy="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393945" y="2011679"/>
              <a:ext cx="449761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FDB7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607582" y="2046155"/>
              <a:ext cx="22488" cy="22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393945" y="1200384"/>
              <a:ext cx="449761" cy="85701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FDB7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594630" y="1604695"/>
              <a:ext cx="48393" cy="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393945" y="343368"/>
              <a:ext cx="449761" cy="171403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FDB7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574525" y="1156082"/>
              <a:ext cx="88602" cy="88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 rot="-5400000">
              <a:off x="246896" y="1714593"/>
              <a:ext cx="3608486" cy="685612"/>
            </a:xfrm>
            <a:prstGeom prst="rect">
              <a:avLst/>
            </a:prstGeom>
            <a:gradFill>
              <a:gsLst>
                <a:gs pos="0">
                  <a:srgbClr val="C5E3F2"/>
                </a:gs>
                <a:gs pos="50000">
                  <a:srgbClr val="B7E0F0"/>
                </a:gs>
                <a:gs pos="97000">
                  <a:srgbClr val="A0D6EE"/>
                </a:gs>
                <a:gs pos="100000">
                  <a:srgbClr val="97D6E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 rot="-5400000">
              <a:off x="246896" y="1714593"/>
              <a:ext cx="3608486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Components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843707" y="562"/>
              <a:ext cx="2248808" cy="685612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2843707" y="562"/>
              <a:ext cx="2248808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Representation</a:t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843707" y="857578"/>
              <a:ext cx="2248808" cy="685612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2843707" y="857578"/>
              <a:ext cx="2248808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Learning</a:t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843707" y="1714593"/>
              <a:ext cx="2248808" cy="685612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2843707" y="1714593"/>
              <a:ext cx="2248808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Language Understanding</a:t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843707" y="2571609"/>
              <a:ext cx="2248808" cy="685612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2843707" y="2571609"/>
              <a:ext cx="2248808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Reasoning</a:t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843707" y="3428624"/>
              <a:ext cx="2248808" cy="685612"/>
            </a:xfrm>
            <a:prstGeom prst="rect">
              <a:avLst/>
            </a:prstGeom>
            <a:gradFill>
              <a:gsLst>
                <a:gs pos="0">
                  <a:srgbClr val="FFEAB0"/>
                </a:gs>
                <a:gs pos="50000">
                  <a:srgbClr val="FFE69C"/>
                </a:gs>
                <a:gs pos="97000">
                  <a:srgbClr val="FFDF7A"/>
                </a:gs>
                <a:gs pos="100000">
                  <a:srgbClr val="FFD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4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2843707" y="3428624"/>
              <a:ext cx="2248808" cy="68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Perception</a:t>
              </a:r>
              <a:endParaRPr b="0" i="0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Machine Learning?</a:t>
            </a:r>
            <a:endParaRPr/>
          </a:p>
        </p:txBody>
      </p:sp>
      <p:pic>
        <p:nvPicPr>
          <p:cNvPr id="164" name="Google Shape;16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789970"/>
            <a:ext cx="4191000" cy="297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Machine Learning?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ar Regression implementation using gradient descent for Machine Learning class at Stanford University.&#10;&#10;Source code:&#10;https://github.com/andersonvom/stanford/tree/master/ml-class/programming.exercises/01.linear.regression&#10;&#10;Music: Bsl Bass - Digmar&#10;http://www.jamendo.com/en/album/19154" id="172" name="Google Shape;172;p19" title="Linear Regression Anim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What is Deep Learning?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840" y="5105400"/>
            <a:ext cx="280416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525" y="1861676"/>
            <a:ext cx="4887099" cy="3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Cabin"/>
              <a:buNone/>
            </a:pPr>
            <a:r>
              <a:rPr lang="en-US" sz="3600"/>
              <a:t>Machine Learning vs Deep Learning</a:t>
            </a:r>
            <a:endParaRPr sz="36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1362075"/>
            <a:ext cx="66008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