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Hin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ind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Hin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1d6ce80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1d6ce8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01d6ce803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01d6ce8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01d6ce803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01d6ce8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01d6ce803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01d6ce80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01d6ce803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01d6ce80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020fd8a53_0_1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020fd8a5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20fd0b3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20fd0b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20fd0b3a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20fd0b3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020fd8a53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020fd8a5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020fd8a53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020fd8a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020fd0b3a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020fd0b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020fd0b3a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020fd0b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20fd8a5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20fd8a5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020fd8a53_0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020fd8a5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020fd0b3a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020fd0b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020fd8a53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020fd8a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020fd8a53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020fd8a5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20fd8a53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20fd8a5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20fd8a53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20fd8a5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139700" rtl="0" algn="l">
              <a:lnSpc>
                <a:spcPct val="1875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Beautiful is better than ugly.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Explicit is better than implicit.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Simple is better than complex.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Complex is better than complicated.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Flat is better than nested.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Sparse is better than dense.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Readability counts.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Special cases aren't special enough to break the rules.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Although practicality beats purity.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Errors should never pass silently.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Unless explicitly silenced.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In the face of ambiguity, refuse the temptation to guess.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There should be one-- and preferably only one --obvious way to do it.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Although that way may not be obvious at first unless you're Dutch.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Now is better than never.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Although never is often better than *right* now.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If the implementation is hard to explain, it's a bad idea.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If the implementation is easy to explain, it may be a good idea.</a:t>
            </a:r>
            <a:b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50">
                <a:solidFill>
                  <a:srgbClr val="444444"/>
                </a:solidFill>
                <a:highlight>
                  <a:srgbClr val="E6E8EA"/>
                </a:highlight>
                <a:latin typeface="Consolas"/>
                <a:ea typeface="Consolas"/>
                <a:cs typeface="Consolas"/>
                <a:sym typeface="Consolas"/>
              </a:rPr>
              <a:t>Namespaces are one honking great idea -- let's do more of thosee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python.org/about/gettingstarted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realpython.com/python-beginner-tips/" TargetMode="External"/><Relationship Id="rId4" Type="http://schemas.openxmlformats.org/officeDocument/2006/relationships/hyperlink" Target="https://learnxinyminutes.com/docs/python3/" TargetMode="External"/><Relationship Id="rId5" Type="http://schemas.openxmlformats.org/officeDocument/2006/relationships/hyperlink" Target="https://github.com/vinta/awesome-python" TargetMode="External"/><Relationship Id="rId6" Type="http://schemas.openxmlformats.org/officeDocument/2006/relationships/hyperlink" Target="https://www.reddit.com/r/beginnerprojec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1426325" y="543900"/>
            <a:ext cx="5097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 strike="sngStrike"/>
              <a:t>Not</a:t>
            </a:r>
            <a:r>
              <a:rPr lang="en"/>
              <a:t> Python?</a:t>
            </a:r>
            <a:endParaRPr/>
          </a:p>
        </p:txBody>
      </p:sp>
      <p:sp>
        <p:nvSpPr>
          <p:cNvPr id="197" name="Google Shape;197;p15"/>
          <p:cNvSpPr txBox="1"/>
          <p:nvPr>
            <p:ph idx="4294967295" type="subTitle"/>
          </p:nvPr>
        </p:nvSpPr>
        <p:spPr>
          <a:xfrm>
            <a:off x="2326425" y="3034550"/>
            <a:ext cx="58413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CCFF"/>
                </a:solidFill>
              </a:rPr>
              <a:t>I am Bhavani Ravi</a:t>
            </a:r>
            <a:endParaRPr b="1"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♥️</a:t>
            </a:r>
            <a:r>
              <a:rPr lang="en" sz="1800"/>
              <a:t> </a:t>
            </a:r>
            <a:r>
              <a:rPr lang="en" sz="1800"/>
              <a:t> </a:t>
            </a:r>
            <a:r>
              <a:rPr b="1" lang="en" sz="1800">
                <a:solidFill>
                  <a:srgbClr val="33CCFF"/>
                </a:solidFill>
              </a:rPr>
              <a:t>Python</a:t>
            </a:r>
            <a:r>
              <a:rPr b="1" lang="en">
                <a:solidFill>
                  <a:srgbClr val="33CCFF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&amp; </a:t>
            </a:r>
            <a:r>
              <a:rPr lang="en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💪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rgbClr val="33CCFF"/>
                </a:solidFill>
              </a:rPr>
              <a:t>#WomenInTech</a:t>
            </a:r>
            <a:endParaRPr b="1" sz="1800"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Twitter </a:t>
            </a:r>
            <a:r>
              <a:rPr b="1" lang="en">
                <a:solidFill>
                  <a:srgbClr val="33CCFF"/>
                </a:solidFill>
              </a:rPr>
              <a:t>@geeky_bhavani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idx="4294967295" type="ctrTitle"/>
          </p:nvPr>
        </p:nvSpPr>
        <p:spPr>
          <a:xfrm>
            <a:off x="1156200" y="2269150"/>
            <a:ext cx="61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Python Pays</a:t>
            </a:r>
            <a:br>
              <a:rPr lang="en" sz="7200"/>
            </a:br>
            <a:r>
              <a:rPr lang="en" sz="7200"/>
              <a:t>Well.</a:t>
            </a:r>
            <a:endParaRPr sz="7200"/>
          </a:p>
        </p:txBody>
      </p:sp>
      <p:sp>
        <p:nvSpPr>
          <p:cNvPr id="273" name="Google Shape;273;p25"/>
          <p:cNvSpPr/>
          <p:nvPr/>
        </p:nvSpPr>
        <p:spPr>
          <a:xfrm>
            <a:off x="5823047" y="1149405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5"/>
          <p:cNvGrpSpPr/>
          <p:nvPr/>
        </p:nvGrpSpPr>
        <p:grpSpPr>
          <a:xfrm>
            <a:off x="4888837" y="2269157"/>
            <a:ext cx="1333298" cy="1333379"/>
            <a:chOff x="6654650" y="3665275"/>
            <a:chExt cx="409100" cy="409125"/>
          </a:xfrm>
        </p:grpSpPr>
        <p:sp>
          <p:nvSpPr>
            <p:cNvPr id="275" name="Google Shape;275;p2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5"/>
          <p:cNvSpPr/>
          <p:nvPr/>
        </p:nvSpPr>
        <p:spPr>
          <a:xfrm rot="1892490">
            <a:off x="6270607" y="1339500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rot="-931596">
            <a:off x="6315196" y="17345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₹ 10,00,000 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285" name="Google Shape;285;p26"/>
          <p:cNvSpPr txBox="1"/>
          <p:nvPr>
            <p:ph idx="4294967295" type="subTitle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number.</a:t>
            </a:r>
            <a:endParaRPr/>
          </a:p>
        </p:txBody>
      </p:sp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idx="4294967295" type="ctrTitle"/>
          </p:nvPr>
        </p:nvSpPr>
        <p:spPr>
          <a:xfrm>
            <a:off x="1156200" y="2269150"/>
            <a:ext cx="61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Python</a:t>
            </a:r>
            <a:br>
              <a:rPr lang="en" sz="7200"/>
            </a:br>
            <a:r>
              <a:rPr lang="en" sz="7200"/>
              <a:t>Supports</a:t>
            </a:r>
            <a:endParaRPr sz="7200"/>
          </a:p>
        </p:txBody>
      </p:sp>
      <p:sp>
        <p:nvSpPr>
          <p:cNvPr id="292" name="Google Shape;292;p27"/>
          <p:cNvSpPr/>
          <p:nvPr/>
        </p:nvSpPr>
        <p:spPr>
          <a:xfrm>
            <a:off x="5066647" y="71718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7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94" name="Google Shape;294;p2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7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97" name="Google Shape;297;p2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27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idx="4294967295" type="ctrTitle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12,18,060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309" name="Google Shape;309;p28"/>
          <p:cNvSpPr txBox="1"/>
          <p:nvPr>
            <p:ph idx="4294967295" type="subTitle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Questions In </a:t>
            </a:r>
            <a:r>
              <a:rPr b="1" lang="en"/>
              <a:t>StackOverflow</a:t>
            </a:r>
            <a:endParaRPr b="1"/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idx="4294967295" type="ctrTitle"/>
          </p:nvPr>
        </p:nvSpPr>
        <p:spPr>
          <a:xfrm>
            <a:off x="1760600" y="2684850"/>
            <a:ext cx="1762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28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16" name="Google Shape;316;p29"/>
          <p:cNvSpPr txBox="1"/>
          <p:nvPr>
            <p:ph idx="4294967295" type="subTitle"/>
          </p:nvPr>
        </p:nvSpPr>
        <p:spPr>
          <a:xfrm>
            <a:off x="1760600" y="3219550"/>
            <a:ext cx="1870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Conferences </a:t>
            </a:r>
            <a:endParaRPr sz="1800"/>
          </a:p>
        </p:txBody>
      </p:sp>
      <p:sp>
        <p:nvSpPr>
          <p:cNvPr id="317" name="Google Shape;317;p29"/>
          <p:cNvSpPr txBox="1"/>
          <p:nvPr>
            <p:ph idx="4294967295" type="ctrTitle"/>
          </p:nvPr>
        </p:nvSpPr>
        <p:spPr>
          <a:xfrm>
            <a:off x="3369150" y="1055800"/>
            <a:ext cx="2405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500+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18" name="Google Shape;318;p29"/>
          <p:cNvSpPr txBox="1"/>
          <p:nvPr>
            <p:ph idx="4294967295" type="subTitle"/>
          </p:nvPr>
        </p:nvSpPr>
        <p:spPr>
          <a:xfrm>
            <a:off x="3500325" y="180783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 Groups</a:t>
            </a:r>
            <a:endParaRPr sz="1800"/>
          </a:p>
        </p:txBody>
      </p: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29"/>
          <p:cNvSpPr txBox="1"/>
          <p:nvPr>
            <p:ph idx="4294967295" type="ctrTitle"/>
          </p:nvPr>
        </p:nvSpPr>
        <p:spPr>
          <a:xfrm>
            <a:off x="5878650" y="2480650"/>
            <a:ext cx="1762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80+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1" name="Google Shape;321;p29"/>
          <p:cNvSpPr txBox="1"/>
          <p:nvPr>
            <p:ph idx="4294967295" type="subTitle"/>
          </p:nvPr>
        </p:nvSpPr>
        <p:spPr>
          <a:xfrm>
            <a:off x="5824650" y="3068250"/>
            <a:ext cx="1870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PyLadies Communities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idx="4294967295" type="ctrTitle"/>
          </p:nvPr>
        </p:nvSpPr>
        <p:spPr>
          <a:xfrm>
            <a:off x="1156200" y="2269150"/>
            <a:ext cx="61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Did I sell Python Well?</a:t>
            </a:r>
            <a:endParaRPr sz="7200"/>
          </a:p>
        </p:txBody>
      </p:sp>
      <p:sp>
        <p:nvSpPr>
          <p:cNvPr id="327" name="Google Shape;327;p30"/>
          <p:cNvSpPr/>
          <p:nvPr/>
        </p:nvSpPr>
        <p:spPr>
          <a:xfrm>
            <a:off x="5354147" y="1232455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30"/>
          <p:cNvGrpSpPr/>
          <p:nvPr/>
        </p:nvGrpSpPr>
        <p:grpSpPr>
          <a:xfrm>
            <a:off x="5629787" y="530707"/>
            <a:ext cx="1333298" cy="1333379"/>
            <a:chOff x="6654650" y="3665275"/>
            <a:chExt cx="409100" cy="409125"/>
          </a:xfrm>
        </p:grpSpPr>
        <p:sp>
          <p:nvSpPr>
            <p:cNvPr id="329" name="Google Shape;329;p3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30"/>
          <p:cNvGrpSpPr/>
          <p:nvPr/>
        </p:nvGrpSpPr>
        <p:grpSpPr>
          <a:xfrm>
            <a:off x="5014737" y="1734040"/>
            <a:ext cx="484172" cy="484200"/>
            <a:chOff x="570875" y="4322250"/>
            <a:chExt cx="443300" cy="443325"/>
          </a:xfrm>
        </p:grpSpPr>
        <p:sp>
          <p:nvSpPr>
            <p:cNvPr id="332" name="Google Shape;332;p3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30"/>
          <p:cNvSpPr/>
          <p:nvPr/>
        </p:nvSpPr>
        <p:spPr>
          <a:xfrm rot="1892490">
            <a:off x="6817057" y="1699550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 rot="-931596">
            <a:off x="6040534" y="1887153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idx="4294967295" type="ctrTitle"/>
          </p:nvPr>
        </p:nvSpPr>
        <p:spPr>
          <a:xfrm>
            <a:off x="1156200" y="2269150"/>
            <a:ext cx="61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Where</a:t>
            </a:r>
            <a:br>
              <a:rPr lang="en" sz="7200"/>
            </a:br>
            <a:r>
              <a:rPr lang="en" sz="7200"/>
              <a:t>Do I Start?</a:t>
            </a:r>
            <a:endParaRPr sz="7200"/>
          </a:p>
        </p:txBody>
      </p:sp>
      <p:sp>
        <p:nvSpPr>
          <p:cNvPr id="344" name="Google Shape;344;p31"/>
          <p:cNvSpPr/>
          <p:nvPr/>
        </p:nvSpPr>
        <p:spPr>
          <a:xfrm>
            <a:off x="5066647" y="71718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31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346" name="Google Shape;346;p3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31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349" name="Google Shape;349;p3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1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1826150" y="2161800"/>
            <a:ext cx="5092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https://www.python.org/about/gettingstarted/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2"/>
          <p:cNvSpPr txBox="1"/>
          <p:nvPr>
            <p:ph idx="4294967295" type="title"/>
          </p:nvPr>
        </p:nvSpPr>
        <p:spPr>
          <a:xfrm>
            <a:off x="302550" y="469800"/>
            <a:ext cx="69312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Start with the 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type="title"/>
          </p:nvPr>
        </p:nvSpPr>
        <p:spPr>
          <a:xfrm>
            <a:off x="613551" y="923650"/>
            <a:ext cx="65313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368" name="Google Shape;368;p33"/>
          <p:cNvSpPr txBox="1"/>
          <p:nvPr>
            <p:ph idx="1" type="body"/>
          </p:nvPr>
        </p:nvSpPr>
        <p:spPr>
          <a:xfrm>
            <a:off x="399800" y="1650550"/>
            <a:ext cx="69588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Good Code Comes With Good Documentation.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“Getting started” are the doors for you to enter.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It gives you a sense of completeness.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369" name="Google Shape;369;p3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613551" y="923650"/>
            <a:ext cx="65313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Do?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399800" y="1650550"/>
            <a:ext cx="69588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Software Engineer - Orangescape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Organizer - Build2Learn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Lead - WomenTechMakers Chennai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Blogger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i="1" lang="en"/>
              <a:t>Paying Forward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i="1" lang="en"/>
              <a:t>Mentoring, Supporting, Motivating</a:t>
            </a:r>
            <a:endParaRPr i="1"/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572699" y="912850"/>
            <a:ext cx="64665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Journey</a:t>
            </a:r>
            <a:endParaRPr/>
          </a:p>
        </p:txBody>
      </p:sp>
      <p:grpSp>
        <p:nvGrpSpPr>
          <p:cNvPr id="375" name="Google Shape;375;p34"/>
          <p:cNvGrpSpPr/>
          <p:nvPr/>
        </p:nvGrpSpPr>
        <p:grpSpPr>
          <a:xfrm flipH="1" rot="10800000">
            <a:off x="4159179" y="1792050"/>
            <a:ext cx="821730" cy="1228760"/>
            <a:chOff x="4171679" y="1802748"/>
            <a:chExt cx="821730" cy="1228760"/>
          </a:xfrm>
        </p:grpSpPr>
        <p:sp>
          <p:nvSpPr>
            <p:cNvPr id="376" name="Google Shape;376;p34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 flipH="1">
              <a:off x="4171709" y="1802748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4"/>
          <p:cNvGrpSpPr/>
          <p:nvPr/>
        </p:nvGrpSpPr>
        <p:grpSpPr>
          <a:xfrm flipH="1" rot="10800000">
            <a:off x="1517300" y="1792009"/>
            <a:ext cx="821730" cy="1228859"/>
            <a:chOff x="1972825" y="1803752"/>
            <a:chExt cx="821730" cy="1228859"/>
          </a:xfrm>
        </p:grpSpPr>
        <p:sp>
          <p:nvSpPr>
            <p:cNvPr id="379" name="Google Shape;379;p34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 flipH="1">
              <a:off x="1972855" y="180375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34"/>
          <p:cNvGrpSpPr/>
          <p:nvPr/>
        </p:nvGrpSpPr>
        <p:grpSpPr>
          <a:xfrm flipH="1" rot="10800000">
            <a:off x="6217463" y="1791948"/>
            <a:ext cx="821730" cy="1228977"/>
            <a:chOff x="5808538" y="1803695"/>
            <a:chExt cx="821730" cy="1228977"/>
          </a:xfrm>
        </p:grpSpPr>
        <p:sp>
          <p:nvSpPr>
            <p:cNvPr id="382" name="Google Shape;382;p34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 flipH="1">
              <a:off x="5808568" y="1803695"/>
              <a:ext cx="821700" cy="618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34"/>
          <p:cNvSpPr txBox="1"/>
          <p:nvPr/>
        </p:nvSpPr>
        <p:spPr>
          <a:xfrm>
            <a:off x="186550" y="17969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sngStrike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Master</a:t>
            </a:r>
            <a:r>
              <a:rPr b="1" lang="en" sz="2400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 Learn the Basics</a:t>
            </a:r>
            <a:endParaRPr b="1" sz="2400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2339013" y="17969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Practice by building</a:t>
            </a:r>
            <a:r>
              <a:rPr b="1" lang="en" sz="2400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1" sz="2400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4786394" y="1788720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Inspire Others</a:t>
            </a:r>
            <a:endParaRPr b="1" sz="2400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7" name="Google Shape;387;p3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Out !!</a:t>
            </a:r>
            <a:endParaRPr/>
          </a:p>
        </p:txBody>
      </p:sp>
      <p:sp>
        <p:nvSpPr>
          <p:cNvPr id="393" name="Google Shape;393;p35"/>
          <p:cNvSpPr/>
          <p:nvPr/>
        </p:nvSpPr>
        <p:spPr>
          <a:xfrm>
            <a:off x="2983325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Logic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116120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Syntax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4805450" y="1732325"/>
            <a:ext cx="2133000" cy="2133000"/>
          </a:xfrm>
          <a:prstGeom prst="ellipse">
            <a:avLst/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Algorithms</a:t>
            </a:r>
            <a:endParaRPr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6" name="Google Shape;396;p3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1826150" y="2161800"/>
            <a:ext cx="50922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Let those people judge you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36"/>
          <p:cNvSpPr txBox="1"/>
          <p:nvPr>
            <p:ph idx="4294967295" type="title"/>
          </p:nvPr>
        </p:nvSpPr>
        <p:spPr>
          <a:xfrm>
            <a:off x="3286200" y="1647575"/>
            <a:ext cx="25716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IDE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7"/>
          <p:cNvSpPr txBox="1"/>
          <p:nvPr>
            <p:ph idx="4294967295" type="ctrTitle"/>
          </p:nvPr>
        </p:nvSpPr>
        <p:spPr>
          <a:xfrm>
            <a:off x="1156200" y="2269150"/>
            <a:ext cx="61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/>
            </a:br>
            <a:r>
              <a:rPr lang="en" sz="7200"/>
              <a:t>Reach 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Out For Help</a:t>
            </a:r>
            <a:endParaRPr sz="7200"/>
          </a:p>
        </p:txBody>
      </p:sp>
      <p:sp>
        <p:nvSpPr>
          <p:cNvPr id="409" name="Google Shape;409;p37"/>
          <p:cNvSpPr/>
          <p:nvPr/>
        </p:nvSpPr>
        <p:spPr>
          <a:xfrm>
            <a:off x="5066647" y="71718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37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411" name="Google Shape;411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7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414" name="Google Shape;414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7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/>
          <p:nvPr>
            <p:ph idx="4294967295" type="ctrTitle"/>
          </p:nvPr>
        </p:nvSpPr>
        <p:spPr>
          <a:xfrm>
            <a:off x="1760600" y="2684850"/>
            <a:ext cx="1762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28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426" name="Google Shape;426;p38"/>
          <p:cNvSpPr txBox="1"/>
          <p:nvPr>
            <p:ph idx="4294967295" type="subTitle"/>
          </p:nvPr>
        </p:nvSpPr>
        <p:spPr>
          <a:xfrm>
            <a:off x="1760600" y="3219550"/>
            <a:ext cx="1870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Conferences </a:t>
            </a:r>
            <a:endParaRPr sz="1800"/>
          </a:p>
        </p:txBody>
      </p:sp>
      <p:sp>
        <p:nvSpPr>
          <p:cNvPr id="427" name="Google Shape;427;p38"/>
          <p:cNvSpPr txBox="1"/>
          <p:nvPr>
            <p:ph idx="4294967295" type="ctrTitle"/>
          </p:nvPr>
        </p:nvSpPr>
        <p:spPr>
          <a:xfrm>
            <a:off x="3369150" y="1055800"/>
            <a:ext cx="2405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500+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428" name="Google Shape;428;p38"/>
          <p:cNvSpPr txBox="1"/>
          <p:nvPr>
            <p:ph idx="4294967295" type="subTitle"/>
          </p:nvPr>
        </p:nvSpPr>
        <p:spPr>
          <a:xfrm>
            <a:off x="3500325" y="180783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 Groups</a:t>
            </a:r>
            <a:endParaRPr sz="1800"/>
          </a:p>
        </p:txBody>
      </p:sp>
      <p:sp>
        <p:nvSpPr>
          <p:cNvPr id="429" name="Google Shape;429;p3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38"/>
          <p:cNvSpPr txBox="1"/>
          <p:nvPr>
            <p:ph idx="4294967295" type="ctrTitle"/>
          </p:nvPr>
        </p:nvSpPr>
        <p:spPr>
          <a:xfrm>
            <a:off x="5878650" y="2480650"/>
            <a:ext cx="1762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80+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431" name="Google Shape;431;p38"/>
          <p:cNvSpPr txBox="1"/>
          <p:nvPr>
            <p:ph idx="4294967295" type="subTitle"/>
          </p:nvPr>
        </p:nvSpPr>
        <p:spPr>
          <a:xfrm>
            <a:off x="5824650" y="3068250"/>
            <a:ext cx="1870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PyLadies Communities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idx="4294967295" type="title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into some action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/>
          <p:nvPr>
            <p:ph type="title"/>
          </p:nvPr>
        </p:nvSpPr>
        <p:spPr>
          <a:xfrm>
            <a:off x="613551" y="923650"/>
            <a:ext cx="65313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</a:t>
            </a:r>
            <a:endParaRPr/>
          </a:p>
        </p:txBody>
      </p:sp>
      <p:sp>
        <p:nvSpPr>
          <p:cNvPr id="443" name="Google Shape;443;p40"/>
          <p:cNvSpPr txBox="1"/>
          <p:nvPr>
            <p:ph idx="1" type="body"/>
          </p:nvPr>
        </p:nvSpPr>
        <p:spPr>
          <a:xfrm>
            <a:off x="399800" y="1650550"/>
            <a:ext cx="69588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u="sng">
                <a:solidFill>
                  <a:srgbClr val="FFFFFF"/>
                </a:solidFill>
                <a:hlinkClick r:id="rId3"/>
              </a:rPr>
              <a:t>https://realpython.com/python-beginner-tips/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u="sng">
                <a:solidFill>
                  <a:srgbClr val="FFFFFF"/>
                </a:solidFill>
                <a:hlinkClick r:id="rId4"/>
              </a:rPr>
              <a:t>https://learnxinyminutes.com/docs/python3/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u="sng">
                <a:solidFill>
                  <a:srgbClr val="FFFFFF"/>
                </a:solidFill>
                <a:hlinkClick r:id="rId5"/>
              </a:rPr>
              <a:t>https://github.com/vinta/awesome-python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u="sng">
                <a:solidFill>
                  <a:srgbClr val="FFFFFF"/>
                </a:solidFill>
                <a:hlinkClick r:id="rId6"/>
              </a:rPr>
              <a:t>https://www.reddit.com/r/beginnerprojects/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  <p:sp>
        <p:nvSpPr>
          <p:cNvPr id="444" name="Google Shape;444;p4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Python Story</a:t>
            </a:r>
            <a:endParaRPr/>
          </a:p>
        </p:txBody>
      </p:sp>
      <p:sp>
        <p:nvSpPr>
          <p:cNvPr id="450" name="Google Shape;450;p4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Was a Java Developer (</a:t>
            </a:r>
            <a:r>
              <a:rPr i="1" lang="en"/>
              <a:t>Don’t Judge me)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Learned Python - 4 hours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My First Python Project - 5 days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Now. Java? Never.</a:t>
            </a:r>
            <a:endParaRPr i="1"/>
          </a:p>
        </p:txBody>
      </p:sp>
      <p:sp>
        <p:nvSpPr>
          <p:cNvPr id="451" name="Google Shape;451;p4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idx="4294967295" type="ctrTitle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57" name="Google Shape;457;p42"/>
          <p:cNvSpPr txBox="1"/>
          <p:nvPr>
            <p:ph idx="4294967295" type="subTitle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@geeky_bhavani</a:t>
            </a:r>
            <a:endParaRPr b="1" sz="1800"/>
          </a:p>
        </p:txBody>
      </p:sp>
      <p:pic>
        <p:nvPicPr>
          <p:cNvPr descr="10.jpg" id="458" name="Google Shape;458;p42"/>
          <p:cNvPicPr preferRelativeResize="0"/>
          <p:nvPr/>
        </p:nvPicPr>
        <p:blipFill rotWithShape="1">
          <a:blip r:embed="rId3">
            <a:alphaModFix/>
          </a:blip>
          <a:srcRect b="19038" l="22840" r="22840" t="14463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fmla="val 63779" name="adj"/>
            </a:avLst>
          </a:prstGeom>
          <a:noFill/>
          <a:ln>
            <a:noFill/>
          </a:ln>
        </p:spPr>
      </p:pic>
      <p:sp>
        <p:nvSpPr>
          <p:cNvPr id="459" name="Google Shape;459;p4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idx="4294967295" type="ctrTitle"/>
          </p:nvPr>
        </p:nvSpPr>
        <p:spPr>
          <a:xfrm>
            <a:off x="1496550" y="1991850"/>
            <a:ext cx="61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Why Python?</a:t>
            </a:r>
            <a:endParaRPr sz="7200"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idx="4294967295" type="ctrTitle"/>
          </p:nvPr>
        </p:nvSpPr>
        <p:spPr>
          <a:xfrm>
            <a:off x="1156200" y="2269150"/>
            <a:ext cx="61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Where Does the </a:t>
            </a:r>
            <a:r>
              <a:rPr b="0" lang="en" sz="6000">
                <a:solidFill>
                  <a:srgbClr val="FF0000"/>
                </a:solidFill>
              </a:rPr>
              <a:t>♥️</a:t>
            </a:r>
            <a:r>
              <a:rPr lang="en" sz="7200"/>
              <a:t> Begins?</a:t>
            </a:r>
            <a:endParaRPr sz="7200"/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ctrTitle"/>
          </p:nvPr>
        </p:nvSpPr>
        <p:spPr>
          <a:xfrm>
            <a:off x="2171925" y="1756450"/>
            <a:ext cx="461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print (“Hello World”)</a:t>
            </a:r>
            <a:endParaRPr/>
          </a:p>
        </p:txBody>
      </p:sp>
      <p:sp>
        <p:nvSpPr>
          <p:cNvPr id="222" name="Google Shape;222;p19"/>
          <p:cNvSpPr txBox="1"/>
          <p:nvPr>
            <p:ph idx="1" type="subTitle"/>
          </p:nvPr>
        </p:nvSpPr>
        <p:spPr>
          <a:xfrm>
            <a:off x="2647975" y="29162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 all started right here...</a:t>
            </a:r>
            <a:endParaRPr/>
          </a:p>
        </p:txBody>
      </p:sp>
      <p:sp>
        <p:nvSpPr>
          <p:cNvPr id="223" name="Google Shape;223;p19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9"/>
          <p:cNvSpPr txBox="1"/>
          <p:nvPr>
            <p:ph idx="4294967295" type="title"/>
          </p:nvPr>
        </p:nvSpPr>
        <p:spPr>
          <a:xfrm>
            <a:off x="615924" y="361775"/>
            <a:ext cx="64665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Simplicity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ctrTitle"/>
          </p:nvPr>
        </p:nvSpPr>
        <p:spPr>
          <a:xfrm>
            <a:off x="1880275" y="1756450"/>
            <a:ext cx="461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5 + 2</a:t>
            </a:r>
            <a:endParaRPr/>
          </a:p>
        </p:txBody>
      </p:sp>
      <p:sp>
        <p:nvSpPr>
          <p:cNvPr id="230" name="Google Shape;230;p20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0"/>
          <p:cNvSpPr txBox="1"/>
          <p:nvPr>
            <p:ph idx="4294967295" type="title"/>
          </p:nvPr>
        </p:nvSpPr>
        <p:spPr>
          <a:xfrm>
            <a:off x="615924" y="361775"/>
            <a:ext cx="64665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Simplicity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ctrTitle"/>
          </p:nvPr>
        </p:nvSpPr>
        <p:spPr>
          <a:xfrm>
            <a:off x="2139600" y="1724025"/>
            <a:ext cx="4615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&gt;&gt;&gt; “Split me”.split()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[“Split”, “me”]</a:t>
            </a:r>
            <a:endParaRPr/>
          </a:p>
        </p:txBody>
      </p:sp>
      <p:sp>
        <p:nvSpPr>
          <p:cNvPr id="237" name="Google Shape;237;p21"/>
          <p:cNvSpPr txBox="1"/>
          <p:nvPr>
            <p:ph idx="4294967295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1"/>
          <p:cNvSpPr txBox="1"/>
          <p:nvPr>
            <p:ph idx="4294967295" type="title"/>
          </p:nvPr>
        </p:nvSpPr>
        <p:spPr>
          <a:xfrm>
            <a:off x="615924" y="361775"/>
            <a:ext cx="64665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Simplicity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2225700" y="2161800"/>
            <a:ext cx="4257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should be one and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preferably only one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obvious</a:t>
            </a:r>
            <a:r>
              <a:rPr lang="en"/>
              <a:t> way to do it.</a:t>
            </a:r>
            <a:endParaRPr/>
          </a:p>
          <a:p>
            <a:pPr indent="-381000" lvl="0" marL="457200" rtl="0" algn="just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Zen Of Python</a:t>
            </a:r>
            <a:endParaRPr/>
          </a:p>
        </p:txBody>
      </p:sp>
      <p:sp>
        <p:nvSpPr>
          <p:cNvPr id="244" name="Google Shape;244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idx="4294967295" type="ctrTitle"/>
          </p:nvPr>
        </p:nvSpPr>
        <p:spPr>
          <a:xfrm>
            <a:off x="1156200" y="2269150"/>
            <a:ext cx="6150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Python</a:t>
            </a:r>
            <a:br>
              <a:rPr lang="en" sz="7200"/>
            </a:br>
            <a:r>
              <a:rPr lang="en" sz="7200"/>
              <a:t>Is Everywhere</a:t>
            </a:r>
            <a:endParaRPr sz="7200"/>
          </a:p>
        </p:txBody>
      </p:sp>
      <p:sp>
        <p:nvSpPr>
          <p:cNvPr id="250" name="Google Shape;250;p23"/>
          <p:cNvSpPr/>
          <p:nvPr/>
        </p:nvSpPr>
        <p:spPr>
          <a:xfrm>
            <a:off x="5066647" y="717180"/>
            <a:ext cx="275621" cy="26317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3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252" name="Google Shape;252;p2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3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255" name="Google Shape;255;p2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3"/>
          <p:cNvSpPr/>
          <p:nvPr/>
        </p:nvSpPr>
        <p:spPr>
          <a:xfrm rot="1892490">
            <a:off x="6821707" y="1112575"/>
            <a:ext cx="275600" cy="26315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-931596">
            <a:off x="6258096" y="1950628"/>
            <a:ext cx="186411" cy="1779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