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13" r:id="rId4"/>
    <p:sldId id="314" r:id="rId5"/>
    <p:sldId id="261" r:id="rId6"/>
    <p:sldId id="315" r:id="rId7"/>
    <p:sldId id="299" r:id="rId8"/>
    <p:sldId id="316" r:id="rId9"/>
    <p:sldId id="317" r:id="rId10"/>
    <p:sldId id="318" r:id="rId11"/>
    <p:sldId id="324" r:id="rId12"/>
    <p:sldId id="319" r:id="rId13"/>
    <p:sldId id="320" r:id="rId14"/>
    <p:sldId id="321" r:id="rId15"/>
    <p:sldId id="300" r:id="rId16"/>
    <p:sldId id="322" r:id="rId17"/>
    <p:sldId id="325" r:id="rId18"/>
    <p:sldId id="323" r:id="rId19"/>
    <p:sldId id="326" r:id="rId20"/>
    <p:sldId id="332" r:id="rId21"/>
    <p:sldId id="333" r:id="rId22"/>
    <p:sldId id="327" r:id="rId23"/>
    <p:sldId id="330" r:id="rId24"/>
    <p:sldId id="331" r:id="rId25"/>
    <p:sldId id="263" r:id="rId26"/>
    <p:sldId id="302" r:id="rId27"/>
    <p:sldId id="296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C16961-0CB4-4177-A043-8A31C92FE97B}">
          <p14:sldIdLst>
            <p14:sldId id="256"/>
            <p14:sldId id="298"/>
            <p14:sldId id="313"/>
            <p14:sldId id="314"/>
            <p14:sldId id="261"/>
            <p14:sldId id="315"/>
            <p14:sldId id="299"/>
            <p14:sldId id="316"/>
            <p14:sldId id="317"/>
            <p14:sldId id="318"/>
            <p14:sldId id="324"/>
            <p14:sldId id="319"/>
            <p14:sldId id="320"/>
            <p14:sldId id="321"/>
            <p14:sldId id="300"/>
            <p14:sldId id="322"/>
            <p14:sldId id="325"/>
            <p14:sldId id="323"/>
            <p14:sldId id="326"/>
            <p14:sldId id="332"/>
            <p14:sldId id="333"/>
            <p14:sldId id="327"/>
            <p14:sldId id="330"/>
            <p14:sldId id="331"/>
            <p14:sldId id="263"/>
            <p14:sldId id="302"/>
            <p14:sldId id="296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9B7C-633D-43D9-BCE8-CA92AF608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9EBC0-F46F-4110-B7F9-3271DA44C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2F10-CC4B-478E-9D8D-C28F058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ED16-3797-4DD1-9809-F25D3D36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0DE8-D31B-4A21-BD52-BDF73CBE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3561-FCCA-48C1-A681-1593F466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E3EE1-0B16-42D8-984D-76948990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F84-BD7E-4C3A-8A34-C3A6EF2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4990-FC10-4ED8-AD56-C71043EB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B3FD-D4DA-4D9A-9858-25236C0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CB6AA-E197-4876-A685-1E55C0BD1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B5336-0CE5-4EC9-A487-B5952C09A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DF75-C410-417C-A14A-5BE0C517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C3F9-C315-4B89-9F1F-F4F662DC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6220-196A-4A3E-8E5F-A8DFE32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6B23-C81A-4FF2-A8ED-6CCB660C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570D-05A8-4FAE-BE8A-2E9CE25A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E260-27B8-4D8F-B399-013FD854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5114-C06D-48A8-83C6-953C4949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C066-9614-425C-B6DC-4769FC6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C624-EFA7-4ED7-8DC6-426CC31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68F9-A88B-49D2-A7EC-A5F2C2EC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C752-3442-4F70-B92F-D1EC6E5F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3CF5-E604-4D71-842A-5C287B69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0D0A-FDD3-4D44-8AF0-EC5472D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8B38-7827-4939-B454-5A085D1B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FD73-BB02-4E47-B365-F0F38A9BD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DC9D-5A24-450C-B046-1C182F9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E130-BC4B-4CFA-844C-2B96BD8A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9274-278C-416A-BE97-143B62E5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8932C-0FD5-4012-B5D9-B49EF0E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4980-5A16-483E-A125-8AA6DCD3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E7B3-50EC-4303-AA12-CB9A734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A5DAD-0475-450E-9A86-9C9F48686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43F3-500F-4630-97D3-3F7CA7D5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3940F-F6B9-4CEE-A54C-D86BBEBF2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ABF03-E5C0-4BEA-A64D-31257AD6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E05EA-F5A2-4495-A84D-3C4139B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C29-76FD-4948-941F-8059695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6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8F86-7C16-480F-843D-FA9A472D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01E9B-94FB-4415-B402-E68A5DB6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A9FD-3926-44C0-9B3A-3A0BFB8A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5860-9B47-428F-84F0-7E74A6C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76D31-5DC9-455E-A613-3ED5C640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B6C0A-A6CF-482F-9755-0DA244BE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3CA6-82D9-47E4-9438-4CE7E673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D926-7B5D-48A4-8F40-E04E30E6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19AF-D497-471F-871B-78397FB4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EFF8D-87A0-4C8B-AEA5-C366EAB5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DAF48-BCB1-493E-B835-DD3283BD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B71A-F8D9-4CF4-B0B4-FA030DCE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4104-F66B-4495-94D6-04E9F739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CD00-F118-47FE-9763-6AF61378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45A92-82D6-471F-885B-CD0DABC8B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A501-2E9A-4F09-B097-5FE640A9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BA81-5DE6-4AFD-B891-73821477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B348-3D3A-497B-B7FC-86CBF6BF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DFCC-46C4-43B6-B7FA-7D7F989C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8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82122-72EB-48A1-99C8-3EEDE9F0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0807-FD77-45C3-9CC6-3935A5DC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41E3-71A6-4689-B866-6D528B623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69DC-A718-4D4E-8A6A-781D5362B9B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1906-15E7-469D-A816-A4F663471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1B28-7622-4554-8302-648B77F2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A42D-FA97-48D3-9658-01FDB1F5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13.png"/><Relationship Id="rId7" Type="http://schemas.openxmlformats.org/officeDocument/2006/relationships/hyperlink" Target="about:blank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about:blank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about:blank" TargetMode="External"/><Relationship Id="rId4" Type="http://schemas.openxmlformats.org/officeDocument/2006/relationships/image" Target="../media/image14.png"/><Relationship Id="rId9" Type="http://schemas.openxmlformats.org/officeDocument/2006/relationships/hyperlink" Target="about:blank" TargetMode="External"/></Relationships>
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48A6-837D-4128-8D78-B97F329E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1214438"/>
            <a:ext cx="10540753" cy="2387600"/>
          </a:xfrm>
        </p:spPr>
        <p:txBody>
          <a:bodyPr/>
          <a:lstStyle/>
          <a:p>
            <a:r>
              <a:rPr lang="en-IN" dirty="0"/>
              <a:t>Introduction to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0459-BCA7-4572-BE03-BA3382F2B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2611"/>
          </a:xfrm>
        </p:spPr>
        <p:txBody>
          <a:bodyPr/>
          <a:lstStyle/>
          <a:p>
            <a:r>
              <a:rPr lang="en-IN" dirty="0"/>
              <a:t>Sriranjani Ramakrishnan</a:t>
            </a:r>
          </a:p>
        </p:txBody>
      </p:sp>
    </p:spTree>
    <p:extLst>
      <p:ext uri="{BB962C8B-B14F-4D97-AF65-F5344CB8AC3E}">
        <p14:creationId xmlns:p14="http://schemas.microsoft.com/office/powerpoint/2010/main" val="8414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7A42-A9D7-4219-A510-5D39474C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N-gram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E1A9-B134-48DA-B747-27969AE5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Sparsity Problems </a:t>
            </a:r>
          </a:p>
          <a:p>
            <a:pPr lvl="1"/>
            <a:r>
              <a:rPr lang="en-IN" dirty="0"/>
              <a:t>What if “students opened their w” never occurred in data? Then w has probability 0</a:t>
            </a:r>
          </a:p>
          <a:p>
            <a:pPr lvl="1"/>
            <a:r>
              <a:rPr lang="en-IN" dirty="0"/>
              <a:t>Add small delta to count for every w – </a:t>
            </a:r>
            <a:r>
              <a:rPr lang="en-IN" b="1" dirty="0"/>
              <a:t>Smoothing</a:t>
            </a:r>
          </a:p>
          <a:p>
            <a:pPr lvl="1"/>
            <a:r>
              <a:rPr lang="en-IN" dirty="0"/>
              <a:t>What if “students opened their” never occurred in data? Then we can’t calculate probability for any w</a:t>
            </a:r>
          </a:p>
          <a:p>
            <a:pPr lvl="1"/>
            <a:r>
              <a:rPr lang="en-IN" dirty="0"/>
              <a:t>Condition on “opened their” instead – </a:t>
            </a:r>
            <a:r>
              <a:rPr lang="en-IN" b="1" dirty="0" err="1"/>
              <a:t>Backoff</a:t>
            </a:r>
            <a:endParaRPr lang="en-IN" b="1" dirty="0"/>
          </a:p>
          <a:p>
            <a:r>
              <a:rPr lang="en-IN" dirty="0"/>
              <a:t>Need to store count for all n-grams </a:t>
            </a:r>
          </a:p>
          <a:p>
            <a:r>
              <a:rPr lang="en-IN" dirty="0"/>
              <a:t>Cannot share strength among similar words (bought/purchased a car/bike)</a:t>
            </a:r>
          </a:p>
          <a:p>
            <a:r>
              <a:rPr lang="en-IN" dirty="0"/>
              <a:t>Cannot condition on context with intervening words (</a:t>
            </a:r>
            <a:r>
              <a:rPr lang="en-IN" dirty="0" err="1"/>
              <a:t>Dr.</a:t>
            </a:r>
            <a:r>
              <a:rPr lang="en-IN" dirty="0"/>
              <a:t> Jane/John Smith)</a:t>
            </a:r>
          </a:p>
          <a:p>
            <a:r>
              <a:rPr lang="en-IN" dirty="0"/>
              <a:t>Cannot handle long distance dependencies </a:t>
            </a:r>
          </a:p>
        </p:txBody>
      </p:sp>
    </p:spTree>
    <p:extLst>
      <p:ext uri="{BB962C8B-B14F-4D97-AF65-F5344CB8AC3E}">
        <p14:creationId xmlns:p14="http://schemas.microsoft.com/office/powerpoint/2010/main" val="94228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94E4-5DE6-46BC-8509-83C9463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Fixed-Window Neural Language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CA1B8-52F0-474E-88F0-EC19406D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67161"/>
            <a:ext cx="9315265" cy="5233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71D62-A3E9-497E-B09D-6942DF8769DA}"/>
              </a:ext>
            </a:extLst>
          </p:cNvPr>
          <p:cNvSpPr txBox="1"/>
          <p:nvPr/>
        </p:nvSpPr>
        <p:spPr>
          <a:xfrm>
            <a:off x="876300" y="1213272"/>
            <a:ext cx="6459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effectLst/>
                <a:latin typeface="Arial" panose="020B0604020202020204" pitchFamily="34" charset="0"/>
              </a:rPr>
              <a:t>Y. Bengio, et al. (2000/2003): A Neural Probabilistic Language Model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7648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94E4-5DE6-46BC-8509-83C9463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Language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6BD23-08FC-4589-BAEF-070F422B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750"/>
            <a:ext cx="8562975" cy="51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A728-AE9D-481A-8D4C-D871E52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Language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7416-F2F5-463D-A68D-E8D80E86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4462"/>
            <a:ext cx="107251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D37A-6E81-41B0-AC75-9030875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Fixed-Window Neural Language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2218-1843-4026-B7FB-D5FCAB88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with backpropagation</a:t>
            </a:r>
          </a:p>
          <a:p>
            <a:r>
              <a:rPr lang="en-IN" dirty="0"/>
              <a:t>Gradients are calculated in parallel at each time step and summed</a:t>
            </a:r>
          </a:p>
          <a:p>
            <a:r>
              <a:rPr lang="en-IN" dirty="0"/>
              <a:t>Words that occur in similar contexts tend to have similar embeddings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A5A8-DF90-4AE0-B10D-CB89CDAC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63975"/>
            <a:ext cx="2571750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481D4-5A9E-485E-9CF9-6B1FB1CB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99" y="4001294"/>
            <a:ext cx="314325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DE185-F760-4626-91AB-59DA9DEA879C}"/>
              </a:ext>
            </a:extLst>
          </p:cNvPr>
          <p:cNvSpPr txBox="1"/>
          <p:nvPr/>
        </p:nvSpPr>
        <p:spPr>
          <a:xfrm>
            <a:off x="9594124" y="6219795"/>
            <a:ext cx="2154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 err="1">
                <a:effectLst/>
                <a:latin typeface="Arial" panose="020B0604020202020204" pitchFamily="34" charset="0"/>
              </a:rPr>
              <a:t>Mikolov</a:t>
            </a:r>
            <a:r>
              <a:rPr lang="en-IN" sz="1000" dirty="0">
                <a:effectLst/>
                <a:latin typeface="Arial" panose="020B0604020202020204" pitchFamily="34" charset="0"/>
              </a:rPr>
              <a:t> et al. 2013</a:t>
            </a:r>
          </a:p>
          <a:p>
            <a:r>
              <a:rPr lang="en-IN" sz="1000" dirty="0" err="1">
                <a:latin typeface="Arial" panose="020B0604020202020204" pitchFamily="34" charset="0"/>
              </a:rPr>
              <a:t>Bengio</a:t>
            </a:r>
            <a:r>
              <a:rPr lang="en-IN" sz="1000" dirty="0">
                <a:latin typeface="Arial" panose="020B0604020202020204" pitchFamily="34" charset="0"/>
              </a:rPr>
              <a:t> et.al. 2003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7737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94E4-5DE6-46BC-8509-83C9463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Fixed-Window Neural Language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730E8-43BB-4AF5-9D20-AC98E4817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Achieve better results compared to n-gram language models</a:t>
                </a:r>
              </a:p>
              <a:p>
                <a:r>
                  <a:rPr lang="en-IN" dirty="0"/>
                  <a:t>Addresses the data sparsity problem</a:t>
                </a:r>
              </a:p>
              <a:p>
                <a:r>
                  <a:rPr lang="en-IN" dirty="0"/>
                  <a:t>Don’t need to store all observed n-grams</a:t>
                </a:r>
              </a:p>
              <a:p>
                <a:r>
                  <a:rPr lang="en-IN" dirty="0"/>
                  <a:t>But, </a:t>
                </a:r>
              </a:p>
              <a:p>
                <a:pPr lvl="1"/>
                <a:r>
                  <a:rPr lang="en-IN" dirty="0"/>
                  <a:t>Fixed window is too small</a:t>
                </a:r>
              </a:p>
              <a:p>
                <a:pPr lvl="1"/>
                <a:r>
                  <a:rPr lang="en-IN" dirty="0"/>
                  <a:t>Enlarging window enlarges weight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are multiplied by completely different weights. No symmetry in how inputs are processed</a:t>
                </a:r>
              </a:p>
              <a:p>
                <a:pPr lvl="1"/>
                <a:r>
                  <a:rPr lang="en-IN" dirty="0"/>
                  <a:t>Cant handle any length input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730E8-43BB-4AF5-9D20-AC98E4817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7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33EB-39FF-4776-B37D-A42746CF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Recurrent Neural Network Language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90DAD-4DF5-49F7-85AD-938DDF0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690687"/>
            <a:ext cx="9667875" cy="46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8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5F0CF-97F2-494F-B5AA-46D1922F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550416"/>
            <a:ext cx="10679837" cy="630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499499-4384-4452-B72A-88A8D8A86D30}"/>
              </a:ext>
            </a:extLst>
          </p:cNvPr>
          <p:cNvSpPr/>
          <p:nvPr/>
        </p:nvSpPr>
        <p:spPr>
          <a:xfrm>
            <a:off x="1074198" y="781235"/>
            <a:ext cx="6276513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8F522-79F9-4830-A9BD-4844321D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347370"/>
            <a:ext cx="6849862" cy="1135201"/>
          </a:xfrm>
        </p:spPr>
        <p:txBody>
          <a:bodyPr>
            <a:normAutofit fontScale="90000"/>
          </a:bodyPr>
          <a:lstStyle/>
          <a:p>
            <a:r>
              <a:rPr lang="en-IN" dirty="0"/>
              <a:t>Recurrent neural network(RNN) Language Models (LM)</a:t>
            </a:r>
          </a:p>
        </p:txBody>
      </p:sp>
    </p:spTree>
    <p:extLst>
      <p:ext uri="{BB962C8B-B14F-4D97-AF65-F5344CB8AC3E}">
        <p14:creationId xmlns:p14="http://schemas.microsoft.com/office/powerpoint/2010/main" val="388945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5544-3675-480B-A7C3-1B6D4926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Language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D8F09-F859-4EF9-9AA3-C6A0DD92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71675"/>
            <a:ext cx="10782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AE81-9680-44C7-8764-A69F290E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9813-42EA-43C6-8101-6495372B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20300" cy="4351338"/>
          </a:xfrm>
        </p:spPr>
        <p:txBody>
          <a:bodyPr>
            <a:normAutofit/>
          </a:bodyPr>
          <a:lstStyle/>
          <a:p>
            <a:r>
              <a:rPr lang="en-IN" dirty="0"/>
              <a:t>Can process any length input</a:t>
            </a:r>
          </a:p>
          <a:p>
            <a:r>
              <a:rPr lang="en-IN" dirty="0"/>
              <a:t>Model size does not increase for longer input</a:t>
            </a:r>
          </a:p>
          <a:p>
            <a:r>
              <a:rPr lang="en-IN" dirty="0"/>
              <a:t>Same weights are applied on every timestep, so symmetry in how inputs are processed</a:t>
            </a:r>
          </a:p>
          <a:p>
            <a:r>
              <a:rPr lang="en-IN" dirty="0"/>
              <a:t>Training using Backpropagation through time (BPTT)/ Truncated BPTT version of it</a:t>
            </a:r>
          </a:p>
          <a:p>
            <a:r>
              <a:rPr lang="en-IN" dirty="0"/>
              <a:t>Loss function is cross-entropy between predicted probability distribution and true next word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4BD65-4607-4B58-A1E6-E56C39D2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8171"/>
            <a:ext cx="5912112" cy="16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423-F120-4E79-A865-0AF8A2A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Myself..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57D1-AC22-41DC-96D3-F83FFA7E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19" y="1591140"/>
            <a:ext cx="5283917" cy="4452658"/>
          </a:xfrm>
        </p:spPr>
        <p:txBody>
          <a:bodyPr/>
          <a:lstStyle/>
          <a:p>
            <a:r>
              <a:rPr lang="en-IN" dirty="0"/>
              <a:t>Google Developer Expert in Machine Learning</a:t>
            </a:r>
          </a:p>
          <a:p>
            <a:r>
              <a:rPr lang="en-IN" dirty="0"/>
              <a:t>Organizer of TensorFlow User Community in Hyderabad, India</a:t>
            </a:r>
          </a:p>
          <a:p>
            <a:r>
              <a:rPr lang="en-IN" dirty="0"/>
              <a:t>Area of interest includes Machine learning, deep learning, Natural language processing and speech recognition</a:t>
            </a:r>
          </a:p>
          <a:p>
            <a:r>
              <a:rPr lang="en-IN" dirty="0"/>
              <a:t>Follow me on social media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22EB3-2D83-41D5-B4E6-895530A1C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4" t="32271" r="1768" b="32492"/>
          <a:stretch/>
        </p:blipFill>
        <p:spPr>
          <a:xfrm>
            <a:off x="6981826" y="995970"/>
            <a:ext cx="4371974" cy="421299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0C26DB-8AD2-477F-A0A2-9C5A7BD2D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00" y="3636107"/>
            <a:ext cx="3341579" cy="2540856"/>
          </a:xfrm>
          <a:prstGeom prst="rect">
            <a:avLst/>
          </a:prstGeom>
        </p:spPr>
      </p:pic>
      <p:pic>
        <p:nvPicPr>
          <p:cNvPr id="2050" name="Picture 2" descr="Image result for twitter icon">
            <a:extLst>
              <a:ext uri="{FF2B5EF4-FFF2-40B4-BE49-F238E27FC236}">
                <a16:creationId xmlns:a16="http://schemas.microsoft.com/office/drawing/2014/main" id="{471108E9-5F97-4BBE-9A8D-0786FF4F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0" y="5466833"/>
            <a:ext cx="576965" cy="5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18E30-9F4D-4880-83BF-C3CD6EB589A1}"/>
              </a:ext>
            </a:extLst>
          </p:cNvPr>
          <p:cNvSpPr txBox="1"/>
          <p:nvPr/>
        </p:nvSpPr>
        <p:spPr>
          <a:xfrm>
            <a:off x="1828801" y="5580608"/>
            <a:ext cx="19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@sriran_ramkrish</a:t>
            </a:r>
          </a:p>
        </p:txBody>
      </p:sp>
      <p:pic>
        <p:nvPicPr>
          <p:cNvPr id="2052" name="Picture 4" descr="Image result for linkedin icon">
            <a:extLst>
              <a:ext uri="{FF2B5EF4-FFF2-40B4-BE49-F238E27FC236}">
                <a16:creationId xmlns:a16="http://schemas.microsoft.com/office/drawing/2014/main" id="{E695708C-6BC5-4059-B235-6D7B4A01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5" y="6176963"/>
            <a:ext cx="779194" cy="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653F3-E639-4A1B-A738-BE1012AB5B93}"/>
              </a:ext>
            </a:extLst>
          </p:cNvPr>
          <p:cNvSpPr txBox="1"/>
          <p:nvPr/>
        </p:nvSpPr>
        <p:spPr>
          <a:xfrm>
            <a:off x="1812505" y="6176963"/>
            <a:ext cx="24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Sriranjani Ramakrishnan</a:t>
            </a:r>
          </a:p>
        </p:txBody>
      </p:sp>
    </p:spTree>
    <p:extLst>
      <p:ext uri="{BB962C8B-B14F-4D97-AF65-F5344CB8AC3E}">
        <p14:creationId xmlns:p14="http://schemas.microsoft.com/office/powerpoint/2010/main" val="377788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EC7-CC8B-4820-B0FC-B01680D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4309-39CE-45CD-BD66-08967E79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Due to the issue of vanishing/exploding gradients in RNN, </a:t>
            </a:r>
          </a:p>
          <a:p>
            <a:pPr lvl="1"/>
            <a:r>
              <a:rPr lang="en-IN" dirty="0"/>
              <a:t>other popular frameworks like Long-short term memory (LSTM), Gated Recurrent units (GRU), </a:t>
            </a:r>
          </a:p>
          <a:p>
            <a:pPr lvl="1"/>
            <a:r>
              <a:rPr lang="en-IN" dirty="0"/>
              <a:t>Bidirectional RNN, Deep RNN and much more .. are being used </a:t>
            </a:r>
          </a:p>
          <a:p>
            <a:r>
              <a:rPr lang="en-IN" dirty="0"/>
              <a:t>Improve RNN LM training using</a:t>
            </a:r>
          </a:p>
          <a:p>
            <a:pPr lvl="1"/>
            <a:r>
              <a:rPr lang="en-IN" dirty="0"/>
              <a:t>Optimization like Adam, </a:t>
            </a:r>
            <a:r>
              <a:rPr lang="en-IN" dirty="0" err="1"/>
              <a:t>Adagrad</a:t>
            </a:r>
            <a:endParaRPr lang="en-IN" dirty="0"/>
          </a:p>
          <a:p>
            <a:pPr lvl="1"/>
            <a:r>
              <a:rPr lang="en-IN" dirty="0"/>
              <a:t>Minibatch</a:t>
            </a:r>
          </a:p>
          <a:p>
            <a:pPr lvl="1"/>
            <a:r>
              <a:rPr lang="en-IN" dirty="0"/>
              <a:t>Regularization methods like dropout </a:t>
            </a:r>
          </a:p>
          <a:p>
            <a:r>
              <a:rPr lang="en-IN" dirty="0"/>
              <a:t>Computational cost is a function of size of vocabulary</a:t>
            </a:r>
          </a:p>
          <a:p>
            <a:r>
              <a:rPr lang="en-IN" dirty="0"/>
              <a:t>Sub-word language </a:t>
            </a:r>
            <a:r>
              <a:rPr lang="en-IN" dirty="0" err="1"/>
              <a:t>modeling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40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4D2-4DFF-4BCF-84C4-036D617A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66" y="0"/>
            <a:ext cx="11077576" cy="1325563"/>
          </a:xfrm>
        </p:spPr>
        <p:txBody>
          <a:bodyPr/>
          <a:lstStyle/>
          <a:p>
            <a:r>
              <a:rPr lang="en-IN" dirty="0"/>
              <a:t>Generating text with n-gram Language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B0045-A886-48B0-88A6-AFAC9A5B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8" y="1040166"/>
            <a:ext cx="3582057" cy="3481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E0B6-15ED-4E9E-BB69-F6F27F7D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23" y="951480"/>
            <a:ext cx="3913464" cy="3666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62B79-0C78-465D-960F-8035A249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204" y="1072223"/>
            <a:ext cx="3607345" cy="3555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20BC3-E531-498A-AD22-735078D51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906" y="4521415"/>
            <a:ext cx="8358188" cy="22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02F-7B7A-4823-8702-AF262DD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text with RNN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669C-2FF3-45DF-9124-36FDCB2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/>
          <a:lstStyle/>
          <a:p>
            <a:r>
              <a:rPr lang="en-IN" dirty="0"/>
              <a:t>Using RNN language model to generate text by repeated sampling</a:t>
            </a:r>
          </a:p>
          <a:p>
            <a:r>
              <a:rPr lang="en-IN" dirty="0"/>
              <a:t>Sampled output is next step’s input</a:t>
            </a:r>
          </a:p>
          <a:p>
            <a:r>
              <a:rPr lang="en-IN" dirty="0"/>
              <a:t>You can train RNN – LM on any kind of text, then generate text in that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2FCD9-9AA8-4C7B-A8BE-F5D86D94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1497013"/>
            <a:ext cx="6353174" cy="4995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A0626E-4711-4497-92DC-B32543A06380}"/>
              </a:ext>
            </a:extLst>
          </p:cNvPr>
          <p:cNvSpPr/>
          <p:nvPr/>
        </p:nvSpPr>
        <p:spPr>
          <a:xfrm>
            <a:off x="5638801" y="6176963"/>
            <a:ext cx="238124" cy="315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6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02F-7B7A-4823-8702-AF262DD6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58" y="107673"/>
            <a:ext cx="10515600" cy="1325563"/>
          </a:xfrm>
        </p:spPr>
        <p:txBody>
          <a:bodyPr/>
          <a:lstStyle/>
          <a:p>
            <a:r>
              <a:rPr lang="en-IN" dirty="0"/>
              <a:t>Generating text with RNN Language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626E-4711-4497-92DC-B32543A06380}"/>
              </a:ext>
            </a:extLst>
          </p:cNvPr>
          <p:cNvSpPr/>
          <p:nvPr/>
        </p:nvSpPr>
        <p:spPr>
          <a:xfrm>
            <a:off x="5638801" y="6176963"/>
            <a:ext cx="238124" cy="315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19B4B-0E52-47E4-86CF-FDEDD5DA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8" y="1282552"/>
            <a:ext cx="9710691" cy="53978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33A883-EDF1-4927-A01C-EE317794CF09}"/>
              </a:ext>
            </a:extLst>
          </p:cNvPr>
          <p:cNvSpPr/>
          <p:nvPr/>
        </p:nvSpPr>
        <p:spPr>
          <a:xfrm>
            <a:off x="994299" y="1282552"/>
            <a:ext cx="1846555" cy="519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0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87D2-A9CA-4543-9B5C-F14DED97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1B5D-561E-4C47-BDCB-A92ADE85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 evaluation metric is perplexity. Lower perplexity is better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F0008-A996-4681-B7BA-26E5D03D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382046"/>
            <a:ext cx="6067425" cy="1299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6B401-241A-4198-B03F-EE0F0544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694374"/>
            <a:ext cx="7077075" cy="2752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EBFBD-572D-4493-89F6-8B371595E192}"/>
              </a:ext>
            </a:extLst>
          </p:cNvPr>
          <p:cNvSpPr txBox="1"/>
          <p:nvPr/>
        </p:nvSpPr>
        <p:spPr>
          <a:xfrm>
            <a:off x="2763915" y="6503133"/>
            <a:ext cx="9105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https://research.fb.com/building-an-efficient-neural-language-model-over-a-billion-words/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8720E-0677-4584-9136-EA908F50F1DC}"/>
              </a:ext>
            </a:extLst>
          </p:cNvPr>
          <p:cNvCxnSpPr/>
          <p:nvPr/>
        </p:nvCxnSpPr>
        <p:spPr>
          <a:xfrm>
            <a:off x="9774315" y="4001294"/>
            <a:ext cx="0" cy="2275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8EE025-BD9B-4806-92FA-208B3CA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8" y="3909788"/>
            <a:ext cx="2350514" cy="25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7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FAB9-5729-4684-8475-3B1EAD27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5E04-43BB-4A56-AD62-F1824A1F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0071" cy="4351338"/>
          </a:xfrm>
        </p:spPr>
        <p:txBody>
          <a:bodyPr/>
          <a:lstStyle/>
          <a:p>
            <a:r>
              <a:rPr lang="en-IN" dirty="0"/>
              <a:t>In conditional language models, the probabilities are assigned to sequence of words given some conditioning context(x)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24F0C-96AD-4D32-ABB1-56F6B73F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1" y="4315619"/>
            <a:ext cx="3267029" cy="94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E721D-BB89-406E-BAF7-D6FCE2E6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71" y="1597056"/>
            <a:ext cx="7343729" cy="48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F55C-60ED-4214-BD72-A914957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5FB2-5A53-47A7-96DC-F99274EF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train conditional language models, we need paired samples </a:t>
            </a:r>
          </a:p>
          <a:p>
            <a:r>
              <a:rPr lang="en-IN" dirty="0"/>
              <a:t>Used in Machine translation, Speech recognition, summarization, caption generation etc.. </a:t>
            </a:r>
          </a:p>
          <a:p>
            <a:r>
              <a:rPr lang="en-IN" dirty="0"/>
              <a:t>Evaluation of the models</a:t>
            </a:r>
          </a:p>
          <a:p>
            <a:pPr lvl="1"/>
            <a:r>
              <a:rPr lang="en-IN" dirty="0"/>
              <a:t>Compare the model’s most likely output to human-generated expected output using a task-specific evaluation metric </a:t>
            </a:r>
          </a:p>
          <a:p>
            <a:pPr lvl="1"/>
            <a:r>
              <a:rPr lang="en-IN" dirty="0"/>
              <a:t>Examples of scores: BLEU, METEOR, WER, ROUGE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78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EE9E-177C-4E08-A5CF-0F51EBB5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1BB-DC19-4F3E-82F6-0F3CB0EB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Language models (LM) are systems that predict the next word</a:t>
            </a:r>
          </a:p>
          <a:p>
            <a:r>
              <a:rPr lang="en-IN" dirty="0"/>
              <a:t>Language Modeling is a benchmark test that helps us measure progress on understanding language</a:t>
            </a:r>
          </a:p>
          <a:p>
            <a:r>
              <a:rPr lang="en-IN" dirty="0"/>
              <a:t>Neural language models provides much better perplexity than n-gram language models </a:t>
            </a:r>
          </a:p>
          <a:p>
            <a:r>
              <a:rPr lang="en-IN" dirty="0"/>
              <a:t>RNN and its variants are a great way to build LM</a:t>
            </a:r>
          </a:p>
          <a:p>
            <a:r>
              <a:rPr lang="en-IN" dirty="0"/>
              <a:t>Apart from predicting next word, we can generate text using LM </a:t>
            </a:r>
          </a:p>
          <a:p>
            <a:r>
              <a:rPr lang="en-IN" dirty="0"/>
              <a:t>Using conditional language models, we can predict next word using previously generated words and some conditioning context </a:t>
            </a:r>
          </a:p>
          <a:p>
            <a:r>
              <a:rPr lang="en-IN" dirty="0"/>
              <a:t>The LMs are evaluated using Perplexity or task – based scores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0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6565-5ACD-42C3-958C-8B1A6A7D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Credits and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79EE-9602-40A0-988B-92330137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Images are taken from the courses:</a:t>
            </a:r>
          </a:p>
          <a:p>
            <a:pPr lvl="1"/>
            <a:r>
              <a:rPr lang="en-IN" dirty="0"/>
              <a:t>CS224N lectures by Stanford</a:t>
            </a:r>
          </a:p>
          <a:p>
            <a:pPr lvl="1"/>
            <a:r>
              <a:rPr lang="en-IN" dirty="0"/>
              <a:t>NLP lectures by Oxford</a:t>
            </a:r>
          </a:p>
          <a:p>
            <a:pPr lvl="1"/>
            <a:r>
              <a:rPr lang="en-IN" dirty="0"/>
              <a:t>Neural Networks for NLP lectures by CMU</a:t>
            </a:r>
          </a:p>
          <a:p>
            <a:r>
              <a:rPr lang="en-IN" dirty="0"/>
              <a:t>References</a:t>
            </a:r>
          </a:p>
          <a:p>
            <a:pPr lvl="1"/>
            <a:r>
              <a:rPr lang="en-US" dirty="0" err="1"/>
              <a:t>Bengio</a:t>
            </a:r>
            <a:r>
              <a:rPr lang="en-US" dirty="0"/>
              <a:t>, Y., Ducharme, R., Vincent, P., &amp; </a:t>
            </a:r>
            <a:r>
              <a:rPr lang="en-US" dirty="0" err="1"/>
              <a:t>Janvin</a:t>
            </a:r>
            <a:r>
              <a:rPr lang="en-US" dirty="0"/>
              <a:t>, C. (2003). A Neural Probabilistic Language Model. The Journal of Machine Learning Research, 3, 1137–1155. </a:t>
            </a:r>
          </a:p>
          <a:p>
            <a:pPr lvl="1"/>
            <a:r>
              <a:rPr lang="en-US" dirty="0" err="1"/>
              <a:t>Mikolov</a:t>
            </a:r>
            <a:r>
              <a:rPr lang="en-US" dirty="0"/>
              <a:t>, T., </a:t>
            </a:r>
            <a:r>
              <a:rPr lang="en-US" dirty="0" err="1"/>
              <a:t>Corrado</a:t>
            </a:r>
            <a:r>
              <a:rPr lang="en-US" dirty="0"/>
              <a:t>, G., Chen, K., &amp; Dean, J. (2013). Efficient Estimation of Word Representations in Vector Space. Proceedings of the International Conference on Learning Representations (ICLR 2013), 1–12</a:t>
            </a:r>
            <a:endParaRPr lang="en-IN" dirty="0"/>
          </a:p>
          <a:p>
            <a:pPr lvl="1"/>
            <a:r>
              <a:rPr lang="en-US" dirty="0" err="1"/>
              <a:t>Mikolov</a:t>
            </a:r>
            <a:r>
              <a:rPr lang="en-US" dirty="0"/>
              <a:t>, T., Chen, K., </a:t>
            </a:r>
            <a:r>
              <a:rPr lang="en-US" dirty="0" err="1"/>
              <a:t>Corrado</a:t>
            </a:r>
            <a:r>
              <a:rPr lang="en-US" dirty="0"/>
              <a:t>, G., &amp; Dean, J. (2013). Distributed Representations of Words and Phrases and their Compositionality. NIPS, 1–9.</a:t>
            </a:r>
          </a:p>
          <a:p>
            <a:r>
              <a:rPr lang="en-IN" dirty="0"/>
              <a:t>https://machinelearningmastery.com/develop-word-based-neural-language-models-python-keras/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7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CEB1-06B8-49F1-83E8-24C339B2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1325563"/>
          </a:xfrm>
        </p:spPr>
        <p:txBody>
          <a:bodyPr/>
          <a:lstStyle/>
          <a:p>
            <a:r>
              <a:rPr lang="en-IN" dirty="0"/>
              <a:t>Are these Sentences ok?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90E7-D792-4FEB-ABF6-7AB48BA0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162"/>
            <a:ext cx="5667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308-FEB2-4248-9818-E912669B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Language Modeling?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B78D0-4274-4A08-BE8D-8DCE4C92B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It is the task of predicting the next word 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Given a sequence of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,…..,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</a:p>
              <a:p>
                <a:pPr marL="0" indent="0">
                  <a:buNone/>
                </a:pPr>
                <a:r>
                  <a:rPr lang="en-IN" dirty="0"/>
                  <a:t>    compute the probability distribution of the next 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dirty="0"/>
                  <a:t> can be any word in the vocabulary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B78D0-4274-4A08-BE8D-8DCE4C92B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78D454-A536-451F-B5BA-094DF1A9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190750"/>
            <a:ext cx="6353176" cy="1777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ED7B1-8A14-4936-9752-789DC398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81" y="4939849"/>
            <a:ext cx="3318169" cy="5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F33A-20B1-4B70-BD5D-95467D2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Language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ACAD-6395-4610-B68B-52581628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IN" dirty="0"/>
              <a:t>Language models as a system assigns probability to a piece of text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P(he likes apples)= P(he)P(</a:t>
            </a:r>
            <a:r>
              <a:rPr lang="en-IN" dirty="0" err="1"/>
              <a:t>likes|he</a:t>
            </a:r>
            <a:r>
              <a:rPr lang="en-IN" dirty="0"/>
              <a:t>)P(</a:t>
            </a:r>
            <a:r>
              <a:rPr lang="en-IN" dirty="0" err="1"/>
              <a:t>apples|likes,he</a:t>
            </a:r>
            <a:r>
              <a:rPr lang="en-IN" dirty="0"/>
              <a:t>) </a:t>
            </a:r>
          </a:p>
          <a:p>
            <a:r>
              <a:rPr lang="en-IN" dirty="0"/>
              <a:t>Hence we can compare different ordering/ choice of words </a:t>
            </a:r>
          </a:p>
          <a:p>
            <a:pPr lvl="1"/>
            <a:r>
              <a:rPr lang="en-IN" dirty="0"/>
              <a:t>P(he likes apples) &gt; p(apples likes he) </a:t>
            </a:r>
          </a:p>
          <a:p>
            <a:pPr lvl="1"/>
            <a:r>
              <a:rPr lang="en-IN" dirty="0"/>
              <a:t>P(he likes apples) &gt; p(he licks apples)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0FF7F-09B6-4085-9FC2-7A35D166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876426"/>
            <a:ext cx="9725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87D87-64B3-4022-9EEA-5124212D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Language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EF21B-DBD6-4592-9E3E-8D2FDD2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2" y="1760616"/>
            <a:ext cx="5508708" cy="3894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5970D-FBCE-44A0-8503-AE4636D2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39" y="1521619"/>
            <a:ext cx="5563186" cy="4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2F93-D498-4FA9-9E4D-4F23B2DB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AB7B-594D-4FFD-AD02-78908B5A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Other Tasks includes</a:t>
            </a:r>
          </a:p>
          <a:p>
            <a:pPr lvl="1"/>
            <a:r>
              <a:rPr lang="en-IN" dirty="0"/>
              <a:t>Speech recognition</a:t>
            </a:r>
          </a:p>
          <a:p>
            <a:pPr lvl="1"/>
            <a:r>
              <a:rPr lang="en-IN" dirty="0"/>
              <a:t>Machine translation</a:t>
            </a:r>
          </a:p>
          <a:p>
            <a:pPr lvl="1"/>
            <a:r>
              <a:rPr lang="en-IN" dirty="0"/>
              <a:t>Image captioning</a:t>
            </a:r>
          </a:p>
          <a:p>
            <a:pPr lvl="1"/>
            <a:r>
              <a:rPr lang="en-IN" dirty="0"/>
              <a:t>Spelling correction</a:t>
            </a:r>
          </a:p>
          <a:p>
            <a:pPr lvl="1"/>
            <a:r>
              <a:rPr lang="en-IN" dirty="0"/>
              <a:t>Text summarization etc….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ED538C-3D44-4B4C-8870-4BBEF953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03" y="1478708"/>
            <a:ext cx="2351970" cy="1851795"/>
          </a:xfrm>
          <a:prstGeom prst="rect">
            <a:avLst/>
          </a:prstGeom>
        </p:spPr>
      </p:pic>
      <p:pic>
        <p:nvPicPr>
          <p:cNvPr id="1026" name="Picture 2" descr="Spell Checker keyboard – Spelling correction for Android - APK Download">
            <a:extLst>
              <a:ext uri="{FF2B5EF4-FFF2-40B4-BE49-F238E27FC236}">
                <a16:creationId xmlns:a16="http://schemas.microsoft.com/office/drawing/2014/main" id="{568D4AA9-E989-43E9-BEE3-78C2F475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31" y="1607325"/>
            <a:ext cx="2029619" cy="20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F15C7-D2E4-46E8-B163-C8A32864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858" y="4210774"/>
            <a:ext cx="2169145" cy="1946256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F47ED1B5-7297-4783-AB58-EDD2818A5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74" y="3901663"/>
            <a:ext cx="2351970" cy="2255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848C3-C7E1-4102-AE07-3C5A4EA2BB92}"/>
              </a:ext>
            </a:extLst>
          </p:cNvPr>
          <p:cNvSpPr txBox="1"/>
          <p:nvPr/>
        </p:nvSpPr>
        <p:spPr>
          <a:xfrm>
            <a:off x="811566" y="5920566"/>
            <a:ext cx="498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6"/>
              </a:rPr>
              <a:t>https://www.pinclipart.com/maxpin/xJobwb/</a:t>
            </a:r>
            <a:endParaRPr lang="en-IN" sz="900" dirty="0"/>
          </a:p>
          <a:p>
            <a:r>
              <a:rPr lang="en-IN" sz="900" dirty="0">
                <a:hlinkClick r:id="rId7"/>
              </a:rPr>
              <a:t>https://ai.googleblog.com/2019/10/on-device-captioning-with-live-caption.html</a:t>
            </a:r>
            <a:endParaRPr lang="en-IN" sz="900" dirty="0"/>
          </a:p>
          <a:p>
            <a:r>
              <a:rPr lang="en-IN" sz="900" dirty="0">
                <a:hlinkClick r:id="rId8"/>
              </a:rPr>
              <a:t>https://apkpure.com/spell-checker-keyboard-%E2%80%93-spelling-correction/com.spellkeyboard.englishchecker.autocorrect.spelling_keyboard</a:t>
            </a:r>
            <a:endParaRPr lang="en-IN" sz="900" dirty="0"/>
          </a:p>
          <a:p>
            <a:r>
              <a:rPr lang="en-IN" sz="900" dirty="0">
                <a:hlinkClick r:id="rId9"/>
              </a:rPr>
              <a:t>https://thenounproject.com/term/translation/987/</a:t>
            </a:r>
            <a:endParaRPr lang="en-IN" sz="900" dirty="0"/>
          </a:p>
          <a:p>
            <a:r>
              <a:rPr lang="en-IN" sz="900" dirty="0">
                <a:hlinkClick r:id="rId10"/>
              </a:rPr>
              <a:t>https://icon-library.com/icon/speech-recognition-icon-29.html</a:t>
            </a:r>
            <a:endParaRPr lang="en-IN" sz="9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Looking for a translation icon? – Global by Design">
            <a:extLst>
              <a:ext uri="{FF2B5EF4-FFF2-40B4-BE49-F238E27FC236}">
                <a16:creationId xmlns:a16="http://schemas.microsoft.com/office/drawing/2014/main" id="{D0EA6E55-87E9-43B2-828E-26DB6785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99" y="1589911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5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FB8C-604F-49CE-9C45-2BF7A1AB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N-gram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D1ABF-0399-42B9-A292-5DDC00E4F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1175"/>
                <a:ext cx="10515600" cy="43957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N-gram is a chunk of n consecutive words</a:t>
                </a:r>
              </a:p>
              <a:p>
                <a:pPr lvl="1"/>
                <a:r>
                  <a:rPr lang="en-IN" dirty="0"/>
                  <a:t>Uni-grams (n=1) – “the”, ”students”, “opened”, “their”</a:t>
                </a:r>
              </a:p>
              <a:p>
                <a:pPr lvl="1"/>
                <a:r>
                  <a:rPr lang="en-IN" dirty="0"/>
                  <a:t>Bi-grams (n=2) – “the students”, ”students opened”, ”opened their”</a:t>
                </a:r>
              </a:p>
              <a:p>
                <a:pPr lvl="1"/>
                <a:r>
                  <a:rPr lang="en-IN" dirty="0"/>
                  <a:t>Tri-grams (n=3) – “the students opened”, “students opened their”</a:t>
                </a:r>
              </a:p>
              <a:p>
                <a:pPr lvl="1"/>
                <a:r>
                  <a:rPr lang="en-IN" dirty="0"/>
                  <a:t>4-grams – “the students opened their”</a:t>
                </a:r>
              </a:p>
              <a:p>
                <a:r>
                  <a:rPr lang="en-IN" dirty="0"/>
                  <a:t>Collect frequent different n-grams and use it to predict next word</a:t>
                </a:r>
              </a:p>
              <a:p>
                <a:r>
                  <a:rPr lang="en-IN" dirty="0"/>
                  <a:t>Making Markov assumption: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dirty="0"/>
                  <a:t> depends only on previous n-1 words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D1ABF-0399-42B9-A292-5DDC00E4F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1175"/>
                <a:ext cx="10515600" cy="4395788"/>
              </a:xfrm>
              <a:blipFill>
                <a:blip r:embed="rId2"/>
                <a:stretch>
                  <a:fillRect l="-928" t="-2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6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D6D-E42F-4F50-9E68-F62E3281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N-gram Language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FE26-E3C1-4650-B39E-5D71A0D4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976437"/>
            <a:ext cx="881062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4C309-6E66-45DD-B241-A27ED70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3128960"/>
            <a:ext cx="8615363" cy="33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8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10541</TotalTime>
  <Words>1156</Words>
  <Application>Microsoft Office PowerPoint</Application>
  <PresentationFormat>Widescreen</PresentationFormat>
  <Paragraphs>140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Introduction to Language Models</vt:lpstr>
      <vt:lpstr>About Myself..</vt:lpstr>
      <vt:lpstr>Are these Sentences ok?</vt:lpstr>
      <vt:lpstr>What is Language Modeling?</vt:lpstr>
      <vt:lpstr>What is Language Modeling?</vt:lpstr>
      <vt:lpstr>Applications of Language Models</vt:lpstr>
      <vt:lpstr>Applications of Language Models</vt:lpstr>
      <vt:lpstr>N-gram Language Models</vt:lpstr>
      <vt:lpstr>N-gram Language models</vt:lpstr>
      <vt:lpstr>Issues with N-gram Language Models</vt:lpstr>
      <vt:lpstr>Fixed-Window Neural Language Model</vt:lpstr>
      <vt:lpstr>Neural Language Models</vt:lpstr>
      <vt:lpstr>Neural Language Models </vt:lpstr>
      <vt:lpstr>Fixed-Window Neural Language Models </vt:lpstr>
      <vt:lpstr>Fixed-Window Neural Language Models</vt:lpstr>
      <vt:lpstr>Recurrent Neural Network Language Models </vt:lpstr>
      <vt:lpstr>Recurrent neural network(RNN) Language Models (LM)</vt:lpstr>
      <vt:lpstr>RNN Language Models</vt:lpstr>
      <vt:lpstr>RNN Language Models</vt:lpstr>
      <vt:lpstr>RNN Language Models</vt:lpstr>
      <vt:lpstr>Generating text with n-gram Language Models</vt:lpstr>
      <vt:lpstr>Generating text with RNN Language Models</vt:lpstr>
      <vt:lpstr>Generating text with RNN Language Models</vt:lpstr>
      <vt:lpstr>Evaluating Language Models</vt:lpstr>
      <vt:lpstr>Conditional language models</vt:lpstr>
      <vt:lpstr>Conditional language models</vt:lpstr>
      <vt:lpstr>Summary</vt:lpstr>
      <vt:lpstr>Slide Credits and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Models</dc:title>
  <dc:creator>sriranjani Ramakrishnan</dc:creator>
  <cp:lastModifiedBy>sriranjani Ramakrishnan</cp:lastModifiedBy>
  <cp:revision>109</cp:revision>
  <dcterms:created xsi:type="dcterms:W3CDTF">2020-06-26T09:03:49Z</dcterms:created>
  <dcterms:modified xsi:type="dcterms:W3CDTF">2020-07-11T13:29:38Z</dcterms:modified>
</cp:coreProperties>
</file>