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Inter"/>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Int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1e9586de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1e9586de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4538dd5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4538dd5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1e9586de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c1e9586de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1e9586de7_0_2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1e9586de7_0_2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1e9586de7_0_2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1e9586de7_0_2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Mathematics</a:t>
            </a:r>
            <a:r>
              <a:rPr lang="en" sz="1200">
                <a:solidFill>
                  <a:srgbClr val="374151"/>
                </a:solidFill>
                <a:highlight>
                  <a:srgbClr val="F7F7F8"/>
                </a:highlight>
                <a:latin typeface="Roboto"/>
                <a:ea typeface="Roboto"/>
                <a:cs typeface="Roboto"/>
                <a:sym typeface="Roboto"/>
              </a:rPr>
              <a:t>: The attention weights are often computed using the softmax function.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1e9586de7_0_2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1e9586de7_0_2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1e9586d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1e9586d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e0001a0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e0001a0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1e040bd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1e040bd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1e9586d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1e9586d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1e040bd2e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1e040bd2e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e0001a0a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e0001a0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1e9586de7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1e9586de7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1e9586de7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1e9586de7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c473c38a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c473c38a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1e9586de7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2c1e9586de7_0_17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c1e9586de7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c1e9586de7_0_18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c1e9586de7_0_1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2c1e9586de7_0_19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c304f88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c304f88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c33494ac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c33494ac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1e040bd2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1e040bd2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1e040bd2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1e040bd2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33494ac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33494ac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1e040bd2e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1e040bd2e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1e9586d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1e9586d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1e9586de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1e9586de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1e9586d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1e9586d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ype="obj">
  <p:cSld name="OBJECT">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52" name="Google Shape;52;p13"/>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3" name="Google Shape;53;p13"/>
          <p:cNvPicPr preferRelativeResize="0"/>
          <p:nvPr/>
        </p:nvPicPr>
        <p:blipFill rotWithShape="1">
          <a:blip r:embed="rId3">
            <a:alphaModFix/>
          </a:blip>
          <a:srcRect b="0" l="0" r="0" t="0"/>
          <a:stretch/>
        </p:blipFill>
        <p:spPr>
          <a:xfrm>
            <a:off x="7431898" y="273844"/>
            <a:ext cx="1329492" cy="336805"/>
          </a:xfrm>
          <a:prstGeom prst="rect">
            <a:avLst/>
          </a:prstGeom>
          <a:noFill/>
          <a:ln>
            <a:noFill/>
          </a:ln>
        </p:spPr>
      </p:pic>
      <p:sp>
        <p:nvSpPr>
          <p:cNvPr id="54" name="Google Shape;54;p13"/>
          <p:cNvSpPr txBox="1"/>
          <p:nvPr>
            <p:ph idx="1" type="body"/>
          </p:nvPr>
        </p:nvSpPr>
        <p:spPr>
          <a:xfrm>
            <a:off x="314325" y="1146131"/>
            <a:ext cx="8515500" cy="34866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chemeClr val="dk1"/>
              </a:buClr>
              <a:buSzPts val="2100"/>
              <a:buChar char="●"/>
              <a:defRPr>
                <a:solidFill>
                  <a:schemeClr val="dk1"/>
                </a:solidFill>
              </a:defRPr>
            </a:lvl1pPr>
            <a:lvl2pPr indent="-342900" lvl="1" marL="914400" rtl="0" algn="l">
              <a:lnSpc>
                <a:spcPct val="90000"/>
              </a:lnSpc>
              <a:spcBef>
                <a:spcPts val="1200"/>
              </a:spcBef>
              <a:spcAft>
                <a:spcPts val="0"/>
              </a:spcAft>
              <a:buClr>
                <a:schemeClr val="dk1"/>
              </a:buClr>
              <a:buSzPts val="1800"/>
              <a:buChar char="○"/>
              <a:defRPr>
                <a:solidFill>
                  <a:schemeClr val="dk1"/>
                </a:solidFill>
              </a:defRPr>
            </a:lvl2pPr>
            <a:lvl3pPr indent="-323850" lvl="2" marL="1371600" rtl="0" algn="l">
              <a:lnSpc>
                <a:spcPct val="90000"/>
              </a:lnSpc>
              <a:spcBef>
                <a:spcPts val="1200"/>
              </a:spcBef>
              <a:spcAft>
                <a:spcPts val="0"/>
              </a:spcAft>
              <a:buClr>
                <a:schemeClr val="dk1"/>
              </a:buClr>
              <a:buSzPts val="1500"/>
              <a:buChar char="■"/>
              <a:defRPr>
                <a:solidFill>
                  <a:schemeClr val="dk1"/>
                </a:solidFill>
              </a:defRPr>
            </a:lvl3pPr>
            <a:lvl4pPr indent="-317500" lvl="3" marL="1828800" rtl="0" algn="l">
              <a:lnSpc>
                <a:spcPct val="90000"/>
              </a:lnSpc>
              <a:spcBef>
                <a:spcPts val="1200"/>
              </a:spcBef>
              <a:spcAft>
                <a:spcPts val="0"/>
              </a:spcAft>
              <a:buClr>
                <a:schemeClr val="dk1"/>
              </a:buClr>
              <a:buSzPts val="1400"/>
              <a:buChar char="●"/>
              <a:defRPr>
                <a:solidFill>
                  <a:schemeClr val="dk1"/>
                </a:solidFill>
              </a:defRPr>
            </a:lvl4pPr>
            <a:lvl5pPr indent="-317500" lvl="4" marL="2286000" rtl="0" algn="l">
              <a:lnSpc>
                <a:spcPct val="90000"/>
              </a:lnSpc>
              <a:spcBef>
                <a:spcPts val="1200"/>
              </a:spcBef>
              <a:spcAft>
                <a:spcPts val="0"/>
              </a:spcAft>
              <a:buClr>
                <a:schemeClr val="dk1"/>
              </a:buClr>
              <a:buSzPts val="1400"/>
              <a:buChar char="○"/>
              <a:defRPr>
                <a:solidFill>
                  <a:schemeClr val="dk1"/>
                </a:solidFill>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5" name="Google Shape;55;p13"/>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b="0" i="0" sz="700">
                <a:solidFill>
                  <a:srgbClr val="888888"/>
                </a:solidFill>
                <a:latin typeface="Arial"/>
                <a:ea typeface="Arial"/>
                <a:cs typeface="Arial"/>
                <a:sym typeface="Aria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b="0" l="0" r="0" t="0"/>
          <a:stretch/>
        </p:blipFill>
        <p:spPr>
          <a:xfrm>
            <a:off x="1852" y="4"/>
            <a:ext cx="9141713" cy="857250"/>
          </a:xfrm>
          <a:prstGeom prst="rect">
            <a:avLst/>
          </a:prstGeom>
          <a:noFill/>
          <a:ln>
            <a:noFill/>
          </a:ln>
        </p:spPr>
      </p:pic>
      <p:sp>
        <p:nvSpPr>
          <p:cNvPr id="59" name="Google Shape;59;p14"/>
          <p:cNvSpPr txBox="1"/>
          <p:nvPr>
            <p:ph type="title"/>
          </p:nvPr>
        </p:nvSpPr>
        <p:spPr>
          <a:xfrm>
            <a:off x="314325" y="273844"/>
            <a:ext cx="6775800" cy="355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60" name="Google Shape;60;p14"/>
          <p:cNvPicPr preferRelativeResize="0"/>
          <p:nvPr/>
        </p:nvPicPr>
        <p:blipFill rotWithShape="1">
          <a:blip r:embed="rId3">
            <a:alphaModFix/>
          </a:blip>
          <a:srcRect b="0" l="0" r="0" t="0"/>
          <a:stretch/>
        </p:blipFill>
        <p:spPr>
          <a:xfrm>
            <a:off x="7431898" y="273845"/>
            <a:ext cx="1329492" cy="336805"/>
          </a:xfrm>
          <a:prstGeom prst="rect">
            <a:avLst/>
          </a:prstGeom>
          <a:noFill/>
          <a:ln>
            <a:noFill/>
          </a:ln>
        </p:spPr>
      </p:pic>
      <p:sp>
        <p:nvSpPr>
          <p:cNvPr id="61" name="Google Shape;61;p14"/>
          <p:cNvSpPr txBox="1"/>
          <p:nvPr>
            <p:ph idx="11" type="ftr"/>
          </p:nvPr>
        </p:nvSpPr>
        <p:spPr>
          <a:xfrm>
            <a:off x="314325" y="4767263"/>
            <a:ext cx="2801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b="0" i="0" sz="700">
                <a:solidFill>
                  <a:srgbClr val="888888"/>
                </a:solidFill>
                <a:latin typeface="Arial"/>
                <a:ea typeface="Arial"/>
                <a:cs typeface="Arial"/>
                <a:sym typeface="Aria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4"/>
          <p:cNvSpPr txBox="1"/>
          <p:nvPr>
            <p:ph idx="12" type="sldNum"/>
          </p:nvPr>
        </p:nvSpPr>
        <p:spPr>
          <a:xfrm>
            <a:off x="6772275"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2" name="Google Shape;7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9" name="Google Shape;89;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 name="Google Shape;90;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7" name="Google Shape;97;p2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8" name="Google Shape;98;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9" name="Google Shape;99;p2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0" name="Google Shape;10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5" name="Google Shape;105;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5" name="Google Shape;115;p2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p:nvPr>
            <p:ph idx="2" type="pic"/>
          </p:nvPr>
        </p:nvSpPr>
        <p:spPr>
          <a:xfrm>
            <a:off x="3887391" y="740569"/>
            <a:ext cx="4629300" cy="3655200"/>
          </a:xfrm>
          <a:prstGeom prst="rect">
            <a:avLst/>
          </a:prstGeom>
          <a:noFill/>
          <a:ln>
            <a:noFill/>
          </a:ln>
        </p:spPr>
      </p:sp>
      <p:sp>
        <p:nvSpPr>
          <p:cNvPr id="122" name="Google Shape;122;p2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3" name="Google Shape;123;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8" name="Google Shape;128;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9" name="Google Shape;129;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4" name="Google Shape;134;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tripoh.i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nogibjj/pytorch-fastapi-aws-apprunn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sagemaker.readthedocs.io/en/stable/model_monitor.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ctrTitle"/>
          </p:nvPr>
        </p:nvSpPr>
        <p:spPr>
          <a:xfrm>
            <a:off x="311700" y="2954375"/>
            <a:ext cx="8520600" cy="104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t>Samira Korani </a:t>
            </a:r>
            <a:endParaRPr sz="2200"/>
          </a:p>
        </p:txBody>
      </p:sp>
      <p:sp>
        <p:nvSpPr>
          <p:cNvPr id="143" name="Google Shape;143;p27"/>
          <p:cNvSpPr txBox="1"/>
          <p:nvPr/>
        </p:nvSpPr>
        <p:spPr>
          <a:xfrm>
            <a:off x="1700100" y="1307600"/>
            <a:ext cx="5898000" cy="15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highlight>
                  <a:srgbClr val="FFFFFF"/>
                </a:highlight>
                <a:latin typeface="Roboto"/>
                <a:ea typeface="Roboto"/>
                <a:cs typeface="Roboto"/>
                <a:sym typeface="Roboto"/>
              </a:rPr>
              <a:t>Efficient Deployment and Debugging of a Fine-Tuned Language Model Classifier Using Python SDK &amp; Cloud Tool</a:t>
            </a:r>
            <a:endParaRPr sz="16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lang="en" sz="1600">
                <a:solidFill>
                  <a:schemeClr val="dk1"/>
                </a:solidFill>
                <a:highlight>
                  <a:srgbClr val="FFFFFF"/>
                </a:highlight>
                <a:latin typeface="Roboto"/>
                <a:ea typeface="Roboto"/>
                <a:cs typeface="Roboto"/>
                <a:sym typeface="Roboto"/>
              </a:rPr>
              <a:t>Use Case: Tourism Knowledge Graph </a:t>
            </a:r>
            <a:endParaRPr sz="1600">
              <a:solidFill>
                <a:schemeClr val="dk1"/>
              </a:solidFill>
              <a:highlight>
                <a:srgbClr val="FFFFFF"/>
              </a:highlight>
              <a:latin typeface="Roboto"/>
              <a:ea typeface="Roboto"/>
              <a:cs typeface="Roboto"/>
              <a:sym typeface="Roboto"/>
            </a:endParaRPr>
          </a:p>
          <a:p>
            <a:pPr indent="0" lvl="0" marL="0" rtl="0" algn="ctr">
              <a:spcBef>
                <a:spcPts val="0"/>
              </a:spcBef>
              <a:spcAft>
                <a:spcPts val="0"/>
              </a:spcAft>
              <a:buNone/>
            </a:pPr>
            <a:r>
              <a:rPr lang="en" sz="1600">
                <a:solidFill>
                  <a:schemeClr val="dk1"/>
                </a:solidFill>
                <a:highlight>
                  <a:srgbClr val="FFFFFF"/>
                </a:highlight>
                <a:latin typeface="Roboto"/>
                <a:ea typeface="Roboto"/>
                <a:cs typeface="Roboto"/>
                <a:sym typeface="Roboto"/>
              </a:rPr>
              <a:t>Tripoh.ie </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nvSpPr>
        <p:spPr>
          <a:xfrm>
            <a:off x="9495882" y="6428111"/>
            <a:ext cx="2277000" cy="293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900">
                <a:solidFill>
                  <a:srgbClr val="888888"/>
                </a:solidFill>
              </a:rPr>
              <a:t>‹#›</a:t>
            </a:fld>
            <a:endParaRPr sz="900">
              <a:solidFill>
                <a:srgbClr val="888888"/>
              </a:solidFill>
            </a:endParaRPr>
          </a:p>
        </p:txBody>
      </p:sp>
      <p:sp>
        <p:nvSpPr>
          <p:cNvPr id="231" name="Google Shape;231;p36"/>
          <p:cNvSpPr txBox="1"/>
          <p:nvPr/>
        </p:nvSpPr>
        <p:spPr>
          <a:xfrm>
            <a:off x="9793762" y="6554873"/>
            <a:ext cx="2131500" cy="318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sz="900">
                <a:solidFill>
                  <a:srgbClr val="888888"/>
                </a:solidFill>
              </a:rPr>
              <a:t>‹#›</a:t>
            </a:fld>
            <a:endParaRPr sz="900">
              <a:solidFill>
                <a:srgbClr val="888888"/>
              </a:solidFill>
            </a:endParaRPr>
          </a:p>
        </p:txBody>
      </p:sp>
      <p:sp>
        <p:nvSpPr>
          <p:cNvPr id="232" name="Google Shape;232;p36"/>
          <p:cNvSpPr txBox="1"/>
          <p:nvPr/>
        </p:nvSpPr>
        <p:spPr>
          <a:xfrm>
            <a:off x="1640452" y="3644228"/>
            <a:ext cx="8601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232F3E"/>
                </a:solidFill>
                <a:latin typeface="Arial"/>
                <a:ea typeface="Arial"/>
                <a:cs typeface="Arial"/>
                <a:sym typeface="Arial"/>
              </a:rPr>
              <a:t>Data Source</a:t>
            </a:r>
            <a:endParaRPr/>
          </a:p>
        </p:txBody>
      </p:sp>
      <p:pic>
        <p:nvPicPr>
          <p:cNvPr id="233" name="Google Shape;233;p36"/>
          <p:cNvPicPr preferRelativeResize="0"/>
          <p:nvPr/>
        </p:nvPicPr>
        <p:blipFill rotWithShape="1">
          <a:blip r:embed="rId3">
            <a:alphaModFix/>
          </a:blip>
          <a:srcRect b="0" l="0" r="0" t="0"/>
          <a:stretch/>
        </p:blipFill>
        <p:spPr>
          <a:xfrm>
            <a:off x="3773644" y="937626"/>
            <a:ext cx="447493" cy="467779"/>
          </a:xfrm>
          <a:prstGeom prst="rect">
            <a:avLst/>
          </a:prstGeom>
          <a:noFill/>
          <a:ln>
            <a:noFill/>
          </a:ln>
        </p:spPr>
      </p:pic>
      <p:cxnSp>
        <p:nvCxnSpPr>
          <p:cNvPr id="234" name="Google Shape;234;p36"/>
          <p:cNvCxnSpPr>
            <a:stCxn id="235" idx="3"/>
            <a:endCxn id="236" idx="1"/>
          </p:cNvCxnSpPr>
          <p:nvPr/>
        </p:nvCxnSpPr>
        <p:spPr>
          <a:xfrm>
            <a:off x="2490892" y="3229607"/>
            <a:ext cx="1446900" cy="0"/>
          </a:xfrm>
          <a:prstGeom prst="straightConnector1">
            <a:avLst/>
          </a:prstGeom>
          <a:noFill/>
          <a:ln cap="flat" cmpd="sng" w="12700">
            <a:solidFill>
              <a:srgbClr val="232F3E"/>
            </a:solidFill>
            <a:prstDash val="solid"/>
            <a:miter lim="800000"/>
            <a:headEnd len="sm" w="sm" type="none"/>
            <a:tailEnd len="med" w="med" type="stealth"/>
          </a:ln>
        </p:spPr>
      </p:cxnSp>
      <p:cxnSp>
        <p:nvCxnSpPr>
          <p:cNvPr id="237" name="Google Shape;237;p36"/>
          <p:cNvCxnSpPr>
            <a:stCxn id="236" idx="3"/>
            <a:endCxn id="238" idx="1"/>
          </p:cNvCxnSpPr>
          <p:nvPr/>
        </p:nvCxnSpPr>
        <p:spPr>
          <a:xfrm>
            <a:off x="5324059" y="3229662"/>
            <a:ext cx="1479300" cy="0"/>
          </a:xfrm>
          <a:prstGeom prst="straightConnector1">
            <a:avLst/>
          </a:prstGeom>
          <a:noFill/>
          <a:ln cap="flat" cmpd="sng" w="12700">
            <a:solidFill>
              <a:srgbClr val="232F3E"/>
            </a:solidFill>
            <a:prstDash val="solid"/>
            <a:miter lim="800000"/>
            <a:headEnd len="sm" w="sm" type="none"/>
            <a:tailEnd len="med" w="med" type="stealth"/>
          </a:ln>
        </p:spPr>
      </p:cxnSp>
      <p:pic>
        <p:nvPicPr>
          <p:cNvPr id="239" name="Google Shape;239;p36"/>
          <p:cNvPicPr preferRelativeResize="0"/>
          <p:nvPr/>
        </p:nvPicPr>
        <p:blipFill rotWithShape="1">
          <a:blip r:embed="rId4">
            <a:alphaModFix/>
          </a:blip>
          <a:srcRect b="0" l="0" r="0" t="0"/>
          <a:stretch/>
        </p:blipFill>
        <p:spPr>
          <a:xfrm>
            <a:off x="4090014" y="1449108"/>
            <a:ext cx="472935" cy="508497"/>
          </a:xfrm>
          <a:prstGeom prst="rect">
            <a:avLst/>
          </a:prstGeom>
          <a:noFill/>
          <a:ln>
            <a:noFill/>
          </a:ln>
        </p:spPr>
      </p:pic>
      <p:cxnSp>
        <p:nvCxnSpPr>
          <p:cNvPr id="240" name="Google Shape;240;p36"/>
          <p:cNvCxnSpPr>
            <a:stCxn id="241" idx="2"/>
            <a:endCxn id="236" idx="0"/>
          </p:cNvCxnSpPr>
          <p:nvPr/>
        </p:nvCxnSpPr>
        <p:spPr>
          <a:xfrm>
            <a:off x="4615353" y="2082520"/>
            <a:ext cx="15600" cy="697200"/>
          </a:xfrm>
          <a:prstGeom prst="straightConnector1">
            <a:avLst/>
          </a:prstGeom>
          <a:noFill/>
          <a:ln cap="flat" cmpd="sng" w="12700">
            <a:solidFill>
              <a:srgbClr val="232F3E"/>
            </a:solidFill>
            <a:prstDash val="solid"/>
            <a:miter lim="800000"/>
            <a:headEnd len="sm" w="sm" type="none"/>
            <a:tailEnd len="med" w="med" type="stealth"/>
          </a:ln>
        </p:spPr>
      </p:cxnSp>
      <p:cxnSp>
        <p:nvCxnSpPr>
          <p:cNvPr id="242" name="Google Shape;242;p36"/>
          <p:cNvCxnSpPr>
            <a:stCxn id="243" idx="3"/>
          </p:cNvCxnSpPr>
          <p:nvPr/>
        </p:nvCxnSpPr>
        <p:spPr>
          <a:xfrm>
            <a:off x="1013779" y="742563"/>
            <a:ext cx="531000" cy="178500"/>
          </a:xfrm>
          <a:prstGeom prst="straightConnector1">
            <a:avLst/>
          </a:prstGeom>
          <a:noFill/>
          <a:ln cap="flat" cmpd="sng" w="12700">
            <a:solidFill>
              <a:srgbClr val="232F3E"/>
            </a:solidFill>
            <a:prstDash val="solid"/>
            <a:miter lim="800000"/>
            <a:headEnd len="sm" w="sm" type="none"/>
            <a:tailEnd len="med" w="med" type="stealth"/>
          </a:ln>
        </p:spPr>
      </p:cxnSp>
      <p:grpSp>
        <p:nvGrpSpPr>
          <p:cNvPr descr="Extract Transform, Load process." id="244" name="Google Shape;244;p36"/>
          <p:cNvGrpSpPr/>
          <p:nvPr/>
        </p:nvGrpSpPr>
        <p:grpSpPr>
          <a:xfrm>
            <a:off x="87426" y="303669"/>
            <a:ext cx="8089635" cy="3892046"/>
            <a:chOff x="449546" y="1675636"/>
            <a:chExt cx="10088084" cy="4645000"/>
          </a:xfrm>
        </p:grpSpPr>
        <p:grpSp>
          <p:nvGrpSpPr>
            <p:cNvPr id="245" name="Google Shape;245;p36"/>
            <p:cNvGrpSpPr/>
            <p:nvPr/>
          </p:nvGrpSpPr>
          <p:grpSpPr>
            <a:xfrm>
              <a:off x="4836644" y="1895886"/>
              <a:ext cx="2518800" cy="1902737"/>
              <a:chOff x="4719911" y="2058212"/>
              <a:chExt cx="2518800" cy="1902737"/>
            </a:xfrm>
          </p:grpSpPr>
          <p:sp>
            <p:nvSpPr>
              <p:cNvPr id="241" name="Google Shape;241;p36"/>
              <p:cNvSpPr/>
              <p:nvPr/>
            </p:nvSpPr>
            <p:spPr>
              <a:xfrm>
                <a:off x="4719911" y="2396449"/>
                <a:ext cx="2518800" cy="1564500"/>
              </a:xfrm>
              <a:prstGeom prst="rect">
                <a:avLst/>
              </a:prstGeom>
              <a:solidFill>
                <a:srgbClr val="CFF4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Arial"/>
                  <a:ea typeface="Arial"/>
                  <a:cs typeface="Arial"/>
                  <a:sym typeface="Arial"/>
                </a:endParaRPr>
              </a:p>
            </p:txBody>
          </p:sp>
          <p:sp>
            <p:nvSpPr>
              <p:cNvPr id="246" name="Google Shape;246;p36"/>
              <p:cNvSpPr txBox="1"/>
              <p:nvPr/>
            </p:nvSpPr>
            <p:spPr>
              <a:xfrm>
                <a:off x="4882333" y="2058212"/>
                <a:ext cx="2193900" cy="440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800">
                    <a:solidFill>
                      <a:srgbClr val="232F3E"/>
                    </a:solidFill>
                    <a:latin typeface="Arial"/>
                    <a:ea typeface="Arial"/>
                    <a:cs typeface="Arial"/>
                    <a:sym typeface="Arial"/>
                  </a:rPr>
                  <a:t>Data Catalog</a:t>
                </a:r>
                <a:endParaRPr/>
              </a:p>
            </p:txBody>
          </p:sp>
        </p:grpSp>
        <p:pic>
          <p:nvPicPr>
            <p:cNvPr id="235" name="Google Shape;235;p36"/>
            <p:cNvPicPr preferRelativeResize="0"/>
            <p:nvPr/>
          </p:nvPicPr>
          <p:blipFill rotWithShape="1">
            <a:blip r:embed="rId5">
              <a:alphaModFix/>
            </a:blip>
            <a:srcRect b="0" l="0" r="0" t="0"/>
            <a:stretch/>
          </p:blipFill>
          <p:spPr>
            <a:xfrm>
              <a:off x="2399154" y="4643823"/>
              <a:ext cx="1047605" cy="1047605"/>
            </a:xfrm>
            <a:prstGeom prst="rect">
              <a:avLst/>
            </a:prstGeom>
            <a:noFill/>
            <a:ln>
              <a:noFill/>
            </a:ln>
          </p:spPr>
        </p:pic>
        <p:pic>
          <p:nvPicPr>
            <p:cNvPr id="238" name="Google Shape;238;p36"/>
            <p:cNvPicPr preferRelativeResize="0"/>
            <p:nvPr/>
          </p:nvPicPr>
          <p:blipFill rotWithShape="1">
            <a:blip r:embed="rId5">
              <a:alphaModFix/>
            </a:blip>
            <a:srcRect b="0" l="0" r="0" t="0"/>
            <a:stretch/>
          </p:blipFill>
          <p:spPr>
            <a:xfrm>
              <a:off x="8824724" y="4643823"/>
              <a:ext cx="1047605" cy="1047605"/>
            </a:xfrm>
            <a:prstGeom prst="rect">
              <a:avLst/>
            </a:prstGeom>
            <a:noFill/>
            <a:ln>
              <a:noFill/>
            </a:ln>
          </p:spPr>
        </p:pic>
        <p:sp>
          <p:nvSpPr>
            <p:cNvPr id="247" name="Google Shape;247;p36"/>
            <p:cNvSpPr txBox="1"/>
            <p:nvPr/>
          </p:nvSpPr>
          <p:spPr>
            <a:xfrm>
              <a:off x="8612530" y="5660934"/>
              <a:ext cx="1925100" cy="40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rgbClr val="232F3E"/>
                  </a:solidFill>
                </a:rPr>
                <a:t>Training Data</a:t>
              </a:r>
              <a:endParaRPr/>
            </a:p>
          </p:txBody>
        </p:sp>
        <p:grpSp>
          <p:nvGrpSpPr>
            <p:cNvPr id="248" name="Google Shape;248;p36"/>
            <p:cNvGrpSpPr/>
            <p:nvPr/>
          </p:nvGrpSpPr>
          <p:grpSpPr>
            <a:xfrm>
              <a:off x="5250927" y="4630691"/>
              <a:ext cx="1728900" cy="1689945"/>
              <a:chOff x="7724444" y="4496857"/>
              <a:chExt cx="1728900" cy="1689945"/>
            </a:xfrm>
          </p:grpSpPr>
          <p:sp>
            <p:nvSpPr>
              <p:cNvPr id="236" name="Google Shape;236;p36"/>
              <p:cNvSpPr/>
              <p:nvPr/>
            </p:nvSpPr>
            <p:spPr>
              <a:xfrm>
                <a:off x="7724444" y="4496857"/>
                <a:ext cx="1728900" cy="1074000"/>
              </a:xfrm>
              <a:prstGeom prst="roundRect">
                <a:avLst>
                  <a:gd fmla="val 7233" name="adj"/>
                </a:avLst>
              </a:prstGeom>
              <a:solidFill>
                <a:srgbClr val="FFFFFF"/>
              </a:solidFill>
              <a:ln cap="flat" cmpd="sng" w="12700">
                <a:solidFill>
                  <a:srgbClr val="36C2B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nvGrpSpPr>
              <p:cNvPr id="249" name="Google Shape;249;p36"/>
              <p:cNvGrpSpPr/>
              <p:nvPr/>
            </p:nvGrpSpPr>
            <p:grpSpPr>
              <a:xfrm>
                <a:off x="7740907" y="4564804"/>
                <a:ext cx="1695900" cy="1621998"/>
                <a:chOff x="7740907" y="4600857"/>
                <a:chExt cx="1695900" cy="1621998"/>
              </a:xfrm>
            </p:grpSpPr>
            <p:sp>
              <p:nvSpPr>
                <p:cNvPr id="250" name="Google Shape;250;p36"/>
                <p:cNvSpPr/>
                <p:nvPr/>
              </p:nvSpPr>
              <p:spPr>
                <a:xfrm>
                  <a:off x="8322567" y="4600857"/>
                  <a:ext cx="532800" cy="589200"/>
                </a:xfrm>
                <a:prstGeom prst="verticalScroll">
                  <a:avLst>
                    <a:gd fmla="val 12500" name="adj"/>
                  </a:avLst>
                </a:prstGeom>
                <a:solidFill>
                  <a:srgbClr val="D5DBDB"/>
                </a:solidFill>
                <a:ln cap="flat" cmpd="sng" w="12700">
                  <a:solidFill>
                    <a:srgbClr val="1922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51" name="Google Shape;251;p36"/>
                <p:cNvSpPr txBox="1"/>
                <p:nvPr/>
              </p:nvSpPr>
              <p:spPr>
                <a:xfrm>
                  <a:off x="7740907" y="5231055"/>
                  <a:ext cx="1695900" cy="99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232F3E"/>
                      </a:solidFill>
                    </a:rPr>
                    <a:t>Cleaning and Normalizing</a:t>
                  </a:r>
                  <a:endParaRPr/>
                </a:p>
              </p:txBody>
            </p:sp>
          </p:grpSp>
        </p:grpSp>
        <p:sp>
          <p:nvSpPr>
            <p:cNvPr id="252" name="Google Shape;252;p36"/>
            <p:cNvSpPr txBox="1"/>
            <p:nvPr/>
          </p:nvSpPr>
          <p:spPr>
            <a:xfrm>
              <a:off x="3427733" y="4863519"/>
              <a:ext cx="1695900" cy="40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232F3E"/>
                  </a:solidFill>
                  <a:latin typeface="Arial"/>
                  <a:ea typeface="Arial"/>
                  <a:cs typeface="Arial"/>
                  <a:sym typeface="Arial"/>
                </a:rPr>
                <a:t>Extract</a:t>
              </a:r>
              <a:endParaRPr/>
            </a:p>
          </p:txBody>
        </p:sp>
        <p:sp>
          <p:nvSpPr>
            <p:cNvPr id="253" name="Google Shape;253;p36"/>
            <p:cNvSpPr txBox="1"/>
            <p:nvPr/>
          </p:nvSpPr>
          <p:spPr>
            <a:xfrm>
              <a:off x="7095797" y="4863287"/>
              <a:ext cx="1695900" cy="40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232F3E"/>
                  </a:solidFill>
                  <a:latin typeface="Arial"/>
                  <a:ea typeface="Arial"/>
                  <a:cs typeface="Arial"/>
                  <a:sym typeface="Arial"/>
                </a:rPr>
                <a:t>Load</a:t>
              </a:r>
              <a:endParaRPr/>
            </a:p>
          </p:txBody>
        </p:sp>
        <p:grpSp>
          <p:nvGrpSpPr>
            <p:cNvPr id="254" name="Google Shape;254;p36"/>
            <p:cNvGrpSpPr/>
            <p:nvPr/>
          </p:nvGrpSpPr>
          <p:grpSpPr>
            <a:xfrm>
              <a:off x="449546" y="1675636"/>
              <a:ext cx="1695900" cy="1806175"/>
              <a:chOff x="2278989" y="1692550"/>
              <a:chExt cx="1695900" cy="1806175"/>
            </a:xfrm>
          </p:grpSpPr>
          <p:pic>
            <p:nvPicPr>
              <p:cNvPr id="243" name="Google Shape;243;p36"/>
              <p:cNvPicPr preferRelativeResize="0"/>
              <p:nvPr/>
            </p:nvPicPr>
            <p:blipFill rotWithShape="1">
              <a:blip r:embed="rId5">
                <a:alphaModFix/>
              </a:blip>
              <a:srcRect b="0" l="0" r="0" t="0"/>
              <a:stretch/>
            </p:blipFill>
            <p:spPr>
              <a:xfrm>
                <a:off x="2386581" y="1692550"/>
                <a:ext cx="1047605" cy="1047605"/>
              </a:xfrm>
              <a:prstGeom prst="rect">
                <a:avLst/>
              </a:prstGeom>
              <a:noFill/>
              <a:ln>
                <a:noFill/>
              </a:ln>
            </p:spPr>
          </p:pic>
          <p:sp>
            <p:nvSpPr>
              <p:cNvPr id="255" name="Google Shape;255;p36"/>
              <p:cNvSpPr txBox="1"/>
              <p:nvPr/>
            </p:nvSpPr>
            <p:spPr>
              <a:xfrm>
                <a:off x="2278989" y="2800625"/>
                <a:ext cx="1695900" cy="698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600">
                    <a:solidFill>
                      <a:srgbClr val="232F3E"/>
                    </a:solidFill>
                  </a:rPr>
                  <a:t>Instagram</a:t>
                </a:r>
                <a:endParaRPr sz="1600">
                  <a:solidFill>
                    <a:srgbClr val="232F3E"/>
                  </a:solidFill>
                </a:endParaRPr>
              </a:p>
              <a:p>
                <a:pPr indent="0" lvl="0" marL="0" marR="0" rtl="0" algn="ctr">
                  <a:spcBef>
                    <a:spcPts val="0"/>
                  </a:spcBef>
                  <a:spcAft>
                    <a:spcPts val="0"/>
                  </a:spcAft>
                  <a:buNone/>
                </a:pPr>
                <a:r>
                  <a:rPr lang="en" sz="1600">
                    <a:solidFill>
                      <a:srgbClr val="232F3E"/>
                    </a:solidFill>
                  </a:rPr>
                  <a:t>TripAdvisor</a:t>
                </a:r>
                <a:endParaRPr sz="1600">
                  <a:solidFill>
                    <a:srgbClr val="232F3E"/>
                  </a:solidFill>
                </a:endParaRPr>
              </a:p>
            </p:txBody>
          </p:sp>
        </p:grpSp>
        <p:sp>
          <p:nvSpPr>
            <p:cNvPr id="256" name="Google Shape;256;p36"/>
            <p:cNvSpPr/>
            <p:nvPr/>
          </p:nvSpPr>
          <p:spPr>
            <a:xfrm>
              <a:off x="2244911" y="2108542"/>
              <a:ext cx="1472100" cy="914400"/>
            </a:xfrm>
            <a:prstGeom prst="rect">
              <a:avLst/>
            </a:prstGeom>
            <a:solidFill>
              <a:srgbClr val="4D27AA"/>
            </a:solidFill>
            <a:ln cap="flat" cmpd="sng" w="12700">
              <a:solidFill>
                <a:srgbClr val="1922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Arial"/>
                  <a:ea typeface="Arial"/>
                  <a:cs typeface="Arial"/>
                  <a:sym typeface="Arial"/>
                </a:rPr>
                <a:t>Crawler</a:t>
              </a:r>
              <a:endParaRPr/>
            </a:p>
          </p:txBody>
        </p:sp>
      </p:grpSp>
      <p:cxnSp>
        <p:nvCxnSpPr>
          <p:cNvPr id="257" name="Google Shape;257;p36"/>
          <p:cNvCxnSpPr>
            <a:endCxn id="241" idx="1"/>
          </p:cNvCxnSpPr>
          <p:nvPr/>
        </p:nvCxnSpPr>
        <p:spPr>
          <a:xfrm>
            <a:off x="2708141" y="1202972"/>
            <a:ext cx="897300" cy="224100"/>
          </a:xfrm>
          <a:prstGeom prst="straightConnector1">
            <a:avLst/>
          </a:prstGeom>
          <a:noFill/>
          <a:ln cap="flat" cmpd="sng" w="12700">
            <a:solidFill>
              <a:srgbClr val="232F3E"/>
            </a:solidFill>
            <a:prstDash val="solid"/>
            <a:miter lim="800000"/>
            <a:headEnd len="sm" w="sm" type="none"/>
            <a:tailEnd len="med" w="med" type="stealth"/>
          </a:ln>
        </p:spPr>
      </p:cxnSp>
      <p:pic>
        <p:nvPicPr>
          <p:cNvPr id="258" name="Google Shape;258;p36"/>
          <p:cNvPicPr preferRelativeResize="0"/>
          <p:nvPr/>
        </p:nvPicPr>
        <p:blipFill rotWithShape="1">
          <a:blip r:embed="rId6">
            <a:alphaModFix/>
          </a:blip>
          <a:srcRect b="0" l="0" r="0" t="0"/>
          <a:stretch/>
        </p:blipFill>
        <p:spPr>
          <a:xfrm>
            <a:off x="4492025" y="899234"/>
            <a:ext cx="550602" cy="553136"/>
          </a:xfrm>
          <a:prstGeom prst="rect">
            <a:avLst/>
          </a:prstGeom>
          <a:noFill/>
          <a:ln>
            <a:noFill/>
          </a:ln>
        </p:spPr>
      </p:pic>
      <p:pic>
        <p:nvPicPr>
          <p:cNvPr id="259" name="Google Shape;259;p36"/>
          <p:cNvPicPr preferRelativeResize="0"/>
          <p:nvPr/>
        </p:nvPicPr>
        <p:blipFill rotWithShape="1">
          <a:blip r:embed="rId7">
            <a:alphaModFix/>
          </a:blip>
          <a:srcRect b="0" l="0" r="0" t="0"/>
          <a:stretch/>
        </p:blipFill>
        <p:spPr>
          <a:xfrm>
            <a:off x="5034051" y="1477433"/>
            <a:ext cx="448463" cy="4564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Tripadvisor Spider/ Instagram crawler </a:t>
            </a:r>
            <a:endParaRPr/>
          </a:p>
        </p:txBody>
      </p:sp>
      <p:pic>
        <p:nvPicPr>
          <p:cNvPr id="265" name="Google Shape;265;p37"/>
          <p:cNvPicPr preferRelativeResize="0"/>
          <p:nvPr/>
        </p:nvPicPr>
        <p:blipFill>
          <a:blip r:embed="rId3">
            <a:alphaModFix/>
          </a:blip>
          <a:stretch>
            <a:fillRect/>
          </a:stretch>
        </p:blipFill>
        <p:spPr>
          <a:xfrm>
            <a:off x="685200" y="1061375"/>
            <a:ext cx="6258074" cy="339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11700" y="445025"/>
            <a:ext cx="8520600" cy="572700"/>
          </a:xfrm>
          <a:prstGeom prst="rect">
            <a:avLst/>
          </a:prstGeom>
          <a:solidFill>
            <a:srgbClr val="CFE2F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 </a:t>
            </a:r>
            <a:endParaRPr/>
          </a:p>
        </p:txBody>
      </p:sp>
      <p:sp>
        <p:nvSpPr>
          <p:cNvPr id="271" name="Google Shape;271;p38"/>
          <p:cNvSpPr txBox="1"/>
          <p:nvPr/>
        </p:nvSpPr>
        <p:spPr>
          <a:xfrm>
            <a:off x="465925" y="1288150"/>
            <a:ext cx="7254000" cy="20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 Sage Maker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2. NLTK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3. PyTorch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311700" y="445025"/>
            <a:ext cx="8520600" cy="572700"/>
          </a:xfrm>
          <a:prstGeom prst="rect">
            <a:avLst/>
          </a:prstGeom>
          <a:solidFill>
            <a:srgbClr val="CFE2F3"/>
          </a:solidFill>
          <a:ln cap="flat" cmpd="sng" w="9525">
            <a:solidFill>
              <a:srgbClr val="CFE2F3"/>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a:t>
            </a:r>
            <a:r>
              <a:rPr lang="en"/>
              <a:t>Embedding</a:t>
            </a:r>
            <a:r>
              <a:rPr lang="en"/>
              <a:t> </a:t>
            </a:r>
            <a:endParaRPr/>
          </a:p>
        </p:txBody>
      </p:sp>
      <p:sp>
        <p:nvSpPr>
          <p:cNvPr id="277" name="Google Shape;277;p39"/>
          <p:cNvSpPr txBox="1"/>
          <p:nvPr>
            <p:ph idx="1" type="body"/>
          </p:nvPr>
        </p:nvSpPr>
        <p:spPr>
          <a:xfrm>
            <a:off x="311700" y="1152475"/>
            <a:ext cx="8520600" cy="3416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457200" rtl="0" algn="l">
              <a:spcBef>
                <a:spcPts val="0"/>
              </a:spcBef>
              <a:spcAft>
                <a:spcPts val="0"/>
              </a:spcAft>
              <a:buNone/>
            </a:pPr>
            <a:r>
              <a:t/>
            </a:r>
            <a:endParaRPr sz="2000">
              <a:solidFill>
                <a:schemeClr val="dk1"/>
              </a:solidFill>
              <a:highlight>
                <a:schemeClr val="lt1"/>
              </a:highlight>
            </a:endParaRPr>
          </a:p>
          <a:p>
            <a:pPr indent="-346075" lvl="0" marL="457200" rtl="0" algn="l">
              <a:spcBef>
                <a:spcPts val="1200"/>
              </a:spcBef>
              <a:spcAft>
                <a:spcPts val="0"/>
              </a:spcAft>
              <a:buClr>
                <a:schemeClr val="dk1"/>
              </a:buClr>
              <a:buSzPct val="100000"/>
              <a:buChar char="●"/>
            </a:pPr>
            <a:r>
              <a:rPr lang="en" sz="2000">
                <a:solidFill>
                  <a:schemeClr val="dk1"/>
                </a:solidFill>
                <a:highlight>
                  <a:schemeClr val="lt1"/>
                </a:highlight>
              </a:rPr>
              <a:t>Text embedding takes words and turns them into a mathematical form (like numbers or vectors) so computers can understand and work with them.</a:t>
            </a:r>
            <a:endParaRPr sz="2000">
              <a:solidFill>
                <a:schemeClr val="dk1"/>
              </a:solidFill>
              <a:highlight>
                <a:schemeClr val="lt1"/>
              </a:highlight>
            </a:endParaRPr>
          </a:p>
          <a:p>
            <a:pPr indent="-340201" lvl="0" marL="457200" rtl="0" algn="l">
              <a:spcBef>
                <a:spcPts val="0"/>
              </a:spcBef>
              <a:spcAft>
                <a:spcPts val="0"/>
              </a:spcAft>
              <a:buClr>
                <a:schemeClr val="dk1"/>
              </a:buClr>
              <a:buSzPct val="100000"/>
              <a:buChar char="●"/>
            </a:pPr>
            <a:r>
              <a:rPr lang="en" sz="1900">
                <a:solidFill>
                  <a:schemeClr val="dk1"/>
                </a:solidFill>
                <a:highlight>
                  <a:schemeClr val="lt1"/>
                </a:highlight>
                <a:latin typeface="Roboto"/>
                <a:ea typeface="Roboto"/>
                <a:cs typeface="Roboto"/>
                <a:sym typeface="Roboto"/>
              </a:rPr>
              <a:t>Words that are similar in meaning are represented by numbers that are closer together in mathematical space.</a:t>
            </a:r>
            <a:endParaRPr sz="1900">
              <a:solidFill>
                <a:schemeClr val="dk1"/>
              </a:solidFill>
              <a:highlight>
                <a:schemeClr val="lt1"/>
              </a:highlight>
              <a:latin typeface="Roboto"/>
              <a:ea typeface="Roboto"/>
              <a:cs typeface="Roboto"/>
              <a:sym typeface="Roboto"/>
            </a:endParaRPr>
          </a:p>
          <a:p>
            <a:pPr indent="-340201" lvl="0" marL="457200" rtl="0" algn="l">
              <a:spcBef>
                <a:spcPts val="0"/>
              </a:spcBef>
              <a:spcAft>
                <a:spcPts val="0"/>
              </a:spcAft>
              <a:buClr>
                <a:schemeClr val="dk1"/>
              </a:buClr>
              <a:buSzPct val="100000"/>
              <a:buFont typeface="Roboto"/>
              <a:buChar char="●"/>
            </a:pPr>
            <a:r>
              <a:rPr lang="en" sz="1900">
                <a:solidFill>
                  <a:schemeClr val="dk1"/>
                </a:solidFill>
                <a:highlight>
                  <a:schemeClr val="lt1"/>
                </a:highlight>
                <a:latin typeface="Roboto"/>
                <a:ea typeface="Roboto"/>
                <a:cs typeface="Roboto"/>
                <a:sym typeface="Roboto"/>
              </a:rPr>
              <a:t>BERT, Fast Text </a:t>
            </a:r>
            <a:endParaRPr sz="19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900">
              <a:solidFill>
                <a:srgbClr val="ECECEC"/>
              </a:solidFill>
              <a:highlight>
                <a:schemeClr val="accent2"/>
              </a:highlight>
            </a:endParaRPr>
          </a:p>
          <a:p>
            <a:pPr indent="0" lvl="0" marL="0" rtl="0" algn="l">
              <a:spcBef>
                <a:spcPts val="1200"/>
              </a:spcBef>
              <a:spcAft>
                <a:spcPts val="0"/>
              </a:spcAft>
              <a:buNone/>
            </a:pPr>
            <a:r>
              <a:t/>
            </a:r>
            <a:endParaRPr sz="1900">
              <a:solidFill>
                <a:srgbClr val="ECECEC"/>
              </a:solidFill>
              <a:highlight>
                <a:schemeClr val="accent2"/>
              </a:highlight>
            </a:endParaRPr>
          </a:p>
          <a:p>
            <a:pPr indent="0" lvl="0" marL="0" rtl="0" algn="l">
              <a:spcBef>
                <a:spcPts val="1200"/>
              </a:spcBef>
              <a:spcAft>
                <a:spcPts val="1200"/>
              </a:spcAft>
              <a:buNone/>
            </a:pPr>
            <a:r>
              <a:t/>
            </a:r>
            <a:endParaRPr sz="1900">
              <a:solidFill>
                <a:srgbClr val="ECECEC"/>
              </a:solidFill>
              <a:highlight>
                <a:schemeClr val="accent2"/>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ctrTitle"/>
          </p:nvPr>
        </p:nvSpPr>
        <p:spPr>
          <a:xfrm>
            <a:off x="311700" y="174500"/>
            <a:ext cx="8520600" cy="572700"/>
          </a:xfrm>
          <a:prstGeom prst="rect">
            <a:avLst/>
          </a:prstGeom>
          <a:solidFill>
            <a:srgbClr val="CFE2F3"/>
          </a:solidFill>
          <a:ln cap="flat" cmpd="sng" w="9525">
            <a:solidFill>
              <a:srgbClr val="D9D2E9"/>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60000"/>
              </a:lnSpc>
              <a:spcBef>
                <a:spcPts val="0"/>
              </a:spcBef>
              <a:spcAft>
                <a:spcPts val="0"/>
              </a:spcAft>
              <a:buClr>
                <a:schemeClr val="dk1"/>
              </a:buClr>
              <a:buSzPts val="1100"/>
              <a:buFont typeface="Arial"/>
              <a:buNone/>
            </a:pPr>
            <a:r>
              <a:rPr b="1" lang="en" sz="2500">
                <a:latin typeface="Roboto"/>
                <a:ea typeface="Roboto"/>
                <a:cs typeface="Roboto"/>
                <a:sym typeface="Roboto"/>
              </a:rPr>
              <a:t>Global Attention Mechanisms</a:t>
            </a:r>
            <a:endParaRPr b="1" sz="2500"/>
          </a:p>
        </p:txBody>
      </p:sp>
      <p:sp>
        <p:nvSpPr>
          <p:cNvPr id="283" name="Google Shape;283;p40"/>
          <p:cNvSpPr txBox="1"/>
          <p:nvPr/>
        </p:nvSpPr>
        <p:spPr>
          <a:xfrm>
            <a:off x="619575" y="1121775"/>
            <a:ext cx="7704600" cy="3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chemeClr val="lt1"/>
              </a:highlight>
            </a:endParaRPr>
          </a:p>
          <a:p>
            <a:pPr indent="-304800" lvl="0" marL="457200" rtl="0" algn="l">
              <a:spcBef>
                <a:spcPts val="0"/>
              </a:spcBef>
              <a:spcAft>
                <a:spcPts val="0"/>
              </a:spcAft>
              <a:buClr>
                <a:schemeClr val="dk1"/>
              </a:buClr>
              <a:buSzPts val="1200"/>
              <a:buChar char="●"/>
            </a:pPr>
            <a:r>
              <a:rPr lang="en" sz="1200">
                <a:solidFill>
                  <a:schemeClr val="dk1"/>
                </a:solidFill>
                <a:highlight>
                  <a:srgbClr val="FFFFFF"/>
                </a:highlight>
              </a:rPr>
              <a:t>Global Attention calculates self-attention to consider the pairwise relationships between words in a sentences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en" sz="1200">
                <a:solidFill>
                  <a:schemeClr val="dk1"/>
                </a:solidFill>
                <a:highlight>
                  <a:schemeClr val="lt1"/>
                </a:highlight>
              </a:rPr>
              <a:t>A mechanism that enables the model to focus on the entire sentence when determining the relation between two entities.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chemeClr val="lt1"/>
              </a:highlight>
            </a:endParaRPr>
          </a:p>
          <a:p>
            <a:pPr indent="-304800" lvl="0" marL="457200" rtl="0" algn="l">
              <a:spcBef>
                <a:spcPts val="0"/>
              </a:spcBef>
              <a:spcAft>
                <a:spcPts val="0"/>
              </a:spcAft>
              <a:buClr>
                <a:schemeClr val="dk1"/>
              </a:buClr>
              <a:buSzPts val="1200"/>
              <a:buChar char="●"/>
            </a:pPr>
            <a:r>
              <a:rPr lang="en" sz="1200">
                <a:solidFill>
                  <a:schemeClr val="dk1"/>
                </a:solidFill>
                <a:highlight>
                  <a:schemeClr val="lt1"/>
                </a:highlight>
              </a:rPr>
              <a:t>It computes an attention weight for every word in the sentence.</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304800" lvl="0" marL="457200" rtl="0" algn="l">
              <a:spcBef>
                <a:spcPts val="0"/>
              </a:spcBef>
              <a:spcAft>
                <a:spcPts val="0"/>
              </a:spcAft>
              <a:buClr>
                <a:schemeClr val="dk1"/>
              </a:buClr>
              <a:buSzPts val="1200"/>
              <a:buChar char="●"/>
            </a:pPr>
            <a:r>
              <a:rPr lang="en" sz="1200">
                <a:solidFill>
                  <a:schemeClr val="dk1"/>
                </a:solidFill>
                <a:highlight>
                  <a:schemeClr val="lt1"/>
                </a:highlight>
              </a:rPr>
              <a:t> </a:t>
            </a:r>
            <a:r>
              <a:rPr lang="en" sz="1200">
                <a:solidFill>
                  <a:schemeClr val="dk1"/>
                </a:solidFill>
              </a:rPr>
              <a:t>Mathematically, for each word 𝑤_𝑖 ,  the attention weight 𝛼_𝑖 ,  𝘦_𝑖 as the importance of words can be computed as Softmax function:</a:t>
            </a:r>
            <a:br>
              <a:rPr lang="en" sz="1200">
                <a:solidFill>
                  <a:schemeClr val="dk1"/>
                </a:solidFill>
              </a:rPr>
            </a:b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Higher attention weights to words that are more relevant to the current context,</a:t>
            </a:r>
            <a:endParaRPr sz="1200">
              <a:solidFill>
                <a:schemeClr val="dk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highlight>
                <a:schemeClr val="lt1"/>
              </a:highlight>
            </a:endParaRPr>
          </a:p>
        </p:txBody>
      </p:sp>
      <p:pic>
        <p:nvPicPr>
          <p:cNvPr id="284" name="Google Shape;284;p40"/>
          <p:cNvPicPr preferRelativeResize="0"/>
          <p:nvPr/>
        </p:nvPicPr>
        <p:blipFill>
          <a:blip r:embed="rId3">
            <a:alphaModFix/>
          </a:blip>
          <a:stretch>
            <a:fillRect/>
          </a:stretch>
        </p:blipFill>
        <p:spPr>
          <a:xfrm>
            <a:off x="6930238" y="3262175"/>
            <a:ext cx="1304925"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ctrTitle"/>
          </p:nvPr>
        </p:nvSpPr>
        <p:spPr>
          <a:xfrm>
            <a:off x="311700" y="174500"/>
            <a:ext cx="8520600" cy="572700"/>
          </a:xfrm>
          <a:prstGeom prst="rect">
            <a:avLst/>
          </a:prstGeom>
          <a:solidFill>
            <a:srgbClr val="CFE2F3"/>
          </a:solidFill>
          <a:ln cap="flat" cmpd="sng" w="9525">
            <a:solidFill>
              <a:srgbClr val="D9D2E9"/>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2500">
                <a:latin typeface="Roboto"/>
                <a:ea typeface="Roboto"/>
                <a:cs typeface="Roboto"/>
                <a:sym typeface="Roboto"/>
              </a:rPr>
              <a:t>Proposed Slot Attention Mechanisms</a:t>
            </a:r>
            <a:endParaRPr b="1" sz="2500"/>
          </a:p>
        </p:txBody>
      </p:sp>
      <p:sp>
        <p:nvSpPr>
          <p:cNvPr id="290" name="Google Shape;290;p41"/>
          <p:cNvSpPr txBox="1"/>
          <p:nvPr/>
        </p:nvSpPr>
        <p:spPr>
          <a:xfrm>
            <a:off x="982225" y="1383575"/>
            <a:ext cx="6859800" cy="2783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Slot attention computing self-attention based on position of entities and root in sentences.  </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Slot attention can be especially useful when dealing with entities in a sentence and their relations to a central "root". </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For example, in the sentence "</a:t>
            </a:r>
            <a:r>
              <a:rPr lang="en" sz="1200">
                <a:solidFill>
                  <a:srgbClr val="FF0000"/>
                </a:solidFill>
                <a:highlight>
                  <a:schemeClr val="lt1"/>
                </a:highlight>
                <a:latin typeface="Roboto"/>
                <a:ea typeface="Roboto"/>
                <a:cs typeface="Roboto"/>
                <a:sym typeface="Roboto"/>
              </a:rPr>
              <a:t>Alice</a:t>
            </a:r>
            <a:r>
              <a:rPr lang="en" sz="1200">
                <a:solidFill>
                  <a:schemeClr val="dk1"/>
                </a:solidFill>
                <a:highlight>
                  <a:schemeClr val="lt1"/>
                </a:highlight>
                <a:latin typeface="Roboto"/>
                <a:ea typeface="Roboto"/>
                <a:cs typeface="Roboto"/>
                <a:sym typeface="Roboto"/>
              </a:rPr>
              <a:t> </a:t>
            </a:r>
            <a:r>
              <a:rPr lang="en" sz="1200">
                <a:solidFill>
                  <a:srgbClr val="38761D"/>
                </a:solidFill>
                <a:highlight>
                  <a:schemeClr val="lt1"/>
                </a:highlight>
                <a:latin typeface="Roboto"/>
                <a:ea typeface="Roboto"/>
                <a:cs typeface="Roboto"/>
                <a:sym typeface="Roboto"/>
              </a:rPr>
              <a:t>gave</a:t>
            </a:r>
            <a:r>
              <a:rPr lang="en" sz="1200">
                <a:solidFill>
                  <a:schemeClr val="dk1"/>
                </a:solidFill>
                <a:highlight>
                  <a:schemeClr val="lt1"/>
                </a:highlight>
                <a:latin typeface="Roboto"/>
                <a:ea typeface="Roboto"/>
                <a:cs typeface="Roboto"/>
                <a:sym typeface="Roboto"/>
              </a:rPr>
              <a:t> </a:t>
            </a:r>
            <a:r>
              <a:rPr lang="en" sz="1200">
                <a:solidFill>
                  <a:srgbClr val="6FA8DC"/>
                </a:solidFill>
                <a:highlight>
                  <a:schemeClr val="lt1"/>
                </a:highlight>
                <a:latin typeface="Roboto"/>
                <a:ea typeface="Roboto"/>
                <a:cs typeface="Roboto"/>
                <a:sym typeface="Roboto"/>
              </a:rPr>
              <a:t>Bob</a:t>
            </a:r>
            <a:r>
              <a:rPr lang="en" sz="1200">
                <a:solidFill>
                  <a:schemeClr val="dk1"/>
                </a:solidFill>
                <a:highlight>
                  <a:schemeClr val="lt1"/>
                </a:highlight>
                <a:latin typeface="Roboto"/>
                <a:ea typeface="Roboto"/>
                <a:cs typeface="Roboto"/>
                <a:sym typeface="Roboto"/>
              </a:rPr>
              <a:t> a book in the park," both "</a:t>
            </a:r>
            <a:r>
              <a:rPr lang="en" sz="1200">
                <a:solidFill>
                  <a:srgbClr val="CC3800"/>
                </a:solidFill>
                <a:highlight>
                  <a:schemeClr val="lt1"/>
                </a:highlight>
                <a:latin typeface="Roboto"/>
                <a:ea typeface="Roboto"/>
                <a:cs typeface="Roboto"/>
                <a:sym typeface="Roboto"/>
              </a:rPr>
              <a:t>Alice</a:t>
            </a:r>
            <a:r>
              <a:rPr lang="en" sz="1200">
                <a:solidFill>
                  <a:schemeClr val="dk1"/>
                </a:solidFill>
                <a:highlight>
                  <a:schemeClr val="lt1"/>
                </a:highlight>
                <a:latin typeface="Roboto"/>
                <a:ea typeface="Roboto"/>
                <a:cs typeface="Roboto"/>
                <a:sym typeface="Roboto"/>
              </a:rPr>
              <a:t>" and "</a:t>
            </a:r>
            <a:r>
              <a:rPr lang="en" sz="1200">
                <a:solidFill>
                  <a:srgbClr val="9FC5E8"/>
                </a:solidFill>
                <a:highlight>
                  <a:schemeClr val="lt1"/>
                </a:highlight>
                <a:latin typeface="Roboto"/>
                <a:ea typeface="Roboto"/>
                <a:cs typeface="Roboto"/>
                <a:sym typeface="Roboto"/>
              </a:rPr>
              <a:t>Bob</a:t>
            </a:r>
            <a:r>
              <a:rPr lang="en" sz="1200">
                <a:solidFill>
                  <a:schemeClr val="dk1"/>
                </a:solidFill>
                <a:highlight>
                  <a:schemeClr val="lt1"/>
                </a:highlight>
                <a:latin typeface="Roboto"/>
                <a:ea typeface="Roboto"/>
                <a:cs typeface="Roboto"/>
                <a:sym typeface="Roboto"/>
              </a:rPr>
              <a:t>" relate to the root action "</a:t>
            </a:r>
            <a:r>
              <a:rPr lang="en" sz="1200">
                <a:solidFill>
                  <a:srgbClr val="38761D"/>
                </a:solidFill>
                <a:highlight>
                  <a:schemeClr val="lt1"/>
                </a:highlight>
                <a:latin typeface="Roboto"/>
                <a:ea typeface="Roboto"/>
                <a:cs typeface="Roboto"/>
                <a:sym typeface="Roboto"/>
              </a:rPr>
              <a:t>gave</a:t>
            </a:r>
            <a:r>
              <a:rPr lang="en" sz="1200">
                <a:solidFill>
                  <a:schemeClr val="dk1"/>
                </a:solidFill>
                <a:highlight>
                  <a:schemeClr val="lt1"/>
                </a:highlight>
                <a:latin typeface="Roboto"/>
                <a:ea typeface="Roboto"/>
                <a:cs typeface="Roboto"/>
                <a:sym typeface="Roboto"/>
              </a:rPr>
              <a:t>." </a:t>
            </a:r>
            <a:endParaRPr sz="1200">
              <a:solidFill>
                <a:schemeClr val="dk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Using slot attention, we can organize these entities into distinct slots.</a:t>
            </a:r>
            <a:endParaRPr>
              <a:solidFill>
                <a:schemeClr val="dk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572700"/>
          </a:xfrm>
          <a:prstGeom prst="rect">
            <a:avLst/>
          </a:prstGeom>
          <a:solidFill>
            <a:srgbClr val="CFE2F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Encoder </a:t>
            </a:r>
            <a:endParaRPr/>
          </a:p>
        </p:txBody>
      </p:sp>
      <p:pic>
        <p:nvPicPr>
          <p:cNvPr id="296" name="Google Shape;296;p42"/>
          <p:cNvPicPr preferRelativeResize="0"/>
          <p:nvPr/>
        </p:nvPicPr>
        <p:blipFill>
          <a:blip r:embed="rId3">
            <a:alphaModFix/>
          </a:blip>
          <a:stretch>
            <a:fillRect/>
          </a:stretch>
        </p:blipFill>
        <p:spPr>
          <a:xfrm>
            <a:off x="1891626" y="1094825"/>
            <a:ext cx="5862825" cy="3991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445025"/>
            <a:ext cx="8520600" cy="572700"/>
          </a:xfrm>
          <a:prstGeom prst="rect">
            <a:avLst/>
          </a:prstGeom>
          <a:solidFill>
            <a:srgbClr val="CFE2F3"/>
          </a:solidFill>
          <a:ln cap="flat" cmpd="sng" w="9525">
            <a:solidFill>
              <a:srgbClr val="C9DAF8"/>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8823"/>
              <a:buFont typeface="Arial"/>
              <a:buNone/>
            </a:pPr>
            <a:r>
              <a:rPr lang="en" sz="2833"/>
              <a:t>ML model (LLM Fine-Tune)</a:t>
            </a:r>
            <a:endParaRPr sz="2833"/>
          </a:p>
          <a:p>
            <a:pPr indent="0" lvl="0" marL="0" rtl="0" algn="l">
              <a:spcBef>
                <a:spcPts val="0"/>
              </a:spcBef>
              <a:spcAft>
                <a:spcPts val="0"/>
              </a:spcAft>
              <a:buClr>
                <a:schemeClr val="dk1"/>
              </a:buClr>
              <a:buSzPct val="50000"/>
              <a:buFont typeface="Arial"/>
              <a:buNone/>
            </a:pPr>
            <a:r>
              <a:rPr lang="en" sz="2200"/>
              <a:t> </a:t>
            </a:r>
            <a:endParaRPr/>
          </a:p>
        </p:txBody>
      </p:sp>
      <p:sp>
        <p:nvSpPr>
          <p:cNvPr id="302" name="Google Shape;30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515E61"/>
              </a:solidFill>
              <a:latin typeface="Inter"/>
              <a:ea typeface="Inter"/>
              <a:cs typeface="Inter"/>
              <a:sym typeface="Inter"/>
            </a:endParaRPr>
          </a:p>
          <a:p>
            <a:pPr indent="-317500" lvl="0" marL="457200" rtl="0" algn="l">
              <a:lnSpc>
                <a:spcPct val="100000"/>
              </a:lnSpc>
              <a:spcBef>
                <a:spcPts val="1200"/>
              </a:spcBef>
              <a:spcAft>
                <a:spcPts val="0"/>
              </a:spcAft>
              <a:buClr>
                <a:schemeClr val="dk1"/>
              </a:buClr>
              <a:buSzPts val="1400"/>
              <a:buChar char="●"/>
            </a:pPr>
            <a:r>
              <a:rPr lang="en" sz="1400">
                <a:solidFill>
                  <a:schemeClr val="dk1"/>
                </a:solidFill>
              </a:rPr>
              <a:t>Difference</a:t>
            </a:r>
            <a:r>
              <a:rPr lang="en" sz="1400">
                <a:solidFill>
                  <a:schemeClr val="dk1"/>
                </a:solidFill>
              </a:rPr>
              <a:t> between Prompt </a:t>
            </a:r>
            <a:r>
              <a:rPr lang="en" sz="1400">
                <a:solidFill>
                  <a:schemeClr val="dk1"/>
                </a:solidFill>
              </a:rPr>
              <a:t>Engineering</a:t>
            </a:r>
            <a:r>
              <a:rPr lang="en" sz="1400">
                <a:solidFill>
                  <a:schemeClr val="dk1"/>
                </a:solidFill>
              </a:rPr>
              <a:t> Fine tuning model is that it makes it possible for you to give it a lot more data than what fits into the prompt so that your model can learn from that data rather than just get access to it.</a:t>
            </a:r>
            <a:endParaRPr sz="1400">
              <a:solidFill>
                <a:schemeClr val="dk1"/>
              </a:solidFill>
            </a:endParaRPr>
          </a:p>
          <a:p>
            <a:pPr indent="0" lvl="0" marL="457200" rtl="0" algn="l">
              <a:lnSpc>
                <a:spcPct val="100000"/>
              </a:lnSpc>
              <a:spcBef>
                <a:spcPts val="0"/>
              </a:spcBef>
              <a:spcAft>
                <a:spcPts val="0"/>
              </a:spcAft>
              <a:buNone/>
            </a:pPr>
            <a:r>
              <a:rPr lang="en" sz="1400">
                <a:solidFill>
                  <a:schemeClr val="dk1"/>
                </a:solidFill>
              </a:rPr>
              <a:t>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fine-tuning can also help steer the model to more consistent outputs or more consistent behavior.</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Retrieval augmented generation, or RAG, to connect more of your data,  to selectively choose what kind of data goes into the prompt.</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However,  while using retrieval augmented generation can be great to connect your data, it will also often miss the right data,get the incorrect data and cause the model, to output the wrong thing.</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311700" y="329425"/>
            <a:ext cx="8520600" cy="572700"/>
          </a:xfrm>
          <a:prstGeom prst="rect">
            <a:avLst/>
          </a:prstGeom>
          <a:solidFill>
            <a:srgbClr val="CFE2F3"/>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lang="en" sz="2200"/>
              <a:t>Fine-Tuned Large Language Model </a:t>
            </a:r>
            <a:endParaRPr/>
          </a:p>
          <a:p>
            <a:pPr indent="0" lvl="0" marL="0" rtl="0" algn="l">
              <a:spcBef>
                <a:spcPts val="0"/>
              </a:spcBef>
              <a:spcAft>
                <a:spcPts val="0"/>
              </a:spcAft>
              <a:buNone/>
            </a:pPr>
            <a:r>
              <a:t/>
            </a:r>
            <a:endParaRPr/>
          </a:p>
        </p:txBody>
      </p:sp>
      <p:sp>
        <p:nvSpPr>
          <p:cNvPr id="308" name="Google Shape;308;p44"/>
          <p:cNvSpPr/>
          <p:nvPr/>
        </p:nvSpPr>
        <p:spPr>
          <a:xfrm>
            <a:off x="1795974" y="1479768"/>
            <a:ext cx="1299600" cy="568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Pre-train </a:t>
            </a:r>
            <a:endParaRPr/>
          </a:p>
        </p:txBody>
      </p:sp>
      <p:sp>
        <p:nvSpPr>
          <p:cNvPr id="309" name="Google Shape;309;p44"/>
          <p:cNvSpPr/>
          <p:nvPr/>
        </p:nvSpPr>
        <p:spPr>
          <a:xfrm>
            <a:off x="3588568" y="1479768"/>
            <a:ext cx="2016600" cy="517200"/>
          </a:xfrm>
          <a:prstGeom prst="rect">
            <a:avLst/>
          </a:prstGeom>
          <a:solidFill>
            <a:srgbClr val="FE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Next Token Prediction</a:t>
            </a:r>
            <a:endParaRPr/>
          </a:p>
        </p:txBody>
      </p:sp>
      <p:sp>
        <p:nvSpPr>
          <p:cNvPr id="310" name="Google Shape;310;p44"/>
          <p:cNvSpPr/>
          <p:nvPr/>
        </p:nvSpPr>
        <p:spPr>
          <a:xfrm>
            <a:off x="1795974" y="2598114"/>
            <a:ext cx="1568400" cy="5172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Self-Supervising</a:t>
            </a:r>
            <a:endParaRPr/>
          </a:p>
        </p:txBody>
      </p:sp>
      <p:cxnSp>
        <p:nvCxnSpPr>
          <p:cNvPr id="311" name="Google Shape;311;p44"/>
          <p:cNvCxnSpPr>
            <a:endCxn id="309" idx="0"/>
          </p:cNvCxnSpPr>
          <p:nvPr/>
        </p:nvCxnSpPr>
        <p:spPr>
          <a:xfrm flipH="1" rot="10800000">
            <a:off x="2132068" y="1479768"/>
            <a:ext cx="2464800" cy="1118400"/>
          </a:xfrm>
          <a:prstGeom prst="bentConnector4">
            <a:avLst>
              <a:gd fmla="val 43636" name="adj1"/>
              <a:gd fmla="val 121138" name="adj2"/>
            </a:avLst>
          </a:prstGeom>
          <a:noFill/>
          <a:ln cap="flat" cmpd="sng" w="9525">
            <a:solidFill>
              <a:schemeClr val="dk2"/>
            </a:solidFill>
            <a:prstDash val="solid"/>
            <a:round/>
            <a:headEnd len="med" w="med" type="none"/>
            <a:tailEnd len="med" w="med" type="none"/>
          </a:ln>
        </p:spPr>
      </p:cxnSp>
      <p:cxnSp>
        <p:nvCxnSpPr>
          <p:cNvPr id="312" name="Google Shape;312;p44"/>
          <p:cNvCxnSpPr>
            <a:stCxn id="310" idx="3"/>
          </p:cNvCxnSpPr>
          <p:nvPr/>
        </p:nvCxnSpPr>
        <p:spPr>
          <a:xfrm flipH="1" rot="10800000">
            <a:off x="3364374" y="2851314"/>
            <a:ext cx="627600" cy="540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44"/>
          <p:cNvSpPr/>
          <p:nvPr/>
        </p:nvSpPr>
        <p:spPr>
          <a:xfrm>
            <a:off x="4012376" y="2596327"/>
            <a:ext cx="1232700" cy="4854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Trained Model</a:t>
            </a:r>
            <a:endParaRPr/>
          </a:p>
        </p:txBody>
      </p:sp>
      <p:sp>
        <p:nvSpPr>
          <p:cNvPr id="314" name="Google Shape;314;p44"/>
          <p:cNvSpPr txBox="1"/>
          <p:nvPr/>
        </p:nvSpPr>
        <p:spPr>
          <a:xfrm>
            <a:off x="5437143" y="2492606"/>
            <a:ext cx="29688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Learned </a:t>
            </a:r>
            <a:r>
              <a:rPr lang="en" sz="1200">
                <a:solidFill>
                  <a:schemeClr val="dk2"/>
                </a:solidFill>
              </a:rPr>
              <a:t>Language</a:t>
            </a:r>
            <a:endParaRPr sz="1200">
              <a:solidFill>
                <a:schemeClr val="dk2"/>
              </a:solidFill>
            </a:endParaRPr>
          </a:p>
        </p:txBody>
      </p:sp>
      <p:sp>
        <p:nvSpPr>
          <p:cNvPr id="315" name="Google Shape;315;p44"/>
          <p:cNvSpPr txBox="1"/>
          <p:nvPr/>
        </p:nvSpPr>
        <p:spPr>
          <a:xfrm>
            <a:off x="5437143" y="2967380"/>
            <a:ext cx="19605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Learned Knowledge</a:t>
            </a:r>
            <a:endParaRPr sz="1200">
              <a:solidFill>
                <a:schemeClr val="dk2"/>
              </a:solidFill>
            </a:endParaRPr>
          </a:p>
        </p:txBody>
      </p:sp>
      <p:sp>
        <p:nvSpPr>
          <p:cNvPr id="316" name="Google Shape;316;p44"/>
          <p:cNvSpPr txBox="1"/>
          <p:nvPr/>
        </p:nvSpPr>
        <p:spPr>
          <a:xfrm>
            <a:off x="180675" y="2695725"/>
            <a:ext cx="1299600" cy="3483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Travel Data set</a:t>
            </a:r>
            <a:endParaRPr sz="1100">
              <a:solidFill>
                <a:schemeClr val="dk2"/>
              </a:solidFill>
            </a:endParaRPr>
          </a:p>
        </p:txBody>
      </p:sp>
      <p:cxnSp>
        <p:nvCxnSpPr>
          <p:cNvPr id="317" name="Google Shape;317;p44"/>
          <p:cNvCxnSpPr>
            <a:stCxn id="308" idx="0"/>
            <a:endCxn id="309" idx="0"/>
          </p:cNvCxnSpPr>
          <p:nvPr/>
        </p:nvCxnSpPr>
        <p:spPr>
          <a:xfrm flipH="1" rot="-5400000">
            <a:off x="3520974" y="404568"/>
            <a:ext cx="600" cy="2151000"/>
          </a:xfrm>
          <a:prstGeom prst="curvedConnector3">
            <a:avLst>
              <a:gd fmla="val -80136286" name="adj1"/>
            </a:avLst>
          </a:prstGeom>
          <a:noFill/>
          <a:ln cap="flat" cmpd="sng" w="9525">
            <a:solidFill>
              <a:schemeClr val="dk2"/>
            </a:solidFill>
            <a:prstDash val="solid"/>
            <a:round/>
            <a:headEnd len="med" w="med" type="none"/>
            <a:tailEnd len="med" w="med" type="none"/>
          </a:ln>
        </p:spPr>
      </p:cxnSp>
      <p:sp>
        <p:nvSpPr>
          <p:cNvPr id="318" name="Google Shape;318;p44"/>
          <p:cNvSpPr/>
          <p:nvPr/>
        </p:nvSpPr>
        <p:spPr>
          <a:xfrm>
            <a:off x="440700" y="998950"/>
            <a:ext cx="1015200" cy="924600"/>
          </a:xfrm>
          <a:prstGeom prst="flowChartMagneticTap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rPr>
              <a:t>GPT</a:t>
            </a:r>
            <a:endParaRPr sz="1100">
              <a:solidFill>
                <a:schemeClr val="dk2"/>
              </a:solidFill>
            </a:endParaRPr>
          </a:p>
          <a:p>
            <a:pPr indent="0" lvl="0" marL="0" rtl="0" algn="l">
              <a:spcBef>
                <a:spcPts val="0"/>
              </a:spcBef>
              <a:spcAft>
                <a:spcPts val="0"/>
              </a:spcAft>
              <a:buNone/>
            </a:pPr>
            <a:r>
              <a:rPr lang="en" sz="1100">
                <a:solidFill>
                  <a:schemeClr val="dk2"/>
                </a:solidFill>
              </a:rPr>
              <a:t>LLAMA</a:t>
            </a:r>
            <a:endParaRPr sz="1100">
              <a:solidFill>
                <a:schemeClr val="dk2"/>
              </a:solidFill>
            </a:endParaRPr>
          </a:p>
          <a:p>
            <a:pPr indent="0" lvl="0" marL="0" rtl="0" algn="l">
              <a:spcBef>
                <a:spcPts val="0"/>
              </a:spcBef>
              <a:spcAft>
                <a:spcPts val="0"/>
              </a:spcAft>
              <a:buNone/>
            </a:pPr>
            <a:r>
              <a:rPr lang="en" sz="1100">
                <a:solidFill>
                  <a:schemeClr val="dk2"/>
                </a:solidFill>
              </a:rPr>
              <a:t>T5</a:t>
            </a:r>
            <a:endParaRPr/>
          </a:p>
        </p:txBody>
      </p:sp>
      <p:cxnSp>
        <p:nvCxnSpPr>
          <p:cNvPr id="319" name="Google Shape;319;p44"/>
          <p:cNvCxnSpPr>
            <a:stCxn id="316" idx="0"/>
            <a:endCxn id="310" idx="0"/>
          </p:cNvCxnSpPr>
          <p:nvPr/>
        </p:nvCxnSpPr>
        <p:spPr>
          <a:xfrm rot="-5400000">
            <a:off x="1656525" y="1772175"/>
            <a:ext cx="97500" cy="1749600"/>
          </a:xfrm>
          <a:prstGeom prst="curvedConnector3">
            <a:avLst>
              <a:gd fmla="val 344345" name="adj1"/>
            </a:avLst>
          </a:prstGeom>
          <a:noFill/>
          <a:ln cap="flat" cmpd="sng" w="9525">
            <a:solidFill>
              <a:schemeClr val="dk2"/>
            </a:solidFill>
            <a:prstDash val="solid"/>
            <a:round/>
            <a:headEnd len="med" w="med" type="none"/>
            <a:tailEnd len="med" w="med" type="none"/>
          </a:ln>
        </p:spPr>
      </p:cxnSp>
      <p:sp>
        <p:nvSpPr>
          <p:cNvPr id="320" name="Google Shape;320;p44"/>
          <p:cNvSpPr txBox="1"/>
          <p:nvPr/>
        </p:nvSpPr>
        <p:spPr>
          <a:xfrm>
            <a:off x="7283950" y="2492600"/>
            <a:ext cx="1568400" cy="9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 Fine-tuning, it's just text in, text out for LLMs</a:t>
            </a:r>
            <a:r>
              <a:rPr lang="en" sz="1200">
                <a:solidFill>
                  <a:srgbClr val="515E61"/>
                </a:solidFill>
                <a:latin typeface="Inter"/>
                <a:ea typeface="Inter"/>
                <a:cs typeface="Inter"/>
                <a:sym typeface="Inter"/>
              </a:rPr>
              <a:t>.</a:t>
            </a:r>
            <a:endParaRPr sz="1800">
              <a:solidFill>
                <a:schemeClr val="dk2"/>
              </a:solidFill>
            </a:endParaRPr>
          </a:p>
        </p:txBody>
      </p:sp>
      <p:sp>
        <p:nvSpPr>
          <p:cNvPr id="321" name="Google Shape;321;p44"/>
          <p:cNvSpPr txBox="1"/>
          <p:nvPr/>
        </p:nvSpPr>
        <p:spPr>
          <a:xfrm>
            <a:off x="5820800" y="1116225"/>
            <a:ext cx="3953400" cy="43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Update all weights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Changing Model Behavior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311700" y="445025"/>
            <a:ext cx="8520600" cy="572700"/>
          </a:xfrm>
          <a:prstGeom prst="rect">
            <a:avLst/>
          </a:prstGeom>
          <a:solidFill>
            <a:srgbClr val="CFE2F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Fine-Tune Process </a:t>
            </a:r>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515E61"/>
              </a:buClr>
              <a:buSzPts val="1300"/>
              <a:buFont typeface="Inter"/>
              <a:buChar char="●"/>
            </a:pPr>
            <a:r>
              <a:rPr b="1" lang="en" sz="1300">
                <a:solidFill>
                  <a:srgbClr val="515E61"/>
                </a:solidFill>
                <a:latin typeface="Inter"/>
                <a:ea typeface="Inter"/>
                <a:cs typeface="Inter"/>
                <a:sym typeface="Inter"/>
              </a:rPr>
              <a:t>Training Process</a:t>
            </a:r>
            <a:r>
              <a:rPr lang="en" sz="1300">
                <a:solidFill>
                  <a:srgbClr val="515E61"/>
                </a:solidFill>
                <a:latin typeface="Inter"/>
                <a:ea typeface="Inter"/>
                <a:cs typeface="Inter"/>
                <a:sym typeface="Inter"/>
              </a:rPr>
              <a:t> (add training data, calculate the loss, Backprop the model, update the weights), </a:t>
            </a:r>
            <a:endParaRPr sz="1300">
              <a:solidFill>
                <a:srgbClr val="515E61"/>
              </a:solidFill>
              <a:latin typeface="Inter"/>
              <a:ea typeface="Inter"/>
              <a:cs typeface="Inter"/>
              <a:sym typeface="Inter"/>
            </a:endParaRPr>
          </a:p>
          <a:p>
            <a:pPr indent="-311150" lvl="0" marL="457200" rtl="0" algn="l">
              <a:spcBef>
                <a:spcPts val="0"/>
              </a:spcBef>
              <a:spcAft>
                <a:spcPts val="0"/>
              </a:spcAft>
              <a:buClr>
                <a:srgbClr val="515E61"/>
              </a:buClr>
              <a:buSzPts val="1300"/>
              <a:buFont typeface="Inter"/>
              <a:buChar char="●"/>
            </a:pPr>
            <a:r>
              <a:rPr b="1" lang="en" sz="1300">
                <a:solidFill>
                  <a:srgbClr val="515E61"/>
                </a:solidFill>
                <a:latin typeface="Inter"/>
                <a:ea typeface="Inter"/>
                <a:cs typeface="Inter"/>
                <a:sym typeface="Inter"/>
              </a:rPr>
              <a:t>Hyperparameters</a:t>
            </a:r>
            <a:r>
              <a:rPr lang="en" sz="1300">
                <a:solidFill>
                  <a:srgbClr val="515E61"/>
                </a:solidFill>
                <a:latin typeface="Inter"/>
                <a:ea typeface="Inter"/>
                <a:cs typeface="Inter"/>
                <a:sym typeface="Inter"/>
              </a:rPr>
              <a:t> (learning rate, learning scheduler, various optimizer hyperparameters)</a:t>
            </a:r>
            <a:endParaRPr sz="1300">
              <a:solidFill>
                <a:srgbClr val="515E61"/>
              </a:solidFill>
              <a:latin typeface="Inter"/>
              <a:ea typeface="Inter"/>
              <a:cs typeface="Inter"/>
              <a:sym typeface="Inter"/>
            </a:endParaRPr>
          </a:p>
          <a:p>
            <a:pPr indent="0" lvl="0" marL="0" rtl="0" algn="l">
              <a:spcBef>
                <a:spcPts val="1200"/>
              </a:spcBef>
              <a:spcAft>
                <a:spcPts val="1200"/>
              </a:spcAft>
              <a:buNone/>
            </a:pPr>
            <a:r>
              <a:rPr lang="en" sz="1200">
                <a:solidFill>
                  <a:srgbClr val="515E61"/>
                </a:solidFill>
                <a:latin typeface="Inter"/>
                <a:ea typeface="Inter"/>
                <a:cs typeface="Inter"/>
                <a:sym typeface="Inter"/>
              </a:rPr>
              <a:t>.</a:t>
            </a:r>
            <a:endParaRPr/>
          </a:p>
        </p:txBody>
      </p:sp>
      <p:pic>
        <p:nvPicPr>
          <p:cNvPr id="328" name="Google Shape;328;p45"/>
          <p:cNvPicPr preferRelativeResize="0"/>
          <p:nvPr/>
        </p:nvPicPr>
        <p:blipFill>
          <a:blip r:embed="rId3">
            <a:alphaModFix/>
          </a:blip>
          <a:stretch>
            <a:fillRect/>
          </a:stretch>
        </p:blipFill>
        <p:spPr>
          <a:xfrm>
            <a:off x="1326725" y="1894600"/>
            <a:ext cx="4635050" cy="2988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a:solidFill>
            <a:srgbClr val="CFE2F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293370" lvl="0" marL="457200" rtl="0" algn="l">
              <a:lnSpc>
                <a:spcPct val="115000"/>
              </a:lnSpc>
              <a:spcBef>
                <a:spcPts val="1200"/>
              </a:spcBef>
              <a:spcAft>
                <a:spcPts val="0"/>
              </a:spcAft>
              <a:buClr>
                <a:schemeClr val="dk1"/>
              </a:buClr>
              <a:buSzPct val="109090"/>
              <a:buFont typeface="Roboto"/>
              <a:buChar char="●"/>
            </a:pPr>
            <a:r>
              <a:rPr lang="en" sz="1100">
                <a:solidFill>
                  <a:schemeClr val="dk1"/>
                </a:solidFill>
                <a:latin typeface="Cambria"/>
                <a:ea typeface="Cambria"/>
                <a:cs typeface="Cambria"/>
                <a:sym typeface="Cambria"/>
              </a:rPr>
              <a:t>AI-based products like sentiment analysis, market prediction, recommender systems, and search engines offer significant advantages to large businesses like Amazon and Google. However, their high cost has traditionally limited access for small businesses. The introduction of large language models (LLMs) has the potential to change this, making these powerful AI applications more affordable. </a:t>
            </a:r>
            <a:endParaRPr sz="1100">
              <a:solidFill>
                <a:schemeClr val="dk1"/>
              </a:solidFill>
              <a:latin typeface="Cambria"/>
              <a:ea typeface="Cambria"/>
              <a:cs typeface="Cambria"/>
              <a:sym typeface="Cambria"/>
            </a:endParaRPr>
          </a:p>
          <a:p>
            <a:pPr indent="-293370" lvl="0" marL="457200" rtl="0" algn="l">
              <a:lnSpc>
                <a:spcPct val="115000"/>
              </a:lnSpc>
              <a:spcBef>
                <a:spcPts val="1200"/>
              </a:spcBef>
              <a:spcAft>
                <a:spcPts val="0"/>
              </a:spcAft>
              <a:buClr>
                <a:schemeClr val="dk1"/>
              </a:buClr>
              <a:buSzPct val="109090"/>
              <a:buFont typeface="Roboto"/>
              <a:buChar char="●"/>
            </a:pPr>
            <a:r>
              <a:rPr lang="en" sz="1100">
                <a:solidFill>
                  <a:schemeClr val="dk1"/>
                </a:solidFill>
                <a:latin typeface="Cambria"/>
                <a:ea typeface="Cambria"/>
                <a:cs typeface="Cambria"/>
                <a:sym typeface="Cambria"/>
              </a:rPr>
              <a:t> LLMs can analyze vast amounts of social media data, reviews,  and online behavior to pinpoint crucial factors influencing the travel decision-making process. </a:t>
            </a:r>
            <a:endParaRPr sz="1100">
              <a:solidFill>
                <a:schemeClr val="dk1"/>
              </a:solidFill>
              <a:latin typeface="Cambria"/>
              <a:ea typeface="Cambria"/>
              <a:cs typeface="Cambria"/>
              <a:sym typeface="Cambria"/>
            </a:endParaRPr>
          </a:p>
          <a:p>
            <a:pPr indent="-293370" lvl="0" marL="457200" rtl="0" algn="l">
              <a:lnSpc>
                <a:spcPct val="115000"/>
              </a:lnSpc>
              <a:spcBef>
                <a:spcPts val="1200"/>
              </a:spcBef>
              <a:spcAft>
                <a:spcPts val="0"/>
              </a:spcAft>
              <a:buClr>
                <a:schemeClr val="dk1"/>
              </a:buClr>
              <a:buSzPct val="109090"/>
              <a:buFont typeface="Roboto"/>
              <a:buChar char="●"/>
            </a:pPr>
            <a:r>
              <a:rPr lang="en" sz="1100">
                <a:solidFill>
                  <a:schemeClr val="dk1"/>
                </a:solidFill>
                <a:latin typeface="Cambria"/>
                <a:ea typeface="Cambria"/>
                <a:cs typeface="Cambria"/>
                <a:sym typeface="Cambria"/>
              </a:rPr>
              <a:t>Travel agents and service providers gain valuable knowledge about customer preferences, pain points, and emerging trends. By understanding customer similarities, LLMs enable targeted marketing campaigns and tailored travel experiences. </a:t>
            </a:r>
            <a:endParaRPr sz="1100">
              <a:solidFill>
                <a:schemeClr val="dk1"/>
              </a:solidFill>
              <a:latin typeface="Cambria"/>
              <a:ea typeface="Cambria"/>
              <a:cs typeface="Cambria"/>
              <a:sym typeface="Cambria"/>
            </a:endParaRPr>
          </a:p>
          <a:p>
            <a:pPr indent="-293370" lvl="0" marL="457200" rtl="0" algn="l">
              <a:lnSpc>
                <a:spcPct val="115000"/>
              </a:lnSpc>
              <a:spcBef>
                <a:spcPts val="1200"/>
              </a:spcBef>
              <a:spcAft>
                <a:spcPts val="0"/>
              </a:spcAft>
              <a:buClr>
                <a:schemeClr val="dk1"/>
              </a:buClr>
              <a:buSzPct val="109090"/>
              <a:buFont typeface="Roboto"/>
              <a:buChar char="●"/>
            </a:pPr>
            <a:r>
              <a:rPr lang="en" sz="1100">
                <a:solidFill>
                  <a:schemeClr val="dk1"/>
                </a:solidFill>
                <a:latin typeface="Cambria"/>
                <a:ea typeface="Cambria"/>
                <a:cs typeface="Cambria"/>
                <a:sym typeface="Cambria"/>
              </a:rPr>
              <a:t>This means delivering the right offers to the right audience, boosting satisfaction and loyalty.</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 u="sng">
                <a:solidFill>
                  <a:schemeClr val="hlink"/>
                </a:solidFill>
                <a:hlinkClick r:id="rId3"/>
              </a:rPr>
              <a:t>Tripoh.ie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311700" y="445025"/>
            <a:ext cx="8520600" cy="572700"/>
          </a:xfrm>
          <a:prstGeom prst="rect">
            <a:avLst/>
          </a:prstGeom>
          <a:solidFill>
            <a:srgbClr val="CFE2F3"/>
          </a:solidFill>
          <a:ln cap="flat" cmpd="sng" w="9525">
            <a:solidFill>
              <a:srgbClr val="CFE2F3"/>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lt1"/>
              </a:buClr>
              <a:buSzPts val="4000"/>
              <a:buFont typeface="Arial"/>
              <a:buNone/>
            </a:pPr>
            <a:r>
              <a:rPr lang="en" sz="1900"/>
              <a:t>Fine-Tune the Model in Amazon SageMaker</a:t>
            </a:r>
            <a:endParaRPr sz="1900"/>
          </a:p>
        </p:txBody>
      </p:sp>
      <p:sp>
        <p:nvSpPr>
          <p:cNvPr id="334" name="Google Shape;334;p46"/>
          <p:cNvSpPr/>
          <p:nvPr/>
        </p:nvSpPr>
        <p:spPr>
          <a:xfrm>
            <a:off x="131656" y="2515102"/>
            <a:ext cx="466200" cy="466200"/>
          </a:xfrm>
          <a:prstGeom prst="ellipse">
            <a:avLst/>
          </a:prstGeom>
          <a:solidFill>
            <a:srgbClr val="637474"/>
          </a:solidFill>
          <a:ln cap="flat" cmpd="sng" w="12700">
            <a:solidFill>
              <a:srgbClr val="63747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1</a:t>
            </a:r>
            <a:endParaRPr sz="1400">
              <a:solidFill>
                <a:schemeClr val="lt1"/>
              </a:solidFill>
              <a:latin typeface="Arial"/>
              <a:ea typeface="Arial"/>
              <a:cs typeface="Arial"/>
              <a:sym typeface="Arial"/>
            </a:endParaRPr>
          </a:p>
        </p:txBody>
      </p:sp>
      <p:sp>
        <p:nvSpPr>
          <p:cNvPr id="335" name="Google Shape;335;p46"/>
          <p:cNvSpPr/>
          <p:nvPr/>
        </p:nvSpPr>
        <p:spPr>
          <a:xfrm>
            <a:off x="2630584" y="1639048"/>
            <a:ext cx="3631200" cy="2426100"/>
          </a:xfrm>
          <a:prstGeom prst="roundRect">
            <a:avLst>
              <a:gd fmla="val 2976" name="adj"/>
            </a:avLst>
          </a:prstGeom>
          <a:solidFill>
            <a:schemeClr val="lt1"/>
          </a:solidFill>
          <a:ln cap="flat" cmpd="sng" w="57150">
            <a:solidFill>
              <a:srgbClr val="8C6BD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36" name="Google Shape;336;p46"/>
          <p:cNvSpPr/>
          <p:nvPr/>
        </p:nvSpPr>
        <p:spPr>
          <a:xfrm>
            <a:off x="6812034" y="1540680"/>
            <a:ext cx="1871100" cy="3184800"/>
          </a:xfrm>
          <a:prstGeom prst="roundRect">
            <a:avLst>
              <a:gd fmla="val 3225" name="adj"/>
            </a:avLst>
          </a:prstGeom>
          <a:solidFill>
            <a:srgbClr val="FACEFA"/>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337" name="Google Shape;337;p46"/>
          <p:cNvGrpSpPr/>
          <p:nvPr/>
        </p:nvGrpSpPr>
        <p:grpSpPr>
          <a:xfrm>
            <a:off x="7118965" y="1724596"/>
            <a:ext cx="1246088" cy="863285"/>
            <a:chOff x="4512039" y="3818889"/>
            <a:chExt cx="1661451" cy="1235736"/>
          </a:xfrm>
        </p:grpSpPr>
        <p:sp>
          <p:nvSpPr>
            <p:cNvPr id="338" name="Google Shape;338;p46"/>
            <p:cNvSpPr/>
            <p:nvPr/>
          </p:nvSpPr>
          <p:spPr>
            <a:xfrm>
              <a:off x="4512039" y="3818889"/>
              <a:ext cx="1583982" cy="1235736"/>
            </a:xfrm>
            <a:prstGeom prst="flowChartDocument">
              <a:avLst/>
            </a:prstGeom>
            <a:solidFill>
              <a:srgbClr val="D4F3F0"/>
            </a:solidFill>
            <a:ln cap="flat" cmpd="sng" w="12700">
              <a:solidFill>
                <a:schemeClr val="dk2"/>
              </a:solidFill>
              <a:prstDash val="solid"/>
              <a:miter lim="800000"/>
              <a:headEnd len="sm" w="sm" type="none"/>
              <a:tailEnd len="sm" w="sm" type="none"/>
            </a:ln>
            <a:effectLst>
              <a:outerShdw blurRad="25400" rotWithShape="0" algn="r" dir="6600000" dist="38100">
                <a:srgbClr val="1B6059">
                  <a:alpha val="2078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Droid Sans Mono"/>
                <a:ea typeface="Droid Sans Mono"/>
                <a:cs typeface="Droid Sans Mono"/>
                <a:sym typeface="Droid Sans Mono"/>
              </a:endParaRPr>
            </a:p>
          </p:txBody>
        </p:sp>
        <p:sp>
          <p:nvSpPr>
            <p:cNvPr id="339" name="Google Shape;339;p46"/>
            <p:cNvSpPr txBox="1"/>
            <p:nvPr/>
          </p:nvSpPr>
          <p:spPr>
            <a:xfrm>
              <a:off x="4589490" y="3880631"/>
              <a:ext cx="1584000" cy="62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800"/>
                <a:buFont typeface="Arial"/>
                <a:buNone/>
              </a:pPr>
              <a:r>
                <a:rPr b="0" i="0" lang="en" sz="800">
                  <a:solidFill>
                    <a:schemeClr val="dk1"/>
                  </a:solidFill>
                  <a:latin typeface="Droid Sans Mono"/>
                  <a:ea typeface="Droid Sans Mono"/>
                  <a:cs typeface="Droid Sans Mono"/>
                  <a:sym typeface="Droid Sans Mono"/>
                </a:rPr>
                <a:t>{</a:t>
              </a:r>
              <a:endParaRPr sz="1100"/>
            </a:p>
            <a:p>
              <a:pPr indent="0" lvl="0" marL="0" marR="0" rtl="0" algn="l">
                <a:lnSpc>
                  <a:spcPct val="100000"/>
                </a:lnSpc>
                <a:spcBef>
                  <a:spcPts val="0"/>
                </a:spcBef>
                <a:spcAft>
                  <a:spcPts val="0"/>
                </a:spcAft>
                <a:buClr>
                  <a:schemeClr val="dk1"/>
                </a:buClr>
                <a:buSzPts val="800"/>
                <a:buFont typeface="Arial"/>
                <a:buNone/>
              </a:pPr>
              <a:r>
                <a:rPr b="0" i="0" lang="en" sz="800">
                  <a:solidFill>
                    <a:schemeClr val="dk1"/>
                  </a:solidFill>
                  <a:latin typeface="Droid Sans Mono"/>
                  <a:ea typeface="Droid Sans Mono"/>
                  <a:cs typeface="Droid Sans Mono"/>
                  <a:sym typeface="Droid Sans Mono"/>
                </a:rPr>
                <a:t> </a:t>
              </a:r>
              <a:r>
                <a:rPr lang="en" sz="800">
                  <a:solidFill>
                    <a:schemeClr val="dk1"/>
                  </a:solidFill>
                  <a:latin typeface="Droid Sans Mono"/>
                  <a:ea typeface="Droid Sans Mono"/>
                  <a:cs typeface="Droid Sans Mono"/>
                  <a:sym typeface="Droid Sans Mono"/>
                </a:rPr>
                <a:t>Hyperparameter</a:t>
              </a:r>
              <a:endParaRPr sz="1100"/>
            </a:p>
            <a:p>
              <a:pPr indent="0" lvl="0" marL="0" marR="0" rtl="0" algn="l">
                <a:lnSpc>
                  <a:spcPct val="100000"/>
                </a:lnSpc>
                <a:spcBef>
                  <a:spcPts val="0"/>
                </a:spcBef>
                <a:spcAft>
                  <a:spcPts val="0"/>
                </a:spcAft>
                <a:buClr>
                  <a:schemeClr val="dk1"/>
                </a:buClr>
                <a:buSzPts val="800"/>
                <a:buFont typeface="Arial"/>
                <a:buNone/>
              </a:pPr>
              <a:r>
                <a:rPr b="0" i="0" lang="en" sz="800">
                  <a:solidFill>
                    <a:schemeClr val="dk1"/>
                  </a:solidFill>
                  <a:latin typeface="Droid Sans Mono"/>
                  <a:ea typeface="Droid Sans Mono"/>
                  <a:cs typeface="Droid Sans Mono"/>
                  <a:sym typeface="Droid Sans Mono"/>
                </a:rPr>
                <a:t>}</a:t>
              </a:r>
              <a:endParaRPr b="0" i="0" sz="800">
                <a:solidFill>
                  <a:schemeClr val="dk1"/>
                </a:solidFill>
                <a:latin typeface="Droid Sans Mono"/>
                <a:ea typeface="Droid Sans Mono"/>
                <a:cs typeface="Droid Sans Mono"/>
                <a:sym typeface="Droid Sans Mono"/>
              </a:endParaRPr>
            </a:p>
          </p:txBody>
        </p:sp>
      </p:grpSp>
      <p:sp>
        <p:nvSpPr>
          <p:cNvPr id="340" name="Google Shape;340;p46"/>
          <p:cNvSpPr txBox="1"/>
          <p:nvPr/>
        </p:nvSpPr>
        <p:spPr>
          <a:xfrm>
            <a:off x="2934722" y="2924992"/>
            <a:ext cx="1262100" cy="2769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3F3F3F"/>
              </a:buClr>
              <a:buSzPts val="1500"/>
              <a:buFont typeface="Arial"/>
              <a:buNone/>
            </a:pPr>
            <a:r>
              <a:rPr b="0" i="0" lang="en" sz="1500">
                <a:solidFill>
                  <a:srgbClr val="3F3F3F"/>
                </a:solidFill>
                <a:latin typeface="Arial"/>
                <a:ea typeface="Arial"/>
                <a:cs typeface="Arial"/>
                <a:sym typeface="Arial"/>
              </a:rPr>
              <a:t>Helper</a:t>
            </a:r>
            <a:r>
              <a:rPr b="0" i="0" lang="en" sz="1500">
                <a:solidFill>
                  <a:schemeClr val="dk1"/>
                </a:solidFill>
                <a:latin typeface="Arial"/>
                <a:ea typeface="Arial"/>
                <a:cs typeface="Arial"/>
                <a:sym typeface="Arial"/>
              </a:rPr>
              <a:t> code</a:t>
            </a:r>
            <a:endParaRPr b="0" i="0" sz="1500">
              <a:solidFill>
                <a:schemeClr val="dk1"/>
              </a:solidFill>
              <a:latin typeface="Arial"/>
              <a:ea typeface="Arial"/>
              <a:cs typeface="Arial"/>
              <a:sym typeface="Arial"/>
            </a:endParaRPr>
          </a:p>
        </p:txBody>
      </p:sp>
      <p:sp>
        <p:nvSpPr>
          <p:cNvPr id="341" name="Google Shape;341;p46"/>
          <p:cNvSpPr txBox="1"/>
          <p:nvPr/>
        </p:nvSpPr>
        <p:spPr>
          <a:xfrm>
            <a:off x="4632894" y="2924992"/>
            <a:ext cx="1262100" cy="4848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3F3F3F"/>
              </a:buClr>
              <a:buSzPts val="1500"/>
              <a:buFont typeface="Arial"/>
              <a:buNone/>
            </a:pPr>
            <a:r>
              <a:rPr b="0" i="0" lang="en" sz="1500">
                <a:solidFill>
                  <a:srgbClr val="3F3F3F"/>
                </a:solidFill>
                <a:latin typeface="Arial"/>
                <a:ea typeface="Arial"/>
                <a:cs typeface="Arial"/>
                <a:sym typeface="Arial"/>
              </a:rPr>
              <a:t>Training</a:t>
            </a:r>
            <a:r>
              <a:rPr b="0" i="0" lang="en" sz="1500">
                <a:solidFill>
                  <a:schemeClr val="dk1"/>
                </a:solidFill>
                <a:latin typeface="Arial"/>
                <a:ea typeface="Arial"/>
                <a:cs typeface="Arial"/>
                <a:sym typeface="Arial"/>
              </a:rPr>
              <a:t> code</a:t>
            </a:r>
            <a:endParaRPr b="0" i="0" sz="1500">
              <a:solidFill>
                <a:schemeClr val="dk1"/>
              </a:solidFill>
              <a:latin typeface="Arial"/>
              <a:ea typeface="Arial"/>
              <a:cs typeface="Arial"/>
              <a:sym typeface="Arial"/>
            </a:endParaRPr>
          </a:p>
        </p:txBody>
      </p:sp>
      <p:sp>
        <p:nvSpPr>
          <p:cNvPr id="342" name="Google Shape;342;p46"/>
          <p:cNvSpPr txBox="1"/>
          <p:nvPr/>
        </p:nvSpPr>
        <p:spPr>
          <a:xfrm>
            <a:off x="2934722" y="3521170"/>
            <a:ext cx="3034500" cy="531000"/>
          </a:xfrm>
          <a:prstGeom prst="rect">
            <a:avLst/>
          </a:prstGeom>
          <a:solidFill>
            <a:srgbClr val="8C6BDD"/>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lt1"/>
              </a:buClr>
              <a:buSzPts val="1500"/>
              <a:buFont typeface="Arial"/>
              <a:buNone/>
            </a:pPr>
            <a:r>
              <a:rPr b="0" i="0" lang="en" sz="1500">
                <a:solidFill>
                  <a:schemeClr val="lt1"/>
                </a:solidFill>
                <a:latin typeface="Arial"/>
                <a:ea typeface="Arial"/>
                <a:cs typeface="Arial"/>
                <a:sym typeface="Arial"/>
              </a:rPr>
              <a:t>Model training</a:t>
            </a:r>
            <a:endParaRPr sz="1100"/>
          </a:p>
          <a:p>
            <a:pPr indent="0" lvl="0" marL="0" marR="0" rtl="0" algn="ctr">
              <a:lnSpc>
                <a:spcPct val="100000"/>
              </a:lnSpc>
              <a:spcBef>
                <a:spcPts val="0"/>
              </a:spcBef>
              <a:spcAft>
                <a:spcPts val="0"/>
              </a:spcAft>
              <a:buClr>
                <a:schemeClr val="lt1"/>
              </a:buClr>
              <a:buSzPts val="1500"/>
              <a:buFont typeface="Arial"/>
              <a:buNone/>
            </a:pPr>
            <a:r>
              <a:rPr b="0" i="0" lang="en" sz="1500">
                <a:solidFill>
                  <a:schemeClr val="lt1"/>
                </a:solidFill>
                <a:latin typeface="Arial"/>
                <a:ea typeface="Arial"/>
                <a:cs typeface="Arial"/>
                <a:sym typeface="Arial"/>
              </a:rPr>
              <a:t>on ML computer instances</a:t>
            </a:r>
            <a:endParaRPr b="0" i="0" sz="1500">
              <a:solidFill>
                <a:schemeClr val="lt1"/>
              </a:solidFill>
              <a:latin typeface="Arial"/>
              <a:ea typeface="Arial"/>
              <a:cs typeface="Arial"/>
              <a:sym typeface="Arial"/>
            </a:endParaRPr>
          </a:p>
        </p:txBody>
      </p:sp>
      <p:sp>
        <p:nvSpPr>
          <p:cNvPr id="343" name="Google Shape;343;p46"/>
          <p:cNvSpPr/>
          <p:nvPr/>
        </p:nvSpPr>
        <p:spPr>
          <a:xfrm>
            <a:off x="2200298" y="1087289"/>
            <a:ext cx="466200" cy="466200"/>
          </a:xfrm>
          <a:prstGeom prst="ellipse">
            <a:avLst/>
          </a:prstGeom>
          <a:solidFill>
            <a:srgbClr val="637474"/>
          </a:solidFill>
          <a:ln cap="flat" cmpd="sng" w="12700">
            <a:solidFill>
              <a:srgbClr val="63747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2</a:t>
            </a:r>
            <a:endParaRPr sz="1400">
              <a:solidFill>
                <a:schemeClr val="lt1"/>
              </a:solidFill>
              <a:latin typeface="Arial"/>
              <a:ea typeface="Arial"/>
              <a:cs typeface="Arial"/>
              <a:sym typeface="Arial"/>
            </a:endParaRPr>
          </a:p>
        </p:txBody>
      </p:sp>
      <p:sp>
        <p:nvSpPr>
          <p:cNvPr id="344" name="Google Shape;344;p46"/>
          <p:cNvSpPr/>
          <p:nvPr/>
        </p:nvSpPr>
        <p:spPr>
          <a:xfrm>
            <a:off x="7461846" y="3392333"/>
            <a:ext cx="466200" cy="466200"/>
          </a:xfrm>
          <a:prstGeom prst="ellipse">
            <a:avLst/>
          </a:prstGeom>
          <a:solidFill>
            <a:srgbClr val="637474"/>
          </a:solidFill>
          <a:ln cap="flat" cmpd="sng" w="12700">
            <a:solidFill>
              <a:srgbClr val="63747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3</a:t>
            </a:r>
            <a:endParaRPr sz="1400">
              <a:solidFill>
                <a:schemeClr val="lt1"/>
              </a:solidFill>
              <a:latin typeface="Arial"/>
              <a:ea typeface="Arial"/>
              <a:cs typeface="Arial"/>
              <a:sym typeface="Arial"/>
            </a:endParaRPr>
          </a:p>
        </p:txBody>
      </p:sp>
      <p:sp>
        <p:nvSpPr>
          <p:cNvPr id="345" name="Google Shape;345;p46"/>
          <p:cNvSpPr txBox="1"/>
          <p:nvPr/>
        </p:nvSpPr>
        <p:spPr>
          <a:xfrm>
            <a:off x="3400990" y="4303396"/>
            <a:ext cx="2284500" cy="3600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500"/>
              <a:buFont typeface="Arial"/>
              <a:buNone/>
            </a:pPr>
            <a:r>
              <a:rPr b="1" i="0" lang="en" sz="1500">
                <a:solidFill>
                  <a:schemeClr val="dk1"/>
                </a:solidFill>
                <a:latin typeface="Arial"/>
                <a:ea typeface="Arial"/>
                <a:cs typeface="Arial"/>
                <a:sym typeface="Arial"/>
              </a:rPr>
              <a:t>Amazon SageMaker</a:t>
            </a:r>
            <a:endParaRPr b="1" i="0" sz="1500">
              <a:solidFill>
                <a:schemeClr val="dk1"/>
              </a:solidFill>
              <a:latin typeface="Arial"/>
              <a:ea typeface="Arial"/>
              <a:cs typeface="Arial"/>
              <a:sym typeface="Arial"/>
            </a:endParaRPr>
          </a:p>
        </p:txBody>
      </p:sp>
      <p:cxnSp>
        <p:nvCxnSpPr>
          <p:cNvPr id="346" name="Google Shape;346;p46"/>
          <p:cNvCxnSpPr>
            <a:endCxn id="347" idx="1"/>
          </p:cNvCxnSpPr>
          <p:nvPr/>
        </p:nvCxnSpPr>
        <p:spPr>
          <a:xfrm>
            <a:off x="2123441" y="2255446"/>
            <a:ext cx="2553300" cy="55200"/>
          </a:xfrm>
          <a:prstGeom prst="straightConnector1">
            <a:avLst/>
          </a:prstGeom>
          <a:noFill/>
          <a:ln cap="flat" cmpd="sng" w="57150">
            <a:solidFill>
              <a:srgbClr val="9AA9A9"/>
            </a:solidFill>
            <a:prstDash val="solid"/>
            <a:miter lim="800000"/>
            <a:headEnd len="sm" w="sm" type="none"/>
            <a:tailEnd len="med" w="med" type="triangle"/>
          </a:ln>
        </p:spPr>
      </p:cxnSp>
      <p:grpSp>
        <p:nvGrpSpPr>
          <p:cNvPr descr="Process for creating a job in Amazon SageMaker." id="348" name="Google Shape;348;p46"/>
          <p:cNvGrpSpPr/>
          <p:nvPr/>
        </p:nvGrpSpPr>
        <p:grpSpPr>
          <a:xfrm>
            <a:off x="361305" y="1540680"/>
            <a:ext cx="7973263" cy="3184650"/>
            <a:chOff x="481740" y="2054240"/>
            <a:chExt cx="10631017" cy="4246200"/>
          </a:xfrm>
        </p:grpSpPr>
        <p:sp>
          <p:nvSpPr>
            <p:cNvPr id="349" name="Google Shape;349;p46"/>
            <p:cNvSpPr txBox="1"/>
            <p:nvPr/>
          </p:nvSpPr>
          <p:spPr>
            <a:xfrm>
              <a:off x="9430057" y="3599124"/>
              <a:ext cx="1682700" cy="6465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3F3F3F"/>
                </a:buClr>
                <a:buSzPts val="1500"/>
                <a:buFont typeface="Arial"/>
                <a:buNone/>
              </a:pPr>
              <a:r>
                <a:rPr lang="en" sz="1500">
                  <a:solidFill>
                    <a:srgbClr val="3F3F3F"/>
                  </a:solidFill>
                </a:rPr>
                <a:t>Fine-Tune</a:t>
              </a:r>
              <a:r>
                <a:rPr b="0" i="0" lang="en" sz="1500">
                  <a:solidFill>
                    <a:schemeClr val="dk1"/>
                  </a:solidFill>
                  <a:latin typeface="Arial"/>
                  <a:ea typeface="Arial"/>
                  <a:cs typeface="Arial"/>
                  <a:sym typeface="Arial"/>
                </a:rPr>
                <a:t> code</a:t>
              </a:r>
              <a:endParaRPr b="0" i="0" sz="1500">
                <a:solidFill>
                  <a:schemeClr val="dk1"/>
                </a:solidFill>
                <a:latin typeface="Arial"/>
                <a:ea typeface="Arial"/>
                <a:cs typeface="Arial"/>
                <a:sym typeface="Arial"/>
              </a:endParaRPr>
            </a:p>
          </p:txBody>
        </p:sp>
        <p:grpSp>
          <p:nvGrpSpPr>
            <p:cNvPr id="350" name="Google Shape;350;p46"/>
            <p:cNvGrpSpPr/>
            <p:nvPr/>
          </p:nvGrpSpPr>
          <p:grpSpPr>
            <a:xfrm>
              <a:off x="481740" y="2054240"/>
              <a:ext cx="8480072" cy="4246200"/>
              <a:chOff x="481740" y="2054240"/>
              <a:chExt cx="8480072" cy="4246200"/>
            </a:xfrm>
          </p:grpSpPr>
          <p:sp>
            <p:nvSpPr>
              <p:cNvPr id="351" name="Google Shape;351;p46"/>
              <p:cNvSpPr/>
              <p:nvPr/>
            </p:nvSpPr>
            <p:spPr>
              <a:xfrm>
                <a:off x="481740" y="2559073"/>
                <a:ext cx="2308500" cy="2664600"/>
              </a:xfrm>
              <a:prstGeom prst="roundRect">
                <a:avLst>
                  <a:gd fmla="val 4979" name="adj"/>
                </a:avLst>
              </a:prstGeom>
              <a:solidFill>
                <a:srgbClr val="FBE7E5"/>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52" name="Google Shape;352;p46"/>
              <p:cNvSpPr/>
              <p:nvPr/>
            </p:nvSpPr>
            <p:spPr>
              <a:xfrm>
                <a:off x="3101012" y="2054240"/>
                <a:ext cx="5860800" cy="4246200"/>
              </a:xfrm>
              <a:prstGeom prst="roundRect">
                <a:avLst>
                  <a:gd fmla="val 3225" name="adj"/>
                </a:avLst>
              </a:prstGeom>
              <a:solidFill>
                <a:srgbClr val="F2F2F2"/>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353" name="Google Shape;353;p46"/>
              <p:cNvGrpSpPr/>
              <p:nvPr/>
            </p:nvGrpSpPr>
            <p:grpSpPr>
              <a:xfrm>
                <a:off x="6235654" y="2455611"/>
                <a:ext cx="1661451" cy="1250499"/>
                <a:chOff x="4512039" y="3818889"/>
                <a:chExt cx="1661451" cy="1103706"/>
              </a:xfrm>
            </p:grpSpPr>
            <p:sp>
              <p:nvSpPr>
                <p:cNvPr id="347" name="Google Shape;347;p46"/>
                <p:cNvSpPr/>
                <p:nvPr/>
              </p:nvSpPr>
              <p:spPr>
                <a:xfrm>
                  <a:off x="4512039" y="3818889"/>
                  <a:ext cx="1583982" cy="1103706"/>
                </a:xfrm>
                <a:prstGeom prst="flowChartDocument">
                  <a:avLst/>
                </a:prstGeom>
                <a:solidFill>
                  <a:srgbClr val="D4F3F0"/>
                </a:solidFill>
                <a:ln cap="flat" cmpd="sng" w="12700">
                  <a:solidFill>
                    <a:schemeClr val="dk2"/>
                  </a:solidFill>
                  <a:prstDash val="solid"/>
                  <a:miter lim="800000"/>
                  <a:headEnd len="sm" w="sm" type="none"/>
                  <a:tailEnd len="sm" w="sm" type="none"/>
                </a:ln>
                <a:effectLst>
                  <a:outerShdw blurRad="25400" rotWithShape="0" algn="r" dir="6600000" dist="38100">
                    <a:srgbClr val="1B6059">
                      <a:alpha val="2078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Droid Sans Mono"/>
                    <a:ea typeface="Droid Sans Mono"/>
                    <a:cs typeface="Droid Sans Mono"/>
                    <a:sym typeface="Droid Sans Mono"/>
                  </a:endParaRPr>
                </a:p>
              </p:txBody>
            </p:sp>
            <p:sp>
              <p:nvSpPr>
                <p:cNvPr id="354" name="Google Shape;354;p46"/>
                <p:cNvSpPr txBox="1"/>
                <p:nvPr/>
              </p:nvSpPr>
              <p:spPr>
                <a:xfrm>
                  <a:off x="4589490" y="3880630"/>
                  <a:ext cx="1584000" cy="516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800"/>
                    <a:buFont typeface="Arial"/>
                    <a:buNone/>
                  </a:pPr>
                  <a:r>
                    <a:rPr b="0" i="0" lang="en" sz="800">
                      <a:solidFill>
                        <a:schemeClr val="dk1"/>
                      </a:solidFill>
                      <a:latin typeface="Droid Sans Mono"/>
                      <a:ea typeface="Droid Sans Mono"/>
                      <a:cs typeface="Droid Sans Mono"/>
                      <a:sym typeface="Droid Sans Mono"/>
                    </a:rPr>
                    <a:t>{</a:t>
                  </a:r>
                  <a:endParaRPr sz="1100"/>
                </a:p>
                <a:p>
                  <a:pPr indent="0" lvl="0" marL="0" marR="0" rtl="0" algn="l">
                    <a:lnSpc>
                      <a:spcPct val="100000"/>
                    </a:lnSpc>
                    <a:spcBef>
                      <a:spcPts val="0"/>
                    </a:spcBef>
                    <a:spcAft>
                      <a:spcPts val="0"/>
                    </a:spcAft>
                    <a:buClr>
                      <a:schemeClr val="dk1"/>
                    </a:buClr>
                    <a:buSzPts val="800"/>
                    <a:buFont typeface="Arial"/>
                    <a:buNone/>
                  </a:pPr>
                  <a:r>
                    <a:rPr lang="en" sz="800">
                      <a:solidFill>
                        <a:schemeClr val="dk1"/>
                      </a:solidFill>
                      <a:latin typeface="Droid Sans Mono"/>
                      <a:ea typeface="Droid Sans Mono"/>
                      <a:cs typeface="Droid Sans Mono"/>
                      <a:sym typeface="Droid Sans Mono"/>
                    </a:rPr>
                    <a:t>Base Model</a:t>
                  </a:r>
                  <a:endParaRPr sz="1100"/>
                </a:p>
                <a:p>
                  <a:pPr indent="0" lvl="0" marL="0" marR="0" rtl="0" algn="l">
                    <a:lnSpc>
                      <a:spcPct val="100000"/>
                    </a:lnSpc>
                    <a:spcBef>
                      <a:spcPts val="0"/>
                    </a:spcBef>
                    <a:spcAft>
                      <a:spcPts val="0"/>
                    </a:spcAft>
                    <a:buClr>
                      <a:schemeClr val="dk1"/>
                    </a:buClr>
                    <a:buSzPts val="800"/>
                    <a:buFont typeface="Arial"/>
                    <a:buNone/>
                  </a:pPr>
                  <a:r>
                    <a:rPr b="0" i="0" lang="en" sz="800">
                      <a:solidFill>
                        <a:schemeClr val="dk1"/>
                      </a:solidFill>
                      <a:latin typeface="Droid Sans Mono"/>
                      <a:ea typeface="Droid Sans Mono"/>
                      <a:cs typeface="Droid Sans Mono"/>
                      <a:sym typeface="Droid Sans Mono"/>
                    </a:rPr>
                    <a:t>}</a:t>
                  </a:r>
                  <a:endParaRPr b="0" i="0" sz="800">
                    <a:solidFill>
                      <a:schemeClr val="dk1"/>
                    </a:solidFill>
                    <a:latin typeface="Droid Sans Mono"/>
                    <a:ea typeface="Droid Sans Mono"/>
                    <a:cs typeface="Droid Sans Mono"/>
                    <a:sym typeface="Droid Sans Mono"/>
                  </a:endParaRPr>
                </a:p>
              </p:txBody>
            </p:sp>
          </p:grpSp>
          <p:grpSp>
            <p:nvGrpSpPr>
              <p:cNvPr id="355" name="Google Shape;355;p46"/>
              <p:cNvGrpSpPr/>
              <p:nvPr/>
            </p:nvGrpSpPr>
            <p:grpSpPr>
              <a:xfrm>
                <a:off x="3972140" y="2470294"/>
                <a:ext cx="1583982" cy="1244214"/>
                <a:chOff x="4512039" y="3818889"/>
                <a:chExt cx="1583982" cy="1244214"/>
              </a:xfrm>
            </p:grpSpPr>
            <p:sp>
              <p:nvSpPr>
                <p:cNvPr id="356" name="Google Shape;356;p46"/>
                <p:cNvSpPr/>
                <p:nvPr/>
              </p:nvSpPr>
              <p:spPr>
                <a:xfrm>
                  <a:off x="4512039" y="3818889"/>
                  <a:ext cx="1583982" cy="1244214"/>
                </a:xfrm>
                <a:prstGeom prst="flowChartDocument">
                  <a:avLst/>
                </a:prstGeom>
                <a:solidFill>
                  <a:srgbClr val="D4F3F0"/>
                </a:solidFill>
                <a:ln cap="flat" cmpd="sng" w="12700">
                  <a:solidFill>
                    <a:schemeClr val="dk2"/>
                  </a:solidFill>
                  <a:prstDash val="solid"/>
                  <a:miter lim="800000"/>
                  <a:headEnd len="sm" w="sm" type="none"/>
                  <a:tailEnd len="sm" w="sm" type="none"/>
                </a:ln>
                <a:effectLst>
                  <a:outerShdw blurRad="25400" rotWithShape="0" algn="r" dir="6600000" dist="38100">
                    <a:srgbClr val="1B6059">
                      <a:alpha val="2078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Droid Sans Mono"/>
                    <a:ea typeface="Droid Sans Mono"/>
                    <a:cs typeface="Droid Sans Mono"/>
                    <a:sym typeface="Droid Sans Mono"/>
                  </a:endParaRPr>
                </a:p>
              </p:txBody>
            </p:sp>
            <p:sp>
              <p:nvSpPr>
                <p:cNvPr id="357" name="Google Shape;357;p46"/>
                <p:cNvSpPr txBox="1"/>
                <p:nvPr/>
              </p:nvSpPr>
              <p:spPr>
                <a:xfrm>
                  <a:off x="4589490" y="3880630"/>
                  <a:ext cx="1453200" cy="585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800"/>
                    <a:buFont typeface="Arial"/>
                    <a:buNone/>
                  </a:pPr>
                  <a:r>
                    <a:rPr b="0" i="0" lang="en" sz="800">
                      <a:solidFill>
                        <a:schemeClr val="dk1"/>
                      </a:solidFill>
                      <a:latin typeface="Droid Sans Mono"/>
                      <a:ea typeface="Droid Sans Mono"/>
                      <a:cs typeface="Droid Sans Mono"/>
                      <a:sym typeface="Droid Sans Mono"/>
                    </a:rPr>
                    <a:t>{</a:t>
                  </a:r>
                  <a:endParaRPr sz="1100"/>
                </a:p>
                <a:p>
                  <a:pPr indent="0" lvl="0" marL="0" marR="0" rtl="0" algn="l">
                    <a:lnSpc>
                      <a:spcPct val="100000"/>
                    </a:lnSpc>
                    <a:spcBef>
                      <a:spcPts val="0"/>
                    </a:spcBef>
                    <a:spcAft>
                      <a:spcPts val="0"/>
                    </a:spcAft>
                    <a:buClr>
                      <a:schemeClr val="dk1"/>
                    </a:buClr>
                    <a:buSzPts val="800"/>
                    <a:buFont typeface="Arial"/>
                    <a:buNone/>
                  </a:pPr>
                  <a:r>
                    <a:rPr b="0" i="0" lang="en" sz="800">
                      <a:solidFill>
                        <a:schemeClr val="dk1"/>
                      </a:solidFill>
                      <a:latin typeface="Droid Sans Mono"/>
                      <a:ea typeface="Droid Sans Mono"/>
                      <a:cs typeface="Droid Sans Mono"/>
                      <a:sym typeface="Droid Sans Mono"/>
                    </a:rPr>
                    <a:t> </a:t>
                  </a:r>
                  <a:r>
                    <a:rPr lang="en" sz="800">
                      <a:solidFill>
                        <a:schemeClr val="dk1"/>
                      </a:solidFill>
                      <a:latin typeface="Droid Sans Mono"/>
                      <a:ea typeface="Droid Sans Mono"/>
                      <a:cs typeface="Droid Sans Mono"/>
                      <a:sym typeface="Droid Sans Mono"/>
                    </a:rPr>
                    <a:t>Encode Data</a:t>
                  </a:r>
                  <a:endParaRPr sz="1100"/>
                </a:p>
                <a:p>
                  <a:pPr indent="0" lvl="0" marL="0" marR="0" rtl="0" algn="l">
                    <a:lnSpc>
                      <a:spcPct val="100000"/>
                    </a:lnSpc>
                    <a:spcBef>
                      <a:spcPts val="0"/>
                    </a:spcBef>
                    <a:spcAft>
                      <a:spcPts val="0"/>
                    </a:spcAft>
                    <a:buClr>
                      <a:schemeClr val="dk1"/>
                    </a:buClr>
                    <a:buSzPts val="800"/>
                    <a:buFont typeface="Arial"/>
                    <a:buNone/>
                  </a:pPr>
                  <a:r>
                    <a:rPr b="0" i="0" lang="en" sz="800">
                      <a:solidFill>
                        <a:schemeClr val="dk1"/>
                      </a:solidFill>
                      <a:latin typeface="Droid Sans Mono"/>
                      <a:ea typeface="Droid Sans Mono"/>
                      <a:cs typeface="Droid Sans Mono"/>
                      <a:sym typeface="Droid Sans Mono"/>
                    </a:rPr>
                    <a:t>}</a:t>
                  </a:r>
                  <a:endParaRPr b="0" i="0" sz="800">
                    <a:solidFill>
                      <a:schemeClr val="dk1"/>
                    </a:solidFill>
                    <a:latin typeface="Droid Sans Mono"/>
                    <a:ea typeface="Droid Sans Mono"/>
                    <a:cs typeface="Droid Sans Mono"/>
                    <a:sym typeface="Droid Sans Mono"/>
                  </a:endParaRPr>
                </a:p>
              </p:txBody>
            </p:sp>
          </p:grpSp>
        </p:grpSp>
      </p:grpSp>
      <p:sp>
        <p:nvSpPr>
          <p:cNvPr id="358" name="Google Shape;358;p46"/>
          <p:cNvSpPr txBox="1"/>
          <p:nvPr/>
        </p:nvSpPr>
        <p:spPr>
          <a:xfrm>
            <a:off x="6812033" y="3912808"/>
            <a:ext cx="1871100" cy="3600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500"/>
              <a:buFont typeface="Arial"/>
              <a:buNone/>
            </a:pPr>
            <a:r>
              <a:rPr b="0" i="0" lang="en" sz="1500">
                <a:solidFill>
                  <a:schemeClr val="dk1"/>
                </a:solidFill>
                <a:latin typeface="Arial"/>
                <a:ea typeface="Arial"/>
                <a:cs typeface="Arial"/>
                <a:sym typeface="Arial"/>
              </a:rPr>
              <a:t>Amazon Elastic Container Registry (Amazon ECR)</a:t>
            </a:r>
            <a:endParaRPr b="0" i="0" sz="1500">
              <a:solidFill>
                <a:schemeClr val="dk1"/>
              </a:solidFill>
              <a:latin typeface="Arial"/>
              <a:ea typeface="Arial"/>
              <a:cs typeface="Arial"/>
              <a:sym typeface="Arial"/>
            </a:endParaRPr>
          </a:p>
        </p:txBody>
      </p:sp>
      <p:sp>
        <p:nvSpPr>
          <p:cNvPr id="359" name="Google Shape;359;p46"/>
          <p:cNvSpPr/>
          <p:nvPr/>
        </p:nvSpPr>
        <p:spPr>
          <a:xfrm>
            <a:off x="2748859" y="1514948"/>
            <a:ext cx="235800" cy="235800"/>
          </a:xfrm>
          <a:prstGeom prst="roundRect">
            <a:avLst>
              <a:gd fmla="val 16667" name="adj"/>
            </a:avLst>
          </a:prstGeom>
          <a:solidFill>
            <a:srgbClr val="8C6BDD"/>
          </a:solidFill>
          <a:ln cap="flat" cmpd="sng" w="12700">
            <a:solidFill>
              <a:schemeClr val="lt1"/>
            </a:solidFill>
            <a:prstDash val="solid"/>
            <a:miter lim="800000"/>
            <a:headEnd len="sm" w="sm" type="none"/>
            <a:tailEnd len="sm" w="sm" type="none"/>
          </a:ln>
          <a:effectLst>
            <a:outerShdw blurRad="25400" rotWithShape="0" algn="r" dir="10800000" dist="1905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60" name="Google Shape;360;p46"/>
          <p:cNvSpPr/>
          <p:nvPr/>
        </p:nvSpPr>
        <p:spPr>
          <a:xfrm>
            <a:off x="2788864" y="1554953"/>
            <a:ext cx="235800" cy="235800"/>
          </a:xfrm>
          <a:prstGeom prst="roundRect">
            <a:avLst>
              <a:gd fmla="val 16667" name="adj"/>
            </a:avLst>
          </a:prstGeom>
          <a:solidFill>
            <a:srgbClr val="8C6BDD"/>
          </a:solidFill>
          <a:ln cap="flat" cmpd="sng" w="12700">
            <a:solidFill>
              <a:schemeClr val="lt1"/>
            </a:solidFill>
            <a:prstDash val="solid"/>
            <a:miter lim="800000"/>
            <a:headEnd len="sm" w="sm" type="none"/>
            <a:tailEnd len="sm" w="sm" type="none"/>
          </a:ln>
          <a:effectLst>
            <a:outerShdw blurRad="25400" rotWithShape="0" algn="r" dir="10800000" dist="1905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61" name="Google Shape;361;p46"/>
          <p:cNvSpPr/>
          <p:nvPr/>
        </p:nvSpPr>
        <p:spPr>
          <a:xfrm>
            <a:off x="2834584" y="1606388"/>
            <a:ext cx="235800" cy="235800"/>
          </a:xfrm>
          <a:prstGeom prst="roundRect">
            <a:avLst>
              <a:gd fmla="val 16667" name="adj"/>
            </a:avLst>
          </a:prstGeom>
          <a:solidFill>
            <a:srgbClr val="8C6BDD"/>
          </a:solidFill>
          <a:ln cap="flat" cmpd="sng" w="12700">
            <a:solidFill>
              <a:schemeClr val="lt1"/>
            </a:solidFill>
            <a:prstDash val="solid"/>
            <a:miter lim="800000"/>
            <a:headEnd len="sm" w="sm" type="none"/>
            <a:tailEnd len="sm" w="sm" type="none"/>
          </a:ln>
          <a:effectLst>
            <a:outerShdw blurRad="25400" rotWithShape="0" algn="r" dir="10800000" dist="1905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62" name="Google Shape;362;p46"/>
          <p:cNvSpPr txBox="1"/>
          <p:nvPr/>
        </p:nvSpPr>
        <p:spPr>
          <a:xfrm>
            <a:off x="610009" y="2981297"/>
            <a:ext cx="1256400" cy="2760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500"/>
              <a:buFont typeface="Arial"/>
              <a:buNone/>
            </a:pPr>
            <a:r>
              <a:rPr b="0" i="0" lang="en" sz="1500">
                <a:solidFill>
                  <a:schemeClr val="dk1"/>
                </a:solidFill>
                <a:latin typeface="Arial"/>
                <a:ea typeface="Arial"/>
                <a:cs typeface="Arial"/>
                <a:sym typeface="Arial"/>
              </a:rPr>
              <a:t>S3 bucket training data</a:t>
            </a:r>
            <a:endParaRPr b="0" i="0" sz="1500">
              <a:solidFill>
                <a:schemeClr val="dk1"/>
              </a:solidFill>
              <a:latin typeface="Arial"/>
              <a:ea typeface="Arial"/>
              <a:cs typeface="Arial"/>
              <a:sym typeface="Arial"/>
            </a:endParaRPr>
          </a:p>
        </p:txBody>
      </p:sp>
      <p:pic>
        <p:nvPicPr>
          <p:cNvPr id="363" name="Google Shape;363;p46"/>
          <p:cNvPicPr preferRelativeResize="0"/>
          <p:nvPr/>
        </p:nvPicPr>
        <p:blipFill rotWithShape="1">
          <a:blip r:embed="rId3">
            <a:alphaModFix/>
          </a:blip>
          <a:srcRect b="0" l="0" r="0" t="0"/>
          <a:stretch/>
        </p:blipFill>
        <p:spPr>
          <a:xfrm>
            <a:off x="1017163" y="2464709"/>
            <a:ext cx="480060" cy="4800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p:nvPr/>
        </p:nvSpPr>
        <p:spPr>
          <a:xfrm>
            <a:off x="901874" y="1389400"/>
            <a:ext cx="2113800" cy="1884600"/>
          </a:xfrm>
          <a:prstGeom prst="ellipse">
            <a:avLst/>
          </a:prstGeom>
          <a:solidFill>
            <a:srgbClr val="36C2B3"/>
          </a:solidFill>
          <a:ln cap="flat" cmpd="sng" w="12700">
            <a:solidFill>
              <a:srgbClr val="1922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600">
                <a:solidFill>
                  <a:srgbClr val="000000"/>
                </a:solidFill>
                <a:latin typeface="Arial"/>
                <a:ea typeface="Arial"/>
                <a:cs typeface="Arial"/>
                <a:sym typeface="Arial"/>
              </a:rPr>
              <a:t>Two options for deployment</a:t>
            </a:r>
            <a:endParaRPr sz="1600"/>
          </a:p>
        </p:txBody>
      </p:sp>
      <p:sp>
        <p:nvSpPr>
          <p:cNvPr id="369" name="Google Shape;369;p47"/>
          <p:cNvSpPr/>
          <p:nvPr/>
        </p:nvSpPr>
        <p:spPr>
          <a:xfrm>
            <a:off x="4449742" y="1629085"/>
            <a:ext cx="3512400" cy="496200"/>
          </a:xfrm>
          <a:prstGeom prst="rect">
            <a:avLst/>
          </a:prstGeom>
          <a:solidFill>
            <a:srgbClr val="36C2B3"/>
          </a:solidFill>
          <a:ln cap="flat" cmpd="sng" w="12700">
            <a:solidFill>
              <a:srgbClr val="1922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000000"/>
                </a:solidFill>
                <a:latin typeface="Arial"/>
                <a:ea typeface="Arial"/>
                <a:cs typeface="Arial"/>
                <a:sym typeface="Arial"/>
              </a:rPr>
              <a:t>Amazon SageMaker hosting services</a:t>
            </a:r>
            <a:endParaRPr/>
          </a:p>
        </p:txBody>
      </p:sp>
      <p:sp>
        <p:nvSpPr>
          <p:cNvPr id="370" name="Google Shape;370;p47"/>
          <p:cNvSpPr/>
          <p:nvPr/>
        </p:nvSpPr>
        <p:spPr>
          <a:xfrm>
            <a:off x="4448017" y="2606295"/>
            <a:ext cx="3512400" cy="496200"/>
          </a:xfrm>
          <a:prstGeom prst="rect">
            <a:avLst/>
          </a:prstGeom>
          <a:solidFill>
            <a:srgbClr val="36C2B3"/>
          </a:solidFill>
          <a:ln cap="flat" cmpd="sng" w="12700">
            <a:solidFill>
              <a:srgbClr val="1922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000000"/>
                </a:solidFill>
                <a:latin typeface="Arial"/>
                <a:ea typeface="Arial"/>
                <a:cs typeface="Arial"/>
                <a:sym typeface="Arial"/>
              </a:rPr>
              <a:t>Batch transform</a:t>
            </a:r>
            <a:endParaRPr/>
          </a:p>
        </p:txBody>
      </p:sp>
      <p:cxnSp>
        <p:nvCxnSpPr>
          <p:cNvPr id="371" name="Google Shape;371;p47"/>
          <p:cNvCxnSpPr>
            <a:stCxn id="368" idx="6"/>
            <a:endCxn id="369" idx="1"/>
          </p:cNvCxnSpPr>
          <p:nvPr/>
        </p:nvCxnSpPr>
        <p:spPr>
          <a:xfrm flipH="1" rot="10800000">
            <a:off x="3015674" y="1877200"/>
            <a:ext cx="1434000" cy="454500"/>
          </a:xfrm>
          <a:prstGeom prst="curvedConnector3">
            <a:avLst>
              <a:gd fmla="val 50003" name="adj1"/>
            </a:avLst>
          </a:prstGeom>
          <a:noFill/>
          <a:ln cap="flat" cmpd="sng" w="9525">
            <a:solidFill>
              <a:srgbClr val="232F3E"/>
            </a:solidFill>
            <a:prstDash val="solid"/>
            <a:miter lim="800000"/>
            <a:headEnd len="sm" w="sm" type="none"/>
            <a:tailEnd len="med" w="med" type="triangle"/>
          </a:ln>
        </p:spPr>
      </p:cxnSp>
      <p:cxnSp>
        <p:nvCxnSpPr>
          <p:cNvPr id="372" name="Google Shape;372;p47"/>
          <p:cNvCxnSpPr>
            <a:stCxn id="368" idx="6"/>
            <a:endCxn id="370" idx="1"/>
          </p:cNvCxnSpPr>
          <p:nvPr/>
        </p:nvCxnSpPr>
        <p:spPr>
          <a:xfrm>
            <a:off x="3015674" y="2331700"/>
            <a:ext cx="1432200" cy="522600"/>
          </a:xfrm>
          <a:prstGeom prst="curvedConnector3">
            <a:avLst>
              <a:gd fmla="val 49997" name="adj1"/>
            </a:avLst>
          </a:prstGeom>
          <a:noFill/>
          <a:ln cap="flat" cmpd="sng" w="9525">
            <a:solidFill>
              <a:srgbClr val="232F3E"/>
            </a:solidFill>
            <a:prstDash val="solid"/>
            <a:miter lim="800000"/>
            <a:headEnd len="sm" w="sm" type="none"/>
            <a:tailEnd len="med" w="med" type="triangle"/>
          </a:ln>
        </p:spPr>
      </p:cxnSp>
      <p:sp>
        <p:nvSpPr>
          <p:cNvPr id="373" name="Google Shape;373;p47"/>
          <p:cNvSpPr txBox="1"/>
          <p:nvPr/>
        </p:nvSpPr>
        <p:spPr>
          <a:xfrm>
            <a:off x="1985000" y="3745275"/>
            <a:ext cx="5230800" cy="5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I used Pytorch Fast API on Cloud9</a:t>
            </a:r>
            <a:endParaRPr sz="1800">
              <a:solidFill>
                <a:schemeClr val="dk2"/>
              </a:solidFill>
            </a:endParaRPr>
          </a:p>
          <a:p>
            <a:pPr indent="0" lvl="0" marL="0" rtl="0" algn="ctr">
              <a:spcBef>
                <a:spcPts val="0"/>
              </a:spcBef>
              <a:spcAft>
                <a:spcPts val="0"/>
              </a:spcAft>
              <a:buNone/>
            </a:pPr>
            <a:r>
              <a:rPr lang="en" sz="1100" u="sng">
                <a:solidFill>
                  <a:schemeClr val="hlink"/>
                </a:solidFill>
                <a:hlinkClick r:id="rId3"/>
              </a:rPr>
              <a:t>https://github.com/nogibjj/pytorch-fastapi-aws-apprunner</a:t>
            </a:r>
            <a:r>
              <a:rPr lang="en" sz="1800">
                <a:solidFill>
                  <a:schemeClr val="dk2"/>
                </a:solidFill>
              </a:rPr>
              <a:t>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cxnSp>
        <p:nvCxnSpPr>
          <p:cNvPr id="378" name="Google Shape;378;p48"/>
          <p:cNvCxnSpPr/>
          <p:nvPr/>
        </p:nvCxnSpPr>
        <p:spPr>
          <a:xfrm>
            <a:off x="4847940" y="1327255"/>
            <a:ext cx="0" cy="399900"/>
          </a:xfrm>
          <a:prstGeom prst="straightConnector1">
            <a:avLst/>
          </a:prstGeom>
          <a:noFill/>
          <a:ln cap="flat" cmpd="sng" w="28575">
            <a:solidFill>
              <a:srgbClr val="545B64"/>
            </a:solidFill>
            <a:prstDash val="solid"/>
            <a:miter lim="800000"/>
            <a:headEnd len="sm" w="sm" type="none"/>
            <a:tailEnd len="med" w="med" type="stealth"/>
          </a:ln>
        </p:spPr>
      </p:cxnSp>
      <p:cxnSp>
        <p:nvCxnSpPr>
          <p:cNvPr id="379" name="Google Shape;379;p48"/>
          <p:cNvCxnSpPr/>
          <p:nvPr/>
        </p:nvCxnSpPr>
        <p:spPr>
          <a:xfrm rot="10800000">
            <a:off x="5193317" y="1327114"/>
            <a:ext cx="0" cy="399900"/>
          </a:xfrm>
          <a:prstGeom prst="straightConnector1">
            <a:avLst/>
          </a:prstGeom>
          <a:noFill/>
          <a:ln cap="flat" cmpd="sng" w="28575">
            <a:solidFill>
              <a:srgbClr val="545B64"/>
            </a:solidFill>
            <a:prstDash val="solid"/>
            <a:miter lim="800000"/>
            <a:headEnd len="sm" w="sm" type="none"/>
            <a:tailEnd len="med" w="med" type="stealth"/>
          </a:ln>
        </p:spPr>
      </p:cxnSp>
      <p:sp>
        <p:nvSpPr>
          <p:cNvPr id="380" name="Google Shape;380;p48"/>
          <p:cNvSpPr txBox="1"/>
          <p:nvPr/>
        </p:nvSpPr>
        <p:spPr>
          <a:xfrm>
            <a:off x="4046904" y="1319055"/>
            <a:ext cx="728100" cy="6234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200">
                <a:solidFill>
                  <a:schemeClr val="dk1"/>
                </a:solidFill>
                <a:latin typeface="Arial"/>
                <a:ea typeface="Arial"/>
                <a:cs typeface="Arial"/>
                <a:sym typeface="Arial"/>
              </a:rPr>
              <a:t>Inference</a:t>
            </a:r>
            <a:endParaRPr sz="1100"/>
          </a:p>
          <a:p>
            <a:pPr indent="0" lvl="0" marL="0" marR="0" rtl="0" algn="r">
              <a:spcBef>
                <a:spcPts val="0"/>
              </a:spcBef>
              <a:spcAft>
                <a:spcPts val="0"/>
              </a:spcAft>
              <a:buNone/>
            </a:pPr>
            <a:r>
              <a:rPr lang="en" sz="1200">
                <a:solidFill>
                  <a:schemeClr val="dk1"/>
                </a:solidFill>
                <a:latin typeface="Arial"/>
                <a:ea typeface="Arial"/>
                <a:cs typeface="Arial"/>
                <a:sym typeface="Arial"/>
              </a:rPr>
              <a:t>request</a:t>
            </a:r>
            <a:endParaRPr sz="1100"/>
          </a:p>
        </p:txBody>
      </p:sp>
      <p:sp>
        <p:nvSpPr>
          <p:cNvPr id="381" name="Google Shape;381;p48"/>
          <p:cNvSpPr/>
          <p:nvPr/>
        </p:nvSpPr>
        <p:spPr>
          <a:xfrm>
            <a:off x="5296671" y="1328967"/>
            <a:ext cx="8583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Inference</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response</a:t>
            </a:r>
            <a:endParaRPr sz="1100"/>
          </a:p>
        </p:txBody>
      </p:sp>
      <p:cxnSp>
        <p:nvCxnSpPr>
          <p:cNvPr id="382" name="Google Shape;382;p48"/>
          <p:cNvCxnSpPr>
            <a:stCxn id="383" idx="3"/>
            <a:endCxn id="384" idx="1"/>
          </p:cNvCxnSpPr>
          <p:nvPr/>
        </p:nvCxnSpPr>
        <p:spPr>
          <a:xfrm flipH="1" rot="10800000">
            <a:off x="3963356" y="2750932"/>
            <a:ext cx="681900" cy="600"/>
          </a:xfrm>
          <a:prstGeom prst="straightConnector1">
            <a:avLst/>
          </a:prstGeom>
          <a:noFill/>
          <a:ln cap="flat" cmpd="sng" w="28575">
            <a:solidFill>
              <a:srgbClr val="545B64"/>
            </a:solidFill>
            <a:prstDash val="solid"/>
            <a:miter lim="800000"/>
            <a:headEnd len="sm" w="sm" type="none"/>
            <a:tailEnd len="med" w="med" type="stealth"/>
          </a:ln>
        </p:spPr>
      </p:cxnSp>
      <p:cxnSp>
        <p:nvCxnSpPr>
          <p:cNvPr id="385" name="Google Shape;385;p48"/>
          <p:cNvCxnSpPr>
            <a:stCxn id="386" idx="0"/>
            <a:endCxn id="383" idx="2"/>
          </p:cNvCxnSpPr>
          <p:nvPr/>
        </p:nvCxnSpPr>
        <p:spPr>
          <a:xfrm flipH="1" rot="5400000">
            <a:off x="4158001" y="2358076"/>
            <a:ext cx="292500" cy="1533000"/>
          </a:xfrm>
          <a:prstGeom prst="bentConnector3">
            <a:avLst>
              <a:gd fmla="val 45212" name="adj1"/>
            </a:avLst>
          </a:prstGeom>
          <a:noFill/>
          <a:ln cap="flat" cmpd="sng" w="28575">
            <a:solidFill>
              <a:schemeClr val="accent1"/>
            </a:solidFill>
            <a:prstDash val="solid"/>
            <a:miter lim="800000"/>
            <a:headEnd len="sm" w="sm" type="none"/>
            <a:tailEnd len="med" w="med" type="stealth"/>
          </a:ln>
        </p:spPr>
      </p:cxnSp>
      <p:cxnSp>
        <p:nvCxnSpPr>
          <p:cNvPr id="387" name="Google Shape;387;p48"/>
          <p:cNvCxnSpPr>
            <a:stCxn id="388" idx="3"/>
            <a:endCxn id="386" idx="1"/>
          </p:cNvCxnSpPr>
          <p:nvPr/>
        </p:nvCxnSpPr>
        <p:spPr>
          <a:xfrm>
            <a:off x="3959429" y="3531153"/>
            <a:ext cx="685800" cy="1200"/>
          </a:xfrm>
          <a:prstGeom prst="straightConnector1">
            <a:avLst/>
          </a:prstGeom>
          <a:noFill/>
          <a:ln cap="flat" cmpd="sng" w="28575">
            <a:solidFill>
              <a:srgbClr val="545B64"/>
            </a:solidFill>
            <a:prstDash val="solid"/>
            <a:miter lim="800000"/>
            <a:headEnd len="sm" w="sm" type="none"/>
            <a:tailEnd len="med" w="med" type="stealth"/>
          </a:ln>
        </p:spPr>
      </p:cxnSp>
      <p:grpSp>
        <p:nvGrpSpPr>
          <p:cNvPr id="389" name="Google Shape;389;p48"/>
          <p:cNvGrpSpPr/>
          <p:nvPr/>
        </p:nvGrpSpPr>
        <p:grpSpPr>
          <a:xfrm>
            <a:off x="4645278" y="2488924"/>
            <a:ext cx="974445" cy="523373"/>
            <a:chOff x="7159184" y="3445565"/>
            <a:chExt cx="1299259" cy="697830"/>
          </a:xfrm>
        </p:grpSpPr>
        <p:sp>
          <p:nvSpPr>
            <p:cNvPr id="390" name="Google Shape;390;p48"/>
            <p:cNvSpPr txBox="1"/>
            <p:nvPr/>
          </p:nvSpPr>
          <p:spPr>
            <a:xfrm>
              <a:off x="7189144" y="3445565"/>
              <a:ext cx="1269300" cy="5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Inference</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code</a:t>
              </a:r>
              <a:endParaRPr sz="1100"/>
            </a:p>
          </p:txBody>
        </p:sp>
        <p:sp>
          <p:nvSpPr>
            <p:cNvPr id="384" name="Google Shape;384;p48"/>
            <p:cNvSpPr/>
            <p:nvPr/>
          </p:nvSpPr>
          <p:spPr>
            <a:xfrm>
              <a:off x="7159184" y="3446147"/>
              <a:ext cx="1134594" cy="697248"/>
            </a:xfrm>
            <a:prstGeom prst="flowChartDocument">
              <a:avLst/>
            </a:prstGeom>
            <a:noFill/>
            <a:ln cap="flat" cmpd="sng" w="12700">
              <a:solidFill>
                <a:srgbClr val="19222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91" name="Google Shape;391;p48"/>
          <p:cNvGrpSpPr/>
          <p:nvPr/>
        </p:nvGrpSpPr>
        <p:grpSpPr>
          <a:xfrm>
            <a:off x="4645278" y="3270389"/>
            <a:ext cx="974445" cy="523373"/>
            <a:chOff x="7159184" y="3445565"/>
            <a:chExt cx="1299259" cy="697830"/>
          </a:xfrm>
        </p:grpSpPr>
        <p:sp>
          <p:nvSpPr>
            <p:cNvPr id="392" name="Google Shape;392;p48"/>
            <p:cNvSpPr txBox="1"/>
            <p:nvPr/>
          </p:nvSpPr>
          <p:spPr>
            <a:xfrm>
              <a:off x="7189144" y="3445565"/>
              <a:ext cx="1269300" cy="5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Training</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code</a:t>
              </a:r>
              <a:endParaRPr sz="1100"/>
            </a:p>
          </p:txBody>
        </p:sp>
        <p:sp>
          <p:nvSpPr>
            <p:cNvPr id="386" name="Google Shape;386;p48"/>
            <p:cNvSpPr/>
            <p:nvPr/>
          </p:nvSpPr>
          <p:spPr>
            <a:xfrm>
              <a:off x="7159184" y="3446147"/>
              <a:ext cx="1134594" cy="697248"/>
            </a:xfrm>
            <a:prstGeom prst="flowChartDocument">
              <a:avLst/>
            </a:prstGeom>
            <a:noFill/>
            <a:ln cap="flat" cmpd="sng" w="12700">
              <a:solidFill>
                <a:srgbClr val="19222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93" name="Google Shape;393;p48"/>
          <p:cNvGrpSpPr/>
          <p:nvPr/>
        </p:nvGrpSpPr>
        <p:grpSpPr>
          <a:xfrm>
            <a:off x="3112410" y="2489627"/>
            <a:ext cx="974445" cy="523373"/>
            <a:chOff x="7159184" y="3445565"/>
            <a:chExt cx="1299259" cy="697830"/>
          </a:xfrm>
        </p:grpSpPr>
        <p:sp>
          <p:nvSpPr>
            <p:cNvPr id="394" name="Google Shape;394;p48"/>
            <p:cNvSpPr txBox="1"/>
            <p:nvPr/>
          </p:nvSpPr>
          <p:spPr>
            <a:xfrm>
              <a:off x="7189144" y="3445565"/>
              <a:ext cx="1269300" cy="5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Helper</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code</a:t>
              </a:r>
              <a:endParaRPr sz="1100"/>
            </a:p>
          </p:txBody>
        </p:sp>
        <p:sp>
          <p:nvSpPr>
            <p:cNvPr id="383" name="Google Shape;383;p48"/>
            <p:cNvSpPr/>
            <p:nvPr/>
          </p:nvSpPr>
          <p:spPr>
            <a:xfrm>
              <a:off x="7159184" y="3446147"/>
              <a:ext cx="1134594" cy="697248"/>
            </a:xfrm>
            <a:prstGeom prst="flowChartDocument">
              <a:avLst/>
            </a:prstGeom>
            <a:noFill/>
            <a:ln cap="flat" cmpd="sng" w="12700">
              <a:solidFill>
                <a:srgbClr val="19222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95" name="Google Shape;395;p48"/>
          <p:cNvGrpSpPr/>
          <p:nvPr/>
        </p:nvGrpSpPr>
        <p:grpSpPr>
          <a:xfrm>
            <a:off x="3108483" y="3269248"/>
            <a:ext cx="974445" cy="523373"/>
            <a:chOff x="7159184" y="3445565"/>
            <a:chExt cx="1299259" cy="697830"/>
          </a:xfrm>
        </p:grpSpPr>
        <p:sp>
          <p:nvSpPr>
            <p:cNvPr id="396" name="Google Shape;396;p48"/>
            <p:cNvSpPr txBox="1"/>
            <p:nvPr/>
          </p:nvSpPr>
          <p:spPr>
            <a:xfrm>
              <a:off x="7189144" y="3445565"/>
              <a:ext cx="1269300" cy="5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Helper</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code</a:t>
              </a:r>
              <a:endParaRPr sz="1100"/>
            </a:p>
          </p:txBody>
        </p:sp>
        <p:sp>
          <p:nvSpPr>
            <p:cNvPr id="388" name="Google Shape;388;p48"/>
            <p:cNvSpPr/>
            <p:nvPr/>
          </p:nvSpPr>
          <p:spPr>
            <a:xfrm>
              <a:off x="7159184" y="3446147"/>
              <a:ext cx="1134594" cy="697248"/>
            </a:xfrm>
            <a:prstGeom prst="flowChartDocument">
              <a:avLst/>
            </a:prstGeom>
            <a:noFill/>
            <a:ln cap="flat" cmpd="sng" w="12700">
              <a:solidFill>
                <a:srgbClr val="19222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descr="Process for deploying a model to Amazon SageMaker." id="397" name="Google Shape;397;p48"/>
          <p:cNvGrpSpPr/>
          <p:nvPr/>
        </p:nvGrpSpPr>
        <p:grpSpPr>
          <a:xfrm>
            <a:off x="1103587" y="508763"/>
            <a:ext cx="4802207" cy="3810062"/>
            <a:chOff x="2487449" y="1186351"/>
            <a:chExt cx="6402942" cy="5080082"/>
          </a:xfrm>
        </p:grpSpPr>
        <p:grpSp>
          <p:nvGrpSpPr>
            <p:cNvPr id="398" name="Google Shape;398;p48"/>
            <p:cNvGrpSpPr/>
            <p:nvPr/>
          </p:nvGrpSpPr>
          <p:grpSpPr>
            <a:xfrm>
              <a:off x="7169097" y="1186351"/>
              <a:ext cx="1072800" cy="1106725"/>
              <a:chOff x="7319809" y="984145"/>
              <a:chExt cx="1072800" cy="1106725"/>
            </a:xfrm>
          </p:grpSpPr>
          <p:pic>
            <p:nvPicPr>
              <p:cNvPr id="399" name="Google Shape;399;p48"/>
              <p:cNvPicPr preferRelativeResize="0"/>
              <p:nvPr/>
            </p:nvPicPr>
            <p:blipFill rotWithShape="1">
              <a:blip r:embed="rId3">
                <a:alphaModFix/>
              </a:blip>
              <a:srcRect b="0" l="0" r="0" t="0"/>
              <a:stretch/>
            </p:blipFill>
            <p:spPr>
              <a:xfrm>
                <a:off x="7470522" y="984145"/>
                <a:ext cx="771325" cy="771325"/>
              </a:xfrm>
              <a:prstGeom prst="rect">
                <a:avLst/>
              </a:prstGeom>
              <a:noFill/>
              <a:ln>
                <a:noFill/>
              </a:ln>
            </p:spPr>
          </p:pic>
          <p:sp>
            <p:nvSpPr>
              <p:cNvPr id="400" name="Google Shape;400;p48"/>
              <p:cNvSpPr txBox="1"/>
              <p:nvPr/>
            </p:nvSpPr>
            <p:spPr>
              <a:xfrm>
                <a:off x="7319809" y="1752170"/>
                <a:ext cx="1072800" cy="338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rgbClr val="232F3E"/>
                    </a:solidFill>
                    <a:latin typeface="Arial"/>
                    <a:ea typeface="Arial"/>
                    <a:cs typeface="Arial"/>
                    <a:sym typeface="Arial"/>
                  </a:rPr>
                  <a:t>Client</a:t>
                </a:r>
                <a:endParaRPr sz="1100"/>
              </a:p>
            </p:txBody>
          </p:sp>
        </p:grpSp>
        <p:grpSp>
          <p:nvGrpSpPr>
            <p:cNvPr id="401" name="Google Shape;401;p48"/>
            <p:cNvGrpSpPr/>
            <p:nvPr/>
          </p:nvGrpSpPr>
          <p:grpSpPr>
            <a:xfrm>
              <a:off x="4660393" y="3166834"/>
              <a:ext cx="2254964" cy="585000"/>
              <a:chOff x="4660393" y="2785834"/>
              <a:chExt cx="2254964" cy="585000"/>
            </a:xfrm>
          </p:grpSpPr>
          <p:pic>
            <p:nvPicPr>
              <p:cNvPr id="402" name="Google Shape;402;p48"/>
              <p:cNvPicPr preferRelativeResize="0"/>
              <p:nvPr/>
            </p:nvPicPr>
            <p:blipFill rotWithShape="1">
              <a:blip r:embed="rId4">
                <a:alphaModFix/>
              </a:blip>
              <a:srcRect b="0" l="0" r="0" t="0"/>
              <a:stretch/>
            </p:blipFill>
            <p:spPr>
              <a:xfrm>
                <a:off x="4660393" y="2793291"/>
                <a:ext cx="323641" cy="323641"/>
              </a:xfrm>
              <a:prstGeom prst="rect">
                <a:avLst/>
              </a:prstGeom>
              <a:noFill/>
              <a:ln>
                <a:noFill/>
              </a:ln>
            </p:spPr>
          </p:pic>
          <p:sp>
            <p:nvSpPr>
              <p:cNvPr id="403" name="Google Shape;403;p48"/>
              <p:cNvSpPr txBox="1"/>
              <p:nvPr/>
            </p:nvSpPr>
            <p:spPr>
              <a:xfrm>
                <a:off x="4946457" y="2785834"/>
                <a:ext cx="1968900" cy="585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Amazon SageMaker</a:t>
                </a:r>
                <a:endParaRPr sz="1100"/>
              </a:p>
            </p:txBody>
          </p:sp>
        </p:grpSp>
        <p:grpSp>
          <p:nvGrpSpPr>
            <p:cNvPr id="404" name="Google Shape;404;p48"/>
            <p:cNvGrpSpPr/>
            <p:nvPr/>
          </p:nvGrpSpPr>
          <p:grpSpPr>
            <a:xfrm>
              <a:off x="2502531" y="4744311"/>
              <a:ext cx="1616459" cy="1522122"/>
              <a:chOff x="2885519" y="4552225"/>
              <a:chExt cx="1616459" cy="1522122"/>
            </a:xfrm>
          </p:grpSpPr>
          <p:grpSp>
            <p:nvGrpSpPr>
              <p:cNvPr id="405" name="Google Shape;405;p48"/>
              <p:cNvGrpSpPr/>
              <p:nvPr/>
            </p:nvGrpSpPr>
            <p:grpSpPr>
              <a:xfrm>
                <a:off x="2885519" y="4552225"/>
                <a:ext cx="944197" cy="944197"/>
                <a:chOff x="2885519" y="4552225"/>
                <a:chExt cx="944197" cy="944197"/>
              </a:xfrm>
            </p:grpSpPr>
            <p:pic>
              <p:nvPicPr>
                <p:cNvPr id="406" name="Google Shape;406;p48"/>
                <p:cNvPicPr preferRelativeResize="0"/>
                <p:nvPr/>
              </p:nvPicPr>
              <p:blipFill rotWithShape="1">
                <a:blip r:embed="rId5">
                  <a:alphaModFix/>
                </a:blip>
                <a:srcRect b="0" l="0" r="0" t="0"/>
                <a:stretch/>
              </p:blipFill>
              <p:spPr>
                <a:xfrm>
                  <a:off x="2885519" y="4552225"/>
                  <a:ext cx="944197" cy="944197"/>
                </a:xfrm>
                <a:prstGeom prst="rect">
                  <a:avLst/>
                </a:prstGeom>
                <a:noFill/>
                <a:ln>
                  <a:noFill/>
                </a:ln>
              </p:spPr>
            </p:pic>
            <p:pic>
              <p:nvPicPr>
                <p:cNvPr id="407" name="Google Shape;407;p48"/>
                <p:cNvPicPr preferRelativeResize="0"/>
                <p:nvPr/>
              </p:nvPicPr>
              <p:blipFill rotWithShape="1">
                <a:blip r:embed="rId6">
                  <a:alphaModFix/>
                </a:blip>
                <a:srcRect b="0" l="0" r="0" t="0"/>
                <a:stretch/>
              </p:blipFill>
              <p:spPr>
                <a:xfrm>
                  <a:off x="3188807" y="5107159"/>
                  <a:ext cx="272570" cy="272570"/>
                </a:xfrm>
                <a:prstGeom prst="rect">
                  <a:avLst/>
                </a:prstGeom>
                <a:noFill/>
                <a:ln>
                  <a:noFill/>
                </a:ln>
              </p:spPr>
            </p:pic>
            <p:pic>
              <p:nvPicPr>
                <p:cNvPr id="408" name="Google Shape;408;p48"/>
                <p:cNvPicPr preferRelativeResize="0"/>
                <p:nvPr/>
              </p:nvPicPr>
              <p:blipFill rotWithShape="1">
                <a:blip r:embed="rId6">
                  <a:alphaModFix/>
                </a:blip>
                <a:srcRect b="0" l="0" r="0" t="0"/>
                <a:stretch/>
              </p:blipFill>
              <p:spPr>
                <a:xfrm>
                  <a:off x="3060989" y="4801438"/>
                  <a:ext cx="272570" cy="272570"/>
                </a:xfrm>
                <a:prstGeom prst="rect">
                  <a:avLst/>
                </a:prstGeom>
                <a:noFill/>
                <a:ln>
                  <a:noFill/>
                </a:ln>
              </p:spPr>
            </p:pic>
            <p:pic>
              <p:nvPicPr>
                <p:cNvPr id="409" name="Google Shape;409;p48"/>
                <p:cNvPicPr preferRelativeResize="0"/>
                <p:nvPr/>
              </p:nvPicPr>
              <p:blipFill rotWithShape="1">
                <a:blip r:embed="rId6">
                  <a:alphaModFix/>
                </a:blip>
                <a:srcRect b="0" l="0" r="0" t="0"/>
                <a:stretch/>
              </p:blipFill>
              <p:spPr>
                <a:xfrm>
                  <a:off x="3405113" y="4659799"/>
                  <a:ext cx="272570" cy="272570"/>
                </a:xfrm>
                <a:prstGeom prst="rect">
                  <a:avLst/>
                </a:prstGeom>
                <a:noFill/>
                <a:ln>
                  <a:noFill/>
                </a:ln>
              </p:spPr>
            </p:pic>
          </p:grpSp>
          <p:sp>
            <p:nvSpPr>
              <p:cNvPr id="410" name="Google Shape;410;p48"/>
              <p:cNvSpPr txBox="1"/>
              <p:nvPr/>
            </p:nvSpPr>
            <p:spPr>
              <a:xfrm>
                <a:off x="2952178" y="5489347"/>
                <a:ext cx="1549800" cy="585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Training</a:t>
                </a:r>
                <a:endParaRPr sz="1100"/>
              </a:p>
              <a:p>
                <a:pPr indent="0" lvl="0" marL="0" marR="0" rtl="0" algn="ctr">
                  <a:spcBef>
                    <a:spcPts val="0"/>
                  </a:spcBef>
                  <a:spcAft>
                    <a:spcPts val="0"/>
                  </a:spcAft>
                  <a:buNone/>
                </a:pPr>
                <a:r>
                  <a:rPr lang="en" sz="1200">
                    <a:solidFill>
                      <a:schemeClr val="dk1"/>
                    </a:solidFill>
                    <a:latin typeface="Arial"/>
                    <a:ea typeface="Arial"/>
                    <a:cs typeface="Arial"/>
                    <a:sym typeface="Arial"/>
                  </a:rPr>
                  <a:t>data</a:t>
                </a:r>
                <a:endParaRPr sz="1100"/>
              </a:p>
            </p:txBody>
          </p:sp>
        </p:grpSp>
        <p:cxnSp>
          <p:nvCxnSpPr>
            <p:cNvPr id="411" name="Google Shape;411;p48"/>
            <p:cNvCxnSpPr>
              <a:stCxn id="399" idx="1"/>
              <a:endCxn id="406" idx="1"/>
            </p:cNvCxnSpPr>
            <p:nvPr/>
          </p:nvCxnSpPr>
          <p:spPr>
            <a:xfrm flipH="1">
              <a:off x="2502410" y="1572014"/>
              <a:ext cx="4817400" cy="3644400"/>
            </a:xfrm>
            <a:prstGeom prst="bentConnector3">
              <a:avLst>
                <a:gd fmla="val 106588" name="adj1"/>
              </a:avLst>
            </a:prstGeom>
            <a:noFill/>
            <a:ln cap="flat" cmpd="sng" w="28575">
              <a:solidFill>
                <a:schemeClr val="accent1"/>
              </a:solidFill>
              <a:prstDash val="solid"/>
              <a:miter lim="800000"/>
              <a:headEnd len="sm" w="sm" type="none"/>
              <a:tailEnd len="med" w="med" type="triangle"/>
            </a:ln>
          </p:spPr>
        </p:cxnSp>
        <p:grpSp>
          <p:nvGrpSpPr>
            <p:cNvPr id="412" name="Google Shape;412;p48"/>
            <p:cNvGrpSpPr/>
            <p:nvPr/>
          </p:nvGrpSpPr>
          <p:grpSpPr>
            <a:xfrm>
              <a:off x="2487449" y="3401119"/>
              <a:ext cx="1371155" cy="1275848"/>
              <a:chOff x="2885519" y="4552225"/>
              <a:chExt cx="1371155" cy="1275848"/>
            </a:xfrm>
          </p:grpSpPr>
          <p:grpSp>
            <p:nvGrpSpPr>
              <p:cNvPr id="413" name="Google Shape;413;p48"/>
              <p:cNvGrpSpPr/>
              <p:nvPr/>
            </p:nvGrpSpPr>
            <p:grpSpPr>
              <a:xfrm>
                <a:off x="2885519" y="4552225"/>
                <a:ext cx="944197" cy="944197"/>
                <a:chOff x="2885519" y="4552225"/>
                <a:chExt cx="944197" cy="944197"/>
              </a:xfrm>
            </p:grpSpPr>
            <p:pic>
              <p:nvPicPr>
                <p:cNvPr id="414" name="Google Shape;414;p48"/>
                <p:cNvPicPr preferRelativeResize="0"/>
                <p:nvPr/>
              </p:nvPicPr>
              <p:blipFill rotWithShape="1">
                <a:blip r:embed="rId5">
                  <a:alphaModFix/>
                </a:blip>
                <a:srcRect b="0" l="0" r="0" t="0"/>
                <a:stretch/>
              </p:blipFill>
              <p:spPr>
                <a:xfrm>
                  <a:off x="2885519" y="4552225"/>
                  <a:ext cx="944197" cy="944197"/>
                </a:xfrm>
                <a:prstGeom prst="rect">
                  <a:avLst/>
                </a:prstGeom>
                <a:noFill/>
                <a:ln>
                  <a:noFill/>
                </a:ln>
              </p:spPr>
            </p:pic>
            <p:pic>
              <p:nvPicPr>
                <p:cNvPr id="415" name="Google Shape;415;p48"/>
                <p:cNvPicPr preferRelativeResize="0"/>
                <p:nvPr/>
              </p:nvPicPr>
              <p:blipFill rotWithShape="1">
                <a:blip r:embed="rId6">
                  <a:alphaModFix/>
                </a:blip>
                <a:srcRect b="0" l="0" r="0" t="0"/>
                <a:stretch/>
              </p:blipFill>
              <p:spPr>
                <a:xfrm>
                  <a:off x="3188807" y="5107159"/>
                  <a:ext cx="272570" cy="272570"/>
                </a:xfrm>
                <a:prstGeom prst="rect">
                  <a:avLst/>
                </a:prstGeom>
                <a:noFill/>
                <a:ln>
                  <a:noFill/>
                </a:ln>
              </p:spPr>
            </p:pic>
            <p:pic>
              <p:nvPicPr>
                <p:cNvPr id="416" name="Google Shape;416;p48"/>
                <p:cNvPicPr preferRelativeResize="0"/>
                <p:nvPr/>
              </p:nvPicPr>
              <p:blipFill rotWithShape="1">
                <a:blip r:embed="rId6">
                  <a:alphaModFix/>
                </a:blip>
                <a:srcRect b="0" l="0" r="0" t="0"/>
                <a:stretch/>
              </p:blipFill>
              <p:spPr>
                <a:xfrm>
                  <a:off x="3060989" y="4801438"/>
                  <a:ext cx="272570" cy="272570"/>
                </a:xfrm>
                <a:prstGeom prst="rect">
                  <a:avLst/>
                </a:prstGeom>
                <a:noFill/>
                <a:ln>
                  <a:noFill/>
                </a:ln>
              </p:spPr>
            </p:pic>
            <p:pic>
              <p:nvPicPr>
                <p:cNvPr id="417" name="Google Shape;417;p48"/>
                <p:cNvPicPr preferRelativeResize="0"/>
                <p:nvPr/>
              </p:nvPicPr>
              <p:blipFill rotWithShape="1">
                <a:blip r:embed="rId6">
                  <a:alphaModFix/>
                </a:blip>
                <a:srcRect b="0" l="0" r="0" t="0"/>
                <a:stretch/>
              </p:blipFill>
              <p:spPr>
                <a:xfrm>
                  <a:off x="3405113" y="4659799"/>
                  <a:ext cx="272570" cy="272570"/>
                </a:xfrm>
                <a:prstGeom prst="rect">
                  <a:avLst/>
                </a:prstGeom>
                <a:noFill/>
                <a:ln>
                  <a:noFill/>
                </a:ln>
              </p:spPr>
            </p:pic>
          </p:grpSp>
          <p:sp>
            <p:nvSpPr>
              <p:cNvPr id="418" name="Google Shape;418;p48"/>
              <p:cNvSpPr txBox="1"/>
              <p:nvPr/>
            </p:nvSpPr>
            <p:spPr>
              <a:xfrm>
                <a:off x="2957374" y="5489373"/>
                <a:ext cx="1299300" cy="338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Models</a:t>
                </a:r>
                <a:endParaRPr sz="1100"/>
              </a:p>
            </p:txBody>
          </p:sp>
        </p:grpSp>
        <p:sp>
          <p:nvSpPr>
            <p:cNvPr id="419" name="Google Shape;419;p48"/>
            <p:cNvSpPr/>
            <p:nvPr/>
          </p:nvSpPr>
          <p:spPr>
            <a:xfrm>
              <a:off x="4642391" y="3178543"/>
              <a:ext cx="4248000" cy="2638500"/>
            </a:xfrm>
            <a:prstGeom prst="rect">
              <a:avLst/>
            </a:prstGeom>
            <a:noFill/>
            <a:ln cap="flat" cmpd="sng" w="12700">
              <a:solidFill>
                <a:srgbClr val="19222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420" name="Google Shape;420;p48"/>
            <p:cNvCxnSpPr>
              <a:stCxn id="414" idx="3"/>
              <a:endCxn id="383" idx="1"/>
            </p:cNvCxnSpPr>
            <p:nvPr/>
          </p:nvCxnSpPr>
          <p:spPr>
            <a:xfrm>
              <a:off x="3431646" y="3873218"/>
              <a:ext cx="1734300" cy="303600"/>
            </a:xfrm>
            <a:prstGeom prst="bentConnector3">
              <a:avLst>
                <a:gd fmla="val 49998" name="adj1"/>
              </a:avLst>
            </a:prstGeom>
            <a:noFill/>
            <a:ln cap="flat" cmpd="sng" w="28575">
              <a:solidFill>
                <a:schemeClr val="accent1"/>
              </a:solidFill>
              <a:prstDash val="solid"/>
              <a:miter lim="800000"/>
              <a:headEnd len="sm" w="sm" type="none"/>
              <a:tailEnd len="med" w="med" type="stealth"/>
            </a:ln>
          </p:spPr>
        </p:cxnSp>
        <p:cxnSp>
          <p:nvCxnSpPr>
            <p:cNvPr id="421" name="Google Shape;421;p48"/>
            <p:cNvCxnSpPr>
              <a:stCxn id="406" idx="3"/>
              <a:endCxn id="388" idx="1"/>
            </p:cNvCxnSpPr>
            <p:nvPr/>
          </p:nvCxnSpPr>
          <p:spPr>
            <a:xfrm>
              <a:off x="3446728" y="5216409"/>
              <a:ext cx="1713900" cy="600"/>
            </a:xfrm>
            <a:prstGeom prst="bentConnector3">
              <a:avLst>
                <a:gd fmla="val 50000" name="adj1"/>
              </a:avLst>
            </a:prstGeom>
            <a:noFill/>
            <a:ln cap="flat" cmpd="sng" w="28575">
              <a:solidFill>
                <a:schemeClr val="accent1"/>
              </a:solidFill>
              <a:prstDash val="solid"/>
              <a:miter lim="800000"/>
              <a:headEnd len="sm" w="sm" type="none"/>
              <a:tailEnd len="med" w="med" type="stealth"/>
            </a:ln>
          </p:spPr>
        </p:cxnSp>
      </p:grpSp>
      <p:sp>
        <p:nvSpPr>
          <p:cNvPr id="422" name="Google Shape;422;p48"/>
          <p:cNvSpPr/>
          <p:nvPr/>
        </p:nvSpPr>
        <p:spPr>
          <a:xfrm>
            <a:off x="4589058" y="1777657"/>
            <a:ext cx="1082400" cy="456300"/>
          </a:xfrm>
          <a:prstGeom prst="roundRect">
            <a:avLst>
              <a:gd fmla="val 16667" name="adj"/>
            </a:avLst>
          </a:prstGeom>
          <a:solidFill>
            <a:schemeClr val="lt2"/>
          </a:solidFill>
          <a:ln cap="flat" cmpd="sng" w="12700">
            <a:solidFill>
              <a:srgbClr val="19222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Secure endpoint</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9"/>
          <p:cNvSpPr txBox="1"/>
          <p:nvPr>
            <p:ph idx="1" type="subTitle"/>
          </p:nvPr>
        </p:nvSpPr>
        <p:spPr>
          <a:xfrm>
            <a:off x="325800" y="258400"/>
            <a:ext cx="8261700" cy="393600"/>
          </a:xfrm>
          <a:prstGeom prst="rect">
            <a:avLst/>
          </a:prstGeom>
          <a:solidFill>
            <a:srgbClr val="A6B6DE"/>
          </a:solidFill>
        </p:spPr>
        <p:txBody>
          <a:bodyPr anchorCtr="0" anchor="t" bIns="34275" lIns="68575" spcFirstLastPara="1" rIns="68575" wrap="square" tIns="34275">
            <a:normAutofit/>
          </a:bodyPr>
          <a:lstStyle/>
          <a:p>
            <a:pPr indent="0" lvl="0" marL="0" rtl="0" algn="ctr">
              <a:spcBef>
                <a:spcPts val="800"/>
              </a:spcBef>
              <a:spcAft>
                <a:spcPts val="0"/>
              </a:spcAft>
              <a:buNone/>
            </a:pPr>
            <a:r>
              <a:rPr lang="en"/>
              <a:t>Python SDK </a:t>
            </a:r>
            <a:endParaRPr/>
          </a:p>
        </p:txBody>
      </p:sp>
      <p:sp>
        <p:nvSpPr>
          <p:cNvPr id="428" name="Google Shape;428;p49"/>
          <p:cNvSpPr txBox="1"/>
          <p:nvPr/>
        </p:nvSpPr>
        <p:spPr>
          <a:xfrm>
            <a:off x="1123725" y="2361175"/>
            <a:ext cx="52623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H</a:t>
            </a:r>
            <a:r>
              <a:rPr lang="en" sz="1800">
                <a:solidFill>
                  <a:schemeClr val="dk1"/>
                </a:solidFill>
              </a:rPr>
              <a:t>uggingface_estimator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Boto3</a:t>
            </a:r>
            <a:endParaRPr sz="1800">
              <a:solidFill>
                <a:schemeClr val="dk1"/>
              </a:solidFill>
            </a:endParaRPr>
          </a:p>
        </p:txBody>
      </p:sp>
      <p:sp>
        <p:nvSpPr>
          <p:cNvPr id="429" name="Google Shape;429;p49"/>
          <p:cNvSpPr txBox="1"/>
          <p:nvPr/>
        </p:nvSpPr>
        <p:spPr>
          <a:xfrm>
            <a:off x="383700" y="676050"/>
            <a:ext cx="8185800" cy="13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SDKs typically include one or more APIs (Application Programming Interfaces), programming tools, and documentation</a:t>
            </a:r>
            <a:endParaRPr sz="21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0"/>
          <p:cNvSpPr/>
          <p:nvPr/>
        </p:nvSpPr>
        <p:spPr>
          <a:xfrm>
            <a:off x="228600" y="1974844"/>
            <a:ext cx="4134900" cy="2211900"/>
          </a:xfrm>
          <a:prstGeom prst="rect">
            <a:avLst/>
          </a:prstGeom>
          <a:solidFill>
            <a:srgbClr val="7030A0"/>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5" name="Google Shape;435;p50"/>
          <p:cNvSpPr/>
          <p:nvPr/>
        </p:nvSpPr>
        <p:spPr>
          <a:xfrm>
            <a:off x="5725883" y="561524"/>
            <a:ext cx="3222300" cy="17079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6" name="Google Shape;436;p50"/>
          <p:cNvSpPr txBox="1"/>
          <p:nvPr/>
        </p:nvSpPr>
        <p:spPr>
          <a:xfrm>
            <a:off x="154483" y="389452"/>
            <a:ext cx="44292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2400" u="none" cap="none" strike="noStrike">
                <a:solidFill>
                  <a:schemeClr val="dk1"/>
                </a:solidFill>
                <a:latin typeface="Calibri"/>
                <a:ea typeface="Calibri"/>
                <a:cs typeface="Calibri"/>
                <a:sym typeface="Calibri"/>
              </a:rPr>
              <a:t>Monitoring and Logging</a:t>
            </a:r>
            <a:r>
              <a:rPr b="0" i="0" lang="en" sz="2400" u="none" cap="none" strike="noStrike">
                <a:solidFill>
                  <a:schemeClr val="accent6"/>
                </a:solidFill>
                <a:latin typeface="Calibri"/>
                <a:ea typeface="Calibri"/>
                <a:cs typeface="Calibri"/>
                <a:sym typeface="Calibri"/>
              </a:rPr>
              <a:t> </a:t>
            </a:r>
            <a:r>
              <a:rPr b="0" i="0" lang="en" sz="2400" u="none" cap="none" strike="noStrike">
                <a:solidFill>
                  <a:schemeClr val="dk1"/>
                </a:solidFill>
                <a:latin typeface="Calibri"/>
                <a:ea typeface="Calibri"/>
                <a:cs typeface="Calibri"/>
                <a:sym typeface="Calibri"/>
              </a:rPr>
              <a:t>for Software Systems</a:t>
            </a:r>
            <a:endParaRPr sz="1100"/>
          </a:p>
        </p:txBody>
      </p:sp>
      <p:sp>
        <p:nvSpPr>
          <p:cNvPr id="437" name="Google Shape;437;p50"/>
          <p:cNvSpPr txBox="1"/>
          <p:nvPr/>
        </p:nvSpPr>
        <p:spPr>
          <a:xfrm>
            <a:off x="6486749" y="645627"/>
            <a:ext cx="18933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AWS CloudWatch</a:t>
            </a:r>
            <a:endParaRPr sz="1100"/>
          </a:p>
        </p:txBody>
      </p:sp>
      <p:sp>
        <p:nvSpPr>
          <p:cNvPr id="438" name="Google Shape;438;p50"/>
          <p:cNvSpPr/>
          <p:nvPr/>
        </p:nvSpPr>
        <p:spPr>
          <a:xfrm>
            <a:off x="5842901" y="1142092"/>
            <a:ext cx="1208400" cy="432600"/>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Dashbooards</a:t>
            </a:r>
            <a:endParaRPr sz="1400">
              <a:solidFill>
                <a:schemeClr val="lt1"/>
              </a:solidFill>
              <a:latin typeface="Calibri"/>
              <a:ea typeface="Calibri"/>
              <a:cs typeface="Calibri"/>
              <a:sym typeface="Calibri"/>
            </a:endParaRPr>
          </a:p>
        </p:txBody>
      </p:sp>
      <p:sp>
        <p:nvSpPr>
          <p:cNvPr id="439" name="Google Shape;439;p50"/>
          <p:cNvSpPr/>
          <p:nvPr/>
        </p:nvSpPr>
        <p:spPr>
          <a:xfrm>
            <a:off x="5859230" y="1675142"/>
            <a:ext cx="1208400" cy="432600"/>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Alerts</a:t>
            </a:r>
            <a:endParaRPr sz="1100"/>
          </a:p>
        </p:txBody>
      </p:sp>
      <p:sp>
        <p:nvSpPr>
          <p:cNvPr id="440" name="Google Shape;440;p50"/>
          <p:cNvSpPr/>
          <p:nvPr/>
        </p:nvSpPr>
        <p:spPr>
          <a:xfrm>
            <a:off x="7561034" y="1689104"/>
            <a:ext cx="1208400" cy="432600"/>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Auto Insights</a:t>
            </a:r>
            <a:endParaRPr sz="1100"/>
          </a:p>
        </p:txBody>
      </p:sp>
      <p:sp>
        <p:nvSpPr>
          <p:cNvPr id="441" name="Google Shape;441;p50"/>
          <p:cNvSpPr/>
          <p:nvPr/>
        </p:nvSpPr>
        <p:spPr>
          <a:xfrm>
            <a:off x="7561033" y="1158417"/>
            <a:ext cx="1208400" cy="432600"/>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Search</a:t>
            </a:r>
            <a:endParaRPr sz="1100"/>
          </a:p>
        </p:txBody>
      </p:sp>
      <p:cxnSp>
        <p:nvCxnSpPr>
          <p:cNvPr id="442" name="Google Shape;442;p50"/>
          <p:cNvCxnSpPr/>
          <p:nvPr/>
        </p:nvCxnSpPr>
        <p:spPr>
          <a:xfrm flipH="1" rot="10800000">
            <a:off x="1117171" y="1358344"/>
            <a:ext cx="4514400" cy="616500"/>
          </a:xfrm>
          <a:prstGeom prst="curved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443" name="Google Shape;443;p50"/>
          <p:cNvCxnSpPr/>
          <p:nvPr/>
        </p:nvCxnSpPr>
        <p:spPr>
          <a:xfrm rot="-5400000">
            <a:off x="4600331" y="1695348"/>
            <a:ext cx="1298700" cy="922200"/>
          </a:xfrm>
          <a:prstGeom prst="curvedConnector3">
            <a:avLst>
              <a:gd fmla="val 50000" name="adj1"/>
            </a:avLst>
          </a:prstGeom>
          <a:noFill/>
          <a:ln cap="flat" cmpd="sng" w="9525">
            <a:solidFill>
              <a:schemeClr val="accent1"/>
            </a:solidFill>
            <a:prstDash val="solid"/>
            <a:miter lim="800000"/>
            <a:headEnd len="sm" w="sm" type="none"/>
            <a:tailEnd len="med" w="med" type="triangle"/>
          </a:ln>
        </p:spPr>
      </p:cxnSp>
      <p:sp>
        <p:nvSpPr>
          <p:cNvPr id="444" name="Google Shape;444;p50"/>
          <p:cNvSpPr/>
          <p:nvPr/>
        </p:nvSpPr>
        <p:spPr>
          <a:xfrm>
            <a:off x="293916" y="2721887"/>
            <a:ext cx="1713582" cy="1243674"/>
          </a:xfrm>
          <a:prstGeom prst="flowChartDocument">
            <a:avLst/>
          </a:prstGeom>
          <a:solidFill>
            <a:schemeClr val="accent6"/>
          </a:solidFill>
          <a:ln cap="flat" cmpd="sng" w="12700">
            <a:solidFill>
              <a:srgbClr val="2F49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 sz="1400">
                <a:solidFill>
                  <a:srgbClr val="FF0000"/>
                </a:solidFill>
                <a:latin typeface="Calibri"/>
                <a:ea typeface="Calibri"/>
                <a:cs typeface="Calibri"/>
                <a:sym typeface="Calibri"/>
              </a:rPr>
              <a:t>Logging</a:t>
            </a:r>
            <a:r>
              <a:rPr lang="en" sz="1400">
                <a:solidFill>
                  <a:schemeClr val="lt1"/>
                </a:solidFill>
                <a:latin typeface="Calibri"/>
                <a:ea typeface="Calibri"/>
                <a:cs typeface="Calibri"/>
                <a:sym typeface="Calibri"/>
              </a:rPr>
              <a:t> Code</a:t>
            </a:r>
            <a:endParaRPr sz="1100"/>
          </a:p>
          <a:p>
            <a:pPr indent="0" lvl="0" marL="0" marR="0" rtl="0" algn="l">
              <a:spcBef>
                <a:spcPts val="0"/>
              </a:spcBef>
              <a:spcAft>
                <a:spcPts val="0"/>
              </a:spcAft>
              <a:buNone/>
            </a:pPr>
            <a:r>
              <a:rPr lang="en" sz="1400">
                <a:solidFill>
                  <a:srgbClr val="FF0000"/>
                </a:solidFill>
                <a:latin typeface="Calibri"/>
                <a:ea typeface="Calibri"/>
                <a:cs typeface="Calibri"/>
                <a:sym typeface="Calibri"/>
              </a:rPr>
              <a:t>Instrumentation</a:t>
            </a:r>
            <a:r>
              <a:rPr lang="en" sz="1400">
                <a:solidFill>
                  <a:schemeClr val="lt1"/>
                </a:solidFill>
                <a:latin typeface="Calibri"/>
                <a:ea typeface="Calibri"/>
                <a:cs typeface="Calibri"/>
                <a:sym typeface="Calibri"/>
              </a:rPr>
              <a:t> Code</a:t>
            </a:r>
            <a:endParaRPr sz="1100"/>
          </a:p>
        </p:txBody>
      </p:sp>
      <p:sp>
        <p:nvSpPr>
          <p:cNvPr id="445" name="Google Shape;445;p50"/>
          <p:cNvSpPr txBox="1"/>
          <p:nvPr/>
        </p:nvSpPr>
        <p:spPr>
          <a:xfrm>
            <a:off x="549767" y="2785782"/>
            <a:ext cx="11157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Model</a:t>
            </a:r>
            <a:endParaRPr sz="1100"/>
          </a:p>
        </p:txBody>
      </p:sp>
      <p:sp>
        <p:nvSpPr>
          <p:cNvPr id="446" name="Google Shape;446;p50"/>
          <p:cNvSpPr txBox="1"/>
          <p:nvPr/>
        </p:nvSpPr>
        <p:spPr>
          <a:xfrm>
            <a:off x="1956708" y="2032904"/>
            <a:ext cx="10815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Server</a:t>
            </a:r>
            <a:endParaRPr sz="1400">
              <a:solidFill>
                <a:schemeClr val="dk1"/>
              </a:solidFill>
              <a:latin typeface="Calibri"/>
              <a:ea typeface="Calibri"/>
              <a:cs typeface="Calibri"/>
              <a:sym typeface="Calibri"/>
            </a:endParaRPr>
          </a:p>
        </p:txBody>
      </p:sp>
      <p:sp>
        <p:nvSpPr>
          <p:cNvPr id="447" name="Google Shape;447;p50"/>
          <p:cNvSpPr/>
          <p:nvPr/>
        </p:nvSpPr>
        <p:spPr>
          <a:xfrm>
            <a:off x="2566310" y="2379153"/>
            <a:ext cx="1372500" cy="589500"/>
          </a:xfrm>
          <a:prstGeom prst="rect">
            <a:avLst/>
          </a:prstGeom>
          <a:solidFill>
            <a:srgbClr val="F4B08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Monitoring</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Agent(s)</a:t>
            </a:r>
            <a:endParaRPr sz="1100"/>
          </a:p>
        </p:txBody>
      </p:sp>
      <p:sp>
        <p:nvSpPr>
          <p:cNvPr id="448" name="Google Shape;448;p50"/>
          <p:cNvSpPr/>
          <p:nvPr/>
        </p:nvSpPr>
        <p:spPr>
          <a:xfrm>
            <a:off x="2093500" y="3103600"/>
            <a:ext cx="987900" cy="4512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CPU</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Metrics</a:t>
            </a:r>
            <a:endParaRPr sz="1100"/>
          </a:p>
        </p:txBody>
      </p:sp>
      <p:sp>
        <p:nvSpPr>
          <p:cNvPr id="449" name="Google Shape;449;p50"/>
          <p:cNvSpPr/>
          <p:nvPr/>
        </p:nvSpPr>
        <p:spPr>
          <a:xfrm>
            <a:off x="3248250" y="3119000"/>
            <a:ext cx="1067700" cy="5577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Calibri"/>
                <a:ea typeface="Calibri"/>
                <a:cs typeface="Calibri"/>
                <a:sym typeface="Calibri"/>
              </a:rPr>
              <a:t>Memory</a:t>
            </a:r>
            <a:endParaRPr sz="1200"/>
          </a:p>
          <a:p>
            <a:pPr indent="0" lvl="0" marL="0" marR="0" rtl="0" algn="ctr">
              <a:spcBef>
                <a:spcPts val="0"/>
              </a:spcBef>
              <a:spcAft>
                <a:spcPts val="0"/>
              </a:spcAft>
              <a:buNone/>
            </a:pPr>
            <a:r>
              <a:rPr lang="en" sz="1200">
                <a:solidFill>
                  <a:schemeClr val="lt1"/>
                </a:solidFill>
                <a:latin typeface="Calibri"/>
                <a:ea typeface="Calibri"/>
                <a:cs typeface="Calibri"/>
                <a:sym typeface="Calibri"/>
              </a:rPr>
              <a:t>Metrix</a:t>
            </a:r>
            <a:endParaRPr sz="1200"/>
          </a:p>
        </p:txBody>
      </p:sp>
      <p:sp>
        <p:nvSpPr>
          <p:cNvPr id="450" name="Google Shape;450;p50"/>
          <p:cNvSpPr/>
          <p:nvPr/>
        </p:nvSpPr>
        <p:spPr>
          <a:xfrm>
            <a:off x="2462666" y="3639947"/>
            <a:ext cx="987900" cy="5142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Disk I/O</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Metrics</a:t>
            </a:r>
            <a:endParaRPr sz="1100"/>
          </a:p>
        </p:txBody>
      </p:sp>
      <p:cxnSp>
        <p:nvCxnSpPr>
          <p:cNvPr id="451" name="Google Shape;451;p50"/>
          <p:cNvCxnSpPr>
            <a:stCxn id="448" idx="0"/>
          </p:cNvCxnSpPr>
          <p:nvPr/>
        </p:nvCxnSpPr>
        <p:spPr>
          <a:xfrm flipH="1" rot="10800000">
            <a:off x="2587450" y="2968600"/>
            <a:ext cx="592200" cy="135000"/>
          </a:xfrm>
          <a:prstGeom prst="straightConnector1">
            <a:avLst/>
          </a:prstGeom>
          <a:noFill/>
          <a:ln cap="flat" cmpd="sng" w="9525">
            <a:solidFill>
              <a:schemeClr val="lt1"/>
            </a:solidFill>
            <a:prstDash val="solid"/>
            <a:miter lim="800000"/>
            <a:headEnd len="sm" w="sm" type="none"/>
            <a:tailEnd len="med" w="med" type="triangle"/>
          </a:ln>
        </p:spPr>
      </p:cxnSp>
      <p:cxnSp>
        <p:nvCxnSpPr>
          <p:cNvPr id="452" name="Google Shape;452;p50"/>
          <p:cNvCxnSpPr/>
          <p:nvPr/>
        </p:nvCxnSpPr>
        <p:spPr>
          <a:xfrm flipH="1" rot="10800000">
            <a:off x="3081353" y="3060005"/>
            <a:ext cx="119400" cy="557700"/>
          </a:xfrm>
          <a:prstGeom prst="straightConnector1">
            <a:avLst/>
          </a:prstGeom>
          <a:noFill/>
          <a:ln cap="flat" cmpd="sng" w="9525">
            <a:solidFill>
              <a:schemeClr val="lt1"/>
            </a:solidFill>
            <a:prstDash val="solid"/>
            <a:miter lim="800000"/>
            <a:headEnd len="sm" w="sm" type="none"/>
            <a:tailEnd len="med" w="med" type="triangle"/>
          </a:ln>
        </p:spPr>
      </p:cxnSp>
      <p:cxnSp>
        <p:nvCxnSpPr>
          <p:cNvPr id="453" name="Google Shape;453;p50"/>
          <p:cNvCxnSpPr/>
          <p:nvPr/>
        </p:nvCxnSpPr>
        <p:spPr>
          <a:xfrm rot="10800000">
            <a:off x="3200606" y="2968588"/>
            <a:ext cx="591000" cy="135000"/>
          </a:xfrm>
          <a:prstGeom prst="straightConnector1">
            <a:avLst/>
          </a:prstGeom>
          <a:noFill/>
          <a:ln cap="flat" cmpd="sng" w="9525">
            <a:solidFill>
              <a:schemeClr val="lt1"/>
            </a:solidFill>
            <a:prstDash val="solid"/>
            <a:miter lim="800000"/>
            <a:headEnd len="sm" w="sm" type="none"/>
            <a:tailEnd len="med" w="med" type="triangle"/>
          </a:ln>
        </p:spPr>
      </p:cxnSp>
      <p:sp>
        <p:nvSpPr>
          <p:cNvPr id="454" name="Google Shape;454;p50"/>
          <p:cNvSpPr/>
          <p:nvPr/>
        </p:nvSpPr>
        <p:spPr>
          <a:xfrm>
            <a:off x="4816923" y="2807602"/>
            <a:ext cx="4134900" cy="2211900"/>
          </a:xfrm>
          <a:prstGeom prst="rect">
            <a:avLst/>
          </a:prstGeom>
          <a:solidFill>
            <a:srgbClr val="7030A0"/>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p50"/>
          <p:cNvSpPr/>
          <p:nvPr/>
        </p:nvSpPr>
        <p:spPr>
          <a:xfrm>
            <a:off x="4882239" y="3554645"/>
            <a:ext cx="1713582" cy="1243674"/>
          </a:xfrm>
          <a:prstGeom prst="flowChartDocument">
            <a:avLst/>
          </a:prstGeom>
          <a:solidFill>
            <a:schemeClr val="accent6"/>
          </a:solidFill>
          <a:ln cap="flat" cmpd="sng" w="12700">
            <a:solidFill>
              <a:srgbClr val="2F49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 sz="1400">
                <a:solidFill>
                  <a:srgbClr val="FF0000"/>
                </a:solidFill>
                <a:latin typeface="Calibri"/>
                <a:ea typeface="Calibri"/>
                <a:cs typeface="Calibri"/>
                <a:sym typeface="Calibri"/>
              </a:rPr>
              <a:t>Logging</a:t>
            </a:r>
            <a:r>
              <a:rPr lang="en" sz="1400">
                <a:solidFill>
                  <a:schemeClr val="lt1"/>
                </a:solidFill>
                <a:latin typeface="Calibri"/>
                <a:ea typeface="Calibri"/>
                <a:cs typeface="Calibri"/>
                <a:sym typeface="Calibri"/>
              </a:rPr>
              <a:t> Code</a:t>
            </a:r>
            <a:endParaRPr sz="1100"/>
          </a:p>
          <a:p>
            <a:pPr indent="0" lvl="0" marL="0" marR="0" rtl="0" algn="l">
              <a:spcBef>
                <a:spcPts val="0"/>
              </a:spcBef>
              <a:spcAft>
                <a:spcPts val="0"/>
              </a:spcAft>
              <a:buNone/>
            </a:pPr>
            <a:r>
              <a:rPr lang="en" sz="1400">
                <a:solidFill>
                  <a:srgbClr val="FF0000"/>
                </a:solidFill>
                <a:latin typeface="Calibri"/>
                <a:ea typeface="Calibri"/>
                <a:cs typeface="Calibri"/>
                <a:sym typeface="Calibri"/>
              </a:rPr>
              <a:t>Instrumentation</a:t>
            </a:r>
            <a:r>
              <a:rPr lang="en" sz="1400">
                <a:solidFill>
                  <a:schemeClr val="lt1"/>
                </a:solidFill>
                <a:latin typeface="Calibri"/>
                <a:ea typeface="Calibri"/>
                <a:cs typeface="Calibri"/>
                <a:sym typeface="Calibri"/>
              </a:rPr>
              <a:t> Code</a:t>
            </a:r>
            <a:endParaRPr sz="1100"/>
          </a:p>
        </p:txBody>
      </p:sp>
      <p:sp>
        <p:nvSpPr>
          <p:cNvPr id="456" name="Google Shape;456;p50"/>
          <p:cNvSpPr txBox="1"/>
          <p:nvPr/>
        </p:nvSpPr>
        <p:spPr>
          <a:xfrm>
            <a:off x="5138090" y="3618540"/>
            <a:ext cx="11157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Model</a:t>
            </a:r>
            <a:endParaRPr sz="1100"/>
          </a:p>
        </p:txBody>
      </p:sp>
      <p:sp>
        <p:nvSpPr>
          <p:cNvPr id="457" name="Google Shape;457;p50"/>
          <p:cNvSpPr txBox="1"/>
          <p:nvPr/>
        </p:nvSpPr>
        <p:spPr>
          <a:xfrm>
            <a:off x="6545031" y="2865662"/>
            <a:ext cx="10815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Server</a:t>
            </a:r>
            <a:endParaRPr sz="1400">
              <a:solidFill>
                <a:schemeClr val="dk1"/>
              </a:solidFill>
              <a:latin typeface="Calibri"/>
              <a:ea typeface="Calibri"/>
              <a:cs typeface="Calibri"/>
              <a:sym typeface="Calibri"/>
            </a:endParaRPr>
          </a:p>
        </p:txBody>
      </p:sp>
      <p:sp>
        <p:nvSpPr>
          <p:cNvPr id="458" name="Google Shape;458;p50"/>
          <p:cNvSpPr/>
          <p:nvPr/>
        </p:nvSpPr>
        <p:spPr>
          <a:xfrm>
            <a:off x="7154633" y="3211911"/>
            <a:ext cx="1372500" cy="589500"/>
          </a:xfrm>
          <a:prstGeom prst="rect">
            <a:avLst/>
          </a:prstGeom>
          <a:solidFill>
            <a:srgbClr val="F4B08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Monitoring</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Agent(s)</a:t>
            </a:r>
            <a:endParaRPr sz="1100"/>
          </a:p>
        </p:txBody>
      </p:sp>
      <p:sp>
        <p:nvSpPr>
          <p:cNvPr id="459" name="Google Shape;459;p50"/>
          <p:cNvSpPr/>
          <p:nvPr/>
        </p:nvSpPr>
        <p:spPr>
          <a:xfrm>
            <a:off x="6724430" y="3936346"/>
            <a:ext cx="945300" cy="5142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CPU</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Metrics</a:t>
            </a:r>
            <a:endParaRPr sz="1100"/>
          </a:p>
        </p:txBody>
      </p:sp>
      <p:sp>
        <p:nvSpPr>
          <p:cNvPr id="460" name="Google Shape;460;p50"/>
          <p:cNvSpPr/>
          <p:nvPr/>
        </p:nvSpPr>
        <p:spPr>
          <a:xfrm>
            <a:off x="7836575" y="3951754"/>
            <a:ext cx="1067700" cy="5142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Memory</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Metrix</a:t>
            </a:r>
            <a:endParaRPr sz="1100"/>
          </a:p>
        </p:txBody>
      </p:sp>
      <p:sp>
        <p:nvSpPr>
          <p:cNvPr id="461" name="Google Shape;461;p50"/>
          <p:cNvSpPr/>
          <p:nvPr/>
        </p:nvSpPr>
        <p:spPr>
          <a:xfrm>
            <a:off x="7050989" y="4472705"/>
            <a:ext cx="987900" cy="5142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Disk I/O</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Metrics</a:t>
            </a:r>
            <a:endParaRPr sz="1100"/>
          </a:p>
        </p:txBody>
      </p:sp>
      <p:cxnSp>
        <p:nvCxnSpPr>
          <p:cNvPr id="462" name="Google Shape;462;p50"/>
          <p:cNvCxnSpPr>
            <a:stCxn id="459" idx="0"/>
          </p:cNvCxnSpPr>
          <p:nvPr/>
        </p:nvCxnSpPr>
        <p:spPr>
          <a:xfrm flipH="1" rot="10800000">
            <a:off x="7197080" y="3801346"/>
            <a:ext cx="592200" cy="135000"/>
          </a:xfrm>
          <a:prstGeom prst="straightConnector1">
            <a:avLst/>
          </a:prstGeom>
          <a:noFill/>
          <a:ln cap="flat" cmpd="sng" w="9525">
            <a:solidFill>
              <a:schemeClr val="lt1"/>
            </a:solidFill>
            <a:prstDash val="solid"/>
            <a:miter lim="800000"/>
            <a:headEnd len="sm" w="sm" type="none"/>
            <a:tailEnd len="med" w="med" type="triangle"/>
          </a:ln>
        </p:spPr>
      </p:cxnSp>
      <p:cxnSp>
        <p:nvCxnSpPr>
          <p:cNvPr id="463" name="Google Shape;463;p50"/>
          <p:cNvCxnSpPr/>
          <p:nvPr/>
        </p:nvCxnSpPr>
        <p:spPr>
          <a:xfrm flipH="1" rot="10800000">
            <a:off x="7669676" y="3892763"/>
            <a:ext cx="119400" cy="557700"/>
          </a:xfrm>
          <a:prstGeom prst="straightConnector1">
            <a:avLst/>
          </a:prstGeom>
          <a:noFill/>
          <a:ln cap="flat" cmpd="sng" w="9525">
            <a:solidFill>
              <a:schemeClr val="lt1"/>
            </a:solidFill>
            <a:prstDash val="solid"/>
            <a:miter lim="800000"/>
            <a:headEnd len="sm" w="sm" type="none"/>
            <a:tailEnd len="med" w="med" type="triangle"/>
          </a:ln>
        </p:spPr>
      </p:cxnSp>
      <p:cxnSp>
        <p:nvCxnSpPr>
          <p:cNvPr id="464" name="Google Shape;464;p50"/>
          <p:cNvCxnSpPr/>
          <p:nvPr/>
        </p:nvCxnSpPr>
        <p:spPr>
          <a:xfrm rot="10800000">
            <a:off x="7788929" y="3801346"/>
            <a:ext cx="591000" cy="135000"/>
          </a:xfrm>
          <a:prstGeom prst="straightConnector1">
            <a:avLst/>
          </a:prstGeom>
          <a:noFill/>
          <a:ln cap="flat" cmpd="sng" w="9525">
            <a:solidFill>
              <a:schemeClr val="lt1"/>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1"/>
          <p:cNvSpPr/>
          <p:nvPr/>
        </p:nvSpPr>
        <p:spPr>
          <a:xfrm>
            <a:off x="7788728" y="538843"/>
            <a:ext cx="1061400" cy="506400"/>
          </a:xfrm>
          <a:prstGeom prst="rect">
            <a:avLst/>
          </a:prstGeom>
          <a:gradFill>
            <a:gsLst>
              <a:gs pos="0">
                <a:srgbClr val="B4D4A5"/>
              </a:gs>
              <a:gs pos="50000">
                <a:srgbClr val="A8CD97"/>
              </a:gs>
              <a:gs pos="100000">
                <a:srgbClr val="9BC985"/>
              </a:gs>
            </a:gsLst>
            <a:lin ang="5400012" scaled="0"/>
          </a:gra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Create S3</a:t>
            </a:r>
            <a:endParaRPr sz="1100"/>
          </a:p>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Bucket</a:t>
            </a:r>
            <a:endParaRPr sz="1100"/>
          </a:p>
        </p:txBody>
      </p:sp>
      <p:sp>
        <p:nvSpPr>
          <p:cNvPr id="470" name="Google Shape;470;p51"/>
          <p:cNvSpPr/>
          <p:nvPr/>
        </p:nvSpPr>
        <p:spPr>
          <a:xfrm>
            <a:off x="7788728" y="1265464"/>
            <a:ext cx="1061400" cy="677700"/>
          </a:xfrm>
          <a:prstGeom prst="rect">
            <a:avLst/>
          </a:prstGeom>
          <a:gradFill>
            <a:gsLst>
              <a:gs pos="0">
                <a:srgbClr val="D1D1D1"/>
              </a:gs>
              <a:gs pos="50000">
                <a:srgbClr val="C7C7C7"/>
              </a:gs>
              <a:gs pos="100000">
                <a:srgbClr val="C0C0C0"/>
              </a:gs>
            </a:gsLst>
            <a:lin ang="5400012" scaled="0"/>
          </a:gradFill>
          <a:ln cap="flat" cmpd="sng" w="9525">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S3</a:t>
            </a:r>
            <a:endParaRPr sz="1100"/>
          </a:p>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Bucket</a:t>
            </a:r>
            <a:endParaRPr sz="1100"/>
          </a:p>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(Stays Same)</a:t>
            </a:r>
            <a:endParaRPr sz="1100"/>
          </a:p>
        </p:txBody>
      </p:sp>
      <p:sp>
        <p:nvSpPr>
          <p:cNvPr id="471" name="Google Shape;471;p51"/>
          <p:cNvSpPr/>
          <p:nvPr/>
        </p:nvSpPr>
        <p:spPr>
          <a:xfrm>
            <a:off x="7788728" y="3624943"/>
            <a:ext cx="1224600" cy="506400"/>
          </a:xfrm>
          <a:prstGeom prst="rect">
            <a:avLst/>
          </a:prstGeom>
          <a:solidFill>
            <a:schemeClr val="accent2"/>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Delete All</a:t>
            </a:r>
            <a:endParaRPr sz="1100"/>
          </a:p>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Infrastructure</a:t>
            </a:r>
            <a:endParaRPr sz="1100"/>
          </a:p>
        </p:txBody>
      </p:sp>
      <p:sp>
        <p:nvSpPr>
          <p:cNvPr id="472" name="Google Shape;472;p51"/>
          <p:cNvSpPr/>
          <p:nvPr/>
        </p:nvSpPr>
        <p:spPr>
          <a:xfrm>
            <a:off x="7788728" y="2232932"/>
            <a:ext cx="1061400" cy="836700"/>
          </a:xfrm>
          <a:prstGeom prst="rect">
            <a:avLst/>
          </a:prstGeom>
          <a:solidFill>
            <a:schemeClr val="accent2"/>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S3</a:t>
            </a:r>
            <a:endParaRPr sz="1100"/>
          </a:p>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Bucket</a:t>
            </a:r>
            <a:endParaRPr sz="1100"/>
          </a:p>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Hosts Static Site</a:t>
            </a:r>
            <a:endParaRPr sz="1100"/>
          </a:p>
        </p:txBody>
      </p:sp>
      <p:sp>
        <p:nvSpPr>
          <p:cNvPr id="473" name="Google Shape;473;p51"/>
          <p:cNvSpPr/>
          <p:nvPr/>
        </p:nvSpPr>
        <p:spPr>
          <a:xfrm>
            <a:off x="1730826" y="1265464"/>
            <a:ext cx="1061400" cy="506400"/>
          </a:xfrm>
          <a:prstGeom prst="rect">
            <a:avLst/>
          </a:prstGeom>
          <a:gradFill>
            <a:gsLst>
              <a:gs pos="0">
                <a:srgbClr val="A6B6DE"/>
              </a:gs>
              <a:gs pos="50000">
                <a:srgbClr val="98AAD9"/>
              </a:gs>
              <a:gs pos="100000">
                <a:srgbClr val="859CD7"/>
              </a:gs>
            </a:gsLst>
            <a:lin ang="5400012" scaled="0"/>
          </a:grad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Build System</a:t>
            </a:r>
            <a:endParaRPr sz="1100"/>
          </a:p>
        </p:txBody>
      </p:sp>
      <p:sp>
        <p:nvSpPr>
          <p:cNvPr id="474" name="Google Shape;474;p51"/>
          <p:cNvSpPr/>
          <p:nvPr/>
        </p:nvSpPr>
        <p:spPr>
          <a:xfrm>
            <a:off x="293915" y="2865664"/>
            <a:ext cx="1290000" cy="506400"/>
          </a:xfrm>
          <a:prstGeom prst="rect">
            <a:avLst/>
          </a:prstGeom>
          <a:solidFill>
            <a:srgbClr val="FFD966"/>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Source Control</a:t>
            </a:r>
            <a:endParaRPr sz="1100"/>
          </a:p>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Repo</a:t>
            </a:r>
            <a:endParaRPr sz="1100"/>
          </a:p>
        </p:txBody>
      </p:sp>
      <p:sp>
        <p:nvSpPr>
          <p:cNvPr id="475" name="Google Shape;475;p51"/>
          <p:cNvSpPr/>
          <p:nvPr/>
        </p:nvSpPr>
        <p:spPr>
          <a:xfrm>
            <a:off x="1151161" y="4514849"/>
            <a:ext cx="1592100" cy="506400"/>
          </a:xfrm>
          <a:prstGeom prst="rect">
            <a:avLst/>
          </a:prstGeom>
          <a:solidFill>
            <a:srgbClr val="7030A0"/>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dk1"/>
                </a:solidFill>
                <a:latin typeface="Calibri"/>
                <a:ea typeface="Calibri"/>
                <a:cs typeface="Calibri"/>
                <a:sym typeface="Calibri"/>
              </a:rPr>
              <a:t>Local Development Environment</a:t>
            </a:r>
            <a:endParaRPr sz="1100"/>
          </a:p>
        </p:txBody>
      </p:sp>
      <p:sp>
        <p:nvSpPr>
          <p:cNvPr id="476" name="Google Shape;476;p51"/>
          <p:cNvSpPr txBox="1"/>
          <p:nvPr/>
        </p:nvSpPr>
        <p:spPr>
          <a:xfrm>
            <a:off x="3641272" y="4490093"/>
            <a:ext cx="4572000" cy="392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2100" u="none" cap="none" strike="noStrike">
                <a:solidFill>
                  <a:srgbClr val="000000"/>
                </a:solidFill>
                <a:latin typeface="Calibri"/>
                <a:ea typeface="Calibri"/>
                <a:cs typeface="Calibri"/>
                <a:sym typeface="Calibri"/>
              </a:rPr>
              <a:t>IAC (Infrastructure as Code) Workflow</a:t>
            </a:r>
            <a:endParaRPr sz="2100">
              <a:solidFill>
                <a:schemeClr val="dk1"/>
              </a:solidFill>
              <a:latin typeface="Calibri"/>
              <a:ea typeface="Calibri"/>
              <a:cs typeface="Calibri"/>
              <a:sym typeface="Calibri"/>
            </a:endParaRPr>
          </a:p>
        </p:txBody>
      </p:sp>
      <p:cxnSp>
        <p:nvCxnSpPr>
          <p:cNvPr id="477" name="Google Shape;477;p51"/>
          <p:cNvCxnSpPr>
            <a:stCxn id="473" idx="0"/>
          </p:cNvCxnSpPr>
          <p:nvPr/>
        </p:nvCxnSpPr>
        <p:spPr>
          <a:xfrm rot="-5400000">
            <a:off x="2359476" y="440914"/>
            <a:ext cx="726600" cy="922500"/>
          </a:xfrm>
          <a:prstGeom prst="curvedConnector2">
            <a:avLst/>
          </a:prstGeom>
          <a:noFill/>
          <a:ln cap="flat" cmpd="sng" w="9525">
            <a:solidFill>
              <a:schemeClr val="accent1"/>
            </a:solidFill>
            <a:prstDash val="solid"/>
            <a:miter lim="800000"/>
            <a:headEnd len="sm" w="sm" type="none"/>
            <a:tailEnd len="sm" w="sm" type="none"/>
          </a:ln>
        </p:spPr>
      </p:cxnSp>
      <p:cxnSp>
        <p:nvCxnSpPr>
          <p:cNvPr id="478" name="Google Shape;478;p51"/>
          <p:cNvCxnSpPr>
            <a:stCxn id="473" idx="3"/>
          </p:cNvCxnSpPr>
          <p:nvPr/>
        </p:nvCxnSpPr>
        <p:spPr>
          <a:xfrm>
            <a:off x="2792226" y="1518664"/>
            <a:ext cx="530700" cy="9600"/>
          </a:xfrm>
          <a:prstGeom prst="curvedConnector3">
            <a:avLst>
              <a:gd fmla="val 49991" name="adj1"/>
            </a:avLst>
          </a:prstGeom>
          <a:noFill/>
          <a:ln cap="flat" cmpd="sng" w="9525">
            <a:solidFill>
              <a:schemeClr val="accent1"/>
            </a:solidFill>
            <a:prstDash val="solid"/>
            <a:miter lim="800000"/>
            <a:headEnd len="sm" w="sm" type="none"/>
            <a:tailEnd len="sm" w="sm" type="none"/>
          </a:ln>
        </p:spPr>
      </p:cxnSp>
      <p:cxnSp>
        <p:nvCxnSpPr>
          <p:cNvPr id="479" name="Google Shape;479;p51"/>
          <p:cNvCxnSpPr>
            <a:stCxn id="473" idx="3"/>
          </p:cNvCxnSpPr>
          <p:nvPr/>
        </p:nvCxnSpPr>
        <p:spPr>
          <a:xfrm>
            <a:off x="2792226" y="1518664"/>
            <a:ext cx="530700" cy="424500"/>
          </a:xfrm>
          <a:prstGeom prst="curvedConnector3">
            <a:avLst>
              <a:gd fmla="val 49991" name="adj1"/>
            </a:avLst>
          </a:prstGeom>
          <a:noFill/>
          <a:ln cap="flat" cmpd="sng" w="9525">
            <a:solidFill>
              <a:schemeClr val="accent1"/>
            </a:solidFill>
            <a:prstDash val="solid"/>
            <a:miter lim="800000"/>
            <a:headEnd len="sm" w="sm" type="none"/>
            <a:tailEnd len="sm" w="sm" type="none"/>
          </a:ln>
        </p:spPr>
      </p:cxnSp>
      <p:cxnSp>
        <p:nvCxnSpPr>
          <p:cNvPr id="480" name="Google Shape;480;p51"/>
          <p:cNvCxnSpPr/>
          <p:nvPr/>
        </p:nvCxnSpPr>
        <p:spPr>
          <a:xfrm>
            <a:off x="2722787" y="1781174"/>
            <a:ext cx="1522500" cy="1215300"/>
          </a:xfrm>
          <a:prstGeom prst="curvedConnector3">
            <a:avLst>
              <a:gd fmla="val 670" name="adj1"/>
            </a:avLst>
          </a:prstGeom>
          <a:noFill/>
          <a:ln cap="flat" cmpd="sng" w="9525">
            <a:solidFill>
              <a:schemeClr val="accent1"/>
            </a:solidFill>
            <a:prstDash val="solid"/>
            <a:miter lim="800000"/>
            <a:headEnd len="sm" w="sm" type="none"/>
            <a:tailEnd len="sm" w="sm" type="none"/>
          </a:ln>
        </p:spPr>
      </p:cxnSp>
      <p:cxnSp>
        <p:nvCxnSpPr>
          <p:cNvPr id="481" name="Google Shape;481;p51"/>
          <p:cNvCxnSpPr>
            <a:stCxn id="473" idx="2"/>
          </p:cNvCxnSpPr>
          <p:nvPr/>
        </p:nvCxnSpPr>
        <p:spPr>
          <a:xfrm rot="5400000">
            <a:off x="2044626" y="1979464"/>
            <a:ext cx="424500" cy="9300"/>
          </a:xfrm>
          <a:prstGeom prst="curvedConnector3">
            <a:avLst>
              <a:gd fmla="val 51118" name="adj1"/>
            </a:avLst>
          </a:prstGeom>
          <a:noFill/>
          <a:ln cap="flat" cmpd="sng" w="9525">
            <a:solidFill>
              <a:schemeClr val="accent1"/>
            </a:solidFill>
            <a:prstDash val="solid"/>
            <a:miter lim="800000"/>
            <a:headEnd len="sm" w="sm" type="none"/>
            <a:tailEnd len="sm" w="sm" type="none"/>
          </a:ln>
        </p:spPr>
      </p:cxnSp>
      <p:sp>
        <p:nvSpPr>
          <p:cNvPr id="482" name="Google Shape;482;p51"/>
          <p:cNvSpPr txBox="1"/>
          <p:nvPr/>
        </p:nvSpPr>
        <p:spPr>
          <a:xfrm>
            <a:off x="3184070" y="238418"/>
            <a:ext cx="17310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rgbClr val="7030A0"/>
                </a:solidFill>
                <a:latin typeface="Calibri"/>
                <a:ea typeface="Calibri"/>
                <a:cs typeface="Calibri"/>
                <a:sym typeface="Calibri"/>
              </a:rPr>
              <a:t>Provision</a:t>
            </a:r>
            <a:endParaRPr sz="1100"/>
          </a:p>
          <a:p>
            <a:pPr indent="0" lvl="0" marL="0" marR="0" rtl="0" algn="ctr">
              <a:spcBef>
                <a:spcPts val="0"/>
              </a:spcBef>
              <a:spcAft>
                <a:spcPts val="0"/>
              </a:spcAft>
              <a:buNone/>
            </a:pPr>
            <a:r>
              <a:rPr lang="en" sz="1400">
                <a:solidFill>
                  <a:schemeClr val="accent6"/>
                </a:solidFill>
                <a:latin typeface="Calibri"/>
                <a:ea typeface="Calibri"/>
                <a:cs typeface="Calibri"/>
                <a:sym typeface="Calibri"/>
              </a:rPr>
              <a:t>Create</a:t>
            </a:r>
            <a:r>
              <a:rPr lang="en" sz="1400">
                <a:solidFill>
                  <a:srgbClr val="000000"/>
                </a:solidFill>
                <a:latin typeface="Calibri"/>
                <a:ea typeface="Calibri"/>
                <a:cs typeface="Calibri"/>
                <a:sym typeface="Calibri"/>
              </a:rPr>
              <a:t> </a:t>
            </a:r>
            <a:r>
              <a:rPr lang="en" sz="1400">
                <a:solidFill>
                  <a:schemeClr val="accent1"/>
                </a:solidFill>
                <a:latin typeface="Calibri"/>
                <a:ea typeface="Calibri"/>
                <a:cs typeface="Calibri"/>
                <a:sym typeface="Calibri"/>
              </a:rPr>
              <a:t>Infrastructure</a:t>
            </a:r>
            <a:endParaRPr sz="1400">
              <a:solidFill>
                <a:schemeClr val="accent1"/>
              </a:solidFill>
              <a:latin typeface="Calibri"/>
              <a:ea typeface="Calibri"/>
              <a:cs typeface="Calibri"/>
              <a:sym typeface="Calibri"/>
            </a:endParaRPr>
          </a:p>
        </p:txBody>
      </p:sp>
      <p:cxnSp>
        <p:nvCxnSpPr>
          <p:cNvPr id="483" name="Google Shape;483;p51"/>
          <p:cNvCxnSpPr>
            <a:stCxn id="482" idx="3"/>
            <a:endCxn id="469" idx="1"/>
          </p:cNvCxnSpPr>
          <p:nvPr/>
        </p:nvCxnSpPr>
        <p:spPr>
          <a:xfrm>
            <a:off x="4915069" y="488468"/>
            <a:ext cx="2873700" cy="303600"/>
          </a:xfrm>
          <a:prstGeom prst="straightConnector1">
            <a:avLst/>
          </a:prstGeom>
          <a:noFill/>
          <a:ln cap="flat" cmpd="sng" w="9525">
            <a:solidFill>
              <a:schemeClr val="accent1"/>
            </a:solidFill>
            <a:prstDash val="solid"/>
            <a:miter lim="800000"/>
            <a:headEnd len="sm" w="sm" type="none"/>
            <a:tailEnd len="med" w="med" type="triangle"/>
          </a:ln>
        </p:spPr>
      </p:cxnSp>
      <p:sp>
        <p:nvSpPr>
          <p:cNvPr id="484" name="Google Shape;484;p51"/>
          <p:cNvSpPr txBox="1"/>
          <p:nvPr/>
        </p:nvSpPr>
        <p:spPr>
          <a:xfrm>
            <a:off x="3363681" y="1124243"/>
            <a:ext cx="2020800" cy="715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rgbClr val="7030A0"/>
                </a:solidFill>
                <a:latin typeface="Calibri"/>
                <a:ea typeface="Calibri"/>
                <a:cs typeface="Calibri"/>
                <a:sym typeface="Calibri"/>
              </a:rPr>
              <a:t>No Change!</a:t>
            </a:r>
            <a:endParaRPr sz="1100"/>
          </a:p>
          <a:p>
            <a:pPr indent="0" lvl="0" marL="0" marR="0" rtl="0" algn="ctr">
              <a:spcBef>
                <a:spcPts val="0"/>
              </a:spcBef>
              <a:spcAft>
                <a:spcPts val="0"/>
              </a:spcAft>
              <a:buNone/>
            </a:pPr>
            <a:r>
              <a:rPr lang="en" sz="1400">
                <a:solidFill>
                  <a:srgbClr val="7F7F7F"/>
                </a:solidFill>
                <a:latin typeface="Calibri"/>
                <a:ea typeface="Calibri"/>
                <a:cs typeface="Calibri"/>
                <a:sym typeface="Calibri"/>
              </a:rPr>
              <a:t>Idempotent</a:t>
            </a:r>
            <a:r>
              <a:rPr lang="en" sz="1400">
                <a:solidFill>
                  <a:srgbClr val="000000"/>
                </a:solidFill>
                <a:latin typeface="Calibri"/>
                <a:ea typeface="Calibri"/>
                <a:cs typeface="Calibri"/>
                <a:sym typeface="Calibri"/>
              </a:rPr>
              <a:t> </a:t>
            </a:r>
            <a:r>
              <a:rPr lang="en" sz="1400">
                <a:solidFill>
                  <a:schemeClr val="accent1"/>
                </a:solidFill>
                <a:latin typeface="Calibri"/>
                <a:ea typeface="Calibri"/>
                <a:cs typeface="Calibri"/>
                <a:sym typeface="Calibri"/>
              </a:rPr>
              <a:t>Infrastructure</a:t>
            </a:r>
            <a:endParaRPr sz="1400">
              <a:solidFill>
                <a:schemeClr val="accent1"/>
              </a:solidFill>
              <a:latin typeface="Calibri"/>
              <a:ea typeface="Calibri"/>
              <a:cs typeface="Calibri"/>
              <a:sym typeface="Calibri"/>
            </a:endParaRPr>
          </a:p>
        </p:txBody>
      </p:sp>
      <p:cxnSp>
        <p:nvCxnSpPr>
          <p:cNvPr id="485" name="Google Shape;485;p51"/>
          <p:cNvCxnSpPr>
            <a:stCxn id="484" idx="3"/>
            <a:endCxn id="470" idx="1"/>
          </p:cNvCxnSpPr>
          <p:nvPr/>
        </p:nvCxnSpPr>
        <p:spPr>
          <a:xfrm>
            <a:off x="5384481" y="1482143"/>
            <a:ext cx="2404200" cy="122100"/>
          </a:xfrm>
          <a:prstGeom prst="straightConnector1">
            <a:avLst/>
          </a:prstGeom>
          <a:noFill/>
          <a:ln cap="flat" cmpd="sng" w="9525">
            <a:solidFill>
              <a:schemeClr val="accent1"/>
            </a:solidFill>
            <a:prstDash val="solid"/>
            <a:miter lim="800000"/>
            <a:headEnd len="sm" w="sm" type="none"/>
            <a:tailEnd len="med" w="med" type="triangle"/>
          </a:ln>
        </p:spPr>
      </p:cxnSp>
      <p:sp>
        <p:nvSpPr>
          <p:cNvPr id="486" name="Google Shape;486;p51"/>
          <p:cNvSpPr txBox="1"/>
          <p:nvPr/>
        </p:nvSpPr>
        <p:spPr>
          <a:xfrm>
            <a:off x="3322862" y="1817013"/>
            <a:ext cx="17310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rgbClr val="7030A0"/>
                </a:solidFill>
                <a:latin typeface="Calibri"/>
                <a:ea typeface="Calibri"/>
                <a:cs typeface="Calibri"/>
                <a:sym typeface="Calibri"/>
              </a:rPr>
              <a:t>Deploy</a:t>
            </a:r>
            <a:endParaRPr sz="1100"/>
          </a:p>
          <a:p>
            <a:pPr indent="0" lvl="0" marL="0" marR="0" rtl="0" algn="ctr">
              <a:spcBef>
                <a:spcPts val="0"/>
              </a:spcBef>
              <a:spcAft>
                <a:spcPts val="0"/>
              </a:spcAft>
              <a:buNone/>
            </a:pPr>
            <a:r>
              <a:rPr lang="en" sz="1400">
                <a:solidFill>
                  <a:srgbClr val="FFD966"/>
                </a:solidFill>
                <a:latin typeface="Calibri"/>
                <a:ea typeface="Calibri"/>
                <a:cs typeface="Calibri"/>
                <a:sym typeface="Calibri"/>
              </a:rPr>
              <a:t>Mutate</a:t>
            </a:r>
            <a:r>
              <a:rPr lang="en" sz="1400">
                <a:solidFill>
                  <a:srgbClr val="000000"/>
                </a:solidFill>
                <a:latin typeface="Calibri"/>
                <a:ea typeface="Calibri"/>
                <a:cs typeface="Calibri"/>
                <a:sym typeface="Calibri"/>
              </a:rPr>
              <a:t> </a:t>
            </a:r>
            <a:r>
              <a:rPr lang="en" sz="1400">
                <a:solidFill>
                  <a:schemeClr val="accent1"/>
                </a:solidFill>
                <a:latin typeface="Calibri"/>
                <a:ea typeface="Calibri"/>
                <a:cs typeface="Calibri"/>
                <a:sym typeface="Calibri"/>
              </a:rPr>
              <a:t>Infrastructure</a:t>
            </a:r>
            <a:endParaRPr sz="1400">
              <a:solidFill>
                <a:schemeClr val="accent1"/>
              </a:solidFill>
              <a:latin typeface="Calibri"/>
              <a:ea typeface="Calibri"/>
              <a:cs typeface="Calibri"/>
              <a:sym typeface="Calibri"/>
            </a:endParaRPr>
          </a:p>
        </p:txBody>
      </p:sp>
      <p:cxnSp>
        <p:nvCxnSpPr>
          <p:cNvPr id="487" name="Google Shape;487;p51"/>
          <p:cNvCxnSpPr>
            <a:stCxn id="486" idx="3"/>
          </p:cNvCxnSpPr>
          <p:nvPr/>
        </p:nvCxnSpPr>
        <p:spPr>
          <a:xfrm>
            <a:off x="5053862" y="2067063"/>
            <a:ext cx="530700" cy="392400"/>
          </a:xfrm>
          <a:prstGeom prst="curvedConnector3">
            <a:avLst>
              <a:gd fmla="val 50000" name="adj1"/>
            </a:avLst>
          </a:prstGeom>
          <a:noFill/>
          <a:ln cap="flat" cmpd="sng" w="9525">
            <a:solidFill>
              <a:schemeClr val="accent1"/>
            </a:solidFill>
            <a:prstDash val="solid"/>
            <a:miter lim="800000"/>
            <a:headEnd len="sm" w="sm" type="none"/>
            <a:tailEnd len="sm" w="sm" type="none"/>
          </a:ln>
        </p:spPr>
      </p:cxnSp>
      <p:sp>
        <p:nvSpPr>
          <p:cNvPr id="488" name="Google Shape;488;p51"/>
          <p:cNvSpPr txBox="1"/>
          <p:nvPr/>
        </p:nvSpPr>
        <p:spPr>
          <a:xfrm>
            <a:off x="5482313" y="2270020"/>
            <a:ext cx="2077800" cy="715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Change S3 Bucklet to Static</a:t>
            </a:r>
            <a:endParaRPr sz="1100"/>
          </a:p>
          <a:p>
            <a:pPr indent="0" lvl="0" marL="0" marR="0" rtl="0" algn="ctr">
              <a:spcBef>
                <a:spcPts val="0"/>
              </a:spcBef>
              <a:spcAft>
                <a:spcPts val="0"/>
              </a:spcAft>
              <a:buNone/>
            </a:pPr>
            <a:r>
              <a:rPr lang="en" sz="1400">
                <a:solidFill>
                  <a:schemeClr val="dk1"/>
                </a:solidFill>
                <a:latin typeface="Calibri"/>
                <a:ea typeface="Calibri"/>
                <a:cs typeface="Calibri"/>
                <a:sym typeface="Calibri"/>
              </a:rPr>
              <a:t>Website</a:t>
            </a:r>
            <a:endParaRPr sz="1100"/>
          </a:p>
        </p:txBody>
      </p:sp>
      <p:cxnSp>
        <p:nvCxnSpPr>
          <p:cNvPr id="489" name="Google Shape;489;p51"/>
          <p:cNvCxnSpPr>
            <a:stCxn id="488" idx="3"/>
            <a:endCxn id="472" idx="1"/>
          </p:cNvCxnSpPr>
          <p:nvPr/>
        </p:nvCxnSpPr>
        <p:spPr>
          <a:xfrm>
            <a:off x="7560113" y="2627920"/>
            <a:ext cx="228600" cy="23400"/>
          </a:xfrm>
          <a:prstGeom prst="straightConnector1">
            <a:avLst/>
          </a:prstGeom>
          <a:noFill/>
          <a:ln cap="flat" cmpd="sng" w="9525">
            <a:solidFill>
              <a:schemeClr val="accent1"/>
            </a:solidFill>
            <a:prstDash val="solid"/>
            <a:miter lim="800000"/>
            <a:headEnd len="sm" w="sm" type="none"/>
            <a:tailEnd len="med" w="med" type="triangle"/>
          </a:ln>
        </p:spPr>
      </p:cxnSp>
      <p:sp>
        <p:nvSpPr>
          <p:cNvPr id="490" name="Google Shape;490;p51"/>
          <p:cNvSpPr txBox="1"/>
          <p:nvPr/>
        </p:nvSpPr>
        <p:spPr>
          <a:xfrm>
            <a:off x="3836531" y="2911786"/>
            <a:ext cx="1731000" cy="715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rgbClr val="7030A0"/>
                </a:solidFill>
                <a:latin typeface="Calibri"/>
                <a:ea typeface="Calibri"/>
                <a:cs typeface="Calibri"/>
                <a:sym typeface="Calibri"/>
              </a:rPr>
              <a:t>Delete</a:t>
            </a:r>
            <a:endParaRPr sz="1100"/>
          </a:p>
          <a:p>
            <a:pPr indent="0" lvl="0" marL="0" marR="0" rtl="0" algn="ctr">
              <a:spcBef>
                <a:spcPts val="0"/>
              </a:spcBef>
              <a:spcAft>
                <a:spcPts val="0"/>
              </a:spcAft>
              <a:buNone/>
            </a:pPr>
            <a:r>
              <a:rPr lang="en" sz="1400">
                <a:solidFill>
                  <a:srgbClr val="FF0000"/>
                </a:solidFill>
                <a:latin typeface="Calibri"/>
                <a:ea typeface="Calibri"/>
                <a:cs typeface="Calibri"/>
                <a:sym typeface="Calibri"/>
              </a:rPr>
              <a:t>Destroy</a:t>
            </a:r>
            <a:r>
              <a:rPr lang="en" sz="1400">
                <a:solidFill>
                  <a:srgbClr val="000000"/>
                </a:solidFill>
                <a:latin typeface="Calibri"/>
                <a:ea typeface="Calibri"/>
                <a:cs typeface="Calibri"/>
                <a:sym typeface="Calibri"/>
              </a:rPr>
              <a:t> </a:t>
            </a:r>
            <a:r>
              <a:rPr lang="en" sz="1400">
                <a:solidFill>
                  <a:schemeClr val="accent1"/>
                </a:solidFill>
                <a:latin typeface="Calibri"/>
                <a:ea typeface="Calibri"/>
                <a:cs typeface="Calibri"/>
                <a:sym typeface="Calibri"/>
              </a:rPr>
              <a:t>Infrastructure</a:t>
            </a:r>
            <a:endParaRPr sz="1400">
              <a:solidFill>
                <a:schemeClr val="accent1"/>
              </a:solidFill>
              <a:latin typeface="Calibri"/>
              <a:ea typeface="Calibri"/>
              <a:cs typeface="Calibri"/>
              <a:sym typeface="Calibri"/>
            </a:endParaRPr>
          </a:p>
        </p:txBody>
      </p:sp>
      <p:cxnSp>
        <p:nvCxnSpPr>
          <p:cNvPr id="491" name="Google Shape;491;p51"/>
          <p:cNvCxnSpPr/>
          <p:nvPr/>
        </p:nvCxnSpPr>
        <p:spPr>
          <a:xfrm>
            <a:off x="5396593" y="3137073"/>
            <a:ext cx="530700" cy="392400"/>
          </a:xfrm>
          <a:prstGeom prst="curvedConnector3">
            <a:avLst>
              <a:gd fmla="val 49991" name="adj1"/>
            </a:avLst>
          </a:prstGeom>
          <a:noFill/>
          <a:ln cap="flat" cmpd="sng" w="9525">
            <a:solidFill>
              <a:schemeClr val="accent1"/>
            </a:solidFill>
            <a:prstDash val="solid"/>
            <a:miter lim="800000"/>
            <a:headEnd len="sm" w="sm" type="none"/>
            <a:tailEnd len="sm" w="sm" type="none"/>
          </a:ln>
        </p:spPr>
      </p:cxnSp>
      <p:sp>
        <p:nvSpPr>
          <p:cNvPr id="492" name="Google Shape;492;p51"/>
          <p:cNvSpPr txBox="1"/>
          <p:nvPr/>
        </p:nvSpPr>
        <p:spPr>
          <a:xfrm>
            <a:off x="5670089" y="3455724"/>
            <a:ext cx="15309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Delete S3 bucket</a:t>
            </a:r>
            <a:endParaRPr sz="1100"/>
          </a:p>
        </p:txBody>
      </p:sp>
      <p:cxnSp>
        <p:nvCxnSpPr>
          <p:cNvPr id="493" name="Google Shape;493;p51"/>
          <p:cNvCxnSpPr>
            <a:stCxn id="492" idx="3"/>
            <a:endCxn id="471" idx="1"/>
          </p:cNvCxnSpPr>
          <p:nvPr/>
        </p:nvCxnSpPr>
        <p:spPr>
          <a:xfrm>
            <a:off x="7200989" y="3598074"/>
            <a:ext cx="587700" cy="280200"/>
          </a:xfrm>
          <a:prstGeom prst="straightConnector1">
            <a:avLst/>
          </a:prstGeom>
          <a:noFill/>
          <a:ln cap="flat" cmpd="sng" w="9525">
            <a:solidFill>
              <a:schemeClr val="accent1"/>
            </a:solidFill>
            <a:prstDash val="solid"/>
            <a:miter lim="800000"/>
            <a:headEnd len="sm" w="sm" type="none"/>
            <a:tailEnd len="med" w="med" type="triangle"/>
          </a:ln>
        </p:spPr>
      </p:cxnSp>
      <p:sp>
        <p:nvSpPr>
          <p:cNvPr id="494" name="Google Shape;494;p51"/>
          <p:cNvSpPr txBox="1"/>
          <p:nvPr/>
        </p:nvSpPr>
        <p:spPr>
          <a:xfrm>
            <a:off x="1500863" y="2506046"/>
            <a:ext cx="15309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Merge Code</a:t>
            </a:r>
            <a:endParaRPr sz="1100"/>
          </a:p>
        </p:txBody>
      </p:sp>
      <p:sp>
        <p:nvSpPr>
          <p:cNvPr id="495" name="Google Shape;495;p51"/>
          <p:cNvSpPr txBox="1"/>
          <p:nvPr/>
        </p:nvSpPr>
        <p:spPr>
          <a:xfrm>
            <a:off x="1526712" y="2131520"/>
            <a:ext cx="15309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Test Code</a:t>
            </a:r>
            <a:endParaRPr sz="1100"/>
          </a:p>
        </p:txBody>
      </p:sp>
      <p:cxnSp>
        <p:nvCxnSpPr>
          <p:cNvPr id="496" name="Google Shape;496;p51"/>
          <p:cNvCxnSpPr>
            <a:stCxn id="495" idx="2"/>
          </p:cNvCxnSpPr>
          <p:nvPr/>
        </p:nvCxnSpPr>
        <p:spPr>
          <a:xfrm flipH="1">
            <a:off x="2228862" y="2416220"/>
            <a:ext cx="63300" cy="158700"/>
          </a:xfrm>
          <a:prstGeom prst="straightConnector1">
            <a:avLst/>
          </a:prstGeom>
          <a:noFill/>
          <a:ln cap="flat" cmpd="sng" w="9525">
            <a:solidFill>
              <a:schemeClr val="accent1"/>
            </a:solidFill>
            <a:prstDash val="solid"/>
            <a:miter lim="800000"/>
            <a:headEnd len="sm" w="sm" type="none"/>
            <a:tailEnd len="sm" w="sm" type="none"/>
          </a:ln>
        </p:spPr>
      </p:cxnSp>
      <p:cxnSp>
        <p:nvCxnSpPr>
          <p:cNvPr id="497" name="Google Shape;497;p51"/>
          <p:cNvCxnSpPr>
            <a:stCxn id="494" idx="2"/>
            <a:endCxn id="474" idx="3"/>
          </p:cNvCxnSpPr>
          <p:nvPr/>
        </p:nvCxnSpPr>
        <p:spPr>
          <a:xfrm flipH="1">
            <a:off x="1583813" y="2790746"/>
            <a:ext cx="682500" cy="328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498" name="Google Shape;498;p51"/>
          <p:cNvCxnSpPr>
            <a:stCxn id="474" idx="0"/>
          </p:cNvCxnSpPr>
          <p:nvPr/>
        </p:nvCxnSpPr>
        <p:spPr>
          <a:xfrm flipH="1" rot="5400000">
            <a:off x="407315" y="2334065"/>
            <a:ext cx="563700" cy="499500"/>
          </a:xfrm>
          <a:prstGeom prst="curvedConnector3">
            <a:avLst>
              <a:gd fmla="val 50005" name="adj1"/>
            </a:avLst>
          </a:prstGeom>
          <a:noFill/>
          <a:ln cap="flat" cmpd="sng" w="9525">
            <a:solidFill>
              <a:schemeClr val="accent1"/>
            </a:solidFill>
            <a:prstDash val="solid"/>
            <a:miter lim="800000"/>
            <a:headEnd len="sm" w="sm" type="none"/>
            <a:tailEnd len="sm" w="sm" type="none"/>
          </a:ln>
        </p:spPr>
      </p:cxnSp>
      <p:sp>
        <p:nvSpPr>
          <p:cNvPr id="499" name="Google Shape;499;p51"/>
          <p:cNvSpPr txBox="1"/>
          <p:nvPr/>
        </p:nvSpPr>
        <p:spPr>
          <a:xfrm>
            <a:off x="-325902" y="1914818"/>
            <a:ext cx="15309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Trigger</a:t>
            </a:r>
            <a:endParaRPr sz="1100"/>
          </a:p>
          <a:p>
            <a:pPr indent="0" lvl="0" marL="0" marR="0" rtl="0" algn="ctr">
              <a:spcBef>
                <a:spcPts val="0"/>
              </a:spcBef>
              <a:spcAft>
                <a:spcPts val="0"/>
              </a:spcAft>
              <a:buNone/>
            </a:pPr>
            <a:r>
              <a:rPr lang="en" sz="1400">
                <a:solidFill>
                  <a:schemeClr val="dk1"/>
                </a:solidFill>
                <a:latin typeface="Calibri"/>
                <a:ea typeface="Calibri"/>
                <a:cs typeface="Calibri"/>
                <a:sym typeface="Calibri"/>
              </a:rPr>
              <a:t>Build</a:t>
            </a:r>
            <a:endParaRPr sz="1100"/>
          </a:p>
        </p:txBody>
      </p:sp>
      <p:cxnSp>
        <p:nvCxnSpPr>
          <p:cNvPr id="500" name="Google Shape;500;p51"/>
          <p:cNvCxnSpPr>
            <a:stCxn id="499" idx="0"/>
            <a:endCxn id="473" idx="1"/>
          </p:cNvCxnSpPr>
          <p:nvPr/>
        </p:nvCxnSpPr>
        <p:spPr>
          <a:xfrm flipH="1" rot="10800000">
            <a:off x="439548" y="1518518"/>
            <a:ext cx="1291200" cy="3963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1" name="Google Shape;501;p51"/>
          <p:cNvCxnSpPr>
            <a:endCxn id="475" idx="0"/>
          </p:cNvCxnSpPr>
          <p:nvPr/>
        </p:nvCxnSpPr>
        <p:spPr>
          <a:xfrm flipH="1" rot="-5400000">
            <a:off x="1672712" y="4240349"/>
            <a:ext cx="283800" cy="265200"/>
          </a:xfrm>
          <a:prstGeom prst="curvedConnector3">
            <a:avLst>
              <a:gd fmla="val 49985" name="adj1"/>
            </a:avLst>
          </a:prstGeom>
          <a:noFill/>
          <a:ln cap="flat" cmpd="sng" w="9525">
            <a:solidFill>
              <a:schemeClr val="accent1"/>
            </a:solidFill>
            <a:prstDash val="solid"/>
            <a:miter lim="800000"/>
            <a:headEnd len="sm" w="sm" type="none"/>
            <a:tailEnd len="sm" w="sm" type="none"/>
          </a:ln>
        </p:spPr>
      </p:cxnSp>
      <p:sp>
        <p:nvSpPr>
          <p:cNvPr id="502" name="Google Shape;502;p51"/>
          <p:cNvSpPr txBox="1"/>
          <p:nvPr/>
        </p:nvSpPr>
        <p:spPr>
          <a:xfrm>
            <a:off x="735457" y="3845380"/>
            <a:ext cx="15309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Push</a:t>
            </a:r>
            <a:endParaRPr sz="1100"/>
          </a:p>
          <a:p>
            <a:pPr indent="0" lvl="0" marL="0" marR="0" rtl="0" algn="ctr">
              <a:spcBef>
                <a:spcPts val="0"/>
              </a:spcBef>
              <a:spcAft>
                <a:spcPts val="0"/>
              </a:spcAft>
              <a:buNone/>
            </a:pPr>
            <a:r>
              <a:rPr lang="en" sz="1400">
                <a:solidFill>
                  <a:schemeClr val="dk1"/>
                </a:solidFill>
                <a:latin typeface="Calibri"/>
                <a:ea typeface="Calibri"/>
                <a:cs typeface="Calibri"/>
                <a:sym typeface="Calibri"/>
              </a:rPr>
              <a:t>Code &amp; IAC</a:t>
            </a:r>
            <a:endParaRPr sz="1100"/>
          </a:p>
        </p:txBody>
      </p:sp>
      <p:cxnSp>
        <p:nvCxnSpPr>
          <p:cNvPr id="503" name="Google Shape;503;p51"/>
          <p:cNvCxnSpPr>
            <a:stCxn id="502" idx="0"/>
            <a:endCxn id="474" idx="2"/>
          </p:cNvCxnSpPr>
          <p:nvPr/>
        </p:nvCxnSpPr>
        <p:spPr>
          <a:xfrm rot="10800000">
            <a:off x="939007" y="3371980"/>
            <a:ext cx="561900" cy="4734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2"/>
          <p:cNvSpPr/>
          <p:nvPr/>
        </p:nvSpPr>
        <p:spPr>
          <a:xfrm>
            <a:off x="1162878" y="589530"/>
            <a:ext cx="2460000" cy="3439200"/>
          </a:xfrm>
          <a:prstGeom prst="rect">
            <a:avLst/>
          </a:prstGeom>
          <a:solidFill>
            <a:srgbClr val="FFD966"/>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509" name="Google Shape;509;p52"/>
          <p:cNvSpPr/>
          <p:nvPr/>
        </p:nvSpPr>
        <p:spPr>
          <a:xfrm>
            <a:off x="5666723" y="1507018"/>
            <a:ext cx="3298200" cy="2350800"/>
          </a:xfrm>
          <a:prstGeom prst="rect">
            <a:avLst/>
          </a:prstGeom>
          <a:solidFill>
            <a:schemeClr val="accent2"/>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510" name="Google Shape;510;p52"/>
          <p:cNvSpPr/>
          <p:nvPr/>
        </p:nvSpPr>
        <p:spPr>
          <a:xfrm>
            <a:off x="1533111" y="719626"/>
            <a:ext cx="1729404" cy="790182"/>
          </a:xfrm>
          <a:prstGeom prst="flowChartDocument">
            <a:avLst/>
          </a:prstGeom>
          <a:solidFill>
            <a:schemeClr val="accent3"/>
          </a:solidFill>
          <a:ln cap="flat" cmpd="sng" w="12700">
            <a:solidFill>
              <a:srgbClr val="4545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Build System</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Configuration YAML</a:t>
            </a:r>
            <a:endParaRPr sz="1100"/>
          </a:p>
        </p:txBody>
      </p:sp>
      <p:sp>
        <p:nvSpPr>
          <p:cNvPr id="511" name="Google Shape;511;p52"/>
          <p:cNvSpPr/>
          <p:nvPr/>
        </p:nvSpPr>
        <p:spPr>
          <a:xfrm>
            <a:off x="1533111" y="1659419"/>
            <a:ext cx="1729404" cy="790182"/>
          </a:xfrm>
          <a:prstGeom prst="flowChartDocument">
            <a:avLst/>
          </a:prstGeom>
          <a:solidFill>
            <a:srgbClr val="7030A0"/>
          </a:solidFill>
          <a:ln cap="flat" cmpd="sng" w="12700">
            <a:solidFill>
              <a:srgbClr val="4545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Infrastructure as Code</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(IAC)</a:t>
            </a:r>
            <a:endParaRPr sz="1100"/>
          </a:p>
        </p:txBody>
      </p:sp>
      <p:sp>
        <p:nvSpPr>
          <p:cNvPr id="512" name="Google Shape;512;p52"/>
          <p:cNvSpPr/>
          <p:nvPr/>
        </p:nvSpPr>
        <p:spPr>
          <a:xfrm>
            <a:off x="1533111" y="2614818"/>
            <a:ext cx="1729404" cy="532980"/>
          </a:xfrm>
          <a:prstGeom prst="flowChartDocument">
            <a:avLst/>
          </a:prstGeom>
          <a:solidFill>
            <a:srgbClr val="00B0F0"/>
          </a:solidFill>
          <a:ln cap="flat" cmpd="sng" w="12700">
            <a:solidFill>
              <a:srgbClr val="4545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Model </a:t>
            </a:r>
            <a:endParaRPr sz="1100"/>
          </a:p>
        </p:txBody>
      </p:sp>
      <p:sp>
        <p:nvSpPr>
          <p:cNvPr id="513" name="Google Shape;513;p52"/>
          <p:cNvSpPr/>
          <p:nvPr/>
        </p:nvSpPr>
        <p:spPr>
          <a:xfrm>
            <a:off x="1533111" y="3313045"/>
            <a:ext cx="1729404" cy="532980"/>
          </a:xfrm>
          <a:prstGeom prst="flowChartDocument">
            <a:avLst/>
          </a:prstGeom>
          <a:solidFill>
            <a:srgbClr val="C4E0B2"/>
          </a:solidFill>
          <a:ln cap="flat" cmpd="sng" w="12700">
            <a:solidFill>
              <a:srgbClr val="45454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Dockerfile</a:t>
            </a:r>
            <a:endParaRPr sz="1400">
              <a:solidFill>
                <a:schemeClr val="lt1"/>
              </a:solidFill>
              <a:latin typeface="Calibri"/>
              <a:ea typeface="Calibri"/>
              <a:cs typeface="Calibri"/>
              <a:sym typeface="Calibri"/>
            </a:endParaRPr>
          </a:p>
        </p:txBody>
      </p:sp>
      <p:sp>
        <p:nvSpPr>
          <p:cNvPr id="514" name="Google Shape;514;p52"/>
          <p:cNvSpPr/>
          <p:nvPr/>
        </p:nvSpPr>
        <p:spPr>
          <a:xfrm>
            <a:off x="6137413" y="716313"/>
            <a:ext cx="1004100" cy="492000"/>
          </a:xfrm>
          <a:prstGeom prst="rect">
            <a:avLst/>
          </a:prstGeom>
          <a:solidFill>
            <a:srgbClr val="FEE599"/>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AWS ECR</a:t>
            </a:r>
            <a:endParaRPr sz="1100"/>
          </a:p>
        </p:txBody>
      </p:sp>
      <p:sp>
        <p:nvSpPr>
          <p:cNvPr id="515" name="Google Shape;515;p52"/>
          <p:cNvSpPr txBox="1"/>
          <p:nvPr/>
        </p:nvSpPr>
        <p:spPr>
          <a:xfrm>
            <a:off x="-286925" y="152400"/>
            <a:ext cx="54942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rgbClr val="000000"/>
                </a:solidFill>
                <a:latin typeface="Calibri"/>
                <a:ea typeface="Calibri"/>
                <a:cs typeface="Calibri"/>
                <a:sym typeface="Calibri"/>
              </a:rPr>
              <a:t>Idempotent and </a:t>
            </a:r>
            <a:r>
              <a:rPr lang="en">
                <a:latin typeface="Calibri"/>
                <a:ea typeface="Calibri"/>
                <a:cs typeface="Calibri"/>
                <a:sym typeface="Calibri"/>
              </a:rPr>
              <a:t>Reproducible Deployment</a:t>
            </a:r>
            <a:endParaRPr sz="1400">
              <a:solidFill>
                <a:schemeClr val="dk1"/>
              </a:solidFill>
              <a:latin typeface="Calibri"/>
              <a:ea typeface="Calibri"/>
              <a:cs typeface="Calibri"/>
              <a:sym typeface="Calibri"/>
            </a:endParaRPr>
          </a:p>
        </p:txBody>
      </p:sp>
      <p:sp>
        <p:nvSpPr>
          <p:cNvPr id="516" name="Google Shape;516;p52"/>
          <p:cNvSpPr/>
          <p:nvPr/>
        </p:nvSpPr>
        <p:spPr>
          <a:xfrm>
            <a:off x="1664804" y="4287075"/>
            <a:ext cx="2099641" cy="524296"/>
          </a:xfrm>
          <a:prstGeom prst="flowChartPreparation">
            <a:avLst/>
          </a:prstGeom>
          <a:solidFill>
            <a:schemeClr val="accent6"/>
          </a:solidFill>
          <a:ln cap="flat" cmpd="sng" w="12700">
            <a:solidFill>
              <a:srgbClr val="2F491D"/>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AWS Code Build</a:t>
            </a:r>
            <a:endParaRPr sz="1100"/>
          </a:p>
        </p:txBody>
      </p:sp>
      <p:sp>
        <p:nvSpPr>
          <p:cNvPr id="517" name="Google Shape;517;p52"/>
          <p:cNvSpPr/>
          <p:nvPr/>
        </p:nvSpPr>
        <p:spPr>
          <a:xfrm>
            <a:off x="4572000" y="4321220"/>
            <a:ext cx="1565400" cy="681000"/>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Microservice</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Running in </a:t>
            </a:r>
            <a:endParaRPr sz="1100"/>
          </a:p>
          <a:p>
            <a:pPr indent="0" lvl="0" marL="0" marR="0" rtl="0" algn="ctr">
              <a:spcBef>
                <a:spcPts val="0"/>
              </a:spcBef>
              <a:spcAft>
                <a:spcPts val="0"/>
              </a:spcAft>
              <a:buNone/>
            </a:pPr>
            <a:r>
              <a:rPr lang="en" sz="1400">
                <a:solidFill>
                  <a:schemeClr val="lt1"/>
                </a:solidFill>
                <a:latin typeface="Calibri"/>
                <a:ea typeface="Calibri"/>
                <a:cs typeface="Calibri"/>
                <a:sym typeface="Calibri"/>
              </a:rPr>
              <a:t>Container</a:t>
            </a:r>
            <a:endParaRPr sz="1100"/>
          </a:p>
        </p:txBody>
      </p:sp>
      <p:sp>
        <p:nvSpPr>
          <p:cNvPr id="518" name="Google Shape;518;p52"/>
          <p:cNvSpPr/>
          <p:nvPr/>
        </p:nvSpPr>
        <p:spPr>
          <a:xfrm>
            <a:off x="7573618" y="1507018"/>
            <a:ext cx="1391400" cy="520500"/>
          </a:xfrm>
          <a:prstGeom prst="rect">
            <a:avLst/>
          </a:prstGeom>
          <a:solidFill>
            <a:srgbClr val="FEE599"/>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AWS ECS</a:t>
            </a:r>
            <a:endParaRPr sz="1100"/>
          </a:p>
        </p:txBody>
      </p:sp>
      <p:sp>
        <p:nvSpPr>
          <p:cNvPr id="519" name="Google Shape;519;p52"/>
          <p:cNvSpPr/>
          <p:nvPr/>
        </p:nvSpPr>
        <p:spPr>
          <a:xfrm>
            <a:off x="7573618" y="2084108"/>
            <a:ext cx="1391400" cy="577200"/>
          </a:xfrm>
          <a:prstGeom prst="rect">
            <a:avLst/>
          </a:prstGeom>
          <a:solidFill>
            <a:srgbClr val="FEE599"/>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AWS Batch</a:t>
            </a:r>
            <a:endParaRPr sz="1100"/>
          </a:p>
        </p:txBody>
      </p:sp>
      <p:sp>
        <p:nvSpPr>
          <p:cNvPr id="520" name="Google Shape;520;p52"/>
          <p:cNvSpPr/>
          <p:nvPr/>
        </p:nvSpPr>
        <p:spPr>
          <a:xfrm>
            <a:off x="7573618" y="2760161"/>
            <a:ext cx="1391400" cy="520500"/>
          </a:xfrm>
          <a:prstGeom prst="rect">
            <a:avLst/>
          </a:prstGeom>
          <a:solidFill>
            <a:srgbClr val="FEE599"/>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AWS Lambda</a:t>
            </a:r>
            <a:endParaRPr sz="1100"/>
          </a:p>
        </p:txBody>
      </p:sp>
      <p:sp>
        <p:nvSpPr>
          <p:cNvPr id="521" name="Google Shape;521;p52"/>
          <p:cNvSpPr/>
          <p:nvPr/>
        </p:nvSpPr>
        <p:spPr>
          <a:xfrm>
            <a:off x="7573618" y="3337250"/>
            <a:ext cx="1391400" cy="520500"/>
          </a:xfrm>
          <a:prstGeom prst="rect">
            <a:avLst/>
          </a:prstGeom>
          <a:solidFill>
            <a:srgbClr val="FEE599"/>
          </a:solidFill>
          <a:ln cap="flat" cmpd="sng" w="9525">
            <a:solidFill>
              <a:schemeClr val="accent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Calibri"/>
                <a:ea typeface="Calibri"/>
                <a:cs typeface="Calibri"/>
                <a:sym typeface="Calibri"/>
              </a:rPr>
              <a:t>AWS App Runner</a:t>
            </a:r>
            <a:endParaRPr sz="1100"/>
          </a:p>
        </p:txBody>
      </p:sp>
      <p:sp>
        <p:nvSpPr>
          <p:cNvPr id="522" name="Google Shape;522;p52"/>
          <p:cNvSpPr txBox="1"/>
          <p:nvPr/>
        </p:nvSpPr>
        <p:spPr>
          <a:xfrm>
            <a:off x="5807647" y="2496018"/>
            <a:ext cx="16251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rgbClr val="000000"/>
                </a:solidFill>
                <a:latin typeface="Calibri"/>
                <a:ea typeface="Calibri"/>
                <a:cs typeface="Calibri"/>
                <a:sym typeface="Calibri"/>
              </a:rPr>
              <a:t>Cloud Environment</a:t>
            </a:r>
            <a:endParaRPr sz="1500">
              <a:solidFill>
                <a:schemeClr val="dk1"/>
              </a:solidFill>
              <a:latin typeface="Calibri"/>
              <a:ea typeface="Calibri"/>
              <a:cs typeface="Calibri"/>
              <a:sym typeface="Calibri"/>
            </a:endParaRPr>
          </a:p>
        </p:txBody>
      </p:sp>
      <p:cxnSp>
        <p:nvCxnSpPr>
          <p:cNvPr id="523" name="Google Shape;523;p52"/>
          <p:cNvCxnSpPr>
            <a:stCxn id="514" idx="2"/>
            <a:endCxn id="509" idx="0"/>
          </p:cNvCxnSpPr>
          <p:nvPr/>
        </p:nvCxnSpPr>
        <p:spPr>
          <a:xfrm>
            <a:off x="6639463" y="1208313"/>
            <a:ext cx="676500" cy="298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24" name="Google Shape;524;p52"/>
          <p:cNvCxnSpPr>
            <a:stCxn id="509" idx="2"/>
            <a:endCxn id="517" idx="6"/>
          </p:cNvCxnSpPr>
          <p:nvPr/>
        </p:nvCxnSpPr>
        <p:spPr>
          <a:xfrm flipH="1">
            <a:off x="6137423" y="3857819"/>
            <a:ext cx="1178400" cy="804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25" name="Google Shape;525;p52"/>
          <p:cNvCxnSpPr/>
          <p:nvPr/>
        </p:nvCxnSpPr>
        <p:spPr>
          <a:xfrm flipH="1" rot="10800000">
            <a:off x="3748650" y="1043600"/>
            <a:ext cx="930300" cy="616500"/>
          </a:xfrm>
          <a:prstGeom prst="curvedConnector3">
            <a:avLst>
              <a:gd fmla="val 50000" name="adj1"/>
            </a:avLst>
          </a:prstGeom>
          <a:noFill/>
          <a:ln cap="flat" cmpd="sng" w="9525">
            <a:solidFill>
              <a:schemeClr val="accent1"/>
            </a:solidFill>
            <a:prstDash val="solid"/>
            <a:miter lim="800000"/>
            <a:headEnd len="sm" w="sm" type="none"/>
            <a:tailEnd len="sm" w="sm" type="none"/>
          </a:ln>
        </p:spPr>
      </p:cxnSp>
      <p:cxnSp>
        <p:nvCxnSpPr>
          <p:cNvPr id="526" name="Google Shape;526;p52"/>
          <p:cNvCxnSpPr/>
          <p:nvPr/>
        </p:nvCxnSpPr>
        <p:spPr>
          <a:xfrm flipH="1" rot="10800000">
            <a:off x="3668300" y="2760000"/>
            <a:ext cx="903900" cy="466500"/>
          </a:xfrm>
          <a:prstGeom prst="curvedConnector3">
            <a:avLst>
              <a:gd fmla="val 50000" name="adj1"/>
            </a:avLst>
          </a:prstGeom>
          <a:noFill/>
          <a:ln cap="flat" cmpd="sng" w="9525">
            <a:solidFill>
              <a:schemeClr val="accent1"/>
            </a:solidFill>
            <a:prstDash val="solid"/>
            <a:miter lim="800000"/>
            <a:headEnd len="sm" w="sm" type="none"/>
            <a:tailEnd len="sm" w="sm" type="none"/>
          </a:ln>
        </p:spPr>
      </p:cxnSp>
      <p:sp>
        <p:nvSpPr>
          <p:cNvPr id="527" name="Google Shape;527;p52"/>
          <p:cNvSpPr txBox="1"/>
          <p:nvPr/>
        </p:nvSpPr>
        <p:spPr>
          <a:xfrm>
            <a:off x="4464089" y="2496018"/>
            <a:ext cx="5658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latin typeface="Calibri"/>
                <a:ea typeface="Calibri"/>
                <a:cs typeface="Calibri"/>
                <a:sym typeface="Calibri"/>
              </a:rPr>
              <a:t>SDK</a:t>
            </a:r>
            <a:endParaRPr sz="1400">
              <a:solidFill>
                <a:schemeClr val="dk1"/>
              </a:solidFill>
              <a:latin typeface="Calibri"/>
              <a:ea typeface="Calibri"/>
              <a:cs typeface="Calibri"/>
              <a:sym typeface="Calibri"/>
            </a:endParaRPr>
          </a:p>
        </p:txBody>
      </p:sp>
      <p:cxnSp>
        <p:nvCxnSpPr>
          <p:cNvPr id="528" name="Google Shape;528;p52"/>
          <p:cNvCxnSpPr>
            <a:stCxn id="527" idx="0"/>
          </p:cNvCxnSpPr>
          <p:nvPr/>
        </p:nvCxnSpPr>
        <p:spPr>
          <a:xfrm flipH="1" rot="10800000">
            <a:off x="4746989" y="2027718"/>
            <a:ext cx="919800" cy="468300"/>
          </a:xfrm>
          <a:prstGeom prst="straightConnector1">
            <a:avLst/>
          </a:prstGeom>
          <a:noFill/>
          <a:ln cap="flat" cmpd="sng" w="9525">
            <a:solidFill>
              <a:schemeClr val="accent1"/>
            </a:solidFill>
            <a:prstDash val="solid"/>
            <a:miter lim="800000"/>
            <a:headEnd len="sm" w="sm" type="none"/>
            <a:tailEnd len="med" w="med" type="triangle"/>
          </a:ln>
        </p:spPr>
      </p:cxnSp>
      <p:sp>
        <p:nvSpPr>
          <p:cNvPr id="529" name="Google Shape;529;p52"/>
          <p:cNvSpPr txBox="1"/>
          <p:nvPr/>
        </p:nvSpPr>
        <p:spPr>
          <a:xfrm>
            <a:off x="4692689" y="821723"/>
            <a:ext cx="11823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Build on Push</a:t>
            </a:r>
            <a:endParaRPr sz="1400">
              <a:solidFill>
                <a:schemeClr val="dk1"/>
              </a:solidFill>
              <a:latin typeface="Calibri"/>
              <a:ea typeface="Calibri"/>
              <a:cs typeface="Calibri"/>
              <a:sym typeface="Calibri"/>
            </a:endParaRPr>
          </a:p>
        </p:txBody>
      </p:sp>
      <p:cxnSp>
        <p:nvCxnSpPr>
          <p:cNvPr id="530" name="Google Shape;530;p52"/>
          <p:cNvCxnSpPr>
            <a:stCxn id="529" idx="3"/>
            <a:endCxn id="514" idx="1"/>
          </p:cNvCxnSpPr>
          <p:nvPr/>
        </p:nvCxnSpPr>
        <p:spPr>
          <a:xfrm flipH="1" rot="10800000">
            <a:off x="5874989" y="962273"/>
            <a:ext cx="262500" cy="18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3"/>
          <p:cNvSpPr txBox="1"/>
          <p:nvPr>
            <p:ph idx="1" type="subTitle"/>
          </p:nvPr>
        </p:nvSpPr>
        <p:spPr>
          <a:xfrm>
            <a:off x="325800" y="258400"/>
            <a:ext cx="8261700" cy="393600"/>
          </a:xfrm>
          <a:prstGeom prst="rect">
            <a:avLst/>
          </a:prstGeom>
          <a:solidFill>
            <a:srgbClr val="A6B6DE"/>
          </a:solidFill>
        </p:spPr>
        <p:txBody>
          <a:bodyPr anchorCtr="0" anchor="t" bIns="34275" lIns="68575" spcFirstLastPara="1" rIns="68575" wrap="square" tIns="34275">
            <a:normAutofit/>
          </a:bodyPr>
          <a:lstStyle/>
          <a:p>
            <a:pPr indent="0" lvl="0" marL="0" rtl="0" algn="ctr">
              <a:spcBef>
                <a:spcPts val="800"/>
              </a:spcBef>
              <a:spcAft>
                <a:spcPts val="0"/>
              </a:spcAft>
              <a:buNone/>
            </a:pPr>
            <a:r>
              <a:rPr lang="en"/>
              <a:t>Debugging System </a:t>
            </a:r>
            <a:endParaRPr/>
          </a:p>
        </p:txBody>
      </p:sp>
      <p:sp>
        <p:nvSpPr>
          <p:cNvPr id="536" name="Google Shape;536;p53"/>
          <p:cNvSpPr txBox="1"/>
          <p:nvPr/>
        </p:nvSpPr>
        <p:spPr>
          <a:xfrm>
            <a:off x="429375" y="840500"/>
            <a:ext cx="49608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1. Monitoring</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 sz="1100" u="sng">
                <a:solidFill>
                  <a:schemeClr val="hlink"/>
                </a:solidFill>
                <a:hlinkClick r:id="rId3"/>
              </a:rPr>
              <a:t>https://sagemaker.readthedocs.io/en/stable/model_monitor.html</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 sz="2100">
                <a:solidFill>
                  <a:schemeClr val="dk1"/>
                </a:solidFill>
                <a:latin typeface="Calibri"/>
                <a:ea typeface="Calibri"/>
                <a:cs typeface="Calibri"/>
                <a:sym typeface="Calibri"/>
              </a:rPr>
              <a:t>2. Rule </a:t>
            </a:r>
            <a:r>
              <a:rPr lang="en" sz="2100">
                <a:solidFill>
                  <a:schemeClr val="dk1"/>
                </a:solidFill>
                <a:latin typeface="Calibri"/>
                <a:ea typeface="Calibri"/>
                <a:cs typeface="Calibri"/>
                <a:sym typeface="Calibri"/>
              </a:rPr>
              <a:t>Debugger</a:t>
            </a:r>
            <a:r>
              <a:rPr lang="en"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lang="en" sz="2100">
                <a:solidFill>
                  <a:schemeClr val="dk1"/>
                </a:solidFill>
                <a:latin typeface="Calibri"/>
                <a:ea typeface="Calibri"/>
                <a:cs typeface="Calibri"/>
                <a:sym typeface="Calibri"/>
              </a:rPr>
              <a:t>3. Monitoring </a:t>
            </a:r>
            <a:r>
              <a:rPr lang="en" sz="2100">
                <a:solidFill>
                  <a:schemeClr val="dk1"/>
                </a:solidFill>
                <a:latin typeface="Calibri"/>
                <a:ea typeface="Calibri"/>
                <a:cs typeface="Calibri"/>
                <a:sym typeface="Calibri"/>
              </a:rPr>
              <a:t>Schedule</a:t>
            </a:r>
            <a:r>
              <a:rPr lang="en"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4"/>
          <p:cNvSpPr txBox="1"/>
          <p:nvPr/>
        </p:nvSpPr>
        <p:spPr>
          <a:xfrm>
            <a:off x="1881000" y="807650"/>
            <a:ext cx="3315600" cy="17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Question Time </a:t>
            </a:r>
            <a:endParaRPr sz="21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p:nvPr/>
        </p:nvSpPr>
        <p:spPr>
          <a:xfrm>
            <a:off x="2380475" y="340050"/>
            <a:ext cx="5993700" cy="499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100">
                <a:solidFill>
                  <a:schemeClr val="dk1"/>
                </a:solidFill>
                <a:latin typeface="Cambria"/>
                <a:ea typeface="Cambria"/>
                <a:cs typeface="Cambria"/>
                <a:sym typeface="Cambria"/>
              </a:rPr>
              <a:t>The global tourism industry generated over $1.3 trillion in revenue pre-pandemic and is recovering strongly, highlighting substantial market size.</a:t>
            </a:r>
            <a:endParaRPr>
              <a:solidFill>
                <a:schemeClr val="dk1"/>
              </a:solidFill>
              <a:latin typeface="Cambria"/>
              <a:ea typeface="Cambria"/>
              <a:cs typeface="Cambria"/>
              <a:sym typeface="Cambria"/>
            </a:endParaRPr>
          </a:p>
        </p:txBody>
      </p:sp>
      <p:sp>
        <p:nvSpPr>
          <p:cNvPr id="155" name="Google Shape;155;p29"/>
          <p:cNvSpPr/>
          <p:nvPr/>
        </p:nvSpPr>
        <p:spPr>
          <a:xfrm>
            <a:off x="488850" y="373650"/>
            <a:ext cx="1572900" cy="446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200">
                <a:solidFill>
                  <a:schemeClr val="dk1"/>
                </a:solidFill>
                <a:latin typeface="Cambria"/>
                <a:ea typeface="Cambria"/>
                <a:cs typeface="Cambria"/>
                <a:sym typeface="Cambria"/>
              </a:rPr>
              <a:t>  Market Potential</a:t>
            </a:r>
            <a:endParaRPr sz="1200">
              <a:solidFill>
                <a:schemeClr val="dk1"/>
              </a:solidFill>
              <a:latin typeface="Cambria"/>
              <a:ea typeface="Cambria"/>
              <a:cs typeface="Cambria"/>
              <a:sym typeface="Cambria"/>
            </a:endParaRPr>
          </a:p>
        </p:txBody>
      </p:sp>
      <p:sp>
        <p:nvSpPr>
          <p:cNvPr id="156" name="Google Shape;156;p29"/>
          <p:cNvSpPr/>
          <p:nvPr/>
        </p:nvSpPr>
        <p:spPr>
          <a:xfrm>
            <a:off x="2337950" y="1073325"/>
            <a:ext cx="6036300" cy="446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100">
                <a:solidFill>
                  <a:schemeClr val="dk1"/>
                </a:solidFill>
                <a:latin typeface="Cambria"/>
                <a:ea typeface="Cambria"/>
                <a:cs typeface="Cambria"/>
                <a:sym typeface="Cambria"/>
              </a:rPr>
              <a:t> LLMs are increasingly in demand by SMBs seeking cost-effective AI solutions, as evidenced by growing startup activity in this space.</a:t>
            </a:r>
            <a:endParaRPr>
              <a:solidFill>
                <a:schemeClr val="dk1"/>
              </a:solidFill>
              <a:latin typeface="Cambria"/>
              <a:ea typeface="Cambria"/>
              <a:cs typeface="Cambria"/>
              <a:sym typeface="Cambria"/>
            </a:endParaRPr>
          </a:p>
        </p:txBody>
      </p:sp>
      <p:sp>
        <p:nvSpPr>
          <p:cNvPr id="157" name="Google Shape;157;p29"/>
          <p:cNvSpPr/>
          <p:nvPr/>
        </p:nvSpPr>
        <p:spPr>
          <a:xfrm>
            <a:off x="472875" y="1090125"/>
            <a:ext cx="1626000" cy="4464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Cambria"/>
                <a:ea typeface="Cambria"/>
                <a:cs typeface="Cambria"/>
                <a:sym typeface="Cambria"/>
              </a:rPr>
              <a:t>LLM Technology</a:t>
            </a:r>
            <a:endParaRPr b="1" sz="1200">
              <a:solidFill>
                <a:schemeClr val="dk1"/>
              </a:solidFill>
              <a:latin typeface="Cambria"/>
              <a:ea typeface="Cambria"/>
              <a:cs typeface="Cambria"/>
              <a:sym typeface="Cambria"/>
            </a:endParaRPr>
          </a:p>
        </p:txBody>
      </p:sp>
      <p:sp>
        <p:nvSpPr>
          <p:cNvPr id="158" name="Google Shape;158;p29"/>
          <p:cNvSpPr/>
          <p:nvPr/>
        </p:nvSpPr>
        <p:spPr>
          <a:xfrm>
            <a:off x="2359075" y="1785350"/>
            <a:ext cx="6036300" cy="40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100">
                <a:solidFill>
                  <a:schemeClr val="dk1"/>
                </a:solidFill>
                <a:latin typeface="Cambria"/>
                <a:ea typeface="Cambria"/>
                <a:cs typeface="Cambria"/>
                <a:sym typeface="Cambria"/>
              </a:rPr>
              <a:t>Leveraging social media data and reviews allows targeting the large subset of travelers who research/book online, increasing the addressable market.</a:t>
            </a:r>
            <a:endParaRPr>
              <a:solidFill>
                <a:schemeClr val="dk1"/>
              </a:solidFill>
              <a:latin typeface="Cambria"/>
              <a:ea typeface="Cambria"/>
              <a:cs typeface="Cambria"/>
              <a:sym typeface="Cambria"/>
            </a:endParaRPr>
          </a:p>
        </p:txBody>
      </p:sp>
      <p:sp>
        <p:nvSpPr>
          <p:cNvPr id="159" name="Google Shape;159;p29"/>
          <p:cNvSpPr/>
          <p:nvPr/>
        </p:nvSpPr>
        <p:spPr>
          <a:xfrm>
            <a:off x="478150" y="1806600"/>
            <a:ext cx="1626000" cy="40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Cambria"/>
                <a:ea typeface="Cambria"/>
                <a:cs typeface="Cambria"/>
                <a:sym typeface="Cambria"/>
              </a:rPr>
              <a:t>User Taste </a:t>
            </a:r>
            <a:endParaRPr b="1" sz="1200">
              <a:solidFill>
                <a:schemeClr val="dk1"/>
              </a:solidFill>
              <a:latin typeface="Cambria"/>
              <a:ea typeface="Cambria"/>
              <a:cs typeface="Cambria"/>
              <a:sym typeface="Cambria"/>
            </a:endParaRPr>
          </a:p>
        </p:txBody>
      </p:sp>
      <p:sp>
        <p:nvSpPr>
          <p:cNvPr id="160" name="Google Shape;160;p29"/>
          <p:cNvSpPr/>
          <p:nvPr/>
        </p:nvSpPr>
        <p:spPr>
          <a:xfrm>
            <a:off x="531225" y="2394225"/>
            <a:ext cx="1572900" cy="4038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100">
                <a:solidFill>
                  <a:schemeClr val="dk1"/>
                </a:solidFill>
                <a:latin typeface="Cambria"/>
                <a:ea typeface="Cambria"/>
                <a:cs typeface="Cambria"/>
                <a:sym typeface="Cambria"/>
              </a:rPr>
              <a:t>   Product Value</a:t>
            </a:r>
            <a:endParaRPr>
              <a:solidFill>
                <a:schemeClr val="dk1"/>
              </a:solidFill>
              <a:latin typeface="Cambria"/>
              <a:ea typeface="Cambria"/>
              <a:cs typeface="Cambria"/>
              <a:sym typeface="Cambria"/>
            </a:endParaRPr>
          </a:p>
        </p:txBody>
      </p:sp>
      <p:sp>
        <p:nvSpPr>
          <p:cNvPr id="161" name="Google Shape;161;p29"/>
          <p:cNvSpPr/>
          <p:nvPr/>
        </p:nvSpPr>
        <p:spPr>
          <a:xfrm>
            <a:off x="2359075" y="2404850"/>
            <a:ext cx="6036300" cy="446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100">
                <a:solidFill>
                  <a:schemeClr val="dk1"/>
                </a:solidFill>
                <a:latin typeface="Cambria"/>
                <a:ea typeface="Cambria"/>
                <a:cs typeface="Cambria"/>
                <a:sym typeface="Cambria"/>
              </a:rPr>
              <a:t>Personalized recommendations, optimized marketing, and deeper customer insights delivered by the LLMs could meaningfully impact SMB revenues and efficiencies.</a:t>
            </a:r>
            <a:endParaRPr>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p:nvPr/>
        </p:nvSpPr>
        <p:spPr>
          <a:xfrm>
            <a:off x="99350" y="1321450"/>
            <a:ext cx="1431600" cy="326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mbria"/>
                <a:ea typeface="Cambria"/>
                <a:cs typeface="Cambria"/>
                <a:sym typeface="Cambria"/>
              </a:rPr>
              <a:t>Transportation API</a:t>
            </a:r>
            <a:endParaRPr sz="1000">
              <a:latin typeface="Cambria"/>
              <a:ea typeface="Cambria"/>
              <a:cs typeface="Cambria"/>
              <a:sym typeface="Cambria"/>
            </a:endParaRPr>
          </a:p>
        </p:txBody>
      </p:sp>
      <p:sp>
        <p:nvSpPr>
          <p:cNvPr id="167" name="Google Shape;167;p30"/>
          <p:cNvSpPr/>
          <p:nvPr/>
        </p:nvSpPr>
        <p:spPr>
          <a:xfrm>
            <a:off x="99200" y="1854575"/>
            <a:ext cx="1431600" cy="3405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mbria"/>
                <a:ea typeface="Cambria"/>
                <a:cs typeface="Cambria"/>
                <a:sym typeface="Cambria"/>
              </a:rPr>
              <a:t>Accommodation API</a:t>
            </a:r>
            <a:endParaRPr sz="1000">
              <a:latin typeface="Cambria"/>
              <a:ea typeface="Cambria"/>
              <a:cs typeface="Cambria"/>
              <a:sym typeface="Cambria"/>
            </a:endParaRPr>
          </a:p>
        </p:txBody>
      </p:sp>
      <p:sp>
        <p:nvSpPr>
          <p:cNvPr id="168" name="Google Shape;168;p30"/>
          <p:cNvSpPr/>
          <p:nvPr/>
        </p:nvSpPr>
        <p:spPr>
          <a:xfrm>
            <a:off x="99350" y="2277325"/>
            <a:ext cx="1422000" cy="326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Cambria"/>
                <a:ea typeface="Cambria"/>
                <a:cs typeface="Cambria"/>
                <a:sym typeface="Cambria"/>
              </a:rPr>
              <a:t>Yelp API </a:t>
            </a:r>
            <a:endParaRPr sz="1000">
              <a:latin typeface="Cambria"/>
              <a:ea typeface="Cambria"/>
              <a:cs typeface="Cambria"/>
              <a:sym typeface="Cambria"/>
            </a:endParaRPr>
          </a:p>
        </p:txBody>
      </p:sp>
      <p:sp>
        <p:nvSpPr>
          <p:cNvPr id="169" name="Google Shape;169;p30"/>
          <p:cNvSpPr/>
          <p:nvPr/>
        </p:nvSpPr>
        <p:spPr>
          <a:xfrm>
            <a:off x="3317725" y="2609700"/>
            <a:ext cx="1422000" cy="2799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Preprocess </a:t>
            </a:r>
            <a:endParaRPr sz="1000"/>
          </a:p>
        </p:txBody>
      </p:sp>
      <p:sp>
        <p:nvSpPr>
          <p:cNvPr id="170" name="Google Shape;170;p30"/>
          <p:cNvSpPr/>
          <p:nvPr/>
        </p:nvSpPr>
        <p:spPr>
          <a:xfrm>
            <a:off x="2696575" y="1883875"/>
            <a:ext cx="2672100" cy="503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Fine-Tuned LLM </a:t>
            </a:r>
            <a:endParaRPr>
              <a:latin typeface="Cambria"/>
              <a:ea typeface="Cambria"/>
              <a:cs typeface="Cambria"/>
              <a:sym typeface="Cambria"/>
            </a:endParaRPr>
          </a:p>
        </p:txBody>
      </p:sp>
      <p:sp>
        <p:nvSpPr>
          <p:cNvPr id="171" name="Google Shape;171;p30"/>
          <p:cNvSpPr/>
          <p:nvPr/>
        </p:nvSpPr>
        <p:spPr>
          <a:xfrm>
            <a:off x="2667025" y="3264125"/>
            <a:ext cx="2723400" cy="583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mbria"/>
                <a:ea typeface="Cambria"/>
                <a:cs typeface="Cambria"/>
                <a:sym typeface="Cambria"/>
              </a:rPr>
              <a:t>Travel Social media </a:t>
            </a:r>
            <a:endParaRPr sz="1100">
              <a:latin typeface="Cambria"/>
              <a:ea typeface="Cambria"/>
              <a:cs typeface="Cambria"/>
              <a:sym typeface="Cambria"/>
            </a:endParaRPr>
          </a:p>
          <a:p>
            <a:pPr indent="0" lvl="0" marL="0" rtl="0" algn="ctr">
              <a:spcBef>
                <a:spcPts val="0"/>
              </a:spcBef>
              <a:spcAft>
                <a:spcPts val="0"/>
              </a:spcAft>
              <a:buNone/>
            </a:pPr>
            <a:r>
              <a:rPr lang="en" sz="1100">
                <a:latin typeface="Cambria"/>
                <a:ea typeface="Cambria"/>
                <a:cs typeface="Cambria"/>
                <a:sym typeface="Cambria"/>
              </a:rPr>
              <a:t>Trip Advisor, Instagram, </a:t>
            </a:r>
            <a:r>
              <a:rPr lang="en"/>
              <a:t> </a:t>
            </a:r>
            <a:endParaRPr/>
          </a:p>
        </p:txBody>
      </p:sp>
      <p:sp>
        <p:nvSpPr>
          <p:cNvPr id="172" name="Google Shape;172;p30"/>
          <p:cNvSpPr/>
          <p:nvPr/>
        </p:nvSpPr>
        <p:spPr>
          <a:xfrm>
            <a:off x="7401775" y="2517325"/>
            <a:ext cx="1226400" cy="326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mbria"/>
                <a:ea typeface="Cambria"/>
                <a:cs typeface="Cambria"/>
                <a:sym typeface="Cambria"/>
              </a:rPr>
              <a:t>End-User</a:t>
            </a:r>
            <a:endParaRPr sz="1000">
              <a:latin typeface="Cambria"/>
              <a:ea typeface="Cambria"/>
              <a:cs typeface="Cambria"/>
              <a:sym typeface="Cambria"/>
            </a:endParaRPr>
          </a:p>
        </p:txBody>
      </p:sp>
      <p:cxnSp>
        <p:nvCxnSpPr>
          <p:cNvPr id="173" name="Google Shape;173;p30"/>
          <p:cNvCxnSpPr>
            <a:stCxn id="170" idx="3"/>
          </p:cNvCxnSpPr>
          <p:nvPr/>
        </p:nvCxnSpPr>
        <p:spPr>
          <a:xfrm>
            <a:off x="5368675" y="2135725"/>
            <a:ext cx="298500" cy="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30"/>
          <p:cNvCxnSpPr>
            <a:stCxn id="172" idx="1"/>
            <a:endCxn id="175" idx="3"/>
          </p:cNvCxnSpPr>
          <p:nvPr/>
        </p:nvCxnSpPr>
        <p:spPr>
          <a:xfrm rot="10800000">
            <a:off x="6565375" y="2116825"/>
            <a:ext cx="836400" cy="5637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30"/>
          <p:cNvCxnSpPr>
            <a:stCxn id="166" idx="3"/>
          </p:cNvCxnSpPr>
          <p:nvPr/>
        </p:nvCxnSpPr>
        <p:spPr>
          <a:xfrm>
            <a:off x="1530950" y="1484650"/>
            <a:ext cx="1165500" cy="834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77" name="Google Shape;177;p30"/>
          <p:cNvCxnSpPr>
            <a:stCxn id="167" idx="3"/>
          </p:cNvCxnSpPr>
          <p:nvPr/>
        </p:nvCxnSpPr>
        <p:spPr>
          <a:xfrm>
            <a:off x="1530800" y="2024825"/>
            <a:ext cx="1151700" cy="3054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78" name="Google Shape;178;p30"/>
          <p:cNvCxnSpPr/>
          <p:nvPr/>
        </p:nvCxnSpPr>
        <p:spPr>
          <a:xfrm flipH="1" rot="10800000">
            <a:off x="1530950" y="2354163"/>
            <a:ext cx="1172400" cy="89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79" name="Google Shape;179;p30"/>
          <p:cNvCxnSpPr/>
          <p:nvPr/>
        </p:nvCxnSpPr>
        <p:spPr>
          <a:xfrm flipH="1" rot="10800000">
            <a:off x="1512050" y="2361138"/>
            <a:ext cx="1184400" cy="5556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80" name="Google Shape;180;p30"/>
          <p:cNvSpPr/>
          <p:nvPr/>
        </p:nvSpPr>
        <p:spPr>
          <a:xfrm>
            <a:off x="7024075" y="200525"/>
            <a:ext cx="1808100" cy="1464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73050" lvl="0" marL="457200" rtl="0" algn="l">
              <a:spcBef>
                <a:spcPts val="0"/>
              </a:spcBef>
              <a:spcAft>
                <a:spcPts val="0"/>
              </a:spcAft>
              <a:buSzPts val="700"/>
              <a:buChar char="●"/>
            </a:pPr>
            <a:r>
              <a:rPr lang="en" sz="700"/>
              <a:t>Trip planning</a:t>
            </a:r>
            <a:endParaRPr sz="700"/>
          </a:p>
          <a:p>
            <a:pPr indent="-273050" lvl="0" marL="457200" rtl="0" algn="l">
              <a:spcBef>
                <a:spcPts val="0"/>
              </a:spcBef>
              <a:spcAft>
                <a:spcPts val="0"/>
              </a:spcAft>
              <a:buSzPts val="700"/>
              <a:buChar char="●"/>
            </a:pPr>
            <a:r>
              <a:rPr lang="en" sz="700"/>
              <a:t>Events in destination</a:t>
            </a:r>
            <a:endParaRPr sz="700"/>
          </a:p>
          <a:p>
            <a:pPr indent="-273050" lvl="0" marL="457200" rtl="0" algn="l">
              <a:spcBef>
                <a:spcPts val="0"/>
              </a:spcBef>
              <a:spcAft>
                <a:spcPts val="0"/>
              </a:spcAft>
              <a:buSzPts val="700"/>
              <a:buChar char="●"/>
            </a:pPr>
            <a:r>
              <a:rPr lang="en" sz="700"/>
              <a:t>Best Place to visit</a:t>
            </a:r>
            <a:endParaRPr sz="700"/>
          </a:p>
          <a:p>
            <a:pPr indent="-273050" lvl="0" marL="457200" rtl="0" algn="l">
              <a:spcBef>
                <a:spcPts val="0"/>
              </a:spcBef>
              <a:spcAft>
                <a:spcPts val="0"/>
              </a:spcAft>
              <a:buSzPts val="700"/>
              <a:buChar char="●"/>
            </a:pPr>
            <a:r>
              <a:rPr lang="en" sz="700"/>
              <a:t>Best place for food </a:t>
            </a:r>
            <a:endParaRPr sz="700"/>
          </a:p>
          <a:p>
            <a:pPr indent="-273050" lvl="0" marL="457200" rtl="0" algn="l">
              <a:spcBef>
                <a:spcPts val="0"/>
              </a:spcBef>
              <a:spcAft>
                <a:spcPts val="0"/>
              </a:spcAft>
              <a:buSzPts val="700"/>
              <a:buChar char="●"/>
            </a:pPr>
            <a:r>
              <a:rPr lang="en" sz="700"/>
              <a:t>Best way to spend the time</a:t>
            </a:r>
            <a:endParaRPr sz="700"/>
          </a:p>
          <a:p>
            <a:pPr indent="-273050" lvl="0" marL="457200" rtl="0" algn="l">
              <a:spcBef>
                <a:spcPts val="0"/>
              </a:spcBef>
              <a:spcAft>
                <a:spcPts val="0"/>
              </a:spcAft>
              <a:buSzPts val="700"/>
              <a:buChar char="●"/>
            </a:pPr>
            <a:r>
              <a:rPr lang="en" sz="700"/>
              <a:t>Tips to stay safe and secure</a:t>
            </a:r>
            <a:endParaRPr sz="700"/>
          </a:p>
          <a:p>
            <a:pPr indent="-273050" lvl="0" marL="457200" rtl="0" algn="l">
              <a:spcBef>
                <a:spcPts val="0"/>
              </a:spcBef>
              <a:spcAft>
                <a:spcPts val="0"/>
              </a:spcAft>
              <a:buSzPts val="700"/>
              <a:buChar char="●"/>
            </a:pPr>
            <a:r>
              <a:rPr lang="en" sz="700"/>
              <a:t>Local shops </a:t>
            </a:r>
            <a:endParaRPr sz="700"/>
          </a:p>
          <a:p>
            <a:pPr indent="-273050" lvl="0" marL="457200" rtl="0" algn="l">
              <a:spcBef>
                <a:spcPts val="0"/>
              </a:spcBef>
              <a:spcAft>
                <a:spcPts val="0"/>
              </a:spcAft>
              <a:buSzPts val="700"/>
              <a:buChar char="●"/>
            </a:pPr>
            <a:r>
              <a:rPr lang="en" sz="700"/>
              <a:t>Local Slang</a:t>
            </a:r>
            <a:endParaRPr sz="700"/>
          </a:p>
          <a:p>
            <a:pPr indent="-273050" lvl="0" marL="457200" rtl="0" algn="l">
              <a:spcBef>
                <a:spcPts val="0"/>
              </a:spcBef>
              <a:spcAft>
                <a:spcPts val="0"/>
              </a:spcAft>
              <a:buSzPts val="700"/>
              <a:buChar char="●"/>
            </a:pPr>
            <a:r>
              <a:rPr lang="en" sz="700"/>
              <a:t>Brief History of destination</a:t>
            </a:r>
            <a:endParaRPr sz="700"/>
          </a:p>
          <a:p>
            <a:pPr indent="-273050" lvl="0" marL="457200" rtl="0" algn="l">
              <a:spcBef>
                <a:spcPts val="0"/>
              </a:spcBef>
              <a:spcAft>
                <a:spcPts val="0"/>
              </a:spcAft>
              <a:buSzPts val="700"/>
              <a:buChar char="●"/>
            </a:pPr>
            <a:r>
              <a:rPr lang="en" sz="700"/>
              <a:t>Best Experience</a:t>
            </a:r>
            <a:endParaRPr sz="700"/>
          </a:p>
          <a:p>
            <a:pPr indent="-273050" lvl="0" marL="457200" rtl="0" algn="l">
              <a:spcBef>
                <a:spcPts val="0"/>
              </a:spcBef>
              <a:spcAft>
                <a:spcPts val="0"/>
              </a:spcAft>
              <a:buSzPts val="700"/>
              <a:buChar char="●"/>
            </a:pPr>
            <a:r>
              <a:rPr lang="en" sz="700"/>
              <a:t>Behavioral Tips     </a:t>
            </a:r>
            <a:endParaRPr sz="700"/>
          </a:p>
        </p:txBody>
      </p:sp>
      <p:cxnSp>
        <p:nvCxnSpPr>
          <p:cNvPr id="181" name="Google Shape;181;p30"/>
          <p:cNvCxnSpPr>
            <a:stCxn id="175" idx="3"/>
          </p:cNvCxnSpPr>
          <p:nvPr/>
        </p:nvCxnSpPr>
        <p:spPr>
          <a:xfrm flipH="1" rot="10800000">
            <a:off x="6565375" y="1479675"/>
            <a:ext cx="438300" cy="6372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30"/>
          <p:cNvCxnSpPr>
            <a:stCxn id="180" idx="2"/>
          </p:cNvCxnSpPr>
          <p:nvPr/>
        </p:nvCxnSpPr>
        <p:spPr>
          <a:xfrm flipH="1">
            <a:off x="7927525" y="1664825"/>
            <a:ext cx="600" cy="8208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30"/>
          <p:cNvSpPr/>
          <p:nvPr/>
        </p:nvSpPr>
        <p:spPr>
          <a:xfrm>
            <a:off x="359175" y="461025"/>
            <a:ext cx="1422000" cy="583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Cambria"/>
                <a:ea typeface="Cambria"/>
                <a:cs typeface="Cambria"/>
                <a:sym typeface="Cambria"/>
              </a:rPr>
              <a:t>Market strategy</a:t>
            </a:r>
            <a:endParaRPr sz="900">
              <a:latin typeface="Cambria"/>
              <a:ea typeface="Cambria"/>
              <a:cs typeface="Cambria"/>
              <a:sym typeface="Cambria"/>
            </a:endParaRPr>
          </a:p>
          <a:p>
            <a:pPr indent="0" lvl="0" marL="0" rtl="0" algn="ctr">
              <a:spcBef>
                <a:spcPts val="0"/>
              </a:spcBef>
              <a:spcAft>
                <a:spcPts val="0"/>
              </a:spcAft>
              <a:buNone/>
            </a:pPr>
            <a:r>
              <a:rPr lang="en" sz="900">
                <a:latin typeface="Cambria"/>
                <a:ea typeface="Cambria"/>
                <a:cs typeface="Cambria"/>
                <a:sym typeface="Cambria"/>
              </a:rPr>
              <a:t>Price Strategy</a:t>
            </a:r>
            <a:endParaRPr sz="900">
              <a:latin typeface="Cambria"/>
              <a:ea typeface="Cambria"/>
              <a:cs typeface="Cambria"/>
              <a:sym typeface="Cambria"/>
            </a:endParaRPr>
          </a:p>
          <a:p>
            <a:pPr indent="0" lvl="0" marL="0" rtl="0" algn="ctr">
              <a:spcBef>
                <a:spcPts val="0"/>
              </a:spcBef>
              <a:spcAft>
                <a:spcPts val="0"/>
              </a:spcAft>
              <a:buNone/>
            </a:pPr>
            <a:r>
              <a:rPr lang="en" sz="900">
                <a:latin typeface="Cambria"/>
                <a:ea typeface="Cambria"/>
                <a:cs typeface="Cambria"/>
                <a:sym typeface="Cambria"/>
              </a:rPr>
              <a:t>Content Management</a:t>
            </a:r>
            <a:r>
              <a:rPr lang="en"/>
              <a:t> </a:t>
            </a:r>
            <a:endParaRPr/>
          </a:p>
        </p:txBody>
      </p:sp>
      <p:cxnSp>
        <p:nvCxnSpPr>
          <p:cNvPr id="184" name="Google Shape;184;p30"/>
          <p:cNvCxnSpPr>
            <a:stCxn id="170" idx="0"/>
            <a:endCxn id="183" idx="0"/>
          </p:cNvCxnSpPr>
          <p:nvPr/>
        </p:nvCxnSpPr>
        <p:spPr>
          <a:xfrm flipH="1" rot="5400000">
            <a:off x="1839925" y="-308825"/>
            <a:ext cx="1422900" cy="2962500"/>
          </a:xfrm>
          <a:prstGeom prst="bentConnector3">
            <a:avLst>
              <a:gd fmla="val 116732" name="adj1"/>
            </a:avLst>
          </a:prstGeom>
          <a:noFill/>
          <a:ln cap="flat" cmpd="sng" w="9525">
            <a:solidFill>
              <a:schemeClr val="dk2"/>
            </a:solidFill>
            <a:prstDash val="solid"/>
            <a:round/>
            <a:headEnd len="med" w="med" type="none"/>
            <a:tailEnd len="med" w="med" type="none"/>
          </a:ln>
        </p:spPr>
      </p:cxnSp>
      <p:cxnSp>
        <p:nvCxnSpPr>
          <p:cNvPr id="185" name="Google Shape;185;p30"/>
          <p:cNvCxnSpPr>
            <a:stCxn id="183" idx="2"/>
            <a:endCxn id="183" idx="2"/>
          </p:cNvCxnSpPr>
          <p:nvPr/>
        </p:nvCxnSpPr>
        <p:spPr>
          <a:xfrm>
            <a:off x="1070175" y="1044225"/>
            <a:ext cx="0" cy="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30"/>
          <p:cNvCxnSpPr/>
          <p:nvPr/>
        </p:nvCxnSpPr>
        <p:spPr>
          <a:xfrm>
            <a:off x="1070175" y="1044225"/>
            <a:ext cx="5700" cy="2340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30"/>
          <p:cNvSpPr/>
          <p:nvPr/>
        </p:nvSpPr>
        <p:spPr>
          <a:xfrm>
            <a:off x="5667175" y="1976900"/>
            <a:ext cx="885300" cy="30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mbria"/>
                <a:ea typeface="Cambria"/>
                <a:cs typeface="Cambria"/>
                <a:sym typeface="Cambria"/>
              </a:rPr>
              <a:t>Trip Oh!</a:t>
            </a:r>
            <a:endParaRPr sz="1000">
              <a:latin typeface="Cambria"/>
              <a:ea typeface="Cambria"/>
              <a:cs typeface="Cambria"/>
              <a:sym typeface="Cambria"/>
            </a:endParaRPr>
          </a:p>
        </p:txBody>
      </p:sp>
      <p:sp>
        <p:nvSpPr>
          <p:cNvPr id="188" name="Google Shape;188;p30"/>
          <p:cNvSpPr/>
          <p:nvPr/>
        </p:nvSpPr>
        <p:spPr>
          <a:xfrm>
            <a:off x="76200" y="2805425"/>
            <a:ext cx="1422000" cy="279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ambria"/>
                <a:ea typeface="Cambria"/>
                <a:cs typeface="Cambria"/>
                <a:sym typeface="Cambria"/>
              </a:rPr>
              <a:t>Local Sites </a:t>
            </a:r>
            <a:endParaRPr sz="1000">
              <a:latin typeface="Cambria"/>
              <a:ea typeface="Cambria"/>
              <a:cs typeface="Cambria"/>
              <a:sym typeface="Cambria"/>
            </a:endParaRPr>
          </a:p>
        </p:txBody>
      </p:sp>
      <p:cxnSp>
        <p:nvCxnSpPr>
          <p:cNvPr id="189" name="Google Shape;189;p30"/>
          <p:cNvCxnSpPr>
            <a:stCxn id="171" idx="0"/>
            <a:endCxn id="169" idx="2"/>
          </p:cNvCxnSpPr>
          <p:nvPr/>
        </p:nvCxnSpPr>
        <p:spPr>
          <a:xfrm rot="10800000">
            <a:off x="4028725" y="2889725"/>
            <a:ext cx="0" cy="3744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30"/>
          <p:cNvCxnSpPr>
            <a:stCxn id="169" idx="0"/>
            <a:endCxn id="170" idx="2"/>
          </p:cNvCxnSpPr>
          <p:nvPr/>
        </p:nvCxnSpPr>
        <p:spPr>
          <a:xfrm flipH="1" rot="10800000">
            <a:off x="4028725" y="2387700"/>
            <a:ext cx="3900" cy="22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a:solidFill>
            <a:srgbClr val="CFE2F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CFE2F3"/>
                </a:highlight>
              </a:rPr>
              <a:t>Objects </a:t>
            </a:r>
            <a:endParaRPr>
              <a:highlight>
                <a:srgbClr val="CFE2F3"/>
              </a:highlight>
            </a:endParaRPr>
          </a:p>
        </p:txBody>
      </p:sp>
      <p:sp>
        <p:nvSpPr>
          <p:cNvPr id="196" name="Google Shape;19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1. Train the model as a binary classification </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en" sz="1200">
                <a:solidFill>
                  <a:schemeClr val="dk1"/>
                </a:solidFill>
                <a:latin typeface="Roboto"/>
                <a:ea typeface="Roboto"/>
                <a:cs typeface="Roboto"/>
                <a:sym typeface="Roboto"/>
              </a:rPr>
              <a:t>2. Efficiently deploy trained Model</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en" sz="1200">
                <a:solidFill>
                  <a:schemeClr val="dk1"/>
                </a:solidFill>
                <a:latin typeface="Roboto"/>
                <a:ea typeface="Roboto"/>
                <a:cs typeface="Roboto"/>
                <a:sym typeface="Roboto"/>
              </a:rPr>
              <a:t>3. Debug the model </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en" sz="1200">
                <a:solidFill>
                  <a:schemeClr val="dk1"/>
                </a:solidFill>
                <a:latin typeface="Roboto"/>
                <a:ea typeface="Roboto"/>
                <a:cs typeface="Roboto"/>
                <a:sym typeface="Roboto"/>
              </a:rPr>
              <a:t>4. Deploy the model over Sage Maker </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en" sz="1200">
                <a:solidFill>
                  <a:schemeClr val="dk1"/>
                </a:solidFill>
                <a:latin typeface="Roboto"/>
                <a:ea typeface="Roboto"/>
                <a:cs typeface="Roboto"/>
                <a:sym typeface="Roboto"/>
              </a:rPr>
              <a:t>5. AWS Ecosystem  </a:t>
            </a:r>
            <a:r>
              <a:rPr lang="en" sz="1400">
                <a:solidFill>
                  <a:schemeClr val="dk1"/>
                </a:solidFill>
                <a:latin typeface="Calibri"/>
                <a:ea typeface="Calibri"/>
                <a:cs typeface="Calibri"/>
                <a:sym typeface="Calibri"/>
              </a:rPr>
              <a:t>Microservice</a:t>
            </a:r>
            <a:endParaRPr sz="1100">
              <a:solidFill>
                <a:schemeClr val="dk1"/>
              </a:solidFill>
            </a:endParaRPr>
          </a:p>
          <a:p>
            <a:pPr indent="0" lvl="0" marL="0" rtl="0" algn="ctr">
              <a:lnSpc>
                <a:spcPct val="100000"/>
              </a:lnSpc>
              <a:spcBef>
                <a:spcPts val="1200"/>
              </a:spcBef>
              <a:spcAft>
                <a:spcPts val="0"/>
              </a:spcAft>
              <a:buNone/>
            </a:pPr>
            <a:r>
              <a:rPr lang="en" sz="1400">
                <a:solidFill>
                  <a:schemeClr val="lt1"/>
                </a:solidFill>
                <a:latin typeface="Calibri"/>
                <a:ea typeface="Calibri"/>
                <a:cs typeface="Calibri"/>
                <a:sym typeface="Calibri"/>
              </a:rPr>
              <a:t>Running in </a:t>
            </a:r>
            <a:endParaRPr sz="1100">
              <a:solidFill>
                <a:schemeClr val="dk1"/>
              </a:solidFill>
            </a:endParaRPr>
          </a:p>
          <a:p>
            <a:pPr indent="0" lvl="0" marL="0" rtl="0" algn="ctr">
              <a:lnSpc>
                <a:spcPct val="100000"/>
              </a:lnSpc>
              <a:spcBef>
                <a:spcPts val="0"/>
              </a:spcBef>
              <a:spcAft>
                <a:spcPts val="0"/>
              </a:spcAft>
              <a:buNone/>
            </a:pPr>
            <a:r>
              <a:rPr lang="en" sz="1400">
                <a:solidFill>
                  <a:schemeClr val="lt1"/>
                </a:solidFill>
                <a:latin typeface="Calibri"/>
                <a:ea typeface="Calibri"/>
                <a:cs typeface="Calibri"/>
                <a:sym typeface="Calibri"/>
              </a:rPr>
              <a:t>Container</a:t>
            </a:r>
            <a:endParaRPr sz="1200">
              <a:solidFill>
                <a:srgbClr val="ECECEC"/>
              </a:solidFill>
              <a:highlight>
                <a:schemeClr val="accent2"/>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152400" y="762000"/>
            <a:ext cx="8839200" cy="36176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a:solidFill>
            <a:srgbClr val="C9DAF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Problem </a:t>
            </a:r>
            <a:endParaRPr/>
          </a:p>
        </p:txBody>
      </p:sp>
      <p:sp>
        <p:nvSpPr>
          <p:cNvPr id="207" name="Google Shape;20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03686" lvl="0" marL="457200" rtl="0" algn="l">
              <a:spcBef>
                <a:spcPts val="1500"/>
              </a:spcBef>
              <a:spcAft>
                <a:spcPts val="0"/>
              </a:spcAft>
              <a:buClr>
                <a:schemeClr val="dk1"/>
              </a:buClr>
              <a:buSzPct val="100000"/>
              <a:buFont typeface="Roboto"/>
              <a:buChar char="❖"/>
            </a:pPr>
            <a:r>
              <a:rPr b="1" lang="en" sz="1525">
                <a:solidFill>
                  <a:schemeClr val="dk1"/>
                </a:solidFill>
                <a:latin typeface="Roboto"/>
                <a:ea typeface="Roboto"/>
                <a:cs typeface="Roboto"/>
                <a:sym typeface="Roboto"/>
              </a:rPr>
              <a:t>Is the Instagram account interested in traveling?</a:t>
            </a:r>
            <a:r>
              <a:rPr lang="en" sz="1525">
                <a:solidFill>
                  <a:schemeClr val="dk1"/>
                </a:solidFill>
                <a:latin typeface="Roboto"/>
                <a:ea typeface="Roboto"/>
                <a:cs typeface="Roboto"/>
                <a:sym typeface="Roboto"/>
              </a:rPr>
              <a:t> (Yes/No)</a:t>
            </a:r>
            <a:endParaRPr sz="1525">
              <a:solidFill>
                <a:schemeClr val="dk1"/>
              </a:solidFill>
              <a:latin typeface="Roboto"/>
              <a:ea typeface="Roboto"/>
              <a:cs typeface="Roboto"/>
              <a:sym typeface="Roboto"/>
            </a:endParaRPr>
          </a:p>
          <a:p>
            <a:pPr indent="0" lvl="0" marL="0" rtl="0" algn="l">
              <a:spcBef>
                <a:spcPts val="1500"/>
              </a:spcBef>
              <a:spcAft>
                <a:spcPts val="0"/>
              </a:spcAft>
              <a:buNone/>
            </a:pPr>
            <a:r>
              <a:t/>
            </a:r>
            <a:endParaRPr sz="1525">
              <a:solidFill>
                <a:schemeClr val="dk1"/>
              </a:solidFill>
              <a:latin typeface="Roboto"/>
              <a:ea typeface="Roboto"/>
              <a:cs typeface="Roboto"/>
              <a:sym typeface="Roboto"/>
            </a:endParaRPr>
          </a:p>
          <a:p>
            <a:pPr indent="-303686" lvl="0" marL="457200" rtl="0" algn="l">
              <a:spcBef>
                <a:spcPts val="1500"/>
              </a:spcBef>
              <a:spcAft>
                <a:spcPts val="0"/>
              </a:spcAft>
              <a:buClr>
                <a:schemeClr val="dk1"/>
              </a:buClr>
              <a:buSzPct val="100000"/>
              <a:buFont typeface="Roboto"/>
              <a:buChar char="❖"/>
            </a:pPr>
            <a:r>
              <a:rPr b="1" lang="en" sz="1525">
                <a:solidFill>
                  <a:schemeClr val="dk1"/>
                </a:solidFill>
                <a:latin typeface="Roboto"/>
                <a:ea typeface="Roboto"/>
                <a:cs typeface="Roboto"/>
                <a:sym typeface="Roboto"/>
              </a:rPr>
              <a:t>What type of trip is preferred?</a:t>
            </a:r>
            <a:r>
              <a:rPr lang="en" sz="1525">
                <a:solidFill>
                  <a:schemeClr val="dk1"/>
                </a:solidFill>
                <a:latin typeface="Roboto"/>
                <a:ea typeface="Roboto"/>
                <a:cs typeface="Roboto"/>
                <a:sym typeface="Roboto"/>
              </a:rPr>
              <a:t> (Options: Adventure, Cultural, Relaxation, Exploration, Business)</a:t>
            </a:r>
            <a:endParaRPr sz="1525">
              <a:solidFill>
                <a:schemeClr val="dk1"/>
              </a:solidFill>
              <a:latin typeface="Roboto"/>
              <a:ea typeface="Roboto"/>
              <a:cs typeface="Roboto"/>
              <a:sym typeface="Roboto"/>
            </a:endParaRPr>
          </a:p>
          <a:p>
            <a:pPr indent="0" lvl="0" marL="457200" rtl="0" algn="l">
              <a:spcBef>
                <a:spcPts val="1500"/>
              </a:spcBef>
              <a:spcAft>
                <a:spcPts val="0"/>
              </a:spcAft>
              <a:buNone/>
            </a:pPr>
            <a:r>
              <a:t/>
            </a:r>
            <a:endParaRPr sz="1525">
              <a:solidFill>
                <a:schemeClr val="dk1"/>
              </a:solidFill>
              <a:latin typeface="Roboto"/>
              <a:ea typeface="Roboto"/>
              <a:cs typeface="Roboto"/>
              <a:sym typeface="Roboto"/>
            </a:endParaRPr>
          </a:p>
          <a:p>
            <a:pPr indent="-303686" lvl="0" marL="457200" rtl="0" algn="l">
              <a:spcBef>
                <a:spcPts val="1500"/>
              </a:spcBef>
              <a:spcAft>
                <a:spcPts val="0"/>
              </a:spcAft>
              <a:buClr>
                <a:schemeClr val="dk1"/>
              </a:buClr>
              <a:buSzPct val="100000"/>
              <a:buFont typeface="Roboto"/>
              <a:buChar char="❖"/>
            </a:pPr>
            <a:r>
              <a:rPr b="1" lang="en" sz="1525">
                <a:solidFill>
                  <a:schemeClr val="dk1"/>
                </a:solidFill>
                <a:latin typeface="Roboto"/>
                <a:ea typeface="Roboto"/>
                <a:cs typeface="Roboto"/>
                <a:sym typeface="Roboto"/>
              </a:rPr>
              <a:t>Will the user be traveling alone?</a:t>
            </a:r>
            <a:r>
              <a:rPr lang="en" sz="1525">
                <a:solidFill>
                  <a:schemeClr val="dk1"/>
                </a:solidFill>
                <a:latin typeface="Roboto"/>
                <a:ea typeface="Roboto"/>
                <a:cs typeface="Roboto"/>
                <a:sym typeface="Roboto"/>
              </a:rPr>
              <a:t> (Yes/No)</a:t>
            </a:r>
            <a:endParaRPr sz="1525">
              <a:solidFill>
                <a:schemeClr val="dk1"/>
              </a:solidFill>
              <a:latin typeface="Roboto"/>
              <a:ea typeface="Roboto"/>
              <a:cs typeface="Roboto"/>
              <a:sym typeface="Roboto"/>
            </a:endParaRPr>
          </a:p>
          <a:p>
            <a:pPr indent="0" lvl="0" marL="457200" rtl="0" algn="l">
              <a:spcBef>
                <a:spcPts val="1500"/>
              </a:spcBef>
              <a:spcAft>
                <a:spcPts val="0"/>
              </a:spcAft>
              <a:buNone/>
            </a:pPr>
            <a:r>
              <a:t/>
            </a:r>
            <a:endParaRPr sz="1525">
              <a:solidFill>
                <a:schemeClr val="dk1"/>
              </a:solidFill>
              <a:latin typeface="Roboto"/>
              <a:ea typeface="Roboto"/>
              <a:cs typeface="Roboto"/>
              <a:sym typeface="Roboto"/>
            </a:endParaRPr>
          </a:p>
          <a:p>
            <a:pPr indent="-303686" lvl="0" marL="457200" rtl="0" algn="l">
              <a:spcBef>
                <a:spcPts val="1500"/>
              </a:spcBef>
              <a:spcAft>
                <a:spcPts val="0"/>
              </a:spcAft>
              <a:buClr>
                <a:schemeClr val="dk1"/>
              </a:buClr>
              <a:buSzPct val="100000"/>
              <a:buFont typeface="Roboto"/>
              <a:buChar char="❖"/>
            </a:pPr>
            <a:r>
              <a:rPr b="1" lang="en" sz="1525">
                <a:solidFill>
                  <a:schemeClr val="dk1"/>
                </a:solidFill>
                <a:latin typeface="Roboto"/>
                <a:ea typeface="Roboto"/>
                <a:cs typeface="Roboto"/>
                <a:sym typeface="Roboto"/>
              </a:rPr>
              <a:t>Design a treasure hunt game at the destination. What features would make the game engaging?</a:t>
            </a:r>
            <a:r>
              <a:rPr lang="en" sz="1525">
                <a:solidFill>
                  <a:schemeClr val="dk1"/>
                </a:solidFill>
                <a:latin typeface="Roboto"/>
                <a:ea typeface="Roboto"/>
                <a:cs typeface="Roboto"/>
                <a:sym typeface="Roboto"/>
              </a:rPr>
              <a:t> (Open-ended)</a:t>
            </a:r>
            <a:endParaRPr sz="1525">
              <a:solidFill>
                <a:schemeClr val="dk1"/>
              </a:solidFill>
              <a:latin typeface="Roboto"/>
              <a:ea typeface="Roboto"/>
              <a:cs typeface="Roboto"/>
              <a:sym typeface="Roboto"/>
            </a:endParaRPr>
          </a:p>
          <a:p>
            <a:pPr indent="0" lvl="0" marL="228600" rtl="0" algn="l">
              <a:lnSpc>
                <a:spcPct val="90000"/>
              </a:lnSpc>
              <a:spcBef>
                <a:spcPts val="1500"/>
              </a:spcBef>
              <a:spcAft>
                <a:spcPts val="0"/>
              </a:spcAft>
              <a:buNone/>
            </a:pPr>
            <a:r>
              <a:t/>
            </a:r>
            <a:endParaRPr sz="2800">
              <a:solidFill>
                <a:schemeClr val="dk1"/>
              </a:solidFill>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a:solidFill>
            <a:srgbClr val="CFE2F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a:t>
            </a:r>
            <a:endParaRPr/>
          </a:p>
          <a:p>
            <a:pPr indent="0" lvl="0" marL="0" rtl="0" algn="l">
              <a:spcBef>
                <a:spcPts val="0"/>
              </a:spcBef>
              <a:spcAft>
                <a:spcPts val="0"/>
              </a:spcAft>
              <a:buNone/>
            </a:pPr>
            <a:r>
              <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Instagram Crawler </a:t>
            </a:r>
            <a:endParaRPr/>
          </a:p>
          <a:p>
            <a:pPr indent="-334327" lvl="0" marL="457200" rtl="0" algn="l">
              <a:spcBef>
                <a:spcPts val="0"/>
              </a:spcBef>
              <a:spcAft>
                <a:spcPts val="0"/>
              </a:spcAft>
              <a:buSzPct val="100000"/>
              <a:buChar char="●"/>
            </a:pPr>
            <a:r>
              <a:rPr lang="en"/>
              <a:t>Tripadvisor</a:t>
            </a:r>
            <a:r>
              <a:rPr lang="en"/>
              <a:t> Crawler</a:t>
            </a:r>
            <a:endParaRPr/>
          </a:p>
          <a:p>
            <a:pPr indent="-334327" lvl="0" marL="457200" rtl="0" algn="l">
              <a:spcBef>
                <a:spcPts val="0"/>
              </a:spcBef>
              <a:spcAft>
                <a:spcPts val="0"/>
              </a:spcAft>
              <a:buSzPct val="100000"/>
              <a:buChar char="●"/>
            </a:pPr>
            <a:r>
              <a:rPr lang="en"/>
              <a:t>News about Travel </a:t>
            </a:r>
            <a:endParaRPr/>
          </a:p>
          <a:p>
            <a:pPr indent="0" lvl="0" marL="0" rtl="0" algn="l">
              <a:lnSpc>
                <a:spcPct val="150000"/>
              </a:lnSpc>
              <a:spcBef>
                <a:spcPts val="1200"/>
              </a:spcBef>
              <a:spcAft>
                <a:spcPts val="0"/>
              </a:spcAft>
              <a:buClr>
                <a:schemeClr val="dk1"/>
              </a:buClr>
              <a:buSzPct val="122222"/>
              <a:buFont typeface="Arial"/>
              <a:buNone/>
            </a:pPr>
            <a:r>
              <a:rPr lang="en" sz="900">
                <a:solidFill>
                  <a:srgbClr val="001188"/>
                </a:solidFill>
                <a:highlight>
                  <a:srgbClr val="FFFFFE"/>
                </a:highlight>
                <a:latin typeface="Courier New"/>
                <a:ea typeface="Courier New"/>
                <a:cs typeface="Courier New"/>
                <a:sym typeface="Courier New"/>
              </a:rPr>
              <a:t>.</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1188"/>
                </a:solidFill>
                <a:highlight>
                  <a:srgbClr val="FFFFFE"/>
                </a:highlight>
                <a:latin typeface="Courier New"/>
                <a:ea typeface="Courier New"/>
                <a:cs typeface="Courier New"/>
                <a:sym typeface="Courier New"/>
              </a:rPr>
              <a:t>├── crawler</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1188"/>
                </a:solidFill>
                <a:highlight>
                  <a:srgbClr val="FFFFFE"/>
                </a:highlight>
                <a:latin typeface="Courier New"/>
                <a:ea typeface="Courier New"/>
                <a:cs typeface="Courier New"/>
                <a:sym typeface="Courier New"/>
              </a:rPr>
              <a:t>│   ├── instagram</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1188"/>
                </a:solidFill>
                <a:highlight>
                  <a:srgbClr val="FFFFFE"/>
                </a:highlight>
                <a:latin typeface="Courier New"/>
                <a:ea typeface="Courier New"/>
                <a:cs typeface="Courier New"/>
                <a:sym typeface="Courier New"/>
              </a:rPr>
              <a:t>│   └── tripadvisor</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1188"/>
                </a:solidFill>
                <a:highlight>
                  <a:srgbClr val="FFFFFE"/>
                </a:highlight>
                <a:latin typeface="Courier New"/>
                <a:ea typeface="Courier New"/>
                <a:cs typeface="Courier New"/>
                <a:sym typeface="Courier New"/>
              </a:rPr>
              <a:t>├── db_handler</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1188"/>
                </a:solidFill>
                <a:highlight>
                  <a:srgbClr val="FFFFFE"/>
                </a:highlight>
                <a:latin typeface="Courier New"/>
                <a:ea typeface="Courier New"/>
                <a:cs typeface="Courier New"/>
                <a:sym typeface="Courier New"/>
              </a:rPr>
              <a:t>├── nlp</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1188"/>
                </a:solidFill>
                <a:highlight>
                  <a:srgbClr val="FFFFFE"/>
                </a:highlight>
                <a:latin typeface="Courier New"/>
                <a:ea typeface="Courier New"/>
                <a:cs typeface="Courier New"/>
                <a:sym typeface="Courier New"/>
              </a:rPr>
              <a:t>└── normalizer</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1188"/>
                </a:solidFill>
                <a:highlight>
                  <a:srgbClr val="FFFFFE"/>
                </a:highlight>
                <a:latin typeface="Courier New"/>
                <a:ea typeface="Courier New"/>
                <a:cs typeface="Courier New"/>
                <a:sym typeface="Courier New"/>
              </a:rPr>
              <a:t>├── data</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900">
                <a:solidFill>
                  <a:srgbClr val="001188"/>
                </a:solidFill>
                <a:highlight>
                  <a:srgbClr val="FFFFFE"/>
                </a:highlight>
                <a:latin typeface="Courier New"/>
                <a:ea typeface="Courier New"/>
                <a:cs typeface="Courier New"/>
                <a:sym typeface="Courier New"/>
              </a:rPr>
              <a:t>└── settings</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t/>
            </a:r>
            <a:endParaRPr sz="900">
              <a:solidFill>
                <a:srgbClr val="001188"/>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00FF"/>
                </a:solidFill>
                <a:highlight>
                  <a:srgbClr val="FFFFFE"/>
                </a:highlight>
                <a:latin typeface="Courier New"/>
                <a:ea typeface="Courier New"/>
                <a:cs typeface="Courier New"/>
                <a:sym typeface="Courier New"/>
              </a:rPr>
              <a:t>* </a:t>
            </a:r>
            <a:r>
              <a:rPr lang="en" sz="900">
                <a:solidFill>
                  <a:schemeClr val="dk1"/>
                </a:solidFill>
                <a:highlight>
                  <a:srgbClr val="FFFFFE"/>
                </a:highlight>
                <a:latin typeface="Courier New"/>
                <a:ea typeface="Courier New"/>
                <a:cs typeface="Courier New"/>
                <a:sym typeface="Courier New"/>
              </a:rPr>
              <a:t>postgresql</a:t>
            </a:r>
            <a:endParaRPr sz="9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00FF"/>
                </a:solidFill>
                <a:highlight>
                  <a:srgbClr val="FFFFFE"/>
                </a:highlight>
                <a:latin typeface="Courier New"/>
                <a:ea typeface="Courier New"/>
                <a:cs typeface="Courier New"/>
                <a:sym typeface="Courier New"/>
              </a:rPr>
              <a:t>* </a:t>
            </a:r>
            <a:r>
              <a:rPr lang="en" sz="900">
                <a:solidFill>
                  <a:schemeClr val="dk1"/>
                </a:solidFill>
                <a:highlight>
                  <a:srgbClr val="FFFFFE"/>
                </a:highlight>
                <a:latin typeface="Courier New"/>
                <a:ea typeface="Courier New"/>
                <a:cs typeface="Courier New"/>
                <a:sym typeface="Courier New"/>
              </a:rPr>
              <a:t>elasticsearch</a:t>
            </a:r>
            <a:endParaRPr sz="9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rPr lang="en" sz="900">
                <a:solidFill>
                  <a:srgbClr val="0000FF"/>
                </a:solidFill>
                <a:highlight>
                  <a:srgbClr val="FFFFFE"/>
                </a:highlight>
                <a:latin typeface="Courier New"/>
                <a:ea typeface="Courier New"/>
                <a:cs typeface="Courier New"/>
                <a:sym typeface="Courier New"/>
              </a:rPr>
              <a:t>* </a:t>
            </a:r>
            <a:r>
              <a:rPr lang="en" sz="900">
                <a:solidFill>
                  <a:schemeClr val="dk1"/>
                </a:solidFill>
                <a:highlight>
                  <a:srgbClr val="FFFFFE"/>
                </a:highlight>
                <a:latin typeface="Courier New"/>
                <a:ea typeface="Courier New"/>
                <a:cs typeface="Courier New"/>
                <a:sym typeface="Courier New"/>
              </a:rPr>
              <a:t>neo4j</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a:solidFill>
            <a:srgbClr val="CFE2F3"/>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lt1"/>
              </a:buClr>
              <a:buSzPct val="100000"/>
              <a:buFont typeface="Arial"/>
              <a:buNone/>
            </a:pPr>
            <a:r>
              <a:rPr lang="en" sz="4000"/>
              <a:t>Storing data in AWS</a:t>
            </a:r>
            <a:endParaRPr sz="4000"/>
          </a:p>
          <a:p>
            <a:pPr indent="0" lvl="0" marL="0" rtl="0" algn="l">
              <a:spcBef>
                <a:spcPts val="0"/>
              </a:spcBef>
              <a:spcAft>
                <a:spcPts val="0"/>
              </a:spcAft>
              <a:buNone/>
            </a:pPr>
            <a:r>
              <a:t/>
            </a:r>
            <a:endParaRPr/>
          </a:p>
        </p:txBody>
      </p:sp>
      <p:grpSp>
        <p:nvGrpSpPr>
          <p:cNvPr descr="Services that you can use to store data." id="219" name="Google Shape;219;p35"/>
          <p:cNvGrpSpPr/>
          <p:nvPr/>
        </p:nvGrpSpPr>
        <p:grpSpPr>
          <a:xfrm>
            <a:off x="985662" y="1731767"/>
            <a:ext cx="6880414" cy="1710800"/>
            <a:chOff x="2281062" y="2646167"/>
            <a:chExt cx="6880414" cy="1710800"/>
          </a:xfrm>
        </p:grpSpPr>
        <p:grpSp>
          <p:nvGrpSpPr>
            <p:cNvPr id="220" name="Google Shape;220;p35"/>
            <p:cNvGrpSpPr/>
            <p:nvPr/>
          </p:nvGrpSpPr>
          <p:grpSpPr>
            <a:xfrm>
              <a:off x="2281062" y="2646167"/>
              <a:ext cx="2301900" cy="1710800"/>
              <a:chOff x="418910" y="1734668"/>
              <a:chExt cx="2301900" cy="1710800"/>
            </a:xfrm>
          </p:grpSpPr>
          <p:pic>
            <p:nvPicPr>
              <p:cNvPr id="221" name="Google Shape;221;p35"/>
              <p:cNvPicPr preferRelativeResize="0"/>
              <p:nvPr/>
            </p:nvPicPr>
            <p:blipFill rotWithShape="1">
              <a:blip r:embed="rId3">
                <a:alphaModFix/>
              </a:blip>
              <a:srcRect b="0" l="0" r="0" t="0"/>
              <a:stretch/>
            </p:blipFill>
            <p:spPr>
              <a:xfrm>
                <a:off x="1366662" y="1734668"/>
                <a:ext cx="711200" cy="711200"/>
              </a:xfrm>
              <a:prstGeom prst="rect">
                <a:avLst/>
              </a:prstGeom>
              <a:noFill/>
              <a:ln>
                <a:noFill/>
              </a:ln>
            </p:spPr>
          </p:pic>
          <p:sp>
            <p:nvSpPr>
              <p:cNvPr id="222" name="Google Shape;222;p35"/>
              <p:cNvSpPr txBox="1"/>
              <p:nvPr/>
            </p:nvSpPr>
            <p:spPr>
              <a:xfrm>
                <a:off x="418910" y="2522068"/>
                <a:ext cx="23019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800">
                    <a:solidFill>
                      <a:srgbClr val="000000"/>
                    </a:solidFill>
                    <a:latin typeface="Arial"/>
                    <a:ea typeface="Arial"/>
                    <a:cs typeface="Arial"/>
                    <a:sym typeface="Arial"/>
                  </a:rPr>
                  <a:t>Amazon Simple Storage Service (Amazon S3)</a:t>
                </a:r>
                <a:endParaRPr/>
              </a:p>
            </p:txBody>
          </p:sp>
        </p:grpSp>
        <p:grpSp>
          <p:nvGrpSpPr>
            <p:cNvPr id="223" name="Google Shape;223;p35"/>
            <p:cNvGrpSpPr/>
            <p:nvPr/>
          </p:nvGrpSpPr>
          <p:grpSpPr>
            <a:xfrm>
              <a:off x="7139476" y="2646167"/>
              <a:ext cx="2022000" cy="1710800"/>
              <a:chOff x="-3514273" y="3446715"/>
              <a:chExt cx="2022000" cy="1710800"/>
            </a:xfrm>
          </p:grpSpPr>
          <p:sp>
            <p:nvSpPr>
              <p:cNvPr id="224" name="Google Shape;224;p35"/>
              <p:cNvSpPr txBox="1"/>
              <p:nvPr/>
            </p:nvSpPr>
            <p:spPr>
              <a:xfrm>
                <a:off x="-3514273" y="4234115"/>
                <a:ext cx="20220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800">
                    <a:solidFill>
                      <a:srgbClr val="000000"/>
                    </a:solidFill>
                    <a:latin typeface="Arial"/>
                    <a:ea typeface="Arial"/>
                    <a:cs typeface="Arial"/>
                    <a:sym typeface="Arial"/>
                  </a:rPr>
                  <a:t>Amazon Elastic File System (Amazon EFS)</a:t>
                </a:r>
                <a:endParaRPr/>
              </a:p>
            </p:txBody>
          </p:sp>
          <p:pic>
            <p:nvPicPr>
              <p:cNvPr id="225" name="Google Shape;225;p35"/>
              <p:cNvPicPr preferRelativeResize="0"/>
              <p:nvPr/>
            </p:nvPicPr>
            <p:blipFill rotWithShape="1">
              <a:blip r:embed="rId4">
                <a:alphaModFix/>
              </a:blip>
              <a:srcRect b="0" l="0" r="0" t="0"/>
              <a:stretch/>
            </p:blipFill>
            <p:spPr>
              <a:xfrm>
                <a:off x="-2858819" y="3446715"/>
                <a:ext cx="711200" cy="711200"/>
              </a:xfrm>
              <a:prstGeom prst="rect">
                <a:avLst/>
              </a:prstGeom>
              <a:noFill/>
              <a:ln>
                <a:noFill/>
              </a:ln>
            </p:spPr>
          </p:pic>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