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2" r:id="rId9"/>
    <p:sldId id="263" r:id="rId10"/>
    <p:sldId id="268" r:id="rId11"/>
    <p:sldId id="274" r:id="rId12"/>
    <p:sldId id="279" r:id="rId13"/>
    <p:sldId id="282" r:id="rId14"/>
    <p:sldId id="283" r:id="rId15"/>
    <p:sldId id="285" r:id="rId16"/>
    <p:sldId id="284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67B"/>
    <a:srgbClr val="00CC00"/>
    <a:srgbClr val="FF66FF"/>
    <a:srgbClr val="FF00FF"/>
    <a:srgbClr val="333333"/>
    <a:srgbClr val="5F5F5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6CEFF-C9A3-4F49-8B98-1528FE385A26}" v="26" dt="2023-09-19T16:15:57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3" autoAdjust="0"/>
  </p:normalViewPr>
  <p:slideViewPr>
    <p:cSldViewPr>
      <p:cViewPr varScale="1">
        <p:scale>
          <a:sx n="118" d="100"/>
          <a:sy n="118" d="100"/>
        </p:scale>
        <p:origin x="1181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ga, Rithika" userId="2a80e113-6c77-4494-a378-2ea963923bfa" providerId="ADAL" clId="{6B66CEFF-C9A3-4F49-8B98-1528FE385A26}"/>
    <pc:docChg chg="undo custSel addSld modSld">
      <pc:chgData name="Adiga, Rithika" userId="2a80e113-6c77-4494-a378-2ea963923bfa" providerId="ADAL" clId="{6B66CEFF-C9A3-4F49-8B98-1528FE385A26}" dt="2023-09-19T16:15:57.301" v="272"/>
      <pc:docMkLst>
        <pc:docMk/>
      </pc:docMkLst>
      <pc:sldChg chg="modAnim">
        <pc:chgData name="Adiga, Rithika" userId="2a80e113-6c77-4494-a378-2ea963923bfa" providerId="ADAL" clId="{6B66CEFF-C9A3-4F49-8B98-1528FE385A26}" dt="2023-09-19T16:10:07.842" v="270"/>
        <pc:sldMkLst>
          <pc:docMk/>
          <pc:sldMk cId="0" sldId="268"/>
        </pc:sldMkLst>
      </pc:sldChg>
      <pc:sldChg chg="modSp modAnim">
        <pc:chgData name="Adiga, Rithika" userId="2a80e113-6c77-4494-a378-2ea963923bfa" providerId="ADAL" clId="{6B66CEFF-C9A3-4F49-8B98-1528FE385A26}" dt="2023-09-19T15:13:43.387" v="39" actId="20577"/>
        <pc:sldMkLst>
          <pc:docMk/>
          <pc:sldMk cId="0" sldId="279"/>
        </pc:sldMkLst>
        <pc:spChg chg="mod">
          <ac:chgData name="Adiga, Rithika" userId="2a80e113-6c77-4494-a378-2ea963923bfa" providerId="ADAL" clId="{6B66CEFF-C9A3-4F49-8B98-1528FE385A26}" dt="2023-09-19T15:13:38.150" v="38" actId="20577"/>
          <ac:spMkLst>
            <pc:docMk/>
            <pc:sldMk cId="0" sldId="279"/>
            <ac:spMk id="48132" creationId="{00000000-0000-0000-0000-000000000000}"/>
          </ac:spMkLst>
        </pc:spChg>
      </pc:sldChg>
      <pc:sldChg chg="addSp delSp modSp mod delAnim modAnim">
        <pc:chgData name="Adiga, Rithika" userId="2a80e113-6c77-4494-a378-2ea963923bfa" providerId="ADAL" clId="{6B66CEFF-C9A3-4F49-8B98-1528FE385A26}" dt="2023-09-19T16:15:57.301" v="272"/>
        <pc:sldMkLst>
          <pc:docMk/>
          <pc:sldMk cId="2712253035" sldId="283"/>
        </pc:sldMkLst>
        <pc:spChg chg="add del mod">
          <ac:chgData name="Adiga, Rithika" userId="2a80e113-6c77-4494-a378-2ea963923bfa" providerId="ADAL" clId="{6B66CEFF-C9A3-4F49-8B98-1528FE385A26}" dt="2023-09-19T15:44:52.072" v="245" actId="478"/>
          <ac:spMkLst>
            <pc:docMk/>
            <pc:sldMk cId="2712253035" sldId="283"/>
            <ac:spMk id="10" creationId="{73A09A7E-FC9D-D7F1-2475-B5A6B8593335}"/>
          </ac:spMkLst>
        </pc:spChg>
        <pc:spChg chg="add mod">
          <ac:chgData name="Adiga, Rithika" userId="2a80e113-6c77-4494-a378-2ea963923bfa" providerId="ADAL" clId="{6B66CEFF-C9A3-4F49-8B98-1528FE385A26}" dt="2023-09-19T15:46:32.975" v="258" actId="1076"/>
          <ac:spMkLst>
            <pc:docMk/>
            <pc:sldMk cId="2712253035" sldId="283"/>
            <ac:spMk id="13" creationId="{611DF83F-8464-84F4-887C-8422DAEAC5B9}"/>
          </ac:spMkLst>
        </pc:spChg>
        <pc:spChg chg="add mod">
          <ac:chgData name="Adiga, Rithika" userId="2a80e113-6c77-4494-a378-2ea963923bfa" providerId="ADAL" clId="{6B66CEFF-C9A3-4F49-8B98-1528FE385A26}" dt="2023-09-19T15:46:37.694" v="259" actId="1076"/>
          <ac:spMkLst>
            <pc:docMk/>
            <pc:sldMk cId="2712253035" sldId="283"/>
            <ac:spMk id="17" creationId="{87E3ED4C-3BB9-AD6A-9D95-951757BD4DE2}"/>
          </ac:spMkLst>
        </pc:spChg>
        <pc:spChg chg="add del mod">
          <ac:chgData name="Adiga, Rithika" userId="2a80e113-6c77-4494-a378-2ea963923bfa" providerId="ADAL" clId="{6B66CEFF-C9A3-4F49-8B98-1528FE385A26}" dt="2023-09-19T15:44:52.790" v="246" actId="478"/>
          <ac:spMkLst>
            <pc:docMk/>
            <pc:sldMk cId="2712253035" sldId="283"/>
            <ac:spMk id="18" creationId="{4F0EF1DD-159E-CC26-30B9-B603415783C2}"/>
          </ac:spMkLst>
        </pc:spChg>
        <pc:picChg chg="mod">
          <ac:chgData name="Adiga, Rithika" userId="2a80e113-6c77-4494-a378-2ea963923bfa" providerId="ADAL" clId="{6B66CEFF-C9A3-4F49-8B98-1528FE385A26}" dt="2023-09-19T15:45:05.279" v="251" actId="1076"/>
          <ac:picMkLst>
            <pc:docMk/>
            <pc:sldMk cId="2712253035" sldId="283"/>
            <ac:picMk id="7" creationId="{123ECE19-95A6-42D9-7DDE-A98F0A09E14C}"/>
          </ac:picMkLst>
        </pc:picChg>
        <pc:picChg chg="add del mod">
          <ac:chgData name="Adiga, Rithika" userId="2a80e113-6c77-4494-a378-2ea963923bfa" providerId="ADAL" clId="{6B66CEFF-C9A3-4F49-8B98-1528FE385A26}" dt="2023-09-19T15:44:51.178" v="244" actId="478"/>
          <ac:picMkLst>
            <pc:docMk/>
            <pc:sldMk cId="2712253035" sldId="283"/>
            <ac:picMk id="9" creationId="{F20C23C2-4E51-D738-0F06-5CE746CA1C2B}"/>
          </ac:picMkLst>
        </pc:picChg>
        <pc:picChg chg="add mod">
          <ac:chgData name="Adiga, Rithika" userId="2a80e113-6c77-4494-a378-2ea963923bfa" providerId="ADAL" clId="{6B66CEFF-C9A3-4F49-8B98-1528FE385A26}" dt="2023-09-19T15:46:29.937" v="257" actId="1076"/>
          <ac:picMkLst>
            <pc:docMk/>
            <pc:sldMk cId="2712253035" sldId="283"/>
            <ac:picMk id="12" creationId="{F1841CA0-48C8-26DC-2F6A-143029E76B6B}"/>
          </ac:picMkLst>
        </pc:picChg>
        <pc:picChg chg="add mod">
          <ac:chgData name="Adiga, Rithika" userId="2a80e113-6c77-4494-a378-2ea963923bfa" providerId="ADAL" clId="{6B66CEFF-C9A3-4F49-8B98-1528FE385A26}" dt="2023-09-19T15:46:23.752" v="256" actId="14100"/>
          <ac:picMkLst>
            <pc:docMk/>
            <pc:sldMk cId="2712253035" sldId="283"/>
            <ac:picMk id="15" creationId="{84A8FEEF-A0FA-9BEE-DCE6-510C482D1907}"/>
          </ac:picMkLst>
        </pc:picChg>
        <pc:picChg chg="add mod">
          <ac:chgData name="Adiga, Rithika" userId="2a80e113-6c77-4494-a378-2ea963923bfa" providerId="ADAL" clId="{6B66CEFF-C9A3-4F49-8B98-1528FE385A26}" dt="2023-09-19T15:44:22.050" v="236" actId="571"/>
          <ac:picMkLst>
            <pc:docMk/>
            <pc:sldMk cId="2712253035" sldId="283"/>
            <ac:picMk id="19" creationId="{D54A519F-906D-CB50-E777-5177A4A24769}"/>
          </ac:picMkLst>
        </pc:picChg>
      </pc:sldChg>
      <pc:sldChg chg="addSp delSp modSp new mod modAnim">
        <pc:chgData name="Adiga, Rithika" userId="2a80e113-6c77-4494-a378-2ea963923bfa" providerId="ADAL" clId="{6B66CEFF-C9A3-4F49-8B98-1528FE385A26}" dt="2023-09-19T15:48:24.697" v="263"/>
        <pc:sldMkLst>
          <pc:docMk/>
          <pc:sldMk cId="3490895199" sldId="284"/>
        </pc:sldMkLst>
        <pc:spChg chg="mod">
          <ac:chgData name="Adiga, Rithika" userId="2a80e113-6c77-4494-a378-2ea963923bfa" providerId="ADAL" clId="{6B66CEFF-C9A3-4F49-8B98-1528FE385A26}" dt="2023-09-19T15:48:18.833" v="262" actId="1076"/>
          <ac:spMkLst>
            <pc:docMk/>
            <pc:sldMk cId="3490895199" sldId="284"/>
            <ac:spMk id="2" creationId="{DE13455A-30CC-D7D0-C5A4-13A3743DDC09}"/>
          </ac:spMkLst>
        </pc:spChg>
        <pc:spChg chg="del">
          <ac:chgData name="Adiga, Rithika" userId="2a80e113-6c77-4494-a378-2ea963923bfa" providerId="ADAL" clId="{6B66CEFF-C9A3-4F49-8B98-1528FE385A26}" dt="2023-09-19T15:20:23.844" v="54" actId="478"/>
          <ac:spMkLst>
            <pc:docMk/>
            <pc:sldMk cId="3490895199" sldId="284"/>
            <ac:spMk id="3" creationId="{66479241-454C-718F-A753-9320DE8D096D}"/>
          </ac:spMkLst>
        </pc:spChg>
        <pc:spChg chg="del mod">
          <ac:chgData name="Adiga, Rithika" userId="2a80e113-6c77-4494-a378-2ea963923bfa" providerId="ADAL" clId="{6B66CEFF-C9A3-4F49-8B98-1528FE385A26}" dt="2023-09-19T15:24:08.265" v="70" actId="22"/>
          <ac:spMkLst>
            <pc:docMk/>
            <pc:sldMk cId="3490895199" sldId="284"/>
            <ac:spMk id="4" creationId="{059437D9-D909-F173-E7C5-0A519EEDB4A3}"/>
          </ac:spMkLst>
        </pc:spChg>
        <pc:spChg chg="add mod">
          <ac:chgData name="Adiga, Rithika" userId="2a80e113-6c77-4494-a378-2ea963923bfa" providerId="ADAL" clId="{6B66CEFF-C9A3-4F49-8B98-1528FE385A26}" dt="2023-09-19T15:48:13.835" v="260" actId="1076"/>
          <ac:spMkLst>
            <pc:docMk/>
            <pc:sldMk cId="3490895199" sldId="284"/>
            <ac:spMk id="7" creationId="{34BEF2EC-F8C6-181B-9137-B851A10AF7CC}"/>
          </ac:spMkLst>
        </pc:spChg>
        <pc:picChg chg="add mod ord">
          <ac:chgData name="Adiga, Rithika" userId="2a80e113-6c77-4494-a378-2ea963923bfa" providerId="ADAL" clId="{6B66CEFF-C9A3-4F49-8B98-1528FE385A26}" dt="2023-09-19T15:48:15.700" v="261" actId="1076"/>
          <ac:picMkLst>
            <pc:docMk/>
            <pc:sldMk cId="3490895199" sldId="284"/>
            <ac:picMk id="6" creationId="{EB0A0D07-0B29-CC94-6F6D-D0004520C8C7}"/>
          </ac:picMkLst>
        </pc:picChg>
      </pc:sldChg>
      <pc:sldChg chg="addSp delSp modSp new mod modAnim">
        <pc:chgData name="Adiga, Rithika" userId="2a80e113-6c77-4494-a378-2ea963923bfa" providerId="ADAL" clId="{6B66CEFF-C9A3-4F49-8B98-1528FE385A26}" dt="2023-09-19T15:49:24.330" v="269"/>
        <pc:sldMkLst>
          <pc:docMk/>
          <pc:sldMk cId="1021510100" sldId="285"/>
        </pc:sldMkLst>
        <pc:spChg chg="del">
          <ac:chgData name="Adiga, Rithika" userId="2a80e113-6c77-4494-a378-2ea963923bfa" providerId="ADAL" clId="{6B66CEFF-C9A3-4F49-8B98-1528FE385A26}" dt="2023-09-19T15:43:47.230" v="224" actId="478"/>
          <ac:spMkLst>
            <pc:docMk/>
            <pc:sldMk cId="1021510100" sldId="285"/>
            <ac:spMk id="2" creationId="{3BEBA207-6A07-9A03-9469-722C3D14F802}"/>
          </ac:spMkLst>
        </pc:spChg>
        <pc:spChg chg="del">
          <ac:chgData name="Adiga, Rithika" userId="2a80e113-6c77-4494-a378-2ea963923bfa" providerId="ADAL" clId="{6B66CEFF-C9A3-4F49-8B98-1528FE385A26}" dt="2023-09-19T15:43:44.538" v="223" actId="478"/>
          <ac:spMkLst>
            <pc:docMk/>
            <pc:sldMk cId="1021510100" sldId="285"/>
            <ac:spMk id="3" creationId="{0E0DB062-99A8-A8A3-9919-80A504E157C1}"/>
          </ac:spMkLst>
        </pc:spChg>
        <pc:spChg chg="del">
          <ac:chgData name="Adiga, Rithika" userId="2a80e113-6c77-4494-a378-2ea963923bfa" providerId="ADAL" clId="{6B66CEFF-C9A3-4F49-8B98-1528FE385A26}" dt="2023-09-19T15:43:49.521" v="225" actId="478"/>
          <ac:spMkLst>
            <pc:docMk/>
            <pc:sldMk cId="1021510100" sldId="285"/>
            <ac:spMk id="4" creationId="{86C4905E-DFE6-91AB-F091-E196B2D06A74}"/>
          </ac:spMkLst>
        </pc:spChg>
        <pc:spChg chg="add mod">
          <ac:chgData name="Adiga, Rithika" userId="2a80e113-6c77-4494-a378-2ea963923bfa" providerId="ADAL" clId="{6B66CEFF-C9A3-4F49-8B98-1528FE385A26}" dt="2023-09-19T15:45:16.698" v="253" actId="1076"/>
          <ac:spMkLst>
            <pc:docMk/>
            <pc:sldMk cId="1021510100" sldId="285"/>
            <ac:spMk id="9" creationId="{E3B47A12-3B67-BBB5-296C-3394A39987ED}"/>
          </ac:spMkLst>
        </pc:spChg>
        <pc:spChg chg="add mod">
          <ac:chgData name="Adiga, Rithika" userId="2a80e113-6c77-4494-a378-2ea963923bfa" providerId="ADAL" clId="{6B66CEFF-C9A3-4F49-8B98-1528FE385A26}" dt="2023-09-19T15:44:47.600" v="243" actId="1076"/>
          <ac:spMkLst>
            <pc:docMk/>
            <pc:sldMk cId="1021510100" sldId="285"/>
            <ac:spMk id="10" creationId="{CE620AAA-6975-12D3-A049-D985A72A4F5E}"/>
          </ac:spMkLst>
        </pc:spChg>
        <pc:picChg chg="add del mod">
          <ac:chgData name="Adiga, Rithika" userId="2a80e113-6c77-4494-a378-2ea963923bfa" providerId="ADAL" clId="{6B66CEFF-C9A3-4F49-8B98-1528FE385A26}" dt="2023-09-19T15:44:32.279" v="237" actId="478"/>
          <ac:picMkLst>
            <pc:docMk/>
            <pc:sldMk cId="1021510100" sldId="285"/>
            <ac:picMk id="6" creationId="{209AB805-918A-79C9-CC65-A342591B0BDA}"/>
          </ac:picMkLst>
        </pc:picChg>
        <pc:picChg chg="add mod">
          <ac:chgData name="Adiga, Rithika" userId="2a80e113-6c77-4494-a378-2ea963923bfa" providerId="ADAL" clId="{6B66CEFF-C9A3-4F49-8B98-1528FE385A26}" dt="2023-09-19T15:45:19.863" v="254" actId="1076"/>
          <ac:picMkLst>
            <pc:docMk/>
            <pc:sldMk cId="1021510100" sldId="285"/>
            <ac:picMk id="7" creationId="{C603401D-210E-FE19-6C28-C6A69BBDBEB9}"/>
          </ac:picMkLst>
        </pc:picChg>
        <pc:picChg chg="add mod">
          <ac:chgData name="Adiga, Rithika" userId="2a80e113-6c77-4494-a378-2ea963923bfa" providerId="ADAL" clId="{6B66CEFF-C9A3-4F49-8B98-1528FE385A26}" dt="2023-09-19T15:44:37.469" v="239" actId="1076"/>
          <ac:picMkLst>
            <pc:docMk/>
            <pc:sldMk cId="1021510100" sldId="285"/>
            <ac:picMk id="8" creationId="{2DFF3179-A03D-91ED-70A1-E26EFDE411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6B103-5B41-4F75-8336-9A3C54E8B0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44C03-0D40-4CEE-B0F7-E7F718468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D8E3E-81AA-4F7C-8ED7-B40453EB5F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AD5734-76BD-45C6-A290-704BDD4BDD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E78856-8E3E-404D-917F-BB126B1394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74CB78-8813-462A-8CB2-0FAE7FCD1F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97A5B40-674B-4C1B-96D7-2428CA2D6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2EB066C-6882-48EB-9838-654C2D1104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E63F70-87FD-470D-B821-7923608C1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BFCE7-A4AC-4468-9567-15C563E7E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1AFBF-10C7-4F19-ADC0-7D286BFF6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F5AA4-268B-4279-A984-AEBD11EB9D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1D63B-2819-4D59-9390-D21D009C00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A1BA2-AEE9-4009-A30C-F2699F18CE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73354-B5FE-41B0-A0D5-B3248E42F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D0DAB-DDBC-4C81-A982-2D500B6CF2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F9FD5-60F2-4C01-BA4D-C30CF0EE1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FA12F6-5292-45C4-A0C6-9D3622637D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399489"/>
            <a:ext cx="7772400" cy="13176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Modelling in Reinsurance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495800"/>
            <a:ext cx="6400800" cy="1752600"/>
          </a:xfrm>
        </p:spPr>
        <p:txBody>
          <a:bodyPr/>
          <a:lstStyle/>
          <a:p>
            <a:pPr algn="r"/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Rithika Adiga</a:t>
            </a:r>
          </a:p>
          <a:p>
            <a:pPr algn="r"/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RenaissanceRe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7A86B-0104-AD8B-1B9C-B5CC21BFA1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3422515"/>
            <a:ext cx="8229600" cy="2185988"/>
          </a:xfrm>
        </p:spPr>
        <p:txBody>
          <a:bodyPr/>
          <a:lstStyle/>
          <a:p>
            <a:r>
              <a:rPr lang="en-GB" dirty="0"/>
              <a:t>Libraries most frequently used: </a:t>
            </a:r>
          </a:p>
          <a:p>
            <a:pPr lvl="1"/>
            <a:r>
              <a:rPr lang="en-GB" dirty="0"/>
              <a:t>Pandas -&gt; Parquet Handling, </a:t>
            </a:r>
            <a:r>
              <a:rPr lang="en-GB" dirty="0" err="1"/>
              <a:t>dataframe</a:t>
            </a:r>
            <a:r>
              <a:rPr lang="en-GB" dirty="0"/>
              <a:t> manipulations..</a:t>
            </a:r>
          </a:p>
          <a:p>
            <a:pPr lvl="1"/>
            <a:r>
              <a:rPr lang="en-GB" dirty="0" err="1"/>
              <a:t>Numpy</a:t>
            </a:r>
            <a:r>
              <a:rPr lang="en-GB" dirty="0"/>
              <a:t> -&gt; </a:t>
            </a:r>
            <a:r>
              <a:rPr lang="en-GB" dirty="0" err="1"/>
              <a:t>narrays</a:t>
            </a:r>
            <a:r>
              <a:rPr lang="en-GB" dirty="0"/>
              <a:t>, datatype management..</a:t>
            </a:r>
          </a:p>
          <a:p>
            <a:pPr lvl="1"/>
            <a:r>
              <a:rPr lang="en-GB" dirty="0"/>
              <a:t>SciPy -&gt; everything else!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87C34-C6DF-8EB1-18C5-DC3030CE5582}"/>
              </a:ext>
            </a:extLst>
          </p:cNvPr>
          <p:cNvSpPr txBox="1"/>
          <p:nvPr/>
        </p:nvSpPr>
        <p:spPr>
          <a:xfrm>
            <a:off x="21336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30C41-BF5A-D3B9-091E-D1A0ADD8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4743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ECE19-95A6-42D9-7DDE-A98F0A09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467350" cy="647700"/>
          </a:xfrm>
          <a:prstGeom prst="rect">
            <a:avLst/>
          </a:prstGeom>
        </p:spPr>
      </p:pic>
      <p:pic>
        <p:nvPicPr>
          <p:cNvPr id="12" name="Picture 11" descr="A lightning striking a sea">
            <a:extLst>
              <a:ext uri="{FF2B5EF4-FFF2-40B4-BE49-F238E27FC236}">
                <a16:creationId xmlns:a16="http://schemas.microsoft.com/office/drawing/2014/main" id="{F1841CA0-48C8-26DC-2F6A-143029E76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59264"/>
            <a:ext cx="2110395" cy="1415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DF83F-8464-84F4-887C-8422DAEAC5B9}"/>
              </a:ext>
            </a:extLst>
          </p:cNvPr>
          <p:cNvSpPr txBox="1"/>
          <p:nvPr/>
        </p:nvSpPr>
        <p:spPr>
          <a:xfrm>
            <a:off x="2362200" y="4311951"/>
            <a:ext cx="169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id 45</a:t>
            </a:r>
          </a:p>
        </p:txBody>
      </p:sp>
      <p:pic>
        <p:nvPicPr>
          <p:cNvPr id="15" name="Picture 14" descr="A room with broken windows&#10;&#10;Description automatically generated">
            <a:extLst>
              <a:ext uri="{FF2B5EF4-FFF2-40B4-BE49-F238E27FC236}">
                <a16:creationId xmlns:a16="http://schemas.microsoft.com/office/drawing/2014/main" id="{84A8FEEF-A0FA-9BEE-DCE6-510C482D1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74" y="2809548"/>
            <a:ext cx="2736118" cy="13680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E3ED4C-3BB9-AD6A-9D95-951757BD4DE2}"/>
              </a:ext>
            </a:extLst>
          </p:cNvPr>
          <p:cNvSpPr txBox="1"/>
          <p:nvPr/>
        </p:nvSpPr>
        <p:spPr>
          <a:xfrm>
            <a:off x="5257800" y="4311951"/>
            <a:ext cx="14947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id 66</a:t>
            </a:r>
          </a:p>
        </p:txBody>
      </p:sp>
    </p:spTree>
    <p:extLst>
      <p:ext uri="{BB962C8B-B14F-4D97-AF65-F5344CB8AC3E}">
        <p14:creationId xmlns:p14="http://schemas.microsoft.com/office/powerpoint/2010/main" val="271225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03401D-210E-FE19-6C28-C6A69BBD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525880" cy="479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F3179-A03D-91ED-70A1-E26EFDE4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8153400" cy="789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B47A12-3B67-BBB5-296C-3394A39987ED}"/>
              </a:ext>
            </a:extLst>
          </p:cNvPr>
          <p:cNvSpPr txBox="1"/>
          <p:nvPr/>
        </p:nvSpPr>
        <p:spPr>
          <a:xfrm>
            <a:off x="2857500" y="3573047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100 samples of a beta </a:t>
            </a:r>
            <a:r>
              <a:rPr lang="en-GB" sz="1400" i="1" dirty="0" err="1"/>
              <a:t>dist</a:t>
            </a:r>
            <a:endParaRPr lang="en-GB" sz="14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20AAA-6975-12D3-A049-D985A72A4F5E}"/>
              </a:ext>
            </a:extLst>
          </p:cNvPr>
          <p:cNvSpPr txBox="1"/>
          <p:nvPr/>
        </p:nvSpPr>
        <p:spPr>
          <a:xfrm>
            <a:off x="2133600" y="4228588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sample events from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2151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455A-30CC-D7D0-C5A4-13A3743D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762000"/>
            <a:ext cx="8229600" cy="1143000"/>
          </a:xfrm>
        </p:spPr>
        <p:txBody>
          <a:bodyPr/>
          <a:lstStyle/>
          <a:p>
            <a:r>
              <a:rPr lang="en-GB" dirty="0"/>
              <a:t>Who are we?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A0D07-0B29-CC94-6F6D-D0004520C8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4200" y="2066638"/>
            <a:ext cx="2771775" cy="990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EF2EC-F8C6-181B-9137-B851A10AF7CC}"/>
              </a:ext>
            </a:extLst>
          </p:cNvPr>
          <p:cNvSpPr txBox="1"/>
          <p:nvPr/>
        </p:nvSpPr>
        <p:spPr>
          <a:xfrm>
            <a:off x="2438400" y="3657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Workshop with PyLadies on November 21</a:t>
            </a:r>
            <a:r>
              <a:rPr lang="en-GB" baseline="30000" dirty="0"/>
              <a:t>st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08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Insurance?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Insurance Spreads </a:t>
            </a:r>
            <a:r>
              <a:rPr lang="en-US" sz="2400" b="1"/>
              <a:t>Risk</a:t>
            </a:r>
          </a:p>
          <a:p>
            <a:pPr>
              <a:lnSpc>
                <a:spcPct val="90000"/>
              </a:lnSpc>
            </a:pPr>
            <a:r>
              <a:rPr lang="en-US" sz="2400"/>
              <a:t>Large losses may be disastrous to an individual (family)</a:t>
            </a:r>
          </a:p>
          <a:p>
            <a:pPr>
              <a:lnSpc>
                <a:spcPct val="90000"/>
              </a:lnSpc>
            </a:pPr>
            <a:r>
              <a:rPr lang="en-US" sz="2400"/>
              <a:t>Policyholder buys protection from insurance company and, for a premium they can afford, they are protected against an event they can’t afford</a:t>
            </a:r>
          </a:p>
          <a:p>
            <a:pPr>
              <a:lnSpc>
                <a:spcPct val="90000"/>
              </a:lnSpc>
            </a:pPr>
            <a:r>
              <a:rPr lang="en-US" sz="2400"/>
              <a:t>Jargon – the insurance company “</a:t>
            </a:r>
            <a:r>
              <a:rPr lang="en-US" sz="2400" b="1"/>
              <a:t>assumes the risk</a:t>
            </a:r>
            <a:r>
              <a:rPr lang="en-US" sz="2400"/>
              <a:t>”</a:t>
            </a:r>
          </a:p>
          <a:p>
            <a:pPr>
              <a:lnSpc>
                <a:spcPct val="90000"/>
              </a:lnSpc>
            </a:pPr>
            <a:r>
              <a:rPr lang="en-US" sz="2400"/>
              <a:t>Example (remember this) – You have a 1% chance per year that your house will burn down, it will cost $250,000 to rebuild, insurance premium is $2,500.  </a:t>
            </a:r>
          </a:p>
        </p:txBody>
      </p:sp>
      <p:pic>
        <p:nvPicPr>
          <p:cNvPr id="5126" name="Picture 6" descr="MCBL00695_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1400" y="5638800"/>
            <a:ext cx="1820863" cy="720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2800"/>
              <a:t>Law of Large Numbers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Law of Large Numbers – the more policies an insurance company has, the better it can estimate (and reduce) its risk</a:t>
            </a:r>
          </a:p>
          <a:p>
            <a:pPr>
              <a:lnSpc>
                <a:spcPct val="90000"/>
              </a:lnSpc>
            </a:pPr>
            <a:r>
              <a:rPr lang="en-US" sz="2400"/>
              <a:t>Individual – large chance of no loss; 1% chance of a catastrophic loss – this is “risk”</a:t>
            </a:r>
          </a:p>
          <a:p>
            <a:pPr>
              <a:lnSpc>
                <a:spcPct val="90000"/>
              </a:lnSpc>
            </a:pPr>
            <a:r>
              <a:rPr lang="en-US" sz="2400"/>
              <a:t>Jargon – Variance decreases as the number of “</a:t>
            </a:r>
            <a:r>
              <a:rPr lang="en-US" sz="2400" b="1"/>
              <a:t>non-correlated</a:t>
            </a:r>
            <a:r>
              <a:rPr lang="en-US" sz="2400"/>
              <a:t>” risks increases</a:t>
            </a:r>
          </a:p>
          <a:p>
            <a:pPr>
              <a:lnSpc>
                <a:spcPct val="90000"/>
              </a:lnSpc>
            </a:pPr>
            <a:r>
              <a:rPr lang="en-US" sz="2400"/>
              <a:t>Your house burning down does not affect the likelihood of a house two blocks away burning down – the events are</a:t>
            </a:r>
            <a:r>
              <a:rPr lang="en-US" sz="2400" b="1"/>
              <a:t> independent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3078" name="Picture 6" descr="MCj0188711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2971800"/>
            <a:ext cx="1352550" cy="17970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How do insurance companies reduce risk?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Insurance company insures 100 houses</a:t>
            </a:r>
          </a:p>
          <a:p>
            <a:pPr>
              <a:lnSpc>
                <a:spcPct val="80000"/>
              </a:lnSpc>
            </a:pPr>
            <a:r>
              <a:rPr lang="en-US" sz="2400"/>
              <a:t>100 X 1% = 1 house per year expected to burn down</a:t>
            </a:r>
          </a:p>
          <a:p>
            <a:pPr>
              <a:lnSpc>
                <a:spcPct val="80000"/>
              </a:lnSpc>
            </a:pPr>
            <a:r>
              <a:rPr lang="en-US" sz="2400"/>
              <a:t>Each year, insurance company expects to pay $250,000, the cost of rebuilding one house</a:t>
            </a:r>
          </a:p>
          <a:p>
            <a:pPr>
              <a:lnSpc>
                <a:spcPct val="80000"/>
              </a:lnSpc>
            </a:pPr>
            <a:r>
              <a:rPr lang="en-US" sz="2400"/>
              <a:t>Due to law of large numbers, this </a:t>
            </a:r>
            <a:r>
              <a:rPr lang="en-US" sz="2400" b="1"/>
              <a:t>expected value</a:t>
            </a:r>
            <a:r>
              <a:rPr lang="en-US" sz="2400"/>
              <a:t> is much more certain, risk is reduced</a:t>
            </a:r>
          </a:p>
          <a:p>
            <a:pPr>
              <a:lnSpc>
                <a:spcPct val="80000"/>
              </a:lnSpc>
            </a:pPr>
            <a:r>
              <a:rPr lang="en-US" sz="2400"/>
              <a:t>Insurance company charges $2,500 per year per policy, thereby covering the cost of rebuilding the house (and spreading the risk)</a:t>
            </a:r>
          </a:p>
        </p:txBody>
      </p:sp>
      <p:pic>
        <p:nvPicPr>
          <p:cNvPr id="7175" name="Picture 7" descr="j01856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5410200"/>
            <a:ext cx="922338" cy="923925"/>
          </a:xfrm>
        </p:spPr>
      </p:pic>
      <p:pic>
        <p:nvPicPr>
          <p:cNvPr id="7176" name="Picture 8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4102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4102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4102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9" name="Picture 11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4102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0" name="Picture 12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4102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1" name="Picture 13" descr="MCBL0069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486400"/>
            <a:ext cx="1820863" cy="72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Reinsurance to the Rescue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 descr="MCBD05418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47800"/>
            <a:ext cx="4906963" cy="4791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2800"/>
              <a:t>Reinsurance is Insurance of Insurance Companies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5715000" cy="4983163"/>
          </a:xfrm>
        </p:spPr>
        <p:txBody>
          <a:bodyPr/>
          <a:lstStyle/>
          <a:p>
            <a:r>
              <a:rPr lang="en-US" sz="2400"/>
              <a:t>In the same way insurance companies </a:t>
            </a:r>
            <a:r>
              <a:rPr lang="en-US" sz="2400" b="1"/>
              <a:t>assume risk</a:t>
            </a:r>
            <a:r>
              <a:rPr lang="en-US" sz="2400"/>
              <a:t> from individuals, reinsurance companies </a:t>
            </a:r>
            <a:r>
              <a:rPr lang="en-US" sz="2400" b="1"/>
              <a:t>assume risk</a:t>
            </a:r>
            <a:r>
              <a:rPr lang="en-US" sz="2400"/>
              <a:t> from insurance companies (called </a:t>
            </a:r>
            <a:r>
              <a:rPr lang="en-US" sz="2400" b="1"/>
              <a:t>ceding companies</a:t>
            </a:r>
            <a:r>
              <a:rPr lang="en-US" sz="2400"/>
              <a:t> or </a:t>
            </a:r>
            <a:r>
              <a:rPr lang="en-US" sz="2400" b="1"/>
              <a:t>cedents</a:t>
            </a:r>
            <a:r>
              <a:rPr lang="en-US" sz="2400"/>
              <a:t>)</a:t>
            </a:r>
          </a:p>
          <a:p>
            <a:r>
              <a:rPr lang="en-US" sz="2400"/>
              <a:t>Insurance companies insure against small </a:t>
            </a:r>
            <a:r>
              <a:rPr lang="en-US" sz="2400" b="1"/>
              <a:t>non-correlated</a:t>
            </a:r>
            <a:r>
              <a:rPr lang="en-US" sz="2400"/>
              <a:t> events such as houses burning down</a:t>
            </a:r>
          </a:p>
          <a:p>
            <a:r>
              <a:rPr lang="en-US" sz="2400"/>
              <a:t>Reinsurance companies insure against large, </a:t>
            </a:r>
            <a:r>
              <a:rPr lang="en-US" sz="2400" b="1"/>
              <a:t>non-correlated</a:t>
            </a:r>
            <a:r>
              <a:rPr lang="en-US" sz="2400"/>
              <a:t> events, such as hurricanes, earthquakes and tsunamis</a:t>
            </a:r>
          </a:p>
        </p:txBody>
      </p:sp>
      <p:pic>
        <p:nvPicPr>
          <p:cNvPr id="14347" name="Picture 11" descr="MCBD06922_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10400" y="3124200"/>
            <a:ext cx="1519238" cy="1797050"/>
          </a:xfrm>
          <a:noFill/>
          <a:ln/>
        </p:spPr>
      </p:pic>
      <p:pic>
        <p:nvPicPr>
          <p:cNvPr id="14348" name="Picture 12" descr="MCj023168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953000"/>
            <a:ext cx="2133600" cy="1738313"/>
          </a:xfrm>
          <a:prstGeom prst="rect">
            <a:avLst/>
          </a:prstGeom>
          <a:noFill/>
        </p:spPr>
      </p:pic>
      <p:pic>
        <p:nvPicPr>
          <p:cNvPr id="14350" name="Picture 14" descr="MCNA01635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990600"/>
            <a:ext cx="2895600" cy="219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/>
              <a:t>Excess of Loss (XOL)</a:t>
            </a:r>
            <a:br>
              <a:rPr lang="en-US" sz="3600"/>
            </a:br>
            <a:r>
              <a:rPr lang="en-US" sz="4000"/>
              <a:t> 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5562600" cy="5059363"/>
          </a:xfrm>
        </p:spPr>
        <p:txBody>
          <a:bodyPr/>
          <a:lstStyle/>
          <a:p>
            <a:r>
              <a:rPr lang="en-US" sz="2400"/>
              <a:t>XOL is written in layers, with a </a:t>
            </a:r>
            <a:r>
              <a:rPr lang="en-US" sz="2400" b="1"/>
              <a:t>limit</a:t>
            </a:r>
            <a:r>
              <a:rPr lang="en-US" sz="2400"/>
              <a:t> over a </a:t>
            </a:r>
            <a:r>
              <a:rPr lang="en-US" sz="2400" b="1"/>
              <a:t>retention</a:t>
            </a:r>
          </a:p>
          <a:p>
            <a:r>
              <a:rPr lang="en-US" sz="2400" b="1"/>
              <a:t>Limit </a:t>
            </a:r>
            <a:r>
              <a:rPr lang="en-US" sz="2400"/>
              <a:t>is the potential exposure of the reinsure, </a:t>
            </a:r>
            <a:r>
              <a:rPr lang="en-US" sz="2400" b="1"/>
              <a:t>retention</a:t>
            </a:r>
            <a:r>
              <a:rPr lang="en-US" sz="2400"/>
              <a:t> is the deductible</a:t>
            </a:r>
            <a:endParaRPr lang="en-US" sz="2400" b="1"/>
          </a:p>
          <a:p>
            <a:r>
              <a:rPr lang="en-US" sz="2400"/>
              <a:t>A reinsurer may be on multiple layers, and multiple reinsurers may be on the same layer</a:t>
            </a:r>
          </a:p>
          <a:p>
            <a:r>
              <a:rPr lang="en-US" sz="2400"/>
              <a:t>The premium paid for a layer is a percent of the </a:t>
            </a:r>
            <a:r>
              <a:rPr lang="en-US" sz="2400" b="1"/>
              <a:t>limit</a:t>
            </a:r>
            <a:r>
              <a:rPr lang="en-US" sz="2400"/>
              <a:t>, and is called </a:t>
            </a:r>
            <a:r>
              <a:rPr lang="en-US" sz="2400" b="1"/>
              <a:t>Rate on Line </a:t>
            </a:r>
          </a:p>
          <a:p>
            <a:r>
              <a:rPr lang="en-US" sz="2400"/>
              <a:t>For a 5 X 5 layer at 10 “</a:t>
            </a:r>
            <a:r>
              <a:rPr lang="en-US" sz="2400" b="1"/>
              <a:t>on line,</a:t>
            </a:r>
            <a:r>
              <a:rPr lang="en-US" sz="2400"/>
              <a:t>” premium is 10% of $5 mm = $500k</a:t>
            </a:r>
          </a:p>
        </p:txBody>
      </p:sp>
      <p:pic>
        <p:nvPicPr>
          <p:cNvPr id="26628" name="Picture 4" descr="MCj023763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257300" cy="1787525"/>
          </a:xfrm>
          <a:prstGeom prst="rect">
            <a:avLst/>
          </a:prstGeom>
          <a:noFill/>
        </p:spPr>
      </p:pic>
      <p:graphicFrame>
        <p:nvGraphicFramePr>
          <p:cNvPr id="26731" name="Group 107"/>
          <p:cNvGraphicFramePr>
            <a:graphicFrameLocks noGrp="1"/>
          </p:cNvGraphicFramePr>
          <p:nvPr>
            <p:ph sz="half" idx="2"/>
          </p:nvPr>
        </p:nvGraphicFramePr>
        <p:xfrm>
          <a:off x="6019800" y="1981200"/>
          <a:ext cx="2667000" cy="443547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5x5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x1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 x 500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 x 250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Retention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Boring Stuff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6" name="Picture 4" descr="MCj02511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00200"/>
            <a:ext cx="32766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/>
              <a:t>The Tail End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/>
              <a:t>Fat Tail </a:t>
            </a:r>
            <a:r>
              <a:rPr lang="en-US" sz="2000" dirty="0"/>
              <a:t>– indicates extreme events are more likely than under a normal distribution – “the tail in that business is fatter than people think” 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Out in the Tail</a:t>
            </a:r>
            <a:r>
              <a:rPr lang="en-US" sz="2000" dirty="0"/>
              <a:t> – event that is less likely to occur – “I don’t think it will happen, it is really </a:t>
            </a:r>
            <a:r>
              <a:rPr lang="en-US" sz="2000" b="1" dirty="0"/>
              <a:t>out in the tail</a:t>
            </a:r>
            <a:r>
              <a:rPr lang="en-US" sz="2000" dirty="0"/>
              <a:t>”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Long Tail</a:t>
            </a:r>
            <a:r>
              <a:rPr lang="en-US" sz="2000" dirty="0"/>
              <a:t> – Business in which losses are expected to be paid out over a long period of time – “I wrote </a:t>
            </a:r>
            <a:r>
              <a:rPr lang="en-US" sz="2000" b="1" dirty="0"/>
              <a:t>long tail</a:t>
            </a:r>
            <a:r>
              <a:rPr lang="en-US" sz="2000" dirty="0"/>
              <a:t> business 10 years ago that is still paying claims”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Short Tail</a:t>
            </a:r>
            <a:r>
              <a:rPr lang="en-US" sz="2000" dirty="0"/>
              <a:t> – Business in which losses are expected to be paid out over a short period of time – “Its </a:t>
            </a:r>
            <a:r>
              <a:rPr lang="en-US" sz="2000" b="1" dirty="0"/>
              <a:t>short tail</a:t>
            </a:r>
            <a:r>
              <a:rPr lang="en-US" sz="2000" dirty="0"/>
              <a:t>, so losses should be known within a year”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48134" name="Picture 6" descr="Fat tai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4419600"/>
            <a:ext cx="5181600" cy="22637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1E0021C03A114EBD93818FF0381F7C" ma:contentTypeVersion="0" ma:contentTypeDescription="Create a new document." ma:contentTypeScope="" ma:versionID="a3672a5c2a3f43d82e9667517ace506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CFB5A6-54C1-4CB4-A6B1-729327DED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35DB4-A911-45D6-B7A4-FC89BE45CE5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A68F359-EC41-483C-B653-8A9C7C2B6A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Default Design</vt:lpstr>
      <vt:lpstr>Risk Modelling in Reinsurance</vt:lpstr>
      <vt:lpstr>What is Insurance?</vt:lpstr>
      <vt:lpstr>Law of Large Numbers</vt:lpstr>
      <vt:lpstr>How do insurance companies reduce risk?</vt:lpstr>
      <vt:lpstr>Reinsurance to the Rescue</vt:lpstr>
      <vt:lpstr>Reinsurance is Insurance of Insurance Companies</vt:lpstr>
      <vt:lpstr>Excess of Loss (XOL)  </vt:lpstr>
      <vt:lpstr>Boring Stuff</vt:lpstr>
      <vt:lpstr>The Tail End</vt:lpstr>
      <vt:lpstr>PowerPoint Presentation</vt:lpstr>
      <vt:lpstr>PowerPoint Presentation</vt:lpstr>
      <vt:lpstr>PowerPoint Presentation</vt:lpstr>
      <vt:lpstr>Who are we?</vt:lpstr>
    </vt:vector>
  </TitlesOfParts>
  <Company>Renre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Reinsurance 101</dc:title>
  <dc:creator>kam on BDAWS099</dc:creator>
  <cp:lastModifiedBy>Adiga, Rithika</cp:lastModifiedBy>
  <cp:revision>43</cp:revision>
  <dcterms:created xsi:type="dcterms:W3CDTF">2006-12-19T17:42:37Z</dcterms:created>
  <dcterms:modified xsi:type="dcterms:W3CDTF">2023-09-19T16:16:03Z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0x0101005C1E0021C03A114EBD93818FF0381F7C</vt:lpwstr>
  </property>
</Properties>
</file>