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72" r:id="rId3"/>
    <p:sldId id="257" r:id="rId4"/>
    <p:sldId id="258" r:id="rId5"/>
    <p:sldId id="266" r:id="rId6"/>
    <p:sldId id="259" r:id="rId7"/>
    <p:sldId id="260" r:id="rId8"/>
    <p:sldId id="261" r:id="rId9"/>
    <p:sldId id="265" r:id="rId10"/>
    <p:sldId id="270" r:id="rId11"/>
    <p:sldId id="269"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fa Ridene" userId="a523e32c-5a08-4e4d-9006-bae39f4a3841" providerId="ADAL" clId="{FFED6392-E5E5-44F8-81B0-1BFEA03C73B8}"/>
    <pc:docChg chg="undo custSel addSld delSld modSld">
      <pc:chgData name="Safa Ridene" userId="a523e32c-5a08-4e4d-9006-bae39f4a3841" providerId="ADAL" clId="{FFED6392-E5E5-44F8-81B0-1BFEA03C73B8}" dt="2024-09-16T02:13:13.786" v="1817" actId="20577"/>
      <pc:docMkLst>
        <pc:docMk/>
      </pc:docMkLst>
      <pc:sldChg chg="modSp mod modNotesTx">
        <pc:chgData name="Safa Ridene" userId="a523e32c-5a08-4e4d-9006-bae39f4a3841" providerId="ADAL" clId="{FFED6392-E5E5-44F8-81B0-1BFEA03C73B8}" dt="2024-09-16T01:54:07.401" v="838" actId="20577"/>
        <pc:sldMkLst>
          <pc:docMk/>
          <pc:sldMk cId="3819056513" sldId="257"/>
        </pc:sldMkLst>
        <pc:spChg chg="mod">
          <ac:chgData name="Safa Ridene" userId="a523e32c-5a08-4e4d-9006-bae39f4a3841" providerId="ADAL" clId="{FFED6392-E5E5-44F8-81B0-1BFEA03C73B8}" dt="2024-09-16T01:54:07.401" v="838" actId="20577"/>
          <ac:spMkLst>
            <pc:docMk/>
            <pc:sldMk cId="3819056513" sldId="257"/>
            <ac:spMk id="3" creationId="{1B81C8AA-DF33-220D-73BF-B6DBE6A207FE}"/>
          </ac:spMkLst>
        </pc:spChg>
      </pc:sldChg>
      <pc:sldChg chg="modSp mod">
        <pc:chgData name="Safa Ridene" userId="a523e32c-5a08-4e4d-9006-bae39f4a3841" providerId="ADAL" clId="{FFED6392-E5E5-44F8-81B0-1BFEA03C73B8}" dt="2024-09-16T01:24:07.218" v="818" actId="20577"/>
        <pc:sldMkLst>
          <pc:docMk/>
          <pc:sldMk cId="2376567417" sldId="258"/>
        </pc:sldMkLst>
        <pc:spChg chg="mod">
          <ac:chgData name="Safa Ridene" userId="a523e32c-5a08-4e4d-9006-bae39f4a3841" providerId="ADAL" clId="{FFED6392-E5E5-44F8-81B0-1BFEA03C73B8}" dt="2024-09-16T01:24:07.218" v="818" actId="20577"/>
          <ac:spMkLst>
            <pc:docMk/>
            <pc:sldMk cId="2376567417" sldId="258"/>
            <ac:spMk id="3" creationId="{BC864C24-B431-B0AA-EDE6-46DD99EEEAEA}"/>
          </ac:spMkLst>
        </pc:spChg>
      </pc:sldChg>
      <pc:sldChg chg="addSp delSp modSp mod">
        <pc:chgData name="Safa Ridene" userId="a523e32c-5a08-4e4d-9006-bae39f4a3841" providerId="ADAL" clId="{FFED6392-E5E5-44F8-81B0-1BFEA03C73B8}" dt="2024-09-16T02:08:22.054" v="1713" actId="26606"/>
        <pc:sldMkLst>
          <pc:docMk/>
          <pc:sldMk cId="3880861211" sldId="259"/>
        </pc:sldMkLst>
        <pc:spChg chg="mod">
          <ac:chgData name="Safa Ridene" userId="a523e32c-5a08-4e4d-9006-bae39f4a3841" providerId="ADAL" clId="{FFED6392-E5E5-44F8-81B0-1BFEA03C73B8}" dt="2024-09-16T01:54:24.375" v="855" actId="20577"/>
          <ac:spMkLst>
            <pc:docMk/>
            <pc:sldMk cId="3880861211" sldId="259"/>
            <ac:spMk id="2" creationId="{92532237-9ED2-C7D3-79F1-B06DE10FF104}"/>
          </ac:spMkLst>
        </pc:spChg>
        <pc:spChg chg="mod">
          <ac:chgData name="Safa Ridene" userId="a523e32c-5a08-4e4d-9006-bae39f4a3841" providerId="ADAL" clId="{FFED6392-E5E5-44F8-81B0-1BFEA03C73B8}" dt="2024-09-16T02:08:22.054" v="1713" actId="26606"/>
          <ac:spMkLst>
            <pc:docMk/>
            <pc:sldMk cId="3880861211" sldId="259"/>
            <ac:spMk id="3" creationId="{C61D224B-416B-6DEF-53AF-B3F4603C7749}"/>
          </ac:spMkLst>
        </pc:spChg>
        <pc:spChg chg="del">
          <ac:chgData name="Safa Ridene" userId="a523e32c-5a08-4e4d-9006-bae39f4a3841" providerId="ADAL" clId="{FFED6392-E5E5-44F8-81B0-1BFEA03C73B8}" dt="2024-09-16T02:08:22.054" v="1713" actId="26606"/>
          <ac:spMkLst>
            <pc:docMk/>
            <pc:sldMk cId="3880861211" sldId="259"/>
            <ac:spMk id="9" creationId="{1BB56EB9-078F-4952-AC1F-149C7A0AE4D5}"/>
          </ac:spMkLst>
        </pc:spChg>
        <pc:spChg chg="del">
          <ac:chgData name="Safa Ridene" userId="a523e32c-5a08-4e4d-9006-bae39f4a3841" providerId="ADAL" clId="{FFED6392-E5E5-44F8-81B0-1BFEA03C73B8}" dt="2024-09-16T02:08:22.054" v="1713" actId="26606"/>
          <ac:spMkLst>
            <pc:docMk/>
            <pc:sldMk cId="3880861211" sldId="259"/>
            <ac:spMk id="11" creationId="{7B42427A-0A1F-4A55-8705-D9179F1E0CFB}"/>
          </ac:spMkLst>
        </pc:spChg>
        <pc:spChg chg="add">
          <ac:chgData name="Safa Ridene" userId="a523e32c-5a08-4e4d-9006-bae39f4a3841" providerId="ADAL" clId="{FFED6392-E5E5-44F8-81B0-1BFEA03C73B8}" dt="2024-09-16T02:08:22.054" v="1713" actId="26606"/>
          <ac:spMkLst>
            <pc:docMk/>
            <pc:sldMk cId="3880861211" sldId="259"/>
            <ac:spMk id="16" creationId="{1BB56EB9-078F-4952-AC1F-149C7A0AE4D5}"/>
          </ac:spMkLst>
        </pc:spChg>
        <pc:spChg chg="add">
          <ac:chgData name="Safa Ridene" userId="a523e32c-5a08-4e4d-9006-bae39f4a3841" providerId="ADAL" clId="{FFED6392-E5E5-44F8-81B0-1BFEA03C73B8}" dt="2024-09-16T02:08:22.054" v="1713" actId="26606"/>
          <ac:spMkLst>
            <pc:docMk/>
            <pc:sldMk cId="3880861211" sldId="259"/>
            <ac:spMk id="18" creationId="{7B42427A-0A1F-4A55-8705-D9179F1E0CFB}"/>
          </ac:spMkLst>
        </pc:spChg>
        <pc:picChg chg="mod">
          <ac:chgData name="Safa Ridene" userId="a523e32c-5a08-4e4d-9006-bae39f4a3841" providerId="ADAL" clId="{FFED6392-E5E5-44F8-81B0-1BFEA03C73B8}" dt="2024-09-16T02:08:22.054" v="1713" actId="26606"/>
          <ac:picMkLst>
            <pc:docMk/>
            <pc:sldMk cId="3880861211" sldId="259"/>
            <ac:picMk id="5" creationId="{2EC8CF16-B385-9CA9-0D35-DF47C005308F}"/>
          </ac:picMkLst>
        </pc:picChg>
      </pc:sldChg>
      <pc:sldChg chg="addSp delSp modSp mod setBg setClrOvrMap">
        <pc:chgData name="Safa Ridene" userId="a523e32c-5a08-4e4d-9006-bae39f4a3841" providerId="ADAL" clId="{FFED6392-E5E5-44F8-81B0-1BFEA03C73B8}" dt="2024-09-16T02:10:32.705" v="1761" actId="20577"/>
        <pc:sldMkLst>
          <pc:docMk/>
          <pc:sldMk cId="2477393744" sldId="260"/>
        </pc:sldMkLst>
        <pc:spChg chg="mod">
          <ac:chgData name="Safa Ridene" userId="a523e32c-5a08-4e4d-9006-bae39f4a3841" providerId="ADAL" clId="{FFED6392-E5E5-44F8-81B0-1BFEA03C73B8}" dt="2024-09-16T02:10:28.939" v="1756" actId="20577"/>
          <ac:spMkLst>
            <pc:docMk/>
            <pc:sldMk cId="2477393744" sldId="260"/>
            <ac:spMk id="2" creationId="{AF2A4D6A-1C54-CBFE-D478-C626ED03FFA5}"/>
          </ac:spMkLst>
        </pc:spChg>
        <pc:spChg chg="add del mod">
          <ac:chgData name="Safa Ridene" userId="a523e32c-5a08-4e4d-9006-bae39f4a3841" providerId="ADAL" clId="{FFED6392-E5E5-44F8-81B0-1BFEA03C73B8}" dt="2024-09-16T02:08:57.089" v="1720" actId="26606"/>
          <ac:spMkLst>
            <pc:docMk/>
            <pc:sldMk cId="2477393744" sldId="260"/>
            <ac:spMk id="3" creationId="{7AC31FB7-3CF7-77D2-4D8F-2F30BAF9368D}"/>
          </ac:spMkLst>
        </pc:spChg>
        <pc:spChg chg="add del">
          <ac:chgData name="Safa Ridene" userId="a523e32c-5a08-4e4d-9006-bae39f4a3841" providerId="ADAL" clId="{FFED6392-E5E5-44F8-81B0-1BFEA03C73B8}" dt="2024-09-16T02:08:57.089" v="1720" actId="26606"/>
          <ac:spMkLst>
            <pc:docMk/>
            <pc:sldMk cId="2477393744" sldId="260"/>
            <ac:spMk id="8" creationId="{D70130DC-F780-43D2-B26A-92EACD78951B}"/>
          </ac:spMkLst>
        </pc:spChg>
        <pc:spChg chg="add del">
          <ac:chgData name="Safa Ridene" userId="a523e32c-5a08-4e4d-9006-bae39f4a3841" providerId="ADAL" clId="{FFED6392-E5E5-44F8-81B0-1BFEA03C73B8}" dt="2024-09-16T02:08:57.089" v="1720" actId="26606"/>
          <ac:spMkLst>
            <pc:docMk/>
            <pc:sldMk cId="2477393744" sldId="260"/>
            <ac:spMk id="10" creationId="{17676E0E-5B44-4166-8EDD-CFDBAC622C26}"/>
          </ac:spMkLst>
        </pc:spChg>
        <pc:spChg chg="add del">
          <ac:chgData name="Safa Ridene" userId="a523e32c-5a08-4e4d-9006-bae39f4a3841" providerId="ADAL" clId="{FFED6392-E5E5-44F8-81B0-1BFEA03C73B8}" dt="2024-09-16T02:08:45.442" v="1715" actId="26606"/>
          <ac:spMkLst>
            <pc:docMk/>
            <pc:sldMk cId="2477393744" sldId="260"/>
            <ac:spMk id="16" creationId="{1BB56EB9-078F-4952-AC1F-149C7A0AE4D5}"/>
          </ac:spMkLst>
        </pc:spChg>
        <pc:spChg chg="add del">
          <ac:chgData name="Safa Ridene" userId="a523e32c-5a08-4e4d-9006-bae39f4a3841" providerId="ADAL" clId="{FFED6392-E5E5-44F8-81B0-1BFEA03C73B8}" dt="2024-09-16T02:08:45.442" v="1715" actId="26606"/>
          <ac:spMkLst>
            <pc:docMk/>
            <pc:sldMk cId="2477393744" sldId="260"/>
            <ac:spMk id="18" creationId="{7B42427A-0A1F-4A55-8705-D9179F1E0CFB}"/>
          </ac:spMkLst>
        </pc:spChg>
        <pc:spChg chg="add del">
          <ac:chgData name="Safa Ridene" userId="a523e32c-5a08-4e4d-9006-bae39f4a3841" providerId="ADAL" clId="{FFED6392-E5E5-44F8-81B0-1BFEA03C73B8}" dt="2024-09-16T02:08:47.490" v="1717" actId="26606"/>
          <ac:spMkLst>
            <pc:docMk/>
            <pc:sldMk cId="2477393744" sldId="260"/>
            <ac:spMk id="20" creationId="{B8DD2392-397B-48BF-BEFA-EA1FB881CA85}"/>
          </ac:spMkLst>
        </pc:spChg>
        <pc:spChg chg="add del">
          <ac:chgData name="Safa Ridene" userId="a523e32c-5a08-4e4d-9006-bae39f4a3841" providerId="ADAL" clId="{FFED6392-E5E5-44F8-81B0-1BFEA03C73B8}" dt="2024-09-16T02:08:57.060" v="1719" actId="26606"/>
          <ac:spMkLst>
            <pc:docMk/>
            <pc:sldMk cId="2477393744" sldId="260"/>
            <ac:spMk id="23" creationId="{D70130DC-F780-43D2-B26A-92EACD78951B}"/>
          </ac:spMkLst>
        </pc:spChg>
        <pc:spChg chg="add del">
          <ac:chgData name="Safa Ridene" userId="a523e32c-5a08-4e4d-9006-bae39f4a3841" providerId="ADAL" clId="{FFED6392-E5E5-44F8-81B0-1BFEA03C73B8}" dt="2024-09-16T02:08:57.060" v="1719" actId="26606"/>
          <ac:spMkLst>
            <pc:docMk/>
            <pc:sldMk cId="2477393744" sldId="260"/>
            <ac:spMk id="24" creationId="{17676E0E-5B44-4166-8EDD-CFDBAC622C26}"/>
          </ac:spMkLst>
        </pc:spChg>
        <pc:spChg chg="add">
          <ac:chgData name="Safa Ridene" userId="a523e32c-5a08-4e4d-9006-bae39f4a3841" providerId="ADAL" clId="{FFED6392-E5E5-44F8-81B0-1BFEA03C73B8}" dt="2024-09-16T02:08:57.089" v="1720" actId="26606"/>
          <ac:spMkLst>
            <pc:docMk/>
            <pc:sldMk cId="2477393744" sldId="260"/>
            <ac:spMk id="27" creationId="{EA97CA5D-BCDD-4F61-B77F-34068368BF47}"/>
          </ac:spMkLst>
        </pc:spChg>
        <pc:spChg chg="add">
          <ac:chgData name="Safa Ridene" userId="a523e32c-5a08-4e4d-9006-bae39f4a3841" providerId="ADAL" clId="{FFED6392-E5E5-44F8-81B0-1BFEA03C73B8}" dt="2024-09-16T02:08:57.089" v="1720" actId="26606"/>
          <ac:spMkLst>
            <pc:docMk/>
            <pc:sldMk cId="2477393744" sldId="260"/>
            <ac:spMk id="29" creationId="{BB80117C-7F39-43C5-86D0-1B3E99AB5E86}"/>
          </ac:spMkLst>
        </pc:spChg>
        <pc:spChg chg="add mod">
          <ac:chgData name="Safa Ridene" userId="a523e32c-5a08-4e4d-9006-bae39f4a3841" providerId="ADAL" clId="{FFED6392-E5E5-44F8-81B0-1BFEA03C73B8}" dt="2024-09-16T02:10:32.705" v="1761" actId="20577"/>
          <ac:spMkLst>
            <pc:docMk/>
            <pc:sldMk cId="2477393744" sldId="260"/>
            <ac:spMk id="33" creationId="{7AC31FB7-3CF7-77D2-4D8F-2F30BAF9368D}"/>
          </ac:spMkLst>
        </pc:spChg>
        <pc:grpChg chg="add">
          <ac:chgData name="Safa Ridene" userId="a523e32c-5a08-4e4d-9006-bae39f4a3841" providerId="ADAL" clId="{FFED6392-E5E5-44F8-81B0-1BFEA03C73B8}" dt="2024-09-16T02:08:57.089" v="1720" actId="26606"/>
          <ac:grpSpMkLst>
            <pc:docMk/>
            <pc:sldMk cId="2477393744" sldId="260"/>
            <ac:grpSpMk id="30" creationId="{22A9BB93-2DF4-4EFD-94C3-A0CC895CDE64}"/>
          </ac:grpSpMkLst>
        </pc:grpChg>
        <pc:graphicFrameChg chg="add del">
          <ac:chgData name="Safa Ridene" userId="a523e32c-5a08-4e4d-9006-bae39f4a3841" providerId="ADAL" clId="{FFED6392-E5E5-44F8-81B0-1BFEA03C73B8}" dt="2024-09-16T02:08:57.060" v="1719" actId="26606"/>
          <ac:graphicFrameMkLst>
            <pc:docMk/>
            <pc:sldMk cId="2477393744" sldId="260"/>
            <ac:graphicFrameMk id="25" creationId="{A48B9C83-BC14-79C4-85CB-6B053C8F92B5}"/>
          </ac:graphicFrameMkLst>
        </pc:graphicFrameChg>
        <pc:picChg chg="add del">
          <ac:chgData name="Safa Ridene" userId="a523e32c-5a08-4e4d-9006-bae39f4a3841" providerId="ADAL" clId="{FFED6392-E5E5-44F8-81B0-1BFEA03C73B8}" dt="2024-09-16T02:08:45.442" v="1715" actId="26606"/>
          <ac:picMkLst>
            <pc:docMk/>
            <pc:sldMk cId="2477393744" sldId="260"/>
            <ac:picMk id="12" creationId="{B1C88F47-82D6-B0EE-974C-84708F9EF8EE}"/>
          </ac:picMkLst>
        </pc:picChg>
        <pc:picChg chg="add del">
          <ac:chgData name="Safa Ridene" userId="a523e32c-5a08-4e4d-9006-bae39f4a3841" providerId="ADAL" clId="{FFED6392-E5E5-44F8-81B0-1BFEA03C73B8}" dt="2024-09-16T02:08:47.490" v="1717" actId="26606"/>
          <ac:picMkLst>
            <pc:docMk/>
            <pc:sldMk cId="2477393744" sldId="260"/>
            <ac:picMk id="21" creationId="{F757BED0-1716-01FC-3A75-532A2585A759}"/>
          </ac:picMkLst>
        </pc:picChg>
        <pc:picChg chg="add">
          <ac:chgData name="Safa Ridene" userId="a523e32c-5a08-4e4d-9006-bae39f4a3841" providerId="ADAL" clId="{FFED6392-E5E5-44F8-81B0-1BFEA03C73B8}" dt="2024-09-16T02:08:57.089" v="1720" actId="26606"/>
          <ac:picMkLst>
            <pc:docMk/>
            <pc:sldMk cId="2477393744" sldId="260"/>
            <ac:picMk id="28" creationId="{1D10ED62-86F7-89A9-6974-0466A6A48001}"/>
          </ac:picMkLst>
        </pc:picChg>
      </pc:sldChg>
      <pc:sldChg chg="addSp delSp modSp mod setBg">
        <pc:chgData name="Safa Ridene" userId="a523e32c-5a08-4e4d-9006-bae39f4a3841" providerId="ADAL" clId="{FFED6392-E5E5-44F8-81B0-1BFEA03C73B8}" dt="2024-09-16T02:13:13.786" v="1817" actId="20577"/>
        <pc:sldMkLst>
          <pc:docMk/>
          <pc:sldMk cId="2476462297" sldId="261"/>
        </pc:sldMkLst>
        <pc:spChg chg="mod">
          <ac:chgData name="Safa Ridene" userId="a523e32c-5a08-4e4d-9006-bae39f4a3841" providerId="ADAL" clId="{FFED6392-E5E5-44F8-81B0-1BFEA03C73B8}" dt="2024-09-16T02:13:05.662" v="1816" actId="255"/>
          <ac:spMkLst>
            <pc:docMk/>
            <pc:sldMk cId="2476462297" sldId="261"/>
            <ac:spMk id="2" creationId="{3110475C-F4EA-7300-3D6A-BA0EBA4B7ABB}"/>
          </ac:spMkLst>
        </pc:spChg>
        <pc:spChg chg="add del mod">
          <ac:chgData name="Safa Ridene" userId="a523e32c-5a08-4e4d-9006-bae39f4a3841" providerId="ADAL" clId="{FFED6392-E5E5-44F8-81B0-1BFEA03C73B8}" dt="2024-09-16T02:13:13.786" v="1817" actId="20577"/>
          <ac:spMkLst>
            <pc:docMk/>
            <pc:sldMk cId="2476462297" sldId="261"/>
            <ac:spMk id="3" creationId="{B596B2A8-E39C-0443-A357-290108333867}"/>
          </ac:spMkLst>
        </pc:spChg>
        <pc:spChg chg="add del">
          <ac:chgData name="Safa Ridene" userId="a523e32c-5a08-4e4d-9006-bae39f4a3841" providerId="ADAL" clId="{FFED6392-E5E5-44F8-81B0-1BFEA03C73B8}" dt="2024-09-16T02:12:53.447" v="1812" actId="26606"/>
          <ac:spMkLst>
            <pc:docMk/>
            <pc:sldMk cId="2476462297" sldId="261"/>
            <ac:spMk id="8" creationId="{B596B2A8-E39C-0443-A357-290108333867}"/>
          </ac:spMkLst>
        </pc:spChg>
        <pc:spChg chg="add del">
          <ac:chgData name="Safa Ridene" userId="a523e32c-5a08-4e4d-9006-bae39f4a3841" providerId="ADAL" clId="{FFED6392-E5E5-44F8-81B0-1BFEA03C73B8}" dt="2024-09-16T02:12:53.447" v="1812" actId="26606"/>
          <ac:spMkLst>
            <pc:docMk/>
            <pc:sldMk cId="2476462297" sldId="261"/>
            <ac:spMk id="9" creationId="{EA97CA5D-BCDD-4F61-B77F-34068368BF47}"/>
          </ac:spMkLst>
        </pc:spChg>
        <pc:spChg chg="add del">
          <ac:chgData name="Safa Ridene" userId="a523e32c-5a08-4e4d-9006-bae39f4a3841" providerId="ADAL" clId="{FFED6392-E5E5-44F8-81B0-1BFEA03C73B8}" dt="2024-09-16T02:12:53.447" v="1812" actId="26606"/>
          <ac:spMkLst>
            <pc:docMk/>
            <pc:sldMk cId="2476462297" sldId="261"/>
            <ac:spMk id="11" creationId="{BB80117C-7F39-43C5-86D0-1B3E99AB5E86}"/>
          </ac:spMkLst>
        </pc:spChg>
        <pc:grpChg chg="add del">
          <ac:chgData name="Safa Ridene" userId="a523e32c-5a08-4e4d-9006-bae39f4a3841" providerId="ADAL" clId="{FFED6392-E5E5-44F8-81B0-1BFEA03C73B8}" dt="2024-09-16T02:12:53.447" v="1812" actId="26606"/>
          <ac:grpSpMkLst>
            <pc:docMk/>
            <pc:sldMk cId="2476462297" sldId="261"/>
            <ac:grpSpMk id="13" creationId="{22A9BB93-2DF4-4EFD-94C3-A0CC895CDE64}"/>
          </ac:grpSpMkLst>
        </pc:grpChg>
        <pc:graphicFrameChg chg="add del">
          <ac:chgData name="Safa Ridene" userId="a523e32c-5a08-4e4d-9006-bae39f4a3841" providerId="ADAL" clId="{FFED6392-E5E5-44F8-81B0-1BFEA03C73B8}" dt="2024-09-16T02:12:50.828" v="1810" actId="26606"/>
          <ac:graphicFrameMkLst>
            <pc:docMk/>
            <pc:sldMk cId="2476462297" sldId="261"/>
            <ac:graphicFrameMk id="5" creationId="{FA0BF635-D137-D75F-01FD-3424361E68C2}"/>
          </ac:graphicFrameMkLst>
        </pc:graphicFrameChg>
        <pc:picChg chg="add del">
          <ac:chgData name="Safa Ridene" userId="a523e32c-5a08-4e4d-9006-bae39f4a3841" providerId="ADAL" clId="{FFED6392-E5E5-44F8-81B0-1BFEA03C73B8}" dt="2024-09-16T02:12:53.447" v="1812" actId="26606"/>
          <ac:picMkLst>
            <pc:docMk/>
            <pc:sldMk cId="2476462297" sldId="261"/>
            <ac:picMk id="7" creationId="{C7E35D8A-AF2F-55CF-BCE8-998D13854CDC}"/>
          </ac:picMkLst>
        </pc:picChg>
      </pc:sldChg>
      <pc:sldChg chg="del">
        <pc:chgData name="Safa Ridene" userId="a523e32c-5a08-4e4d-9006-bae39f4a3841" providerId="ADAL" clId="{FFED6392-E5E5-44F8-81B0-1BFEA03C73B8}" dt="2024-09-10T00:34:45.193" v="228" actId="47"/>
        <pc:sldMkLst>
          <pc:docMk/>
          <pc:sldMk cId="2607556095" sldId="262"/>
        </pc:sldMkLst>
      </pc:sldChg>
      <pc:sldChg chg="del">
        <pc:chgData name="Safa Ridene" userId="a523e32c-5a08-4e4d-9006-bae39f4a3841" providerId="ADAL" clId="{FFED6392-E5E5-44F8-81B0-1BFEA03C73B8}" dt="2024-09-10T00:34:49.407" v="229" actId="47"/>
        <pc:sldMkLst>
          <pc:docMk/>
          <pc:sldMk cId="1838655074" sldId="263"/>
        </pc:sldMkLst>
      </pc:sldChg>
      <pc:sldChg chg="modSp mod">
        <pc:chgData name="Safa Ridene" userId="a523e32c-5a08-4e4d-9006-bae39f4a3841" providerId="ADAL" clId="{FFED6392-E5E5-44F8-81B0-1BFEA03C73B8}" dt="2024-09-10T00:37:26.115" v="541" actId="20577"/>
        <pc:sldMkLst>
          <pc:docMk/>
          <pc:sldMk cId="879607416" sldId="264"/>
        </pc:sldMkLst>
        <pc:spChg chg="mod">
          <ac:chgData name="Safa Ridene" userId="a523e32c-5a08-4e4d-9006-bae39f4a3841" providerId="ADAL" clId="{FFED6392-E5E5-44F8-81B0-1BFEA03C73B8}" dt="2024-09-10T00:34:15.279" v="225" actId="20577"/>
          <ac:spMkLst>
            <pc:docMk/>
            <pc:sldMk cId="879607416" sldId="264"/>
            <ac:spMk id="2" creationId="{F357E48D-F454-21EE-E8D5-974BF156309D}"/>
          </ac:spMkLst>
        </pc:spChg>
        <pc:spChg chg="mod">
          <ac:chgData name="Safa Ridene" userId="a523e32c-5a08-4e4d-9006-bae39f4a3841" providerId="ADAL" clId="{FFED6392-E5E5-44F8-81B0-1BFEA03C73B8}" dt="2024-09-10T00:37:26.115" v="541" actId="20577"/>
          <ac:spMkLst>
            <pc:docMk/>
            <pc:sldMk cId="879607416" sldId="264"/>
            <ac:spMk id="3" creationId="{D0754DE6-917F-6E0E-C990-CEB7A802600F}"/>
          </ac:spMkLst>
        </pc:spChg>
      </pc:sldChg>
      <pc:sldChg chg="new">
        <pc:chgData name="Safa Ridene" userId="a523e32c-5a08-4e4d-9006-bae39f4a3841" providerId="ADAL" clId="{FFED6392-E5E5-44F8-81B0-1BFEA03C73B8}" dt="2024-09-16T01:24:53.207" v="819" actId="680"/>
        <pc:sldMkLst>
          <pc:docMk/>
          <pc:sldMk cId="1720803981" sldId="2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2ED489-13F4-4F04-BC70-90DFC711EB04}" type="datetimeFigureOut">
              <a:rPr lang="en-IE" smtClean="0"/>
              <a:t>18/09/2024</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379E32-A333-4A5C-B11E-B4B27885290B}" type="slidenum">
              <a:rPr lang="en-IE" smtClean="0"/>
              <a:t>‹#›</a:t>
            </a:fld>
            <a:endParaRPr lang="en-IE"/>
          </a:p>
        </p:txBody>
      </p:sp>
    </p:spTree>
    <p:extLst>
      <p:ext uri="{BB962C8B-B14F-4D97-AF65-F5344CB8AC3E}">
        <p14:creationId xmlns:p14="http://schemas.microsoft.com/office/powerpoint/2010/main" val="99498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AB379E32-A333-4A5C-B11E-B4B27885290B}" type="slidenum">
              <a:rPr lang="en-IE" smtClean="0"/>
              <a:t>3</a:t>
            </a:fld>
            <a:endParaRPr lang="en-IE"/>
          </a:p>
        </p:txBody>
      </p:sp>
    </p:spTree>
    <p:extLst>
      <p:ext uri="{BB962C8B-B14F-4D97-AF65-F5344CB8AC3E}">
        <p14:creationId xmlns:p14="http://schemas.microsoft.com/office/powerpoint/2010/main" val="2818218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AB379E32-A333-4A5C-B11E-B4B27885290B}" type="slidenum">
              <a:rPr lang="en-IE" smtClean="0"/>
              <a:t>4</a:t>
            </a:fld>
            <a:endParaRPr lang="en-IE"/>
          </a:p>
        </p:txBody>
      </p:sp>
    </p:spTree>
    <p:extLst>
      <p:ext uri="{BB962C8B-B14F-4D97-AF65-F5344CB8AC3E}">
        <p14:creationId xmlns:p14="http://schemas.microsoft.com/office/powerpoint/2010/main" val="3230447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AB379E32-A333-4A5C-B11E-B4B27885290B}" type="slidenum">
              <a:rPr lang="en-IE" smtClean="0"/>
              <a:t>9</a:t>
            </a:fld>
            <a:endParaRPr lang="en-IE"/>
          </a:p>
        </p:txBody>
      </p:sp>
    </p:spTree>
    <p:extLst>
      <p:ext uri="{BB962C8B-B14F-4D97-AF65-F5344CB8AC3E}">
        <p14:creationId xmlns:p14="http://schemas.microsoft.com/office/powerpoint/2010/main" val="114663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13652690-B3E5-49FB-812B-FC6F76FAABED}" type="datetimeFigureOut">
              <a:rPr lang="en-IE" smtClean="0"/>
              <a:t>18/09/2024</a:t>
            </a:fld>
            <a:endParaRPr lang="en-IE"/>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E"/>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A97FE76B-4EF6-4AE7-824D-902DD623042F}" type="slidenum">
              <a:rPr lang="en-IE" smtClean="0"/>
              <a:t>‹#›</a:t>
            </a:fld>
            <a:endParaRPr lang="en-IE"/>
          </a:p>
        </p:txBody>
      </p:sp>
    </p:spTree>
    <p:extLst>
      <p:ext uri="{BB962C8B-B14F-4D97-AF65-F5344CB8AC3E}">
        <p14:creationId xmlns:p14="http://schemas.microsoft.com/office/powerpoint/2010/main" val="2136936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652690-B3E5-49FB-812B-FC6F76FAABED}" type="datetimeFigureOut">
              <a:rPr lang="en-IE" smtClean="0"/>
              <a:t>18/09/2024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A97FE76B-4EF6-4AE7-824D-902DD623042F}" type="slidenum">
              <a:rPr lang="en-IE" smtClean="0"/>
              <a:t>‹#›</a:t>
            </a:fld>
            <a:endParaRPr lang="en-IE"/>
          </a:p>
        </p:txBody>
      </p:sp>
    </p:spTree>
    <p:extLst>
      <p:ext uri="{BB962C8B-B14F-4D97-AF65-F5344CB8AC3E}">
        <p14:creationId xmlns:p14="http://schemas.microsoft.com/office/powerpoint/2010/main" val="1988607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13652690-B3E5-49FB-812B-FC6F76FAABED}" type="datetimeFigureOut">
              <a:rPr lang="en-IE" smtClean="0"/>
              <a:t>18/09/2024</a:t>
            </a:fld>
            <a:endParaRPr lang="en-IE"/>
          </a:p>
        </p:txBody>
      </p:sp>
      <p:sp>
        <p:nvSpPr>
          <p:cNvPr id="5" name="Footer Placeholder 4"/>
          <p:cNvSpPr>
            <a:spLocks noGrp="1"/>
          </p:cNvSpPr>
          <p:nvPr>
            <p:ph type="ftr" sz="quarter" idx="11"/>
          </p:nvPr>
        </p:nvSpPr>
        <p:spPr>
          <a:xfrm>
            <a:off x="774923" y="5951811"/>
            <a:ext cx="7896279" cy="365125"/>
          </a:xfrm>
        </p:spPr>
        <p:txBody>
          <a:bodyPr/>
          <a:lstStyle/>
          <a:p>
            <a:endParaRPr lang="en-IE"/>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A97FE76B-4EF6-4AE7-824D-902DD623042F}" type="slidenum">
              <a:rPr lang="en-IE" smtClean="0"/>
              <a:t>‹#›</a:t>
            </a:fld>
            <a:endParaRPr lang="en-IE"/>
          </a:p>
        </p:txBody>
      </p:sp>
    </p:spTree>
    <p:extLst>
      <p:ext uri="{BB962C8B-B14F-4D97-AF65-F5344CB8AC3E}">
        <p14:creationId xmlns:p14="http://schemas.microsoft.com/office/powerpoint/2010/main" val="2482545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652690-B3E5-49FB-812B-FC6F76FAABED}" type="datetimeFigureOut">
              <a:rPr lang="en-IE" smtClean="0"/>
              <a:t>18/09/2024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a:xfrm>
            <a:off x="10558300" y="5956137"/>
            <a:ext cx="1052508" cy="365125"/>
          </a:xfrm>
        </p:spPr>
        <p:txBody>
          <a:bodyPr/>
          <a:lstStyle/>
          <a:p>
            <a:fld id="{A97FE76B-4EF6-4AE7-824D-902DD623042F}" type="slidenum">
              <a:rPr lang="en-IE" smtClean="0"/>
              <a:t>‹#›</a:t>
            </a:fld>
            <a:endParaRPr lang="en-IE"/>
          </a:p>
        </p:txBody>
      </p:sp>
    </p:spTree>
    <p:extLst>
      <p:ext uri="{BB962C8B-B14F-4D97-AF65-F5344CB8AC3E}">
        <p14:creationId xmlns:p14="http://schemas.microsoft.com/office/powerpoint/2010/main" val="2684660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3652690-B3E5-49FB-812B-FC6F76FAABED}" type="datetimeFigureOut">
              <a:rPr lang="en-IE" smtClean="0"/>
              <a:t>18/09/2024</a:t>
            </a:fld>
            <a:endParaRPr lang="en-IE"/>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E"/>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A97FE76B-4EF6-4AE7-824D-902DD623042F}" type="slidenum">
              <a:rPr lang="en-IE" smtClean="0"/>
              <a:t>‹#›</a:t>
            </a:fld>
            <a:endParaRPr lang="en-IE"/>
          </a:p>
        </p:txBody>
      </p:sp>
    </p:spTree>
    <p:extLst>
      <p:ext uri="{BB962C8B-B14F-4D97-AF65-F5344CB8AC3E}">
        <p14:creationId xmlns:p14="http://schemas.microsoft.com/office/powerpoint/2010/main" val="2473053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652690-B3E5-49FB-812B-FC6F76FAABED}" type="datetimeFigureOut">
              <a:rPr lang="en-IE" smtClean="0"/>
              <a:t>18/09/2024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A97FE76B-4EF6-4AE7-824D-902DD623042F}" type="slidenum">
              <a:rPr lang="en-IE" smtClean="0"/>
              <a:t>‹#›</a:t>
            </a:fld>
            <a:endParaRPr lang="en-IE"/>
          </a:p>
        </p:txBody>
      </p:sp>
    </p:spTree>
    <p:extLst>
      <p:ext uri="{BB962C8B-B14F-4D97-AF65-F5344CB8AC3E}">
        <p14:creationId xmlns:p14="http://schemas.microsoft.com/office/powerpoint/2010/main" val="3191622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652690-B3E5-49FB-812B-FC6F76FAABED}" type="datetimeFigureOut">
              <a:rPr lang="en-IE" smtClean="0"/>
              <a:t>18/09/2024</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A97FE76B-4EF6-4AE7-824D-902DD623042F}" type="slidenum">
              <a:rPr lang="en-IE" smtClean="0"/>
              <a:t>‹#›</a:t>
            </a:fld>
            <a:endParaRPr lang="en-IE"/>
          </a:p>
        </p:txBody>
      </p:sp>
    </p:spTree>
    <p:extLst>
      <p:ext uri="{BB962C8B-B14F-4D97-AF65-F5344CB8AC3E}">
        <p14:creationId xmlns:p14="http://schemas.microsoft.com/office/powerpoint/2010/main" val="2862204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652690-B3E5-49FB-812B-FC6F76FAABED}" type="datetimeFigureOut">
              <a:rPr lang="en-IE" smtClean="0"/>
              <a:t>18/09/2024</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A97FE76B-4EF6-4AE7-824D-902DD623042F}" type="slidenum">
              <a:rPr lang="en-IE" smtClean="0"/>
              <a:t>‹#›</a:t>
            </a:fld>
            <a:endParaRPr lang="en-IE"/>
          </a:p>
        </p:txBody>
      </p:sp>
    </p:spTree>
    <p:extLst>
      <p:ext uri="{BB962C8B-B14F-4D97-AF65-F5344CB8AC3E}">
        <p14:creationId xmlns:p14="http://schemas.microsoft.com/office/powerpoint/2010/main" val="984203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652690-B3E5-49FB-812B-FC6F76FAABED}" type="datetimeFigureOut">
              <a:rPr lang="en-IE" smtClean="0"/>
              <a:t>18/09/2024</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A97FE76B-4EF6-4AE7-824D-902DD623042F}" type="slidenum">
              <a:rPr lang="en-IE" smtClean="0"/>
              <a:t>‹#›</a:t>
            </a:fld>
            <a:endParaRPr lang="en-IE"/>
          </a:p>
        </p:txBody>
      </p:sp>
    </p:spTree>
    <p:extLst>
      <p:ext uri="{BB962C8B-B14F-4D97-AF65-F5344CB8AC3E}">
        <p14:creationId xmlns:p14="http://schemas.microsoft.com/office/powerpoint/2010/main" val="3797562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3652690-B3E5-49FB-812B-FC6F76FAABED}" type="datetimeFigureOut">
              <a:rPr lang="en-IE" smtClean="0"/>
              <a:t>18/09/2024</a:t>
            </a:fld>
            <a:endParaRPr lang="en-IE"/>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E"/>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A97FE76B-4EF6-4AE7-824D-902DD623042F}" type="slidenum">
              <a:rPr lang="en-IE" smtClean="0"/>
              <a:t>‹#›</a:t>
            </a:fld>
            <a:endParaRPr lang="en-IE"/>
          </a:p>
        </p:txBody>
      </p:sp>
    </p:spTree>
    <p:extLst>
      <p:ext uri="{BB962C8B-B14F-4D97-AF65-F5344CB8AC3E}">
        <p14:creationId xmlns:p14="http://schemas.microsoft.com/office/powerpoint/2010/main" val="2769374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652690-B3E5-49FB-812B-FC6F76FAABED}" type="datetimeFigureOut">
              <a:rPr lang="en-IE" smtClean="0"/>
              <a:t>18/09/2024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A97FE76B-4EF6-4AE7-824D-902DD623042F}" type="slidenum">
              <a:rPr lang="en-IE" smtClean="0"/>
              <a:t>‹#›</a:t>
            </a:fld>
            <a:endParaRPr lang="en-IE"/>
          </a:p>
        </p:txBody>
      </p:sp>
    </p:spTree>
    <p:extLst>
      <p:ext uri="{BB962C8B-B14F-4D97-AF65-F5344CB8AC3E}">
        <p14:creationId xmlns:p14="http://schemas.microsoft.com/office/powerpoint/2010/main" val="935325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3652690-B3E5-49FB-812B-FC6F76FAABED}" type="datetimeFigureOut">
              <a:rPr lang="en-IE" smtClean="0"/>
              <a:t>18/09/2024</a:t>
            </a:fld>
            <a:endParaRPr lang="en-IE"/>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E"/>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A97FE76B-4EF6-4AE7-824D-902DD623042F}" type="slidenum">
              <a:rPr lang="en-IE" smtClean="0"/>
              <a:t>‹#›</a:t>
            </a:fld>
            <a:endParaRPr lang="en-IE"/>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635007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rasterio.readthedocs.io/" TargetMode="External"/><Relationship Id="rId2" Type="http://schemas.openxmlformats.org/officeDocument/2006/relationships/hyperlink" Target="https://geopandas.org/" TargetMode="External"/><Relationship Id="rId1" Type="http://schemas.openxmlformats.org/officeDocument/2006/relationships/slideLayout" Target="../slideLayouts/slideLayout2.xml"/><Relationship Id="rId4" Type="http://schemas.openxmlformats.org/officeDocument/2006/relationships/hyperlink" Target="https://automating-gis-processes.github.io/2016/"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49A7B7-BD56-2700-606B-02005A8B346B}"/>
              </a:ext>
            </a:extLst>
          </p:cNvPr>
          <p:cNvSpPr>
            <a:spLocks noGrp="1"/>
          </p:cNvSpPr>
          <p:nvPr>
            <p:ph type="ctrTitle"/>
          </p:nvPr>
        </p:nvSpPr>
        <p:spPr>
          <a:xfrm>
            <a:off x="4857404" y="1577340"/>
            <a:ext cx="6228950" cy="3703320"/>
          </a:xfrm>
        </p:spPr>
        <p:txBody>
          <a:bodyPr anchor="ctr">
            <a:normAutofit/>
          </a:bodyPr>
          <a:lstStyle/>
          <a:p>
            <a:pPr>
              <a:lnSpc>
                <a:spcPct val="90000"/>
              </a:lnSpc>
            </a:pPr>
            <a:r>
              <a:rPr lang="en-US" sz="5600" dirty="0">
                <a:solidFill>
                  <a:schemeClr val="tx2"/>
                </a:solidFill>
              </a:rPr>
              <a:t>Unlocking the Power of Geospatial Data with Python</a:t>
            </a:r>
            <a:endParaRPr lang="en-IE" sz="5600" dirty="0">
              <a:solidFill>
                <a:schemeClr val="tx2"/>
              </a:solidFill>
            </a:endParaRPr>
          </a:p>
        </p:txBody>
      </p:sp>
      <p:sp>
        <p:nvSpPr>
          <p:cNvPr id="10" name="Rectangle 9">
            <a:extLst>
              <a:ext uri="{FF2B5EF4-FFF2-40B4-BE49-F238E27FC236}">
                <a16:creationId xmlns:a16="http://schemas.microsoft.com/office/drawing/2014/main" id="{11D976D6-8C98-48CC-8C34-0468F3167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13938" y="3383280"/>
            <a:ext cx="228600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22" name="Rectangle 21">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88596" y="3383280"/>
            <a:ext cx="3703320" cy="9144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7" name="Rectangle 6" descr="Map with pin">
            <a:extLst>
              <a:ext uri="{FF2B5EF4-FFF2-40B4-BE49-F238E27FC236}">
                <a16:creationId xmlns:a16="http://schemas.microsoft.com/office/drawing/2014/main" id="{1AD675F5-86C0-4D04-B7DE-399DD99DB856}"/>
              </a:ext>
            </a:extLst>
          </p:cNvPr>
          <p:cNvSpPr/>
          <p:nvPr/>
        </p:nvSpPr>
        <p:spPr>
          <a:xfrm>
            <a:off x="2009610" y="2286000"/>
            <a:ext cx="1944000" cy="194400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n-IE"/>
          </a:p>
        </p:txBody>
      </p:sp>
      <p:sp>
        <p:nvSpPr>
          <p:cNvPr id="3" name="TextBox 2">
            <a:extLst>
              <a:ext uri="{FF2B5EF4-FFF2-40B4-BE49-F238E27FC236}">
                <a16:creationId xmlns:a16="http://schemas.microsoft.com/office/drawing/2014/main" id="{CFA9A2EF-A657-9DCC-7C01-13FE34E7CDC4}"/>
              </a:ext>
            </a:extLst>
          </p:cNvPr>
          <p:cNvSpPr txBox="1"/>
          <p:nvPr/>
        </p:nvSpPr>
        <p:spPr>
          <a:xfrm>
            <a:off x="1629251" y="4079557"/>
            <a:ext cx="2806874" cy="692497"/>
          </a:xfrm>
          <a:prstGeom prst="rect">
            <a:avLst/>
          </a:prstGeom>
          <a:noFill/>
        </p:spPr>
        <p:txBody>
          <a:bodyPr wrap="square" rtlCol="0">
            <a:spAutoFit/>
          </a:bodyPr>
          <a:lstStyle/>
          <a:p>
            <a:pPr algn="ctr"/>
            <a:r>
              <a:rPr lang="en-US" sz="1300" dirty="0"/>
              <a:t>NAME:  Safa Ridene</a:t>
            </a:r>
          </a:p>
          <a:p>
            <a:pPr algn="ctr"/>
            <a:r>
              <a:rPr lang="en-US" sz="1300" dirty="0"/>
              <a:t>HOST:  Pinterest HQ, Dublin</a:t>
            </a:r>
          </a:p>
          <a:p>
            <a:pPr algn="ctr"/>
            <a:r>
              <a:rPr lang="en-US" sz="1300" dirty="0"/>
              <a:t>DATE:  17/09/2024</a:t>
            </a:r>
            <a:endParaRPr lang="en-IE" sz="1300" dirty="0"/>
          </a:p>
        </p:txBody>
      </p:sp>
    </p:spTree>
    <p:extLst>
      <p:ext uri="{BB962C8B-B14F-4D97-AF65-F5344CB8AC3E}">
        <p14:creationId xmlns:p14="http://schemas.microsoft.com/office/powerpoint/2010/main" val="656392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D8CF3-A606-11E6-6D2C-1583A2B331B1}"/>
              </a:ext>
            </a:extLst>
          </p:cNvPr>
          <p:cNvSpPr>
            <a:spLocks noGrp="1"/>
          </p:cNvSpPr>
          <p:nvPr>
            <p:ph type="title"/>
          </p:nvPr>
        </p:nvSpPr>
        <p:spPr/>
        <p:txBody>
          <a:bodyPr/>
          <a:lstStyle/>
          <a:p>
            <a:r>
              <a:rPr lang="en-US" dirty="0"/>
              <a:t>Best Practices in geospatial python</a:t>
            </a:r>
            <a:endParaRPr lang="en-IE" dirty="0"/>
          </a:p>
        </p:txBody>
      </p:sp>
      <p:sp>
        <p:nvSpPr>
          <p:cNvPr id="3" name="Content Placeholder 2">
            <a:extLst>
              <a:ext uri="{FF2B5EF4-FFF2-40B4-BE49-F238E27FC236}">
                <a16:creationId xmlns:a16="http://schemas.microsoft.com/office/drawing/2014/main" id="{AD20F5C1-740D-2321-B7BC-5DBC3402E182}"/>
              </a:ext>
            </a:extLst>
          </p:cNvPr>
          <p:cNvSpPr>
            <a:spLocks noGrp="1"/>
          </p:cNvSpPr>
          <p:nvPr>
            <p:ph idx="1"/>
          </p:nvPr>
        </p:nvSpPr>
        <p:spPr/>
        <p:txBody>
          <a:bodyPr/>
          <a:lstStyle/>
          <a:p>
            <a:pPr marL="342900" indent="-342900" algn="just">
              <a:buFont typeface="+mj-lt"/>
              <a:buAutoNum type="arabicPeriod" startAt="2"/>
            </a:pPr>
            <a:r>
              <a:rPr lang="en-US" dirty="0"/>
              <a:t>Processing Large Raster Datasets:</a:t>
            </a:r>
          </a:p>
          <a:p>
            <a:pPr algn="just"/>
            <a:r>
              <a:rPr lang="en-US" dirty="0"/>
              <a:t>Use Tiled Raster </a:t>
            </a:r>
            <a:r>
              <a:rPr lang="en-US" dirty="0" err="1"/>
              <a:t>Porcessing</a:t>
            </a:r>
            <a:r>
              <a:rPr lang="en-US" dirty="0"/>
              <a:t>:  When working with large satellite images or DEMs, process data in chunks (tiles) rather than loading the entire file into memory.</a:t>
            </a:r>
          </a:p>
          <a:p>
            <a:pPr algn="just"/>
            <a:r>
              <a:rPr lang="en-US" dirty="0"/>
              <a:t>Best Practice: For cloud-based workflows, use cloud-optimized geospatial formats like COGs (Cloud-Optimized </a:t>
            </a:r>
            <a:r>
              <a:rPr lang="en-US" dirty="0" err="1"/>
              <a:t>GeoTIFFs</a:t>
            </a:r>
            <a:r>
              <a:rPr lang="en-US" dirty="0"/>
              <a:t>) to enhance performance and accessibility.</a:t>
            </a:r>
          </a:p>
        </p:txBody>
      </p:sp>
    </p:spTree>
    <p:extLst>
      <p:ext uri="{BB962C8B-B14F-4D97-AF65-F5344CB8AC3E}">
        <p14:creationId xmlns:p14="http://schemas.microsoft.com/office/powerpoint/2010/main" val="1090083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21D66-F7BE-29A0-F3D5-6341BCCC9554}"/>
              </a:ext>
            </a:extLst>
          </p:cNvPr>
          <p:cNvSpPr>
            <a:spLocks noGrp="1"/>
          </p:cNvSpPr>
          <p:nvPr>
            <p:ph type="title"/>
          </p:nvPr>
        </p:nvSpPr>
        <p:spPr/>
        <p:txBody>
          <a:bodyPr/>
          <a:lstStyle/>
          <a:p>
            <a:r>
              <a:rPr lang="en-US" dirty="0"/>
              <a:t>Best Practices in geospatial python</a:t>
            </a:r>
            <a:endParaRPr lang="en-IE" dirty="0"/>
          </a:p>
        </p:txBody>
      </p:sp>
      <p:sp>
        <p:nvSpPr>
          <p:cNvPr id="3" name="Content Placeholder 2">
            <a:extLst>
              <a:ext uri="{FF2B5EF4-FFF2-40B4-BE49-F238E27FC236}">
                <a16:creationId xmlns:a16="http://schemas.microsoft.com/office/drawing/2014/main" id="{E727ADBF-A3A6-DC34-8DCD-45DB6ABB3843}"/>
              </a:ext>
            </a:extLst>
          </p:cNvPr>
          <p:cNvSpPr>
            <a:spLocks noGrp="1"/>
          </p:cNvSpPr>
          <p:nvPr>
            <p:ph idx="1"/>
          </p:nvPr>
        </p:nvSpPr>
        <p:spPr/>
        <p:txBody>
          <a:bodyPr/>
          <a:lstStyle/>
          <a:p>
            <a:pPr marL="342900" indent="-342900" algn="just">
              <a:buFont typeface="+mj-lt"/>
              <a:buAutoNum type="arabicPeriod" startAt="3"/>
            </a:pPr>
            <a:r>
              <a:rPr lang="en-US" dirty="0"/>
              <a:t>Geospatial Data Standards:</a:t>
            </a:r>
          </a:p>
          <a:p>
            <a:pPr algn="just"/>
            <a:r>
              <a:rPr lang="en-US" dirty="0"/>
              <a:t>Follow Standard Formats: Always ensure that your geospatial data is stored in industry-standard formats (</a:t>
            </a:r>
            <a:r>
              <a:rPr lang="en-US" dirty="0" err="1"/>
              <a:t>GeoTIFF</a:t>
            </a:r>
            <a:r>
              <a:rPr lang="en-US" dirty="0"/>
              <a:t> for raster data, Shapefile, GeoJSON or GPKG for vector data). This ensures compatibility with most GIS tools and applications.</a:t>
            </a:r>
          </a:p>
          <a:p>
            <a:pPr algn="just"/>
            <a:r>
              <a:rPr lang="en-US" dirty="0"/>
              <a:t>Best Practice: Ensure metadata is always included with geospatial datasets, detailing projection information, </a:t>
            </a:r>
          </a:p>
          <a:p>
            <a:pPr marL="0" indent="0" algn="just">
              <a:buNone/>
            </a:pPr>
            <a:r>
              <a:rPr lang="en-US" dirty="0"/>
              <a:t>	data of creation and data sources.</a:t>
            </a:r>
          </a:p>
          <a:p>
            <a:endParaRPr lang="en-IE" dirty="0"/>
          </a:p>
        </p:txBody>
      </p:sp>
    </p:spTree>
    <p:extLst>
      <p:ext uri="{BB962C8B-B14F-4D97-AF65-F5344CB8AC3E}">
        <p14:creationId xmlns:p14="http://schemas.microsoft.com/office/powerpoint/2010/main" val="3940162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D214-93CC-1FBC-BC3F-5BCD0B730E23}"/>
              </a:ext>
            </a:extLst>
          </p:cNvPr>
          <p:cNvSpPr>
            <a:spLocks noGrp="1"/>
          </p:cNvSpPr>
          <p:nvPr>
            <p:ph type="title"/>
          </p:nvPr>
        </p:nvSpPr>
        <p:spPr/>
        <p:txBody>
          <a:bodyPr/>
          <a:lstStyle/>
          <a:p>
            <a:r>
              <a:rPr lang="en-US" dirty="0"/>
              <a:t>Conclusion – key  takeaways</a:t>
            </a:r>
            <a:endParaRPr lang="en-IE" dirty="0"/>
          </a:p>
        </p:txBody>
      </p:sp>
      <p:sp>
        <p:nvSpPr>
          <p:cNvPr id="3" name="Content Placeholder 2">
            <a:extLst>
              <a:ext uri="{FF2B5EF4-FFF2-40B4-BE49-F238E27FC236}">
                <a16:creationId xmlns:a16="http://schemas.microsoft.com/office/drawing/2014/main" id="{67B5B8A2-F073-1D2D-EA90-D116617FC384}"/>
              </a:ext>
            </a:extLst>
          </p:cNvPr>
          <p:cNvSpPr>
            <a:spLocks noGrp="1"/>
          </p:cNvSpPr>
          <p:nvPr>
            <p:ph idx="1"/>
          </p:nvPr>
        </p:nvSpPr>
        <p:spPr>
          <a:xfrm>
            <a:off x="581192" y="1989667"/>
            <a:ext cx="11029615" cy="4351865"/>
          </a:xfrm>
        </p:spPr>
        <p:txBody>
          <a:bodyPr>
            <a:normAutofit/>
          </a:bodyPr>
          <a:lstStyle/>
          <a:p>
            <a:pPr algn="just"/>
            <a:r>
              <a:rPr lang="en-US" dirty="0"/>
              <a:t>Python’s extensive ecosystem of libraries allows flexible geospatial data analysis, making it ideal for industries like urban planning and disaster management.</a:t>
            </a:r>
          </a:p>
          <a:p>
            <a:pPr algn="just"/>
            <a:r>
              <a:rPr lang="en-US" dirty="0"/>
              <a:t>It can help solve critical problems like wildfire spread and land-use planning.</a:t>
            </a:r>
          </a:p>
          <a:p>
            <a:pPr algn="just"/>
            <a:r>
              <a:rPr lang="en-US" dirty="0"/>
              <a:t>Python’s power and accessibility have opened new possibilities for geospatial analysis.  Whether we’re working on local issues like flood risk or global challenges like climate change, Python’s tools can help us make informed, data-driven decisions.</a:t>
            </a:r>
          </a:p>
          <a:p>
            <a:pPr marL="0" indent="0" algn="just">
              <a:buNone/>
            </a:pPr>
            <a:endParaRPr lang="en-US" dirty="0"/>
          </a:p>
          <a:p>
            <a:pPr algn="just">
              <a:buFont typeface="Wingdings" panose="05000000000000000000" pitchFamily="2" charset="2"/>
              <a:buChar char="ü"/>
            </a:pPr>
            <a:r>
              <a:rPr lang="en-US" dirty="0"/>
              <a:t>Further Resources:</a:t>
            </a:r>
          </a:p>
          <a:p>
            <a:pPr algn="just">
              <a:buFontTx/>
              <a:buChar char="-"/>
            </a:pPr>
            <a:r>
              <a:rPr lang="en-US" sz="1500" dirty="0"/>
              <a:t>GeoPandas Documentation: </a:t>
            </a:r>
            <a:r>
              <a:rPr lang="en-US" sz="1500" dirty="0">
                <a:hlinkClick r:id="rId2"/>
              </a:rPr>
              <a:t>https://geopandas.org/</a:t>
            </a:r>
            <a:endParaRPr lang="en-US" sz="1500" dirty="0"/>
          </a:p>
          <a:p>
            <a:pPr algn="just">
              <a:buFontTx/>
              <a:buChar char="-"/>
            </a:pPr>
            <a:r>
              <a:rPr lang="en-US" sz="1500" dirty="0" err="1"/>
              <a:t>Rasterio</a:t>
            </a:r>
            <a:r>
              <a:rPr lang="en-US" sz="1500" dirty="0"/>
              <a:t> Documentation: </a:t>
            </a:r>
            <a:r>
              <a:rPr lang="en-US" sz="1500" dirty="0">
                <a:hlinkClick r:id="rId3"/>
              </a:rPr>
              <a:t>https://rasterio.readthedocs.io/</a:t>
            </a:r>
            <a:endParaRPr lang="en-US" sz="1500" dirty="0"/>
          </a:p>
          <a:p>
            <a:pPr algn="just">
              <a:buFontTx/>
              <a:buChar char="-"/>
            </a:pPr>
            <a:r>
              <a:rPr lang="en-US" sz="1500" dirty="0"/>
              <a:t>Geospatial Python Tutorial: </a:t>
            </a:r>
            <a:r>
              <a:rPr lang="en-US" sz="1500" dirty="0">
                <a:hlinkClick r:id="rId4"/>
              </a:rPr>
              <a:t>https://automating-gis-processes.github.io/2016/</a:t>
            </a:r>
            <a:endParaRPr lang="en-IE" sz="1500" dirty="0"/>
          </a:p>
          <a:p>
            <a:pPr algn="just"/>
            <a:endParaRPr lang="en-US" dirty="0"/>
          </a:p>
        </p:txBody>
      </p:sp>
    </p:spTree>
    <p:extLst>
      <p:ext uri="{BB962C8B-B14F-4D97-AF65-F5344CB8AC3E}">
        <p14:creationId xmlns:p14="http://schemas.microsoft.com/office/powerpoint/2010/main" val="1623537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3431C-D9A6-BEC7-AE39-E32C66378433}"/>
              </a:ext>
            </a:extLst>
          </p:cNvPr>
          <p:cNvSpPr>
            <a:spLocks noGrp="1"/>
          </p:cNvSpPr>
          <p:nvPr>
            <p:ph type="title"/>
          </p:nvPr>
        </p:nvSpPr>
        <p:spPr/>
        <p:txBody>
          <a:bodyPr/>
          <a:lstStyle/>
          <a:p>
            <a:r>
              <a:rPr lang="en-US" dirty="0"/>
              <a:t>About me</a:t>
            </a:r>
            <a:endParaRPr lang="en-IE" dirty="0"/>
          </a:p>
        </p:txBody>
      </p:sp>
      <p:pic>
        <p:nvPicPr>
          <p:cNvPr id="5" name="Content Placeholder 4" descr="A person smiling at camera&#10;&#10;Description automatically generated">
            <a:extLst>
              <a:ext uri="{FF2B5EF4-FFF2-40B4-BE49-F238E27FC236}">
                <a16:creationId xmlns:a16="http://schemas.microsoft.com/office/drawing/2014/main" id="{8062FD03-B40C-26DC-26BD-27F4F7C9C3A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3249" t="776" r="2898"/>
          <a:stretch/>
        </p:blipFill>
        <p:spPr>
          <a:xfrm>
            <a:off x="7766942" y="2131913"/>
            <a:ext cx="2565400" cy="2594173"/>
          </a:xfrm>
          <a:prstGeom prst="flowChartConnector">
            <a:avLst/>
          </a:prstGeom>
        </p:spPr>
      </p:pic>
      <p:sp>
        <p:nvSpPr>
          <p:cNvPr id="9" name="TextBox 8">
            <a:extLst>
              <a:ext uri="{FF2B5EF4-FFF2-40B4-BE49-F238E27FC236}">
                <a16:creationId xmlns:a16="http://schemas.microsoft.com/office/drawing/2014/main" id="{F9BB3DF4-A904-948D-1B32-CFAB8C47BAEA}"/>
              </a:ext>
            </a:extLst>
          </p:cNvPr>
          <p:cNvSpPr txBox="1"/>
          <p:nvPr/>
        </p:nvSpPr>
        <p:spPr>
          <a:xfrm>
            <a:off x="581192" y="2131913"/>
            <a:ext cx="6570835"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t>GIS Python Developer at </a:t>
            </a:r>
            <a:r>
              <a:rPr lang="en-US" dirty="0" err="1"/>
              <a:t>Entegro</a:t>
            </a:r>
            <a:endParaRPr lang="en-US" dirty="0"/>
          </a:p>
          <a:p>
            <a:pPr marL="285750" indent="-285750" algn="just">
              <a:buFont typeface="Arial" panose="020B0604020202020204" pitchFamily="34" charset="0"/>
              <a:buChar char="•"/>
            </a:pPr>
            <a:r>
              <a:rPr lang="en-IE" dirty="0"/>
              <a:t>Experienced in geospatial data processing, satellite imagery and python development.</a:t>
            </a:r>
          </a:p>
          <a:p>
            <a:pPr marL="285750" indent="-285750" algn="just">
              <a:buFont typeface="Arial" panose="020B0604020202020204" pitchFamily="34" charset="0"/>
              <a:buChar char="•"/>
            </a:pPr>
            <a:r>
              <a:rPr lang="en-IE" dirty="0"/>
              <a:t>Passionate about using geospatial data to solve real-world environmental challenges.</a:t>
            </a:r>
          </a:p>
        </p:txBody>
      </p:sp>
      <p:pic>
        <p:nvPicPr>
          <p:cNvPr id="1026" name="Picture 2">
            <a:extLst>
              <a:ext uri="{FF2B5EF4-FFF2-40B4-BE49-F238E27FC236}">
                <a16:creationId xmlns:a16="http://schemas.microsoft.com/office/drawing/2014/main" id="{9532DDF3-18CA-596D-BFED-E4DE16663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536" y="4446685"/>
            <a:ext cx="279401" cy="2794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ithub Logo - Free social media icons">
            <a:extLst>
              <a:ext uri="{FF2B5EF4-FFF2-40B4-BE49-F238E27FC236}">
                <a16:creationId xmlns:a16="http://schemas.microsoft.com/office/drawing/2014/main" id="{34FCB936-965A-1639-F304-18646497C3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537" y="3732977"/>
            <a:ext cx="279401" cy="27940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F3B60FE-94DA-FFB0-264D-E86DC1949D0F}"/>
              </a:ext>
            </a:extLst>
          </p:cNvPr>
          <p:cNvSpPr txBox="1"/>
          <p:nvPr/>
        </p:nvSpPr>
        <p:spPr>
          <a:xfrm>
            <a:off x="8423509" y="4816017"/>
            <a:ext cx="1252266" cy="369332"/>
          </a:xfrm>
          <a:prstGeom prst="rect">
            <a:avLst/>
          </a:prstGeom>
          <a:noFill/>
        </p:spPr>
        <p:txBody>
          <a:bodyPr wrap="none" rtlCol="0">
            <a:spAutoFit/>
          </a:bodyPr>
          <a:lstStyle/>
          <a:p>
            <a:r>
              <a:rPr lang="en-US" dirty="0"/>
              <a:t>Safa Ridene</a:t>
            </a:r>
            <a:endParaRPr lang="en-IE" dirty="0"/>
          </a:p>
        </p:txBody>
      </p:sp>
      <p:sp>
        <p:nvSpPr>
          <p:cNvPr id="14" name="TextBox 13">
            <a:extLst>
              <a:ext uri="{FF2B5EF4-FFF2-40B4-BE49-F238E27FC236}">
                <a16:creationId xmlns:a16="http://schemas.microsoft.com/office/drawing/2014/main" id="{9A10A5AE-6791-3870-D2AD-633B347FB83A}"/>
              </a:ext>
            </a:extLst>
          </p:cNvPr>
          <p:cNvSpPr txBox="1"/>
          <p:nvPr/>
        </p:nvSpPr>
        <p:spPr>
          <a:xfrm>
            <a:off x="7248158" y="5145331"/>
            <a:ext cx="3602967" cy="369332"/>
          </a:xfrm>
          <a:prstGeom prst="rect">
            <a:avLst/>
          </a:prstGeom>
          <a:noFill/>
        </p:spPr>
        <p:txBody>
          <a:bodyPr wrap="square">
            <a:spAutoFit/>
          </a:bodyPr>
          <a:lstStyle/>
          <a:p>
            <a:pPr algn="ctr"/>
            <a:r>
              <a:rPr lang="en-US" dirty="0"/>
              <a:t>GIS Python Developer at </a:t>
            </a:r>
            <a:r>
              <a:rPr lang="en-US" dirty="0" err="1"/>
              <a:t>Entegro</a:t>
            </a:r>
            <a:endParaRPr lang="en-US" dirty="0"/>
          </a:p>
        </p:txBody>
      </p:sp>
      <p:pic>
        <p:nvPicPr>
          <p:cNvPr id="1032" name="Picture 8" descr="Entegro company profile - NIJobs">
            <a:extLst>
              <a:ext uri="{FF2B5EF4-FFF2-40B4-BE49-F238E27FC236}">
                <a16:creationId xmlns:a16="http://schemas.microsoft.com/office/drawing/2014/main" id="{54F8ACDB-657F-492B-90D4-B77DD6FD087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2148" r="31852"/>
          <a:stretch/>
        </p:blipFill>
        <p:spPr bwMode="auto">
          <a:xfrm>
            <a:off x="10721810" y="5095418"/>
            <a:ext cx="406398" cy="413924"/>
          </a:xfrm>
          <a:prstGeom prst="ellipse">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3711A71D-6ACC-EF61-8C2B-0603DA1A2A22}"/>
              </a:ext>
            </a:extLst>
          </p:cNvPr>
          <p:cNvSpPr txBox="1"/>
          <p:nvPr/>
        </p:nvSpPr>
        <p:spPr>
          <a:xfrm>
            <a:off x="769938" y="3719990"/>
            <a:ext cx="1727200" cy="292388"/>
          </a:xfrm>
          <a:prstGeom prst="rect">
            <a:avLst/>
          </a:prstGeom>
          <a:noFill/>
        </p:spPr>
        <p:txBody>
          <a:bodyPr wrap="square" rtlCol="0">
            <a:spAutoFit/>
          </a:bodyPr>
          <a:lstStyle/>
          <a:p>
            <a:r>
              <a:rPr lang="en-US" sz="1300" dirty="0"/>
              <a:t>@safa0907</a:t>
            </a:r>
            <a:endParaRPr lang="en-IE" sz="1300" dirty="0"/>
          </a:p>
        </p:txBody>
      </p:sp>
      <p:pic>
        <p:nvPicPr>
          <p:cNvPr id="3" name="Picture 2">
            <a:extLst>
              <a:ext uri="{FF2B5EF4-FFF2-40B4-BE49-F238E27FC236}">
                <a16:creationId xmlns:a16="http://schemas.microsoft.com/office/drawing/2014/main" id="{CADE5960-4F07-5E31-E033-4CB30AC917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5898" y="4123127"/>
            <a:ext cx="3140654" cy="2413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604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323CBE-91F6-4913-E4FF-E86A52AD9AE6}"/>
              </a:ext>
            </a:extLst>
          </p:cNvPr>
          <p:cNvSpPr>
            <a:spLocks noGrp="1"/>
          </p:cNvSpPr>
          <p:nvPr>
            <p:ph type="title"/>
          </p:nvPr>
        </p:nvSpPr>
        <p:spPr>
          <a:xfrm>
            <a:off x="643468" y="1033389"/>
            <a:ext cx="4826256" cy="4825409"/>
          </a:xfrm>
        </p:spPr>
        <p:txBody>
          <a:bodyPr anchor="ctr">
            <a:normAutofit/>
          </a:bodyPr>
          <a:lstStyle/>
          <a:p>
            <a:r>
              <a:rPr lang="en-US" sz="5400">
                <a:solidFill>
                  <a:srgbClr val="FFFFFF"/>
                </a:solidFill>
              </a:rPr>
              <a:t>Agenda:</a:t>
            </a:r>
            <a:endParaRPr lang="en-IE" sz="5400">
              <a:solidFill>
                <a:srgbClr val="FFFFFF"/>
              </a:solidFill>
            </a:endParaRP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3" name="Content Placeholder 2">
            <a:extLst>
              <a:ext uri="{FF2B5EF4-FFF2-40B4-BE49-F238E27FC236}">
                <a16:creationId xmlns:a16="http://schemas.microsoft.com/office/drawing/2014/main" id="{1B81C8AA-DF33-220D-73BF-B6DBE6A207FE}"/>
              </a:ext>
            </a:extLst>
          </p:cNvPr>
          <p:cNvSpPr>
            <a:spLocks noGrp="1"/>
          </p:cNvSpPr>
          <p:nvPr>
            <p:ph idx="1"/>
          </p:nvPr>
        </p:nvSpPr>
        <p:spPr>
          <a:xfrm>
            <a:off x="6755769" y="1033390"/>
            <a:ext cx="4855037" cy="4825409"/>
          </a:xfrm>
          <a:ln w="57150">
            <a:noFill/>
          </a:ln>
        </p:spPr>
        <p:txBody>
          <a:bodyPr anchor="ctr">
            <a:normAutofit/>
          </a:bodyPr>
          <a:lstStyle/>
          <a:p>
            <a:r>
              <a:rPr lang="en-US" sz="2000" dirty="0">
                <a:solidFill>
                  <a:schemeClr val="accent2">
                    <a:lumMod val="50000"/>
                  </a:schemeClr>
                </a:solidFill>
              </a:rPr>
              <a:t>What is Geospatial Data?</a:t>
            </a:r>
          </a:p>
          <a:p>
            <a:r>
              <a:rPr lang="en-US" sz="2000" dirty="0">
                <a:solidFill>
                  <a:schemeClr val="accent2">
                    <a:lumMod val="50000"/>
                  </a:schemeClr>
                </a:solidFill>
              </a:rPr>
              <a:t>Why Python for Geospatial Analysis?</a:t>
            </a:r>
          </a:p>
          <a:p>
            <a:r>
              <a:rPr lang="en-US" sz="2000" dirty="0">
                <a:solidFill>
                  <a:schemeClr val="accent2">
                    <a:lumMod val="50000"/>
                  </a:schemeClr>
                </a:solidFill>
              </a:rPr>
              <a:t>Core Geospatial Python Libraries</a:t>
            </a:r>
          </a:p>
          <a:p>
            <a:r>
              <a:rPr lang="en-US" sz="2000" dirty="0">
                <a:solidFill>
                  <a:schemeClr val="accent2">
                    <a:lumMod val="50000"/>
                  </a:schemeClr>
                </a:solidFill>
              </a:rPr>
              <a:t>Hands-On Demonstration</a:t>
            </a:r>
          </a:p>
          <a:p>
            <a:r>
              <a:rPr lang="en-US" sz="2000" dirty="0">
                <a:solidFill>
                  <a:schemeClr val="accent2">
                    <a:lumMod val="50000"/>
                  </a:schemeClr>
                </a:solidFill>
              </a:rPr>
              <a:t>Best Practices </a:t>
            </a:r>
          </a:p>
          <a:p>
            <a:r>
              <a:rPr lang="en-US" sz="2000" dirty="0">
                <a:solidFill>
                  <a:schemeClr val="accent2">
                    <a:lumMod val="50000"/>
                  </a:schemeClr>
                </a:solidFill>
              </a:rPr>
              <a:t>Conclusion – Key Takeaways</a:t>
            </a:r>
            <a:endParaRPr lang="en-IE" sz="2000" dirty="0">
              <a:solidFill>
                <a:schemeClr val="accent2">
                  <a:lumMod val="50000"/>
                </a:schemeClr>
              </a:solidFill>
            </a:endParaRPr>
          </a:p>
        </p:txBody>
      </p:sp>
    </p:spTree>
    <p:extLst>
      <p:ext uri="{BB962C8B-B14F-4D97-AF65-F5344CB8AC3E}">
        <p14:creationId xmlns:p14="http://schemas.microsoft.com/office/powerpoint/2010/main" val="3819056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EA236A-BC09-D696-58DE-E4B23942301A}"/>
              </a:ext>
            </a:extLst>
          </p:cNvPr>
          <p:cNvSpPr>
            <a:spLocks noGrp="1"/>
          </p:cNvSpPr>
          <p:nvPr>
            <p:ph type="title"/>
          </p:nvPr>
        </p:nvSpPr>
        <p:spPr>
          <a:xfrm>
            <a:off x="4449934" y="702156"/>
            <a:ext cx="7157865" cy="1013800"/>
          </a:xfrm>
        </p:spPr>
        <p:txBody>
          <a:bodyPr>
            <a:normAutofit/>
          </a:bodyPr>
          <a:lstStyle/>
          <a:p>
            <a:r>
              <a:rPr lang="en-US">
                <a:solidFill>
                  <a:schemeClr val="accent1"/>
                </a:solidFill>
              </a:rPr>
              <a:t>What is Geospatial Data?</a:t>
            </a:r>
            <a:endParaRPr lang="en-IE">
              <a:solidFill>
                <a:schemeClr val="accent1"/>
              </a:solidFill>
            </a:endParaRPr>
          </a:p>
        </p:txBody>
      </p:sp>
      <p:pic>
        <p:nvPicPr>
          <p:cNvPr id="5" name="Picture 4" descr="Satellite view of Earth">
            <a:extLst>
              <a:ext uri="{FF2B5EF4-FFF2-40B4-BE49-F238E27FC236}">
                <a16:creationId xmlns:a16="http://schemas.microsoft.com/office/drawing/2014/main" id="{44497930-5BE7-6DD0-E96F-0759BDE89497}"/>
              </a:ext>
            </a:extLst>
          </p:cNvPr>
          <p:cNvPicPr>
            <a:picLocks noChangeAspect="1"/>
          </p:cNvPicPr>
          <p:nvPr/>
        </p:nvPicPr>
        <p:blipFill>
          <a:blip r:embed="rId3"/>
          <a:srcRect l="26072" r="28743"/>
          <a:stretch/>
        </p:blipFill>
        <p:spPr>
          <a:xfrm>
            <a:off x="20" y="10"/>
            <a:ext cx="4131713" cy="6857989"/>
          </a:xfrm>
          <a:prstGeom prst="rect">
            <a:avLst/>
          </a:prstGeom>
        </p:spPr>
      </p:pic>
      <p:sp>
        <p:nvSpPr>
          <p:cNvPr id="11" name="Rectangle 10">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49934" y="457200"/>
            <a:ext cx="7223760" cy="91440"/>
          </a:xfrm>
          <a:prstGeom prst="rect">
            <a:avLst/>
          </a:prstGeom>
          <a:solidFill>
            <a:srgbClr val="4078AD"/>
          </a:solidFill>
          <a:ln>
            <a:solidFill>
              <a:srgbClr val="4078AD"/>
            </a:solid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3" name="Content Placeholder 2">
            <a:extLst>
              <a:ext uri="{FF2B5EF4-FFF2-40B4-BE49-F238E27FC236}">
                <a16:creationId xmlns:a16="http://schemas.microsoft.com/office/drawing/2014/main" id="{BC864C24-B431-B0AA-EDE6-46DD99EEEAEA}"/>
              </a:ext>
            </a:extLst>
          </p:cNvPr>
          <p:cNvSpPr>
            <a:spLocks noGrp="1"/>
          </p:cNvSpPr>
          <p:nvPr>
            <p:ph idx="1"/>
          </p:nvPr>
        </p:nvSpPr>
        <p:spPr>
          <a:xfrm>
            <a:off x="4449934" y="1896533"/>
            <a:ext cx="7157866" cy="3962266"/>
          </a:xfrm>
        </p:spPr>
        <p:txBody>
          <a:bodyPr>
            <a:normAutofit/>
          </a:bodyPr>
          <a:lstStyle/>
          <a:p>
            <a:pPr>
              <a:buClr>
                <a:srgbClr val="4078AD"/>
              </a:buClr>
            </a:pPr>
            <a:r>
              <a:rPr lang="en-US" dirty="0"/>
              <a:t>Geospatial data refers to information that has a spatial aspect, meaning it’s related to specific locations on Earth.</a:t>
            </a:r>
          </a:p>
          <a:p>
            <a:pPr>
              <a:buClr>
                <a:srgbClr val="4078AD"/>
              </a:buClr>
            </a:pPr>
            <a:r>
              <a:rPr lang="en-US" dirty="0"/>
              <a:t>It includes coordinates (Latitude and Longitude), shapes (Polygons representing areas) and attributes (population density, temperature…)</a:t>
            </a:r>
          </a:p>
          <a:p>
            <a:pPr>
              <a:buClr>
                <a:srgbClr val="4078AD"/>
              </a:buClr>
            </a:pPr>
            <a:r>
              <a:rPr lang="en-US" dirty="0"/>
              <a:t>Types of Geospatial Data:</a:t>
            </a:r>
          </a:p>
          <a:p>
            <a:pPr>
              <a:buClr>
                <a:srgbClr val="4078AD"/>
              </a:buClr>
              <a:buFontTx/>
              <a:buChar char="-"/>
            </a:pPr>
            <a:r>
              <a:rPr lang="en-US" dirty="0"/>
              <a:t>Vector:  A point to represent a city, a line to represent a road and a polygon to represent a country.</a:t>
            </a:r>
          </a:p>
          <a:p>
            <a:pPr>
              <a:buClr>
                <a:srgbClr val="4078AD"/>
              </a:buClr>
              <a:buFontTx/>
              <a:buChar char="-"/>
            </a:pPr>
            <a:r>
              <a:rPr lang="en-US" dirty="0"/>
              <a:t>Raster:  Grid-based data like a satellite image showing vegetation density.  A heatmap showing temperature distribution.</a:t>
            </a:r>
          </a:p>
          <a:p>
            <a:pPr>
              <a:buClr>
                <a:srgbClr val="4078AD"/>
              </a:buClr>
            </a:pPr>
            <a:endParaRPr lang="en-IE" dirty="0"/>
          </a:p>
        </p:txBody>
      </p:sp>
    </p:spTree>
    <p:extLst>
      <p:ext uri="{BB962C8B-B14F-4D97-AF65-F5344CB8AC3E}">
        <p14:creationId xmlns:p14="http://schemas.microsoft.com/office/powerpoint/2010/main" val="2376567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74F12-8423-C514-DEEA-B9AD98E61029}"/>
              </a:ext>
            </a:extLst>
          </p:cNvPr>
          <p:cNvSpPr>
            <a:spLocks noGrp="1"/>
          </p:cNvSpPr>
          <p:nvPr>
            <p:ph type="title"/>
          </p:nvPr>
        </p:nvSpPr>
        <p:spPr/>
        <p:txBody>
          <a:bodyPr/>
          <a:lstStyle/>
          <a:p>
            <a:r>
              <a:rPr lang="en-US" dirty="0"/>
              <a:t>Examples of datasets</a:t>
            </a:r>
            <a:endParaRPr lang="en-IE" dirty="0"/>
          </a:p>
        </p:txBody>
      </p:sp>
      <p:sp>
        <p:nvSpPr>
          <p:cNvPr id="8" name="TextBox 7">
            <a:extLst>
              <a:ext uri="{FF2B5EF4-FFF2-40B4-BE49-F238E27FC236}">
                <a16:creationId xmlns:a16="http://schemas.microsoft.com/office/drawing/2014/main" id="{ED0B4766-5FC9-C3E2-9C11-59F8B6F6EB6C}"/>
              </a:ext>
            </a:extLst>
          </p:cNvPr>
          <p:cNvSpPr txBox="1"/>
          <p:nvPr/>
        </p:nvSpPr>
        <p:spPr>
          <a:xfrm>
            <a:off x="2350269" y="6060234"/>
            <a:ext cx="2829942" cy="369332"/>
          </a:xfrm>
          <a:prstGeom prst="rect">
            <a:avLst/>
          </a:prstGeom>
          <a:noFill/>
        </p:spPr>
        <p:txBody>
          <a:bodyPr wrap="none" rtlCol="0">
            <a:spAutoFit/>
          </a:bodyPr>
          <a:lstStyle/>
          <a:p>
            <a:r>
              <a:rPr lang="en-US" dirty="0"/>
              <a:t>Polygon Shapefile of Regions</a:t>
            </a:r>
            <a:endParaRPr lang="en-IE" dirty="0"/>
          </a:p>
        </p:txBody>
      </p:sp>
      <p:sp>
        <p:nvSpPr>
          <p:cNvPr id="9" name="TextBox 8">
            <a:extLst>
              <a:ext uri="{FF2B5EF4-FFF2-40B4-BE49-F238E27FC236}">
                <a16:creationId xmlns:a16="http://schemas.microsoft.com/office/drawing/2014/main" id="{AECAD253-230F-B106-F3F2-FDDA2A4ED0FC}"/>
              </a:ext>
            </a:extLst>
          </p:cNvPr>
          <p:cNvSpPr txBox="1"/>
          <p:nvPr/>
        </p:nvSpPr>
        <p:spPr>
          <a:xfrm>
            <a:off x="7178703" y="6060234"/>
            <a:ext cx="2335255" cy="369332"/>
          </a:xfrm>
          <a:prstGeom prst="rect">
            <a:avLst/>
          </a:prstGeom>
          <a:noFill/>
        </p:spPr>
        <p:txBody>
          <a:bodyPr wrap="none" rtlCol="0">
            <a:spAutoFit/>
          </a:bodyPr>
          <a:lstStyle/>
          <a:p>
            <a:r>
              <a:rPr lang="en-US" dirty="0"/>
              <a:t>Line Shapefile of Roads</a:t>
            </a:r>
            <a:endParaRPr lang="en-IE" dirty="0"/>
          </a:p>
        </p:txBody>
      </p:sp>
      <p:sp>
        <p:nvSpPr>
          <p:cNvPr id="10" name="TextBox 9">
            <a:extLst>
              <a:ext uri="{FF2B5EF4-FFF2-40B4-BE49-F238E27FC236}">
                <a16:creationId xmlns:a16="http://schemas.microsoft.com/office/drawing/2014/main" id="{A42357BD-F82B-9E3E-8533-BA86625442A4}"/>
              </a:ext>
            </a:extLst>
          </p:cNvPr>
          <p:cNvSpPr txBox="1"/>
          <p:nvPr/>
        </p:nvSpPr>
        <p:spPr>
          <a:xfrm>
            <a:off x="0" y="6520207"/>
            <a:ext cx="4226833" cy="276999"/>
          </a:xfrm>
          <a:prstGeom prst="rect">
            <a:avLst/>
          </a:prstGeom>
          <a:noFill/>
        </p:spPr>
        <p:txBody>
          <a:bodyPr wrap="square" rtlCol="0">
            <a:spAutoFit/>
          </a:bodyPr>
          <a:lstStyle/>
          <a:p>
            <a:r>
              <a:rPr lang="en-US" sz="1200" dirty="0"/>
              <a:t>Source: https://data-osi.opendata.arcgis.com/</a:t>
            </a:r>
            <a:endParaRPr lang="en-IE" sz="1200" dirty="0"/>
          </a:p>
        </p:txBody>
      </p:sp>
      <p:pic>
        <p:nvPicPr>
          <p:cNvPr id="12" name="Picture 11">
            <a:extLst>
              <a:ext uri="{FF2B5EF4-FFF2-40B4-BE49-F238E27FC236}">
                <a16:creationId xmlns:a16="http://schemas.microsoft.com/office/drawing/2014/main" id="{BD2097D2-47F9-9313-FC2B-62682BD192AF}"/>
              </a:ext>
            </a:extLst>
          </p:cNvPr>
          <p:cNvPicPr>
            <a:picLocks noChangeAspect="1"/>
          </p:cNvPicPr>
          <p:nvPr/>
        </p:nvPicPr>
        <p:blipFill>
          <a:blip r:embed="rId2"/>
          <a:stretch>
            <a:fillRect/>
          </a:stretch>
        </p:blipFill>
        <p:spPr>
          <a:xfrm>
            <a:off x="1987715" y="2217621"/>
            <a:ext cx="3555050" cy="3800921"/>
          </a:xfrm>
          <a:prstGeom prst="rect">
            <a:avLst/>
          </a:prstGeom>
        </p:spPr>
      </p:pic>
      <p:pic>
        <p:nvPicPr>
          <p:cNvPr id="16" name="Picture 15">
            <a:extLst>
              <a:ext uri="{FF2B5EF4-FFF2-40B4-BE49-F238E27FC236}">
                <a16:creationId xmlns:a16="http://schemas.microsoft.com/office/drawing/2014/main" id="{4EDE7790-6234-09B2-00BF-FF2DB961C071}"/>
              </a:ext>
            </a:extLst>
          </p:cNvPr>
          <p:cNvPicPr>
            <a:picLocks noChangeAspect="1"/>
          </p:cNvPicPr>
          <p:nvPr/>
        </p:nvPicPr>
        <p:blipFill>
          <a:blip r:embed="rId3"/>
          <a:stretch>
            <a:fillRect/>
          </a:stretch>
        </p:blipFill>
        <p:spPr>
          <a:xfrm>
            <a:off x="6654383" y="2259313"/>
            <a:ext cx="3383893" cy="3800921"/>
          </a:xfrm>
          <a:prstGeom prst="rect">
            <a:avLst/>
          </a:prstGeom>
        </p:spPr>
      </p:pic>
    </p:spTree>
    <p:extLst>
      <p:ext uri="{BB962C8B-B14F-4D97-AF65-F5344CB8AC3E}">
        <p14:creationId xmlns:p14="http://schemas.microsoft.com/office/powerpoint/2010/main" val="1720803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532237-9ED2-C7D3-79F1-B06DE10FF104}"/>
              </a:ext>
            </a:extLst>
          </p:cNvPr>
          <p:cNvSpPr>
            <a:spLocks noGrp="1"/>
          </p:cNvSpPr>
          <p:nvPr>
            <p:ph type="title"/>
          </p:nvPr>
        </p:nvSpPr>
        <p:spPr>
          <a:xfrm>
            <a:off x="4449934" y="702156"/>
            <a:ext cx="7157865" cy="1013800"/>
          </a:xfrm>
        </p:spPr>
        <p:txBody>
          <a:bodyPr>
            <a:normAutofit/>
          </a:bodyPr>
          <a:lstStyle/>
          <a:p>
            <a:r>
              <a:rPr lang="en-US" dirty="0">
                <a:solidFill>
                  <a:schemeClr val="accent1"/>
                </a:solidFill>
              </a:rPr>
              <a:t>Why python for Geospatial Analysis?</a:t>
            </a:r>
            <a:endParaRPr lang="en-IE" dirty="0">
              <a:solidFill>
                <a:schemeClr val="accent1"/>
              </a:solidFill>
            </a:endParaRPr>
          </a:p>
        </p:txBody>
      </p:sp>
      <p:pic>
        <p:nvPicPr>
          <p:cNvPr id="5" name="Picture 4">
            <a:extLst>
              <a:ext uri="{FF2B5EF4-FFF2-40B4-BE49-F238E27FC236}">
                <a16:creationId xmlns:a16="http://schemas.microsoft.com/office/drawing/2014/main" id="{2EC8CF16-B385-9CA9-0D35-DF47C005308F}"/>
              </a:ext>
            </a:extLst>
          </p:cNvPr>
          <p:cNvPicPr>
            <a:picLocks noChangeAspect="1"/>
          </p:cNvPicPr>
          <p:nvPr/>
        </p:nvPicPr>
        <p:blipFill>
          <a:blip r:embed="rId2"/>
          <a:srcRect l="27195" r="32741"/>
          <a:stretch/>
        </p:blipFill>
        <p:spPr>
          <a:xfrm>
            <a:off x="20" y="10"/>
            <a:ext cx="4131713" cy="6857989"/>
          </a:xfrm>
          <a:prstGeom prst="rect">
            <a:avLst/>
          </a:prstGeom>
        </p:spPr>
      </p:pic>
      <p:sp>
        <p:nvSpPr>
          <p:cNvPr id="18" name="Rectangle 17">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49934" y="457200"/>
            <a:ext cx="7223760" cy="91440"/>
          </a:xfrm>
          <a:prstGeom prst="rect">
            <a:avLst/>
          </a:prstGeom>
          <a:solidFill>
            <a:srgbClr val="E32A70"/>
          </a:solidFill>
          <a:ln>
            <a:solidFill>
              <a:srgbClr val="E32A70"/>
            </a:solid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3" name="Content Placeholder 2">
            <a:extLst>
              <a:ext uri="{FF2B5EF4-FFF2-40B4-BE49-F238E27FC236}">
                <a16:creationId xmlns:a16="http://schemas.microsoft.com/office/drawing/2014/main" id="{C61D224B-416B-6DEF-53AF-B3F4603C7749}"/>
              </a:ext>
            </a:extLst>
          </p:cNvPr>
          <p:cNvSpPr>
            <a:spLocks noGrp="1"/>
          </p:cNvSpPr>
          <p:nvPr>
            <p:ph idx="1"/>
          </p:nvPr>
        </p:nvSpPr>
        <p:spPr>
          <a:xfrm>
            <a:off x="4449933" y="2125133"/>
            <a:ext cx="7157866" cy="3962266"/>
          </a:xfrm>
        </p:spPr>
        <p:txBody>
          <a:bodyPr>
            <a:normAutofit lnSpcReduction="10000"/>
          </a:bodyPr>
          <a:lstStyle/>
          <a:p>
            <a:pPr>
              <a:buClr>
                <a:srgbClr val="E32A70"/>
              </a:buClr>
            </a:pPr>
            <a:r>
              <a:rPr lang="en-US" dirty="0"/>
              <a:t>Python is open-source, which makes it accessible for developers, researchers and governments.</a:t>
            </a:r>
          </a:p>
          <a:p>
            <a:pPr>
              <a:buClr>
                <a:srgbClr val="E32A70"/>
              </a:buClr>
            </a:pPr>
            <a:r>
              <a:rPr lang="en-US" dirty="0"/>
              <a:t>Python has become a go-to language for this analysis due to its:</a:t>
            </a:r>
          </a:p>
          <a:p>
            <a:pPr>
              <a:buClr>
                <a:srgbClr val="E32A70"/>
              </a:buClr>
              <a:buFontTx/>
              <a:buChar char="-"/>
            </a:pPr>
            <a:r>
              <a:rPr lang="en-US" b="1" dirty="0"/>
              <a:t>Ease of Use:  </a:t>
            </a:r>
            <a:r>
              <a:rPr lang="en-US" dirty="0"/>
              <a:t>Python has a simple syntax, making it easy to learn and adapt.</a:t>
            </a:r>
          </a:p>
          <a:p>
            <a:pPr>
              <a:buClr>
                <a:srgbClr val="E32A70"/>
              </a:buClr>
              <a:buFontTx/>
              <a:buChar char="-"/>
            </a:pPr>
            <a:r>
              <a:rPr lang="en-US" b="1" dirty="0"/>
              <a:t>Extensive Ecosystem: </a:t>
            </a:r>
            <a:r>
              <a:rPr lang="en-US" dirty="0"/>
              <a:t>Python has numerous libraries that handle geospatial data.</a:t>
            </a:r>
          </a:p>
          <a:p>
            <a:pPr>
              <a:buClr>
                <a:srgbClr val="E32A70"/>
              </a:buClr>
              <a:buFontTx/>
              <a:buChar char="-"/>
            </a:pPr>
            <a:r>
              <a:rPr lang="en-US" b="1" dirty="0"/>
              <a:t>Integration with other tools: </a:t>
            </a:r>
            <a:r>
              <a:rPr lang="en-US" dirty="0"/>
              <a:t>Python integrates seamlessly with other technologies and geospatial systems (Build web-GIS applications using </a:t>
            </a:r>
            <a:r>
              <a:rPr lang="en-US" dirty="0" err="1"/>
              <a:t>GeoDjango</a:t>
            </a:r>
            <a:r>
              <a:rPr lang="en-US" dirty="0"/>
              <a:t> and </a:t>
            </a:r>
            <a:r>
              <a:rPr lang="en-US" dirty="0" err="1"/>
              <a:t>PostGIS</a:t>
            </a:r>
            <a:r>
              <a:rPr lang="en-US" dirty="0"/>
              <a:t> as back-end).</a:t>
            </a:r>
          </a:p>
          <a:p>
            <a:pPr>
              <a:buClr>
                <a:srgbClr val="E32A70"/>
              </a:buClr>
              <a:buFontTx/>
              <a:buChar char="-"/>
            </a:pPr>
            <a:r>
              <a:rPr lang="en-US" b="1" dirty="0"/>
              <a:t>Active Community</a:t>
            </a:r>
            <a:r>
              <a:rPr lang="en-US" dirty="0"/>
              <a:t>: Python’s open source community is active in creating, maintaining and sharing geospatial libraries.</a:t>
            </a:r>
          </a:p>
          <a:p>
            <a:pPr>
              <a:buClr>
                <a:srgbClr val="E32A70"/>
              </a:buClr>
            </a:pPr>
            <a:endParaRPr lang="en-US" dirty="0"/>
          </a:p>
          <a:p>
            <a:pPr>
              <a:buClr>
                <a:srgbClr val="E32A70"/>
              </a:buClr>
            </a:pPr>
            <a:endParaRPr lang="en-IE" dirty="0"/>
          </a:p>
        </p:txBody>
      </p:sp>
    </p:spTree>
    <p:extLst>
      <p:ext uri="{BB962C8B-B14F-4D97-AF65-F5344CB8AC3E}">
        <p14:creationId xmlns:p14="http://schemas.microsoft.com/office/powerpoint/2010/main" val="3880861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A97CA5D-BCDD-4F61-B77F-34068368B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3D box skeletons">
            <a:extLst>
              <a:ext uri="{FF2B5EF4-FFF2-40B4-BE49-F238E27FC236}">
                <a16:creationId xmlns:a16="http://schemas.microsoft.com/office/drawing/2014/main" id="{1D10ED62-86F7-89A9-6974-0466A6A48001}"/>
              </a:ext>
            </a:extLst>
          </p:cNvPr>
          <p:cNvPicPr>
            <a:picLocks noChangeAspect="1"/>
          </p:cNvPicPr>
          <p:nvPr/>
        </p:nvPicPr>
        <p:blipFill>
          <a:blip r:embed="rId2">
            <a:duotone>
              <a:schemeClr val="bg2">
                <a:shade val="45000"/>
                <a:satMod val="135000"/>
              </a:schemeClr>
              <a:prstClr val="white"/>
            </a:duotone>
            <a:alphaModFix amt="35000"/>
          </a:blip>
          <a:srcRect t="8372" b="7358"/>
          <a:stretch/>
        </p:blipFill>
        <p:spPr>
          <a:xfrm>
            <a:off x="20" y="10"/>
            <a:ext cx="12191980" cy="6857990"/>
          </a:xfrm>
          <a:prstGeom prst="rect">
            <a:avLst/>
          </a:prstGeom>
        </p:spPr>
      </p:pic>
      <p:sp>
        <p:nvSpPr>
          <p:cNvPr id="29" name="Rectangle 28">
            <a:extLst>
              <a:ext uri="{FF2B5EF4-FFF2-40B4-BE49-F238E27FC236}">
                <a16:creationId xmlns:a16="http://schemas.microsoft.com/office/drawing/2014/main" id="{BB80117C-7F39-43C5-86D0-1B3E99AB5E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2" name="Title 1">
            <a:extLst>
              <a:ext uri="{FF2B5EF4-FFF2-40B4-BE49-F238E27FC236}">
                <a16:creationId xmlns:a16="http://schemas.microsoft.com/office/drawing/2014/main" id="{AF2A4D6A-1C54-CBFE-D478-C626ED03FFA5}"/>
              </a:ext>
            </a:extLst>
          </p:cNvPr>
          <p:cNvSpPr>
            <a:spLocks noGrp="1"/>
          </p:cNvSpPr>
          <p:nvPr>
            <p:ph type="title"/>
          </p:nvPr>
        </p:nvSpPr>
        <p:spPr>
          <a:xfrm>
            <a:off x="581192" y="702156"/>
            <a:ext cx="11029616" cy="1013800"/>
          </a:xfrm>
        </p:spPr>
        <p:txBody>
          <a:bodyPr>
            <a:normAutofit/>
          </a:bodyPr>
          <a:lstStyle/>
          <a:p>
            <a:r>
              <a:rPr lang="en-US" dirty="0">
                <a:solidFill>
                  <a:srgbClr val="FFFFFF"/>
                </a:solidFill>
              </a:rPr>
              <a:t>Core Geospatial Python Libraries</a:t>
            </a:r>
            <a:endParaRPr lang="en-IE" dirty="0">
              <a:solidFill>
                <a:srgbClr val="FFFFFF"/>
              </a:solidFill>
            </a:endParaRPr>
          </a:p>
        </p:txBody>
      </p:sp>
      <p:grpSp>
        <p:nvGrpSpPr>
          <p:cNvPr id="30" name="Group 29">
            <a:extLst>
              <a:ext uri="{FF2B5EF4-FFF2-40B4-BE49-F238E27FC236}">
                <a16:creationId xmlns:a16="http://schemas.microsoft.com/office/drawing/2014/main" id="{22A9BB93-2DF4-4EFD-94C3-A0CC895CDE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31" name="Rectangle 30">
              <a:extLst>
                <a:ext uri="{FF2B5EF4-FFF2-40B4-BE49-F238E27FC236}">
                  <a16:creationId xmlns:a16="http://schemas.microsoft.com/office/drawing/2014/main" id="{50B3C702-83B2-4274-BF5A-C42475E28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22" name="Rectangle 21">
              <a:extLst>
                <a:ext uri="{FF2B5EF4-FFF2-40B4-BE49-F238E27FC236}">
                  <a16:creationId xmlns:a16="http://schemas.microsoft.com/office/drawing/2014/main" id="{5B7BEE93-7680-4E07-8B35-53D4D53F2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32" name="Rectangle 31">
              <a:extLst>
                <a:ext uri="{FF2B5EF4-FFF2-40B4-BE49-F238E27FC236}">
                  <a16:creationId xmlns:a16="http://schemas.microsoft.com/office/drawing/2014/main" id="{5626784A-218C-4257-AC79-DD5BC6EF9A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grpSp>
      <p:sp>
        <p:nvSpPr>
          <p:cNvPr id="33" name="Content Placeholder 2">
            <a:extLst>
              <a:ext uri="{FF2B5EF4-FFF2-40B4-BE49-F238E27FC236}">
                <a16:creationId xmlns:a16="http://schemas.microsoft.com/office/drawing/2014/main" id="{7AC31FB7-3CF7-77D2-4D8F-2F30BAF9368D}"/>
              </a:ext>
            </a:extLst>
          </p:cNvPr>
          <p:cNvSpPr>
            <a:spLocks noGrp="1"/>
          </p:cNvSpPr>
          <p:nvPr>
            <p:ph idx="1"/>
          </p:nvPr>
        </p:nvSpPr>
        <p:spPr>
          <a:xfrm>
            <a:off x="581192" y="1981200"/>
            <a:ext cx="11029615" cy="4555067"/>
          </a:xfrm>
        </p:spPr>
        <p:txBody>
          <a:bodyPr>
            <a:normAutofit/>
          </a:bodyPr>
          <a:lstStyle/>
          <a:p>
            <a:pPr marL="0" indent="0">
              <a:lnSpc>
                <a:spcPct val="90000"/>
              </a:lnSpc>
              <a:buNone/>
            </a:pPr>
            <a:r>
              <a:rPr lang="en-US" sz="1600" dirty="0"/>
              <a:t>1. GeoPandas: </a:t>
            </a:r>
          </a:p>
          <a:p>
            <a:pPr>
              <a:lnSpc>
                <a:spcPct val="90000"/>
              </a:lnSpc>
            </a:pPr>
            <a:r>
              <a:rPr lang="en-US" sz="1600" dirty="0"/>
              <a:t>Handles vector data. Think of it as Pandas with spatial operations.</a:t>
            </a:r>
          </a:p>
          <a:p>
            <a:pPr>
              <a:lnSpc>
                <a:spcPct val="90000"/>
              </a:lnSpc>
            </a:pPr>
            <a:r>
              <a:rPr lang="en-US" sz="1600" dirty="0"/>
              <a:t>Best for:  Working with shapefiles, performing spatial joins or filtering features.</a:t>
            </a:r>
          </a:p>
          <a:p>
            <a:pPr marL="0" indent="0">
              <a:lnSpc>
                <a:spcPct val="90000"/>
              </a:lnSpc>
              <a:buNone/>
            </a:pPr>
            <a:r>
              <a:rPr lang="en-US" sz="1600" dirty="0"/>
              <a:t>2. Shapely:</a:t>
            </a:r>
          </a:p>
          <a:p>
            <a:pPr>
              <a:lnSpc>
                <a:spcPct val="90000"/>
              </a:lnSpc>
            </a:pPr>
            <a:r>
              <a:rPr lang="en-US" sz="1600" dirty="0"/>
              <a:t>A library for geometric operations. It provides a rich set of tools for handling geometric objects (points, lines and polygons). Performs operations like intersection, union and distance calculations.</a:t>
            </a:r>
          </a:p>
          <a:p>
            <a:pPr>
              <a:lnSpc>
                <a:spcPct val="90000"/>
              </a:lnSpc>
            </a:pPr>
            <a:r>
              <a:rPr lang="en-US" sz="1600" dirty="0"/>
              <a:t>Best for: Geometry manipulation (buffering, merging, splitting or intersections between shapes).</a:t>
            </a:r>
          </a:p>
          <a:p>
            <a:pPr marL="0" indent="0">
              <a:lnSpc>
                <a:spcPct val="90000"/>
              </a:lnSpc>
              <a:buNone/>
            </a:pPr>
            <a:r>
              <a:rPr lang="en-US" sz="1600" dirty="0"/>
              <a:t>3. Fiona: </a:t>
            </a:r>
          </a:p>
          <a:p>
            <a:pPr>
              <a:lnSpc>
                <a:spcPct val="90000"/>
              </a:lnSpc>
            </a:pPr>
            <a:r>
              <a:rPr lang="en-US" sz="1600" dirty="0"/>
              <a:t>Handles reading/ writing of geospatial data in different formats.</a:t>
            </a:r>
          </a:p>
          <a:p>
            <a:pPr>
              <a:lnSpc>
                <a:spcPct val="90000"/>
              </a:lnSpc>
            </a:pPr>
            <a:r>
              <a:rPr lang="en-US" sz="1600" dirty="0"/>
              <a:t>Best for: Loading and saving shapefiles or GeoJSON files.</a:t>
            </a:r>
          </a:p>
          <a:p>
            <a:pPr marL="0" indent="0">
              <a:lnSpc>
                <a:spcPct val="90000"/>
              </a:lnSpc>
              <a:buNone/>
            </a:pPr>
            <a:r>
              <a:rPr lang="en-US" sz="1600" dirty="0"/>
              <a:t>4 </a:t>
            </a:r>
            <a:r>
              <a:rPr lang="en-US" sz="1600" dirty="0" err="1"/>
              <a:t>Rasterio</a:t>
            </a:r>
            <a:r>
              <a:rPr lang="en-US" sz="1600" dirty="0"/>
              <a:t>:</a:t>
            </a:r>
          </a:p>
          <a:p>
            <a:pPr>
              <a:lnSpc>
                <a:spcPct val="90000"/>
              </a:lnSpc>
            </a:pPr>
            <a:r>
              <a:rPr lang="en-US" sz="1600" dirty="0"/>
              <a:t>Handles raster (grid-based) data.</a:t>
            </a:r>
          </a:p>
          <a:p>
            <a:pPr>
              <a:lnSpc>
                <a:spcPct val="90000"/>
              </a:lnSpc>
            </a:pPr>
            <a:r>
              <a:rPr lang="en-US" sz="1600" dirty="0"/>
              <a:t>Best for: Reading and manipulating raster data like satellite imagery (clipping raster data, reading pixel values).</a:t>
            </a:r>
          </a:p>
          <a:p>
            <a:pPr>
              <a:lnSpc>
                <a:spcPct val="90000"/>
              </a:lnSpc>
            </a:pPr>
            <a:endParaRPr lang="en-IE" sz="1300" dirty="0"/>
          </a:p>
        </p:txBody>
      </p:sp>
    </p:spTree>
    <p:extLst>
      <p:ext uri="{BB962C8B-B14F-4D97-AF65-F5344CB8AC3E}">
        <p14:creationId xmlns:p14="http://schemas.microsoft.com/office/powerpoint/2010/main" val="2477393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0475C-F4EA-7300-3D6A-BA0EBA4B7ABB}"/>
              </a:ext>
            </a:extLst>
          </p:cNvPr>
          <p:cNvSpPr>
            <a:spLocks noGrp="1"/>
          </p:cNvSpPr>
          <p:nvPr>
            <p:ph type="title"/>
          </p:nvPr>
        </p:nvSpPr>
        <p:spPr/>
        <p:txBody>
          <a:bodyPr>
            <a:normAutofit/>
          </a:bodyPr>
          <a:lstStyle/>
          <a:p>
            <a:r>
              <a:rPr lang="en-US" sz="2700"/>
              <a:t>Hands-On Demonstration</a:t>
            </a:r>
            <a:endParaRPr lang="en-IE" sz="2700" dirty="0"/>
          </a:p>
        </p:txBody>
      </p:sp>
      <p:pic>
        <p:nvPicPr>
          <p:cNvPr id="5" name="Content Placeholder 4">
            <a:extLst>
              <a:ext uri="{FF2B5EF4-FFF2-40B4-BE49-F238E27FC236}">
                <a16:creationId xmlns:a16="http://schemas.microsoft.com/office/drawing/2014/main" id="{57EBD99E-45B5-CF13-0D15-65297C0040F5}"/>
              </a:ext>
            </a:extLst>
          </p:cNvPr>
          <p:cNvPicPr>
            <a:picLocks noGrp="1" noChangeAspect="1"/>
          </p:cNvPicPr>
          <p:nvPr>
            <p:ph idx="1"/>
          </p:nvPr>
        </p:nvPicPr>
        <p:blipFill>
          <a:blip r:embed="rId2"/>
          <a:stretch>
            <a:fillRect/>
          </a:stretch>
        </p:blipFill>
        <p:spPr>
          <a:xfrm>
            <a:off x="6762747" y="2492857"/>
            <a:ext cx="5025448" cy="4189809"/>
          </a:xfrm>
        </p:spPr>
      </p:pic>
      <p:sp>
        <p:nvSpPr>
          <p:cNvPr id="6" name="TextBox 5">
            <a:extLst>
              <a:ext uri="{FF2B5EF4-FFF2-40B4-BE49-F238E27FC236}">
                <a16:creationId xmlns:a16="http://schemas.microsoft.com/office/drawing/2014/main" id="{321F3FF7-45CA-8190-DC06-C2513FA22E05}"/>
              </a:ext>
            </a:extLst>
          </p:cNvPr>
          <p:cNvSpPr txBox="1"/>
          <p:nvPr/>
        </p:nvSpPr>
        <p:spPr>
          <a:xfrm>
            <a:off x="404788" y="1914147"/>
            <a:ext cx="6357959" cy="1477328"/>
          </a:xfrm>
          <a:prstGeom prst="rect">
            <a:avLst/>
          </a:prstGeom>
          <a:noFill/>
        </p:spPr>
        <p:txBody>
          <a:bodyPr wrap="none" rtlCol="0">
            <a:spAutoFit/>
          </a:bodyPr>
          <a:lstStyle/>
          <a:p>
            <a:pPr marL="285750" indent="-285750">
              <a:buFont typeface="Arial" panose="020B0604020202020204" pitchFamily="34" charset="0"/>
              <a:buChar char="•"/>
            </a:pPr>
            <a:r>
              <a:rPr lang="en-US" dirty="0"/>
              <a:t>Load GeoJSON files into GeoDataframes.</a:t>
            </a:r>
          </a:p>
          <a:p>
            <a:pPr marL="285750" indent="-285750">
              <a:buFont typeface="Arial" panose="020B0604020202020204" pitchFamily="34" charset="0"/>
              <a:buChar char="•"/>
            </a:pPr>
            <a:r>
              <a:rPr lang="en-US" dirty="0"/>
              <a:t>Visualize the data using plot() method from GeoPandas.</a:t>
            </a:r>
          </a:p>
          <a:p>
            <a:pPr marL="285750" indent="-285750">
              <a:buFont typeface="Arial" panose="020B0604020202020204" pitchFamily="34" charset="0"/>
              <a:buChar char="•"/>
            </a:pPr>
            <a:r>
              <a:rPr lang="en-US" dirty="0"/>
              <a:t>Perform spatial intersection between 2 GeoDataframes.</a:t>
            </a:r>
          </a:p>
          <a:p>
            <a:pPr marL="285750" indent="-285750">
              <a:buFont typeface="Arial" panose="020B0604020202020204" pitchFamily="34" charset="0"/>
              <a:buChar char="•"/>
            </a:pPr>
            <a:r>
              <a:rPr lang="en-US" dirty="0"/>
              <a:t>Writing GeoDataframe to Database.</a:t>
            </a:r>
          </a:p>
          <a:p>
            <a:pPr marL="285750" indent="-285750">
              <a:buFont typeface="Arial" panose="020B0604020202020204" pitchFamily="34" charset="0"/>
              <a:buChar char="•"/>
            </a:pPr>
            <a:r>
              <a:rPr lang="en-US" dirty="0"/>
              <a:t>Create a database view of spatial intersection between 2 tables.</a:t>
            </a:r>
            <a:endParaRPr lang="en-IE" dirty="0"/>
          </a:p>
        </p:txBody>
      </p:sp>
      <p:pic>
        <p:nvPicPr>
          <p:cNvPr id="8" name="Picture 7">
            <a:extLst>
              <a:ext uri="{FF2B5EF4-FFF2-40B4-BE49-F238E27FC236}">
                <a16:creationId xmlns:a16="http://schemas.microsoft.com/office/drawing/2014/main" id="{D435CB05-9A15-08AA-0421-E0EB255A73AF}"/>
              </a:ext>
            </a:extLst>
          </p:cNvPr>
          <p:cNvPicPr>
            <a:picLocks noChangeAspect="1"/>
          </p:cNvPicPr>
          <p:nvPr/>
        </p:nvPicPr>
        <p:blipFill>
          <a:blip r:embed="rId3"/>
          <a:stretch>
            <a:fillRect/>
          </a:stretch>
        </p:blipFill>
        <p:spPr>
          <a:xfrm>
            <a:off x="3764428" y="3681236"/>
            <a:ext cx="2156647" cy="2728196"/>
          </a:xfrm>
          <a:prstGeom prst="rect">
            <a:avLst/>
          </a:prstGeom>
        </p:spPr>
      </p:pic>
      <p:pic>
        <p:nvPicPr>
          <p:cNvPr id="11" name="Picture 10">
            <a:extLst>
              <a:ext uri="{FF2B5EF4-FFF2-40B4-BE49-F238E27FC236}">
                <a16:creationId xmlns:a16="http://schemas.microsoft.com/office/drawing/2014/main" id="{AE6165EA-D887-DB77-16A9-FE11492E9615}"/>
              </a:ext>
            </a:extLst>
          </p:cNvPr>
          <p:cNvPicPr>
            <a:picLocks noChangeAspect="1"/>
          </p:cNvPicPr>
          <p:nvPr/>
        </p:nvPicPr>
        <p:blipFill>
          <a:blip r:embed="rId4"/>
          <a:stretch>
            <a:fillRect/>
          </a:stretch>
        </p:blipFill>
        <p:spPr>
          <a:xfrm>
            <a:off x="847687" y="3681236"/>
            <a:ext cx="2377646" cy="2728196"/>
          </a:xfrm>
          <a:prstGeom prst="rect">
            <a:avLst/>
          </a:prstGeom>
        </p:spPr>
      </p:pic>
      <p:sp>
        <p:nvSpPr>
          <p:cNvPr id="13" name="TextBox 12">
            <a:extLst>
              <a:ext uri="{FF2B5EF4-FFF2-40B4-BE49-F238E27FC236}">
                <a16:creationId xmlns:a16="http://schemas.microsoft.com/office/drawing/2014/main" id="{4929463D-F087-0E12-D6C2-E103E2D94E5B}"/>
              </a:ext>
            </a:extLst>
          </p:cNvPr>
          <p:cNvSpPr txBox="1"/>
          <p:nvPr/>
        </p:nvSpPr>
        <p:spPr>
          <a:xfrm>
            <a:off x="1503293" y="3311904"/>
            <a:ext cx="914033" cy="369332"/>
          </a:xfrm>
          <a:prstGeom prst="rect">
            <a:avLst/>
          </a:prstGeom>
          <a:noFill/>
        </p:spPr>
        <p:txBody>
          <a:bodyPr wrap="none" rtlCol="0">
            <a:spAutoFit/>
          </a:bodyPr>
          <a:lstStyle/>
          <a:p>
            <a:r>
              <a:rPr lang="en-US" dirty="0"/>
              <a:t>Regions</a:t>
            </a:r>
          </a:p>
        </p:txBody>
      </p:sp>
      <p:sp>
        <p:nvSpPr>
          <p:cNvPr id="15" name="TextBox 14">
            <a:extLst>
              <a:ext uri="{FF2B5EF4-FFF2-40B4-BE49-F238E27FC236}">
                <a16:creationId xmlns:a16="http://schemas.microsoft.com/office/drawing/2014/main" id="{B3273E56-B08B-634E-1F4B-B55CE6FFC0CC}"/>
              </a:ext>
            </a:extLst>
          </p:cNvPr>
          <p:cNvSpPr txBox="1"/>
          <p:nvPr/>
        </p:nvSpPr>
        <p:spPr>
          <a:xfrm>
            <a:off x="4465886" y="3311904"/>
            <a:ext cx="753732" cy="369332"/>
          </a:xfrm>
          <a:prstGeom prst="rect">
            <a:avLst/>
          </a:prstGeom>
          <a:noFill/>
        </p:spPr>
        <p:txBody>
          <a:bodyPr wrap="none" rtlCol="0">
            <a:spAutoFit/>
          </a:bodyPr>
          <a:lstStyle/>
          <a:p>
            <a:r>
              <a:rPr lang="en-US" dirty="0"/>
              <a:t>Roads</a:t>
            </a:r>
            <a:endParaRPr lang="en-IE" dirty="0"/>
          </a:p>
        </p:txBody>
      </p:sp>
      <p:sp>
        <p:nvSpPr>
          <p:cNvPr id="21" name="TextBox 20">
            <a:extLst>
              <a:ext uri="{FF2B5EF4-FFF2-40B4-BE49-F238E27FC236}">
                <a16:creationId xmlns:a16="http://schemas.microsoft.com/office/drawing/2014/main" id="{1BDD42CE-FD55-BD55-CC5B-24BE884BD504}"/>
              </a:ext>
            </a:extLst>
          </p:cNvPr>
          <p:cNvSpPr txBox="1"/>
          <p:nvPr/>
        </p:nvSpPr>
        <p:spPr>
          <a:xfrm>
            <a:off x="8546746" y="2004216"/>
            <a:ext cx="1457450" cy="369332"/>
          </a:xfrm>
          <a:prstGeom prst="rect">
            <a:avLst/>
          </a:prstGeom>
          <a:noFill/>
        </p:spPr>
        <p:txBody>
          <a:bodyPr wrap="none" rtlCol="0">
            <a:spAutoFit/>
          </a:bodyPr>
          <a:lstStyle/>
          <a:p>
            <a:r>
              <a:rPr lang="en-US" dirty="0"/>
              <a:t>Code Snippet</a:t>
            </a:r>
            <a:endParaRPr lang="en-IE" dirty="0"/>
          </a:p>
        </p:txBody>
      </p:sp>
      <p:sp>
        <p:nvSpPr>
          <p:cNvPr id="3" name="TextBox 2">
            <a:extLst>
              <a:ext uri="{FF2B5EF4-FFF2-40B4-BE49-F238E27FC236}">
                <a16:creationId xmlns:a16="http://schemas.microsoft.com/office/drawing/2014/main" id="{C2DB4D14-530A-E03C-323F-6F16EC225629}"/>
              </a:ext>
            </a:extLst>
          </p:cNvPr>
          <p:cNvSpPr txBox="1"/>
          <p:nvPr/>
        </p:nvSpPr>
        <p:spPr>
          <a:xfrm>
            <a:off x="0" y="6521083"/>
            <a:ext cx="2622000" cy="323165"/>
          </a:xfrm>
          <a:prstGeom prst="rect">
            <a:avLst/>
          </a:prstGeom>
          <a:noFill/>
        </p:spPr>
        <p:txBody>
          <a:bodyPr wrap="none" rtlCol="0">
            <a:spAutoFit/>
          </a:bodyPr>
          <a:lstStyle/>
          <a:p>
            <a:r>
              <a:rPr lang="en-US" sz="1500" dirty="0"/>
              <a:t>Data Source: https://data.gov.ie/</a:t>
            </a:r>
            <a:endParaRPr lang="en-IE" sz="1500" dirty="0"/>
          </a:p>
        </p:txBody>
      </p:sp>
    </p:spTree>
    <p:extLst>
      <p:ext uri="{BB962C8B-B14F-4D97-AF65-F5344CB8AC3E}">
        <p14:creationId xmlns:p14="http://schemas.microsoft.com/office/powerpoint/2010/main" val="2476462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6B2C8-0DD8-BBC5-1B2F-4D74CE460E35}"/>
              </a:ext>
            </a:extLst>
          </p:cNvPr>
          <p:cNvSpPr>
            <a:spLocks noGrp="1"/>
          </p:cNvSpPr>
          <p:nvPr>
            <p:ph type="title"/>
          </p:nvPr>
        </p:nvSpPr>
        <p:spPr/>
        <p:txBody>
          <a:bodyPr/>
          <a:lstStyle/>
          <a:p>
            <a:r>
              <a:rPr lang="en-US" dirty="0"/>
              <a:t>Best Practices in geospatial python</a:t>
            </a:r>
            <a:endParaRPr lang="en-IE" dirty="0"/>
          </a:p>
        </p:txBody>
      </p:sp>
      <p:sp>
        <p:nvSpPr>
          <p:cNvPr id="3" name="Content Placeholder 2">
            <a:extLst>
              <a:ext uri="{FF2B5EF4-FFF2-40B4-BE49-F238E27FC236}">
                <a16:creationId xmlns:a16="http://schemas.microsoft.com/office/drawing/2014/main" id="{FFB2FA16-7ADC-CB3E-ED3C-32C36EEBC8C5}"/>
              </a:ext>
            </a:extLst>
          </p:cNvPr>
          <p:cNvSpPr>
            <a:spLocks noGrp="1"/>
          </p:cNvSpPr>
          <p:nvPr>
            <p:ph idx="1"/>
          </p:nvPr>
        </p:nvSpPr>
        <p:spPr>
          <a:xfrm>
            <a:off x="581192" y="2180496"/>
            <a:ext cx="8270977" cy="3678303"/>
          </a:xfrm>
        </p:spPr>
        <p:txBody>
          <a:bodyPr>
            <a:normAutofit/>
          </a:bodyPr>
          <a:lstStyle/>
          <a:p>
            <a:pPr marL="342900" indent="-342900" algn="just">
              <a:buFont typeface="+mj-lt"/>
              <a:buAutoNum type="arabicPeriod"/>
            </a:pPr>
            <a:r>
              <a:rPr lang="en-US" dirty="0"/>
              <a:t>Efficient Data Management:</a:t>
            </a:r>
          </a:p>
          <a:p>
            <a:pPr algn="just"/>
            <a:r>
              <a:rPr lang="en-US" dirty="0"/>
              <a:t>Use Geospatial Databases:  When working with large datasets, consider using databases like </a:t>
            </a:r>
            <a:r>
              <a:rPr lang="en-US" dirty="0" err="1"/>
              <a:t>PostGIS</a:t>
            </a:r>
            <a:r>
              <a:rPr lang="en-US" dirty="0"/>
              <a:t> (a spatial extension for PostgreSQL) to manage spatial data efficiently. Python’s </a:t>
            </a:r>
            <a:r>
              <a:rPr lang="en-US" dirty="0" err="1"/>
              <a:t>SQLAlchemy</a:t>
            </a:r>
            <a:r>
              <a:rPr lang="en-US" dirty="0"/>
              <a:t> and </a:t>
            </a:r>
            <a:r>
              <a:rPr lang="en-US" dirty="0" err="1"/>
              <a:t>GeoAlchemy</a:t>
            </a:r>
            <a:r>
              <a:rPr lang="en-US" dirty="0"/>
              <a:t> can help integrate Python with </a:t>
            </a:r>
            <a:r>
              <a:rPr lang="en-US" dirty="0" err="1"/>
              <a:t>PostGIS</a:t>
            </a:r>
            <a:r>
              <a:rPr lang="en-US" dirty="0"/>
              <a:t> seamlessly.</a:t>
            </a:r>
          </a:p>
          <a:p>
            <a:pPr algn="just"/>
            <a:r>
              <a:rPr lang="en-US" dirty="0"/>
              <a:t>Best Practice: For large-scale operations (querying, updating geospatial data), avoid storing data in multiple flat files (shapefiles, GeoJSON). Instead, centralize your data in a database for scalability.</a:t>
            </a:r>
          </a:p>
        </p:txBody>
      </p:sp>
      <p:sp>
        <p:nvSpPr>
          <p:cNvPr id="4" name="Rectangle 3" descr="Database">
            <a:extLst>
              <a:ext uri="{FF2B5EF4-FFF2-40B4-BE49-F238E27FC236}">
                <a16:creationId xmlns:a16="http://schemas.microsoft.com/office/drawing/2014/main" id="{905B873F-526B-9F53-5B1D-132B2226313F}"/>
              </a:ext>
            </a:extLst>
          </p:cNvPr>
          <p:cNvSpPr/>
          <p:nvPr/>
        </p:nvSpPr>
        <p:spPr>
          <a:xfrm>
            <a:off x="9882143" y="3131990"/>
            <a:ext cx="1530924" cy="1775314"/>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n-IE"/>
          </a:p>
        </p:txBody>
      </p:sp>
    </p:spTree>
    <p:extLst>
      <p:ext uri="{BB962C8B-B14F-4D97-AF65-F5344CB8AC3E}">
        <p14:creationId xmlns:p14="http://schemas.microsoft.com/office/powerpoint/2010/main" val="280127148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TM03457464[[fn=Dividend]]</Template>
  <TotalTime>0</TotalTime>
  <Words>849</Words>
  <Application>Microsoft Office PowerPoint</Application>
  <PresentationFormat>Widescreen</PresentationFormat>
  <Paragraphs>83</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Arial</vt:lpstr>
      <vt:lpstr>Gill Sans MT</vt:lpstr>
      <vt:lpstr>Wingdings</vt:lpstr>
      <vt:lpstr>Wingdings 2</vt:lpstr>
      <vt:lpstr>Dividend</vt:lpstr>
      <vt:lpstr>Unlocking the Power of Geospatial Data with Python</vt:lpstr>
      <vt:lpstr>About me</vt:lpstr>
      <vt:lpstr>Agenda:</vt:lpstr>
      <vt:lpstr>What is Geospatial Data?</vt:lpstr>
      <vt:lpstr>Examples of datasets</vt:lpstr>
      <vt:lpstr>Why python for Geospatial Analysis?</vt:lpstr>
      <vt:lpstr>Core Geospatial Python Libraries</vt:lpstr>
      <vt:lpstr>Hands-On Demonstration</vt:lpstr>
      <vt:lpstr>Best Practices in geospatial python</vt:lpstr>
      <vt:lpstr>Best Practices in geospatial python</vt:lpstr>
      <vt:lpstr>Best Practices in geospatial python</vt:lpstr>
      <vt:lpstr>Conclusion – key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Safa Ridene</dc:creator>
  <cp:lastModifiedBy>Safa Ridene</cp:lastModifiedBy>
  <cp:revision>31</cp:revision>
  <dcterms:created xsi:type="dcterms:W3CDTF">2024-09-09T23:43:09Z</dcterms:created>
  <dcterms:modified xsi:type="dcterms:W3CDTF">2024-09-17T23:42:46Z</dcterms:modified>
</cp:coreProperties>
</file>