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1" r:id="rId4"/>
    <p:sldId id="292" r:id="rId5"/>
    <p:sldId id="294" r:id="rId6"/>
    <p:sldId id="320" r:id="rId7"/>
    <p:sldId id="339" r:id="rId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5420" y="131122"/>
            <a:ext cx="6993158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2,</a:t>
            </a:r>
            <a:r>
              <a:rPr spc="-9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B77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2,</a:t>
            </a:r>
            <a:r>
              <a:rPr spc="-9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2411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81" y="0"/>
                </a:lnTo>
                <a:lnTo>
                  <a:pt x="9143981" y="519373"/>
                </a:lnTo>
                <a:lnTo>
                  <a:pt x="0" y="519373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B77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2,</a:t>
            </a:r>
            <a:r>
              <a:rPr spc="-9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B77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2,</a:t>
            </a:r>
            <a:r>
              <a:rPr spc="-9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2,</a:t>
            </a:r>
            <a:r>
              <a:rPr spc="-9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2411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81" y="0"/>
                </a:lnTo>
                <a:lnTo>
                  <a:pt x="9143981" y="519373"/>
                </a:lnTo>
                <a:lnTo>
                  <a:pt x="0" y="519373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245" y="-43762"/>
            <a:ext cx="3997508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B77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573" y="1491994"/>
            <a:ext cx="3989704" cy="2498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56513" y="4704893"/>
            <a:ext cx="1423034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 </a:t>
            </a:r>
            <a:r>
              <a:rPr spc="-5" dirty="0"/>
              <a:t>2,</a:t>
            </a:r>
            <a:r>
              <a:rPr spc="-9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8342" y="1352550"/>
            <a:ext cx="3748187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84910">
              <a:lnSpc>
                <a:spcPct val="100299"/>
              </a:lnSpc>
              <a:spcBef>
                <a:spcPts val="80"/>
              </a:spcBef>
            </a:pPr>
            <a:r>
              <a:rPr sz="4800" spc="-5" dirty="0" smtClean="0">
                <a:solidFill>
                  <a:srgbClr val="000000"/>
                </a:solidFill>
              </a:rPr>
              <a:t>CNN</a:t>
            </a:r>
            <a:r>
              <a:rPr sz="4800" spc="-60" dirty="0" smtClean="0">
                <a:solidFill>
                  <a:srgbClr val="000000"/>
                </a:solidFill>
              </a:rPr>
              <a:t> </a:t>
            </a:r>
            <a:r>
              <a:rPr sz="4800" spc="25" dirty="0">
                <a:solidFill>
                  <a:srgbClr val="000000"/>
                </a:solidFill>
              </a:rPr>
              <a:t>Architectures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5174" y="1244857"/>
            <a:ext cx="1131570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Arial"/>
                <a:cs typeface="Arial"/>
              </a:rPr>
              <a:t>Architecture:</a:t>
            </a:r>
            <a:endParaRPr sz="1400">
              <a:latin typeface="Arial"/>
              <a:cs typeface="Arial"/>
            </a:endParaRPr>
          </a:p>
          <a:p>
            <a:pPr marL="12700" marR="8445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POOL1  </a:t>
            </a:r>
            <a:r>
              <a:rPr sz="1400" spc="-5" dirty="0">
                <a:solidFill>
                  <a:srgbClr val="69A84F"/>
                </a:solidFill>
                <a:latin typeface="Arial"/>
                <a:cs typeface="Arial"/>
              </a:rPr>
              <a:t>NORM1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POOL2  </a:t>
            </a:r>
            <a:r>
              <a:rPr sz="1400" spc="-5" dirty="0">
                <a:solidFill>
                  <a:srgbClr val="69A84F"/>
                </a:solidFill>
                <a:latin typeface="Arial"/>
                <a:cs typeface="Arial"/>
              </a:rPr>
              <a:t>NORM2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  CONV4  CONV5</a:t>
            </a:r>
            <a:endParaRPr sz="1400">
              <a:latin typeface="Arial"/>
              <a:cs typeface="Arial"/>
            </a:endParaRPr>
          </a:p>
          <a:p>
            <a:pPr marL="12700" marR="133985">
              <a:lnSpc>
                <a:spcPts val="165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POOL3 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</a:t>
            </a:r>
            <a:endParaRPr sz="1400">
              <a:latin typeface="Arial"/>
              <a:cs typeface="Arial"/>
            </a:endParaRPr>
          </a:p>
          <a:p>
            <a:pPr marL="12700" marR="775335">
              <a:lnSpc>
                <a:spcPts val="1650"/>
              </a:lnSpc>
            </a:pP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  FC8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511587" y="573576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8415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11587" y="2332122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34589" y="2012510"/>
          <a:ext cx="830580" cy="201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8415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384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384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5x5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11x11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540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42784" y="262851"/>
          <a:ext cx="83058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22860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159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38550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VGGNet</a:t>
            </a:r>
            <a:endParaRPr sz="3000"/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[Simonyan and Zisserman,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499" y="1214851"/>
            <a:ext cx="316039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Small filters, Deeper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8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(AlexNet)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16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19 layers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(VGG16Net)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Only 3x3 CONV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stride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1, pad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2x2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MAX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POOL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499" y="3424646"/>
            <a:ext cx="336867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5240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11.7% 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 in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ILSVRC’13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(ZFNet)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7.3% 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 in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91" y="4112429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9488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6286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9515" y="3146418"/>
            <a:ext cx="1570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Inception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49" y="1134726"/>
            <a:ext cx="37719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Deeper networks, with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823" y="1963400"/>
            <a:ext cx="355346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Efficient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“Inception”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No FC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Only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 million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parameters!</a:t>
            </a:r>
            <a:endParaRPr sz="18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12x less than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  <a:p>
            <a:pPr marL="316865" marR="5080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ILSVRC’14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winner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(6.7%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5116" y="1768446"/>
            <a:ext cx="2881069" cy="136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8284" y="201588"/>
            <a:ext cx="1392522" cy="4315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414718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571" y="3231143"/>
            <a:ext cx="2145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445" y="2565794"/>
            <a:ext cx="932180" cy="324485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15"/>
              </a:spcBef>
            </a:pPr>
            <a:r>
              <a:rPr sz="900" spc="-30" dirty="0">
                <a:solidFill>
                  <a:srgbClr val="44808E"/>
                </a:solidFill>
                <a:latin typeface="Arial"/>
                <a:cs typeface="Arial"/>
              </a:rPr>
              <a:t>Previous</a:t>
            </a:r>
            <a:r>
              <a:rPr sz="900" spc="-20" dirty="0">
                <a:solidFill>
                  <a:srgbClr val="44808E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44808E"/>
                </a:solidFill>
                <a:latin typeface="Arial"/>
                <a:cs typeface="Arial"/>
              </a:rPr>
              <a:t>Layer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9392" y="1965346"/>
            <a:ext cx="932180" cy="324485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85750" marR="246379" indent="-31750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985E8"/>
                </a:solidFill>
                <a:latin typeface="Arial"/>
                <a:cs typeface="Arial"/>
              </a:rPr>
              <a:t>3x3</a:t>
            </a:r>
            <a:r>
              <a:rPr sz="900" spc="-8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4985E8"/>
                </a:solidFill>
                <a:latin typeface="Arial"/>
                <a:cs typeface="Arial"/>
              </a:rPr>
              <a:t>max  </a:t>
            </a:r>
            <a:r>
              <a:rPr sz="900" spc="-15" dirty="0">
                <a:solidFill>
                  <a:srgbClr val="4985E8"/>
                </a:solidFill>
                <a:latin typeface="Arial"/>
                <a:cs typeface="Arial"/>
              </a:rPr>
              <a:t>pooling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069" y="1965346"/>
            <a:ext cx="932180" cy="324485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15" dirty="0">
                <a:solidFill>
                  <a:srgbClr val="FF9900"/>
                </a:solidFill>
                <a:latin typeface="Arial"/>
                <a:cs typeface="Arial"/>
              </a:rPr>
              <a:t>5x5  convolution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6747" y="1965346"/>
            <a:ext cx="932180" cy="324485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15" dirty="0">
                <a:solidFill>
                  <a:srgbClr val="FF9900"/>
                </a:solidFill>
                <a:latin typeface="Arial"/>
                <a:cs typeface="Arial"/>
              </a:rPr>
              <a:t>3x3  convolution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424" y="1965346"/>
            <a:ext cx="932180" cy="324485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15" dirty="0">
                <a:solidFill>
                  <a:srgbClr val="FF9900"/>
                </a:solidFill>
                <a:latin typeface="Arial"/>
                <a:cs typeface="Arial"/>
              </a:rPr>
              <a:t>1x1  convolution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5095" y="1460897"/>
            <a:ext cx="1066800" cy="324485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35" dirty="0">
                <a:solidFill>
                  <a:srgbClr val="44808E"/>
                </a:solidFill>
                <a:latin typeface="Arial"/>
                <a:cs typeface="Arial"/>
              </a:rPr>
              <a:t>Filter  </a:t>
            </a:r>
            <a:r>
              <a:rPr sz="900" spc="-10" dirty="0">
                <a:solidFill>
                  <a:srgbClr val="44808E"/>
                </a:solidFill>
                <a:latin typeface="Arial"/>
                <a:cs typeface="Arial"/>
              </a:rPr>
              <a:t>concatenation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9400" y="2307020"/>
            <a:ext cx="1639570" cy="259079"/>
          </a:xfrm>
          <a:custGeom>
            <a:avLst/>
            <a:gdLst/>
            <a:ahLst/>
            <a:cxnLst/>
            <a:rect l="l" t="t" r="r" b="b"/>
            <a:pathLst>
              <a:path w="1639570" h="259080">
                <a:moveTo>
                  <a:pt x="1639094" y="258774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4480" y="2266415"/>
            <a:ext cx="109349" cy="81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8673" y="2332502"/>
            <a:ext cx="570230" cy="233679"/>
          </a:xfrm>
          <a:custGeom>
            <a:avLst/>
            <a:gdLst/>
            <a:ahLst/>
            <a:cxnLst/>
            <a:rect l="l" t="t" r="r" b="b"/>
            <a:pathLst>
              <a:path w="570230" h="233680">
                <a:moveTo>
                  <a:pt x="569821" y="233292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9143" y="2290222"/>
            <a:ext cx="110977" cy="80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8494" y="2354150"/>
            <a:ext cx="306705" cy="212090"/>
          </a:xfrm>
          <a:custGeom>
            <a:avLst/>
            <a:gdLst/>
            <a:ahLst/>
            <a:cxnLst/>
            <a:rect l="l" t="t" r="r" b="b"/>
            <a:pathLst>
              <a:path w="306705" h="212089">
                <a:moveTo>
                  <a:pt x="0" y="211644"/>
                </a:moveTo>
                <a:lnTo>
                  <a:pt x="3064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7544" y="2295497"/>
            <a:ext cx="108049" cy="94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8494" y="2310235"/>
            <a:ext cx="1364615" cy="255904"/>
          </a:xfrm>
          <a:custGeom>
            <a:avLst/>
            <a:gdLst/>
            <a:ahLst/>
            <a:cxnLst/>
            <a:rect l="l" t="t" r="r" b="b"/>
            <a:pathLst>
              <a:path w="1364614" h="255905">
                <a:moveTo>
                  <a:pt x="0" y="255559"/>
                </a:moveTo>
                <a:lnTo>
                  <a:pt x="136454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7717" y="2269782"/>
            <a:ext cx="109824" cy="80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1994" y="1798896"/>
            <a:ext cx="1363980" cy="167005"/>
          </a:xfrm>
          <a:custGeom>
            <a:avLst/>
            <a:gdLst/>
            <a:ahLst/>
            <a:cxnLst/>
            <a:rect l="l" t="t" r="r" b="b"/>
            <a:pathLst>
              <a:path w="1363979" h="167005">
                <a:moveTo>
                  <a:pt x="1363447" y="16644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6669" y="1758139"/>
            <a:ext cx="108674" cy="81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2844" y="1831966"/>
            <a:ext cx="296545" cy="133985"/>
          </a:xfrm>
          <a:custGeom>
            <a:avLst/>
            <a:gdLst/>
            <a:ahLst/>
            <a:cxnLst/>
            <a:rect l="l" t="t" r="r" b="b"/>
            <a:pathLst>
              <a:path w="296544" h="133985">
                <a:moveTo>
                  <a:pt x="296274" y="13337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4494" y="1786953"/>
            <a:ext cx="110799" cy="83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62796" y="1814518"/>
            <a:ext cx="565785" cy="151130"/>
          </a:xfrm>
          <a:custGeom>
            <a:avLst/>
            <a:gdLst/>
            <a:ahLst/>
            <a:cxnLst/>
            <a:rect l="l" t="t" r="r" b="b"/>
            <a:pathLst>
              <a:path w="565785" h="151130">
                <a:moveTo>
                  <a:pt x="0" y="150827"/>
                </a:moveTo>
                <a:lnTo>
                  <a:pt x="56517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0320" y="1774591"/>
            <a:ext cx="110699" cy="79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473" y="1796746"/>
            <a:ext cx="1638300" cy="168910"/>
          </a:xfrm>
          <a:custGeom>
            <a:avLst/>
            <a:gdLst/>
            <a:ahLst/>
            <a:cxnLst/>
            <a:rect l="l" t="t" r="r" b="b"/>
            <a:pathLst>
              <a:path w="1638300" h="168910">
                <a:moveTo>
                  <a:pt x="0" y="168599"/>
                </a:moveTo>
                <a:lnTo>
                  <a:pt x="16382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2019" y="1755921"/>
            <a:ext cx="108274" cy="816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64787" y="989104"/>
            <a:ext cx="333565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Apply parallel filter operations on  the input from previous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17261" y="1541552"/>
            <a:ext cx="317373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6865" marR="5080" indent="-304165">
              <a:lnSpc>
                <a:spcPct val="100699"/>
              </a:lnSpc>
              <a:spcBef>
                <a:spcPts val="8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Multiple receptive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sizes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convolution (1x1,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3x3,  5x5)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Pooling operation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(3x3)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4787" y="2922675"/>
            <a:ext cx="291846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Concatenate all filter outputs  together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depth-wise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5"/>
            <a:ext cx="3471545" cy="789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49" y="1134726"/>
            <a:ext cx="35166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Very deep networks using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residual  connections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823" y="1963400"/>
            <a:ext cx="35534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152-layer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ImageNet</a:t>
            </a:r>
            <a:endParaRPr sz="1800">
              <a:latin typeface="Arial"/>
              <a:cs typeface="Arial"/>
            </a:endParaRPr>
          </a:p>
          <a:p>
            <a:pPr marL="316865" marR="5080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ILSVRC’15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winner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(3.57%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error)</a:t>
            </a:r>
            <a:endParaRPr sz="1800">
              <a:latin typeface="Arial"/>
              <a:cs typeface="Arial"/>
            </a:endParaRPr>
          </a:p>
          <a:p>
            <a:pPr marL="316865" marR="499109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Swept all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 detection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competitions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  ILSVRC’15 and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COCO’15!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4258" y="39979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34258" y="399799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09365" y="3723267"/>
          <a:ext cx="870584" cy="709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125">
                <a:tc gridSpan="2">
                  <a:txBody>
                    <a:bodyPr/>
                    <a:lstStyle/>
                    <a:p>
                      <a:pPr marL="195580">
                        <a:lnSpc>
                          <a:spcPts val="765"/>
                        </a:lnSpc>
                      </a:pPr>
                      <a:r>
                        <a:rPr sz="700" spc="-1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741A46"/>
                      </a:solidFill>
                      <a:prstDash val="solid"/>
                    </a:lnL>
                    <a:lnR w="19050">
                      <a:solidFill>
                        <a:srgbClr val="741A46"/>
                      </a:solidFill>
                      <a:prstDash val="solid"/>
                    </a:lnR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741A46"/>
                      </a:solidFill>
                      <a:prstDash val="solid"/>
                    </a:lnB>
                    <a:solidFill>
                      <a:srgbClr val="E9D1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25">
                <a:tc gridSpan="2">
                  <a:txBody>
                    <a:bodyPr/>
                    <a:lstStyle/>
                    <a:p>
                      <a:pPr marL="195580">
                        <a:lnSpc>
                          <a:spcPts val="705"/>
                        </a:lnSpc>
                        <a:spcBef>
                          <a:spcPts val="70"/>
                        </a:spcBef>
                      </a:pPr>
                      <a:r>
                        <a:rPr sz="700" spc="-1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9050">
                      <a:solidFill>
                        <a:srgbClr val="741A46"/>
                      </a:solidFill>
                      <a:prstDash val="solid"/>
                    </a:lnL>
                    <a:lnR w="19050">
                      <a:solidFill>
                        <a:srgbClr val="741A46"/>
                      </a:solidFill>
                      <a:prstDash val="solid"/>
                    </a:lnR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741A46"/>
                      </a:solidFill>
                      <a:prstDash val="solid"/>
                    </a:lnB>
                    <a:solidFill>
                      <a:srgbClr val="E9D1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64">
                <a:tc gridSpan="2">
                  <a:txBody>
                    <a:bodyPr/>
                    <a:lstStyle/>
                    <a:p>
                      <a:pPr marL="19050" algn="ctr">
                        <a:lnSpc>
                          <a:spcPts val="765"/>
                        </a:lnSpc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620"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7x7 conv,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 </a:t>
                      </a:r>
                      <a:r>
                        <a:rPr sz="700" spc="3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664">
                <a:tc gridSpan="2">
                  <a:txBody>
                    <a:bodyPr/>
                    <a:lstStyle/>
                    <a:p>
                      <a:pPr marL="19685" algn="ctr">
                        <a:lnSpc>
                          <a:spcPts val="705"/>
                        </a:lnSpc>
                        <a:spcBef>
                          <a:spcPts val="90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434258" y="36547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34258" y="3654767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4483" y="369709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74757" y="3675917"/>
            <a:ext cx="594360" cy="343535"/>
          </a:xfrm>
          <a:custGeom>
            <a:avLst/>
            <a:gdLst/>
            <a:ahLst/>
            <a:cxnLst/>
            <a:rect l="l" t="t" r="r" b="b"/>
            <a:pathLst>
              <a:path w="594359" h="343535">
                <a:moveTo>
                  <a:pt x="0" y="0"/>
                </a:moveTo>
                <a:lnTo>
                  <a:pt x="63512" y="1281"/>
                </a:lnTo>
                <a:lnTo>
                  <a:pt x="126373" y="5002"/>
                </a:lnTo>
                <a:lnTo>
                  <a:pt x="187934" y="10975"/>
                </a:lnTo>
                <a:lnTo>
                  <a:pt x="247547" y="19011"/>
                </a:lnTo>
                <a:lnTo>
                  <a:pt x="304563" y="28923"/>
                </a:lnTo>
                <a:lnTo>
                  <a:pt x="358333" y="40523"/>
                </a:lnTo>
                <a:lnTo>
                  <a:pt x="408208" y="53624"/>
                </a:lnTo>
                <a:lnTo>
                  <a:pt x="453540" y="68039"/>
                </a:lnTo>
                <a:lnTo>
                  <a:pt x="493681" y="83579"/>
                </a:lnTo>
                <a:lnTo>
                  <a:pt x="555791" y="117286"/>
                </a:lnTo>
                <a:lnTo>
                  <a:pt x="589348" y="153245"/>
                </a:lnTo>
                <a:lnTo>
                  <a:pt x="593798" y="171599"/>
                </a:lnTo>
                <a:lnTo>
                  <a:pt x="589380" y="189954"/>
                </a:lnTo>
                <a:lnTo>
                  <a:pt x="555888" y="225912"/>
                </a:lnTo>
                <a:lnTo>
                  <a:pt x="493848" y="259619"/>
                </a:lnTo>
                <a:lnTo>
                  <a:pt x="453745" y="275159"/>
                </a:lnTo>
                <a:lnTo>
                  <a:pt x="408452" y="289574"/>
                </a:lnTo>
                <a:lnTo>
                  <a:pt x="358618" y="302675"/>
                </a:lnTo>
                <a:lnTo>
                  <a:pt x="304892" y="314276"/>
                </a:lnTo>
                <a:lnTo>
                  <a:pt x="247923" y="324188"/>
                </a:lnTo>
                <a:lnTo>
                  <a:pt x="188360" y="332224"/>
                </a:lnTo>
                <a:lnTo>
                  <a:pt x="126853" y="338196"/>
                </a:lnTo>
                <a:lnTo>
                  <a:pt x="64049" y="341917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7533" y="33928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7533" y="33928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27058" y="3370523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700" spc="-20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17533" y="35234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7533" y="352346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27058" y="3501178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700" spc="-20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52683" y="348536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2708" y="3616067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2833" y="33098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32833" y="3309893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2683" y="3352318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3083" y="33098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73257" y="3330918"/>
            <a:ext cx="612775" cy="345440"/>
          </a:xfrm>
          <a:custGeom>
            <a:avLst/>
            <a:gdLst/>
            <a:ahLst/>
            <a:cxnLst/>
            <a:rect l="l" t="t" r="r" b="b"/>
            <a:pathLst>
              <a:path w="612775" h="345439">
                <a:moveTo>
                  <a:pt x="1499" y="344999"/>
                </a:moveTo>
                <a:lnTo>
                  <a:pt x="66844" y="343710"/>
                </a:lnTo>
                <a:lnTo>
                  <a:pt x="131526" y="339970"/>
                </a:lnTo>
                <a:lnTo>
                  <a:pt x="194876" y="333966"/>
                </a:lnTo>
                <a:lnTo>
                  <a:pt x="256225" y="325888"/>
                </a:lnTo>
                <a:lnTo>
                  <a:pt x="314903" y="315924"/>
                </a:lnTo>
                <a:lnTo>
                  <a:pt x="370241" y="304263"/>
                </a:lnTo>
                <a:lnTo>
                  <a:pt x="421571" y="291093"/>
                </a:lnTo>
                <a:lnTo>
                  <a:pt x="468222" y="276602"/>
                </a:lnTo>
                <a:lnTo>
                  <a:pt x="509527" y="260981"/>
                </a:lnTo>
                <a:lnTo>
                  <a:pt x="544815" y="244416"/>
                </a:lnTo>
                <a:lnTo>
                  <a:pt x="594667" y="209212"/>
                </a:lnTo>
                <a:lnTo>
                  <a:pt x="612423" y="172499"/>
                </a:lnTo>
                <a:lnTo>
                  <a:pt x="607811" y="154048"/>
                </a:lnTo>
                <a:lnTo>
                  <a:pt x="573173" y="117902"/>
                </a:lnTo>
                <a:lnTo>
                  <a:pt x="509108" y="84018"/>
                </a:lnTo>
                <a:lnTo>
                  <a:pt x="467711" y="68396"/>
                </a:lnTo>
                <a:lnTo>
                  <a:pt x="420961" y="53906"/>
                </a:lnTo>
                <a:lnTo>
                  <a:pt x="369528" y="40736"/>
                </a:lnTo>
                <a:lnTo>
                  <a:pt x="314080" y="29074"/>
                </a:lnTo>
                <a:lnTo>
                  <a:pt x="255284" y="19110"/>
                </a:lnTo>
                <a:lnTo>
                  <a:pt x="193810" y="11032"/>
                </a:lnTo>
                <a:lnTo>
                  <a:pt x="130326" y="5029"/>
                </a:lnTo>
                <a:lnTo>
                  <a:pt x="65500" y="1288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17533" y="304786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17533" y="304786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27058" y="302557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700" spc="-20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17533" y="31785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17533" y="3178518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27058" y="3156230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700" spc="-20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52683" y="314041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52783" y="3271193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32833" y="2969719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2833" y="29697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52683" y="3011868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73333" y="2990843"/>
            <a:ext cx="595630" cy="340360"/>
          </a:xfrm>
          <a:custGeom>
            <a:avLst/>
            <a:gdLst/>
            <a:ahLst/>
            <a:cxnLst/>
            <a:rect l="l" t="t" r="r" b="b"/>
            <a:pathLst>
              <a:path w="595629" h="340360">
                <a:moveTo>
                  <a:pt x="0" y="340199"/>
                </a:moveTo>
                <a:lnTo>
                  <a:pt x="63666" y="338928"/>
                </a:lnTo>
                <a:lnTo>
                  <a:pt x="126680" y="335240"/>
                </a:lnTo>
                <a:lnTo>
                  <a:pt x="188390" y="329320"/>
                </a:lnTo>
                <a:lnTo>
                  <a:pt x="248146" y="321354"/>
                </a:lnTo>
                <a:lnTo>
                  <a:pt x="305299" y="311529"/>
                </a:lnTo>
                <a:lnTo>
                  <a:pt x="359198" y="300030"/>
                </a:lnTo>
                <a:lnTo>
                  <a:pt x="409192" y="287043"/>
                </a:lnTo>
                <a:lnTo>
                  <a:pt x="454633" y="272754"/>
                </a:lnTo>
                <a:lnTo>
                  <a:pt x="494868" y="257350"/>
                </a:lnTo>
                <a:lnTo>
                  <a:pt x="557126" y="223937"/>
                </a:lnTo>
                <a:lnTo>
                  <a:pt x="590763" y="188293"/>
                </a:lnTo>
                <a:lnTo>
                  <a:pt x="595223" y="170099"/>
                </a:lnTo>
                <a:lnTo>
                  <a:pt x="590795" y="151905"/>
                </a:lnTo>
                <a:lnTo>
                  <a:pt x="557224" y="116261"/>
                </a:lnTo>
                <a:lnTo>
                  <a:pt x="495036" y="82849"/>
                </a:lnTo>
                <a:lnTo>
                  <a:pt x="454837" y="67444"/>
                </a:lnTo>
                <a:lnTo>
                  <a:pt x="409436" y="53156"/>
                </a:lnTo>
                <a:lnTo>
                  <a:pt x="359483" y="40169"/>
                </a:lnTo>
                <a:lnTo>
                  <a:pt x="305628" y="28670"/>
                </a:lnTo>
                <a:lnTo>
                  <a:pt x="248522" y="18844"/>
                </a:lnTo>
                <a:lnTo>
                  <a:pt x="188816" y="10879"/>
                </a:lnTo>
                <a:lnTo>
                  <a:pt x="127160" y="4959"/>
                </a:lnTo>
                <a:lnTo>
                  <a:pt x="64204" y="1270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027958" y="268196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700" spc="-25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018433" y="28349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18433" y="283491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027958" y="281261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8A80D1"/>
                </a:solidFill>
                <a:latin typeface="Arial"/>
                <a:cs typeface="Arial"/>
              </a:rPr>
              <a:t>3x3 conv, </a:t>
            </a:r>
            <a:r>
              <a:rPr sz="700" spc="-5" dirty="0">
                <a:solidFill>
                  <a:srgbClr val="8A80D1"/>
                </a:solidFill>
                <a:latin typeface="Arial"/>
                <a:cs typeface="Arial"/>
              </a:rPr>
              <a:t>128 </a:t>
            </a:r>
            <a:r>
              <a:rPr sz="700" spc="35" dirty="0">
                <a:solidFill>
                  <a:srgbClr val="8A80D1"/>
                </a:solidFill>
                <a:latin typeface="Arial"/>
                <a:cs typeface="Arial"/>
              </a:rPr>
              <a:t>/</a:t>
            </a:r>
            <a:r>
              <a:rPr sz="700" spc="-40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8A80D1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53583" y="279681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53083" y="2927719"/>
            <a:ext cx="635" cy="42545"/>
          </a:xfrm>
          <a:custGeom>
            <a:avLst/>
            <a:gdLst/>
            <a:ahLst/>
            <a:cxnLst/>
            <a:rect l="l" t="t" r="r" b="b"/>
            <a:pathLst>
              <a:path w="634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33558" y="26262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33558" y="262624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53583" y="2668569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73457" y="2647394"/>
            <a:ext cx="595630" cy="343535"/>
          </a:xfrm>
          <a:custGeom>
            <a:avLst/>
            <a:gdLst/>
            <a:ahLst/>
            <a:cxnLst/>
            <a:rect l="l" t="t" r="r" b="b"/>
            <a:pathLst>
              <a:path w="595629" h="343535">
                <a:moveTo>
                  <a:pt x="599" y="0"/>
                </a:moveTo>
                <a:lnTo>
                  <a:pt x="64189" y="1283"/>
                </a:lnTo>
                <a:lnTo>
                  <a:pt x="127129" y="5007"/>
                </a:lnTo>
                <a:lnTo>
                  <a:pt x="188772" y="10984"/>
                </a:lnTo>
                <a:lnTo>
                  <a:pt x="248465" y="19027"/>
                </a:lnTo>
                <a:lnTo>
                  <a:pt x="305559" y="28948"/>
                </a:lnTo>
                <a:lnTo>
                  <a:pt x="359402" y="40558"/>
                </a:lnTo>
                <a:lnTo>
                  <a:pt x="409346" y="53671"/>
                </a:lnTo>
                <a:lnTo>
                  <a:pt x="454738" y="68098"/>
                </a:lnTo>
                <a:lnTo>
                  <a:pt x="494929" y="83652"/>
                </a:lnTo>
                <a:lnTo>
                  <a:pt x="557105" y="117389"/>
                </a:lnTo>
                <a:lnTo>
                  <a:pt x="590671" y="153379"/>
                </a:lnTo>
                <a:lnTo>
                  <a:pt x="595098" y="171749"/>
                </a:lnTo>
                <a:lnTo>
                  <a:pt x="590639" y="190120"/>
                </a:lnTo>
                <a:lnTo>
                  <a:pt x="557007" y="226109"/>
                </a:lnTo>
                <a:lnTo>
                  <a:pt x="494761" y="259846"/>
                </a:lnTo>
                <a:lnTo>
                  <a:pt x="454533" y="275400"/>
                </a:lnTo>
                <a:lnTo>
                  <a:pt x="409102" y="289827"/>
                </a:lnTo>
                <a:lnTo>
                  <a:pt x="359117" y="302940"/>
                </a:lnTo>
                <a:lnTo>
                  <a:pt x="305229" y="314550"/>
                </a:lnTo>
                <a:lnTo>
                  <a:pt x="248089" y="324471"/>
                </a:lnTo>
                <a:lnTo>
                  <a:pt x="188345" y="332514"/>
                </a:lnTo>
                <a:lnTo>
                  <a:pt x="126649" y="338492"/>
                </a:lnTo>
                <a:lnTo>
                  <a:pt x="63651" y="342216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026158" y="234198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700" spc="-25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016633" y="249493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709"/>
                </a:lnTo>
                <a:lnTo>
                  <a:pt x="0" y="9270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16633" y="24949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709"/>
                </a:lnTo>
                <a:lnTo>
                  <a:pt x="0" y="9270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26158" y="247264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700" spc="-25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51783" y="245683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51708" y="2587544"/>
            <a:ext cx="2540" cy="38735"/>
          </a:xfrm>
          <a:custGeom>
            <a:avLst/>
            <a:gdLst/>
            <a:ahLst/>
            <a:cxnLst/>
            <a:rect l="l" t="t" r="r" b="b"/>
            <a:pathLst>
              <a:path w="2540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32133" y="22813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32133" y="2281345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51783" y="2323780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2383" y="22813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72558" y="2302382"/>
            <a:ext cx="579120" cy="345440"/>
          </a:xfrm>
          <a:custGeom>
            <a:avLst/>
            <a:gdLst/>
            <a:ahLst/>
            <a:cxnLst/>
            <a:rect l="l" t="t" r="r" b="b"/>
            <a:pathLst>
              <a:path w="579120" h="345439">
                <a:moveTo>
                  <a:pt x="1499" y="345011"/>
                </a:moveTo>
                <a:lnTo>
                  <a:pt x="67989" y="343519"/>
                </a:lnTo>
                <a:lnTo>
                  <a:pt x="133695" y="339201"/>
                </a:lnTo>
                <a:lnTo>
                  <a:pt x="197828" y="332292"/>
                </a:lnTo>
                <a:lnTo>
                  <a:pt x="259599" y="323026"/>
                </a:lnTo>
                <a:lnTo>
                  <a:pt x="318217" y="311641"/>
                </a:lnTo>
                <a:lnTo>
                  <a:pt x="372893" y="298372"/>
                </a:lnTo>
                <a:lnTo>
                  <a:pt x="422835" y="283453"/>
                </a:lnTo>
                <a:lnTo>
                  <a:pt x="467256" y="267121"/>
                </a:lnTo>
                <a:lnTo>
                  <a:pt x="505364" y="249610"/>
                </a:lnTo>
                <a:lnTo>
                  <a:pt x="559483" y="211998"/>
                </a:lnTo>
                <a:lnTo>
                  <a:pt x="578873" y="172499"/>
                </a:lnTo>
                <a:lnTo>
                  <a:pt x="573828" y="152635"/>
                </a:lnTo>
                <a:lnTo>
                  <a:pt x="536105" y="113848"/>
                </a:lnTo>
                <a:lnTo>
                  <a:pt x="466802" y="77887"/>
                </a:lnTo>
                <a:lnTo>
                  <a:pt x="422279" y="61556"/>
                </a:lnTo>
                <a:lnTo>
                  <a:pt x="372228" y="46638"/>
                </a:lnTo>
                <a:lnTo>
                  <a:pt x="317437" y="33369"/>
                </a:lnTo>
                <a:lnTo>
                  <a:pt x="258696" y="21984"/>
                </a:lnTo>
                <a:lnTo>
                  <a:pt x="196792" y="12719"/>
                </a:lnTo>
                <a:lnTo>
                  <a:pt x="132516" y="5810"/>
                </a:lnTo>
                <a:lnTo>
                  <a:pt x="66655" y="1491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026158" y="1997040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700" spc="-25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016633" y="21499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16633" y="214998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026158" y="212769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700" spc="-25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451783" y="211188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1783" y="2242645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32133" y="194117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32133" y="194117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51783" y="1983331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72633" y="1962296"/>
            <a:ext cx="570230" cy="340360"/>
          </a:xfrm>
          <a:custGeom>
            <a:avLst/>
            <a:gdLst/>
            <a:ahLst/>
            <a:cxnLst/>
            <a:rect l="l" t="t" r="r" b="b"/>
            <a:pathLst>
              <a:path w="570229" h="340360">
                <a:moveTo>
                  <a:pt x="0" y="340199"/>
                </a:moveTo>
                <a:lnTo>
                  <a:pt x="65666" y="338728"/>
                </a:lnTo>
                <a:lnTo>
                  <a:pt x="130551" y="334469"/>
                </a:lnTo>
                <a:lnTo>
                  <a:pt x="193877" y="327656"/>
                </a:lnTo>
                <a:lnTo>
                  <a:pt x="254865" y="318520"/>
                </a:lnTo>
                <a:lnTo>
                  <a:pt x="312738" y="307294"/>
                </a:lnTo>
                <a:lnTo>
                  <a:pt x="366718" y="294209"/>
                </a:lnTo>
                <a:lnTo>
                  <a:pt x="416027" y="279499"/>
                </a:lnTo>
                <a:lnTo>
                  <a:pt x="459887" y="263395"/>
                </a:lnTo>
                <a:lnTo>
                  <a:pt x="497520" y="246129"/>
                </a:lnTo>
                <a:lnTo>
                  <a:pt x="550993" y="209043"/>
                </a:lnTo>
                <a:lnTo>
                  <a:pt x="570223" y="170099"/>
                </a:lnTo>
                <a:lnTo>
                  <a:pt x="565312" y="150511"/>
                </a:lnTo>
                <a:lnTo>
                  <a:pt x="528253" y="112264"/>
                </a:lnTo>
                <a:lnTo>
                  <a:pt x="460068" y="76804"/>
                </a:lnTo>
                <a:lnTo>
                  <a:pt x="416249" y="60700"/>
                </a:lnTo>
                <a:lnTo>
                  <a:pt x="366984" y="45989"/>
                </a:lnTo>
                <a:lnTo>
                  <a:pt x="313050" y="32905"/>
                </a:lnTo>
                <a:lnTo>
                  <a:pt x="255226" y="21678"/>
                </a:lnTo>
                <a:lnTo>
                  <a:pt x="194291" y="12542"/>
                </a:lnTo>
                <a:lnTo>
                  <a:pt x="131023" y="5729"/>
                </a:lnTo>
                <a:lnTo>
                  <a:pt x="66199" y="1471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53883" y="1884813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38308" y="18415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38308" y="18415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409288" y="1666508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454607" y="1702284"/>
            <a:ext cx="635" cy="73025"/>
          </a:xfrm>
          <a:custGeom>
            <a:avLst/>
            <a:gdLst/>
            <a:ahLst/>
            <a:cxnLst/>
            <a:rect l="l" t="t" r="r" b="b"/>
            <a:pathLst>
              <a:path w="634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39208" y="16590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9208" y="165905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029783" y="131533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7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020259" y="14682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20258" y="146828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029783" y="144599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7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455407" y="14301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34958" y="16028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34958" y="160283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55207" y="1561134"/>
            <a:ext cx="635" cy="41910"/>
          </a:xfrm>
          <a:custGeom>
            <a:avLst/>
            <a:gdLst/>
            <a:ahLst/>
            <a:cxnLst/>
            <a:rect l="l" t="t" r="r" b="b"/>
            <a:pathLst>
              <a:path w="634" h="41909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34958" y="12596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34958" y="1259604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455107" y="1301932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75457" y="1280754"/>
            <a:ext cx="601980" cy="343535"/>
          </a:xfrm>
          <a:custGeom>
            <a:avLst/>
            <a:gdLst/>
            <a:ahLst/>
            <a:cxnLst/>
            <a:rect l="l" t="t" r="r" b="b"/>
            <a:pathLst>
              <a:path w="601979" h="343534">
                <a:moveTo>
                  <a:pt x="0" y="0"/>
                </a:moveTo>
                <a:lnTo>
                  <a:pt x="64352" y="1281"/>
                </a:lnTo>
                <a:lnTo>
                  <a:pt x="128045" y="5002"/>
                </a:lnTo>
                <a:lnTo>
                  <a:pt x="190421" y="10975"/>
                </a:lnTo>
                <a:lnTo>
                  <a:pt x="250825" y="19011"/>
                </a:lnTo>
                <a:lnTo>
                  <a:pt x="308596" y="28923"/>
                </a:lnTo>
                <a:lnTo>
                  <a:pt x="363080" y="40523"/>
                </a:lnTo>
                <a:lnTo>
                  <a:pt x="413617" y="53624"/>
                </a:lnTo>
                <a:lnTo>
                  <a:pt x="459552" y="68039"/>
                </a:lnTo>
                <a:lnTo>
                  <a:pt x="500225" y="83579"/>
                </a:lnTo>
                <a:lnTo>
                  <a:pt x="534981" y="100058"/>
                </a:lnTo>
                <a:lnTo>
                  <a:pt x="584108" y="135078"/>
                </a:lnTo>
                <a:lnTo>
                  <a:pt x="601673" y="171599"/>
                </a:lnTo>
                <a:lnTo>
                  <a:pt x="597196" y="189954"/>
                </a:lnTo>
                <a:lnTo>
                  <a:pt x="563258" y="225912"/>
                </a:lnTo>
                <a:lnTo>
                  <a:pt x="500393" y="259619"/>
                </a:lnTo>
                <a:lnTo>
                  <a:pt x="459756" y="275159"/>
                </a:lnTo>
                <a:lnTo>
                  <a:pt x="413861" y="289574"/>
                </a:lnTo>
                <a:lnTo>
                  <a:pt x="363365" y="302675"/>
                </a:lnTo>
                <a:lnTo>
                  <a:pt x="308926" y="314276"/>
                </a:lnTo>
                <a:lnTo>
                  <a:pt x="251201" y="324188"/>
                </a:lnTo>
                <a:lnTo>
                  <a:pt x="190848" y="332224"/>
                </a:lnTo>
                <a:lnTo>
                  <a:pt x="128525" y="338196"/>
                </a:lnTo>
                <a:lnTo>
                  <a:pt x="64889" y="341917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18433" y="9976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18433" y="99765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027958" y="97536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7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018433" y="11283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18433" y="112831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027958" y="110601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7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453583" y="1090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453708" y="1220905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33558" y="9147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33558" y="914718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53583" y="957155"/>
            <a:ext cx="635" cy="40640"/>
          </a:xfrm>
          <a:custGeom>
            <a:avLst/>
            <a:gdLst/>
            <a:ahLst/>
            <a:cxnLst/>
            <a:rect l="l" t="t" r="r" b="b"/>
            <a:pathLst>
              <a:path w="634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53808" y="9147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73957" y="935755"/>
            <a:ext cx="612140" cy="345440"/>
          </a:xfrm>
          <a:custGeom>
            <a:avLst/>
            <a:gdLst/>
            <a:ahLst/>
            <a:cxnLst/>
            <a:rect l="l" t="t" r="r" b="b"/>
            <a:pathLst>
              <a:path w="612140" h="345440">
                <a:moveTo>
                  <a:pt x="1499" y="344999"/>
                </a:moveTo>
                <a:lnTo>
                  <a:pt x="66770" y="343710"/>
                </a:lnTo>
                <a:lnTo>
                  <a:pt x="131377" y="339970"/>
                </a:lnTo>
                <a:lnTo>
                  <a:pt x="194655" y="333966"/>
                </a:lnTo>
                <a:lnTo>
                  <a:pt x="255933" y="325888"/>
                </a:lnTo>
                <a:lnTo>
                  <a:pt x="314544" y="315924"/>
                </a:lnTo>
                <a:lnTo>
                  <a:pt x="369819" y="304263"/>
                </a:lnTo>
                <a:lnTo>
                  <a:pt x="421089" y="291093"/>
                </a:lnTo>
                <a:lnTo>
                  <a:pt x="467687" y="276602"/>
                </a:lnTo>
                <a:lnTo>
                  <a:pt x="508945" y="260981"/>
                </a:lnTo>
                <a:lnTo>
                  <a:pt x="544193" y="244416"/>
                </a:lnTo>
                <a:lnTo>
                  <a:pt x="593987" y="209212"/>
                </a:lnTo>
                <a:lnTo>
                  <a:pt x="611723" y="172499"/>
                </a:lnTo>
                <a:lnTo>
                  <a:pt x="607116" y="154048"/>
                </a:lnTo>
                <a:lnTo>
                  <a:pt x="572518" y="117902"/>
                </a:lnTo>
                <a:lnTo>
                  <a:pt x="508526" y="84018"/>
                </a:lnTo>
                <a:lnTo>
                  <a:pt x="467176" y="68396"/>
                </a:lnTo>
                <a:lnTo>
                  <a:pt x="420480" y="53906"/>
                </a:lnTo>
                <a:lnTo>
                  <a:pt x="369106" y="40736"/>
                </a:lnTo>
                <a:lnTo>
                  <a:pt x="313721" y="29074"/>
                </a:lnTo>
                <a:lnTo>
                  <a:pt x="254993" y="19110"/>
                </a:lnTo>
                <a:lnTo>
                  <a:pt x="193589" y="11032"/>
                </a:lnTo>
                <a:lnTo>
                  <a:pt x="130177" y="5029"/>
                </a:lnTo>
                <a:lnTo>
                  <a:pt x="65425" y="1288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18433" y="6527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018433" y="652706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027958" y="63041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7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018433" y="7833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18433" y="78336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027958" y="76106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7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453583" y="74526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453508" y="876018"/>
            <a:ext cx="635" cy="38735"/>
          </a:xfrm>
          <a:custGeom>
            <a:avLst/>
            <a:gdLst/>
            <a:ahLst/>
            <a:cxnLst/>
            <a:rect l="l" t="t" r="r" b="b"/>
            <a:pathLst>
              <a:path w="634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74057" y="583968"/>
            <a:ext cx="620395" cy="352425"/>
          </a:xfrm>
          <a:custGeom>
            <a:avLst/>
            <a:gdLst/>
            <a:ahLst/>
            <a:cxnLst/>
            <a:rect l="l" t="t" r="r" b="b"/>
            <a:pathLst>
              <a:path w="620395" h="352425">
                <a:moveTo>
                  <a:pt x="0" y="351899"/>
                </a:moveTo>
                <a:lnTo>
                  <a:pt x="66334" y="350584"/>
                </a:lnTo>
                <a:lnTo>
                  <a:pt x="131985" y="346769"/>
                </a:lnTo>
                <a:lnTo>
                  <a:pt x="196276" y="340645"/>
                </a:lnTo>
                <a:lnTo>
                  <a:pt x="258531" y="332406"/>
                </a:lnTo>
                <a:lnTo>
                  <a:pt x="318073" y="322243"/>
                </a:lnTo>
                <a:lnTo>
                  <a:pt x="374226" y="310348"/>
                </a:lnTo>
                <a:lnTo>
                  <a:pt x="426311" y="296915"/>
                </a:lnTo>
                <a:lnTo>
                  <a:pt x="473653" y="282135"/>
                </a:lnTo>
                <a:lnTo>
                  <a:pt x="515575" y="266200"/>
                </a:lnTo>
                <a:lnTo>
                  <a:pt x="551401" y="249304"/>
                </a:lnTo>
                <a:lnTo>
                  <a:pt x="602054" y="213396"/>
                </a:lnTo>
                <a:lnTo>
                  <a:pt x="620198" y="175949"/>
                </a:lnTo>
                <a:lnTo>
                  <a:pt x="615608" y="157129"/>
                </a:lnTo>
                <a:lnTo>
                  <a:pt x="580697" y="120260"/>
                </a:lnTo>
                <a:lnTo>
                  <a:pt x="515994" y="85698"/>
                </a:lnTo>
                <a:lnTo>
                  <a:pt x="474165" y="69764"/>
                </a:lnTo>
                <a:lnTo>
                  <a:pt x="426921" y="54984"/>
                </a:lnTo>
                <a:lnTo>
                  <a:pt x="374938" y="41550"/>
                </a:lnTo>
                <a:lnTo>
                  <a:pt x="318896" y="29656"/>
                </a:lnTo>
                <a:lnTo>
                  <a:pt x="259472" y="19492"/>
                </a:lnTo>
                <a:lnTo>
                  <a:pt x="197342" y="11253"/>
                </a:lnTo>
                <a:lnTo>
                  <a:pt x="133185" y="5129"/>
                </a:lnTo>
                <a:lnTo>
                  <a:pt x="67678" y="1314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34983" y="5628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34982" y="56284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53583" y="605006"/>
            <a:ext cx="1905" cy="48260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55383" y="515471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3" name="object 113"/>
          <p:cNvGraphicFramePr>
            <a:graphicFrameLocks noGrp="1"/>
          </p:cNvGraphicFramePr>
          <p:nvPr/>
        </p:nvGraphicFramePr>
        <p:xfrm>
          <a:off x="8010759" y="142974"/>
          <a:ext cx="870585" cy="361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664">
                <a:tc>
                  <a:txBody>
                    <a:bodyPr/>
                    <a:lstStyle/>
                    <a:p>
                      <a:pPr marL="22225" algn="ctr">
                        <a:lnSpc>
                          <a:spcPts val="765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64">
                <a:tc>
                  <a:txBody>
                    <a:bodyPr/>
                    <a:lstStyle/>
                    <a:p>
                      <a:pPr marL="18415" algn="ctr">
                        <a:lnSpc>
                          <a:spcPts val="705"/>
                        </a:lnSpc>
                        <a:spcBef>
                          <a:spcPts val="90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" name="object 114"/>
          <p:cNvSpPr txBox="1"/>
          <p:nvPr/>
        </p:nvSpPr>
        <p:spPr>
          <a:xfrm>
            <a:off x="5658583" y="2197212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183764" y="2516670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5183764" y="2516669"/>
            <a:ext cx="866140" cy="311150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64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183864" y="1815848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183864" y="1815848"/>
            <a:ext cx="866140" cy="311150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64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616813" y="2184130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01088" y="214090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01088" y="214090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16913" y="1590999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01163" y="15477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01163" y="15477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45639" y="2836881"/>
            <a:ext cx="142349" cy="361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678463" y="1465847"/>
            <a:ext cx="872490" cy="1661160"/>
          </a:xfrm>
          <a:custGeom>
            <a:avLst/>
            <a:gdLst/>
            <a:ahLst/>
            <a:cxnLst/>
            <a:rect l="l" t="t" r="r" b="b"/>
            <a:pathLst>
              <a:path w="872490" h="1661160">
                <a:moveTo>
                  <a:pt x="0" y="1660921"/>
                </a:moveTo>
                <a:lnTo>
                  <a:pt x="45056" y="1659448"/>
                </a:lnTo>
                <a:lnTo>
                  <a:pt x="89955" y="1655095"/>
                </a:lnTo>
                <a:lnTo>
                  <a:pt x="134597" y="1647967"/>
                </a:lnTo>
                <a:lnTo>
                  <a:pt x="178878" y="1638166"/>
                </a:lnTo>
                <a:lnTo>
                  <a:pt x="222699" y="1625795"/>
                </a:lnTo>
                <a:lnTo>
                  <a:pt x="265956" y="1610956"/>
                </a:lnTo>
                <a:lnTo>
                  <a:pt x="308549" y="1593753"/>
                </a:lnTo>
                <a:lnTo>
                  <a:pt x="350376" y="1574288"/>
                </a:lnTo>
                <a:lnTo>
                  <a:pt x="391336" y="1552664"/>
                </a:lnTo>
                <a:lnTo>
                  <a:pt x="431326" y="1528983"/>
                </a:lnTo>
                <a:lnTo>
                  <a:pt x="470246" y="1503350"/>
                </a:lnTo>
                <a:lnTo>
                  <a:pt x="507993" y="1475866"/>
                </a:lnTo>
                <a:lnTo>
                  <a:pt x="544467" y="1446634"/>
                </a:lnTo>
                <a:lnTo>
                  <a:pt x="579565" y="1415757"/>
                </a:lnTo>
                <a:lnTo>
                  <a:pt x="613187" y="1383338"/>
                </a:lnTo>
                <a:lnTo>
                  <a:pt x="645230" y="1349479"/>
                </a:lnTo>
                <a:lnTo>
                  <a:pt x="675593" y="1314284"/>
                </a:lnTo>
                <a:lnTo>
                  <a:pt x="704175" y="1277856"/>
                </a:lnTo>
                <a:lnTo>
                  <a:pt x="730873" y="1240296"/>
                </a:lnTo>
                <a:lnTo>
                  <a:pt x="755587" y="1201708"/>
                </a:lnTo>
                <a:lnTo>
                  <a:pt x="778215" y="1162196"/>
                </a:lnTo>
                <a:lnTo>
                  <a:pt x="798655" y="1121860"/>
                </a:lnTo>
                <a:lnTo>
                  <a:pt x="816806" y="1080805"/>
                </a:lnTo>
                <a:lnTo>
                  <a:pt x="832566" y="1039133"/>
                </a:lnTo>
                <a:lnTo>
                  <a:pt x="845833" y="996947"/>
                </a:lnTo>
                <a:lnTo>
                  <a:pt x="856507" y="954349"/>
                </a:lnTo>
                <a:lnTo>
                  <a:pt x="864485" y="911444"/>
                </a:lnTo>
                <a:lnTo>
                  <a:pt x="869665" y="868332"/>
                </a:lnTo>
                <a:lnTo>
                  <a:pt x="871948" y="825118"/>
                </a:lnTo>
                <a:lnTo>
                  <a:pt x="870995" y="776922"/>
                </a:lnTo>
                <a:lnTo>
                  <a:pt x="866457" y="728870"/>
                </a:lnTo>
                <a:lnTo>
                  <a:pt x="858479" y="681102"/>
                </a:lnTo>
                <a:lnTo>
                  <a:pt x="847209" y="633763"/>
                </a:lnTo>
                <a:lnTo>
                  <a:pt x="832791" y="586994"/>
                </a:lnTo>
                <a:lnTo>
                  <a:pt x="815372" y="540939"/>
                </a:lnTo>
                <a:lnTo>
                  <a:pt x="795097" y="495739"/>
                </a:lnTo>
                <a:lnTo>
                  <a:pt x="772114" y="451538"/>
                </a:lnTo>
                <a:lnTo>
                  <a:pt x="746568" y="408479"/>
                </a:lnTo>
                <a:lnTo>
                  <a:pt x="718605" y="366703"/>
                </a:lnTo>
                <a:lnTo>
                  <a:pt x="688370" y="326354"/>
                </a:lnTo>
                <a:lnTo>
                  <a:pt x="656011" y="287574"/>
                </a:lnTo>
                <a:lnTo>
                  <a:pt x="621673" y="250506"/>
                </a:lnTo>
                <a:lnTo>
                  <a:pt x="582415" y="212447"/>
                </a:lnTo>
                <a:lnTo>
                  <a:pt x="541190" y="176746"/>
                </a:lnTo>
                <a:lnTo>
                  <a:pt x="498186" y="143584"/>
                </a:lnTo>
                <a:lnTo>
                  <a:pt x="453590" y="113142"/>
                </a:lnTo>
                <a:lnTo>
                  <a:pt x="407590" y="85603"/>
                </a:lnTo>
                <a:lnTo>
                  <a:pt x="360374" y="61147"/>
                </a:lnTo>
                <a:lnTo>
                  <a:pt x="324265" y="44937"/>
                </a:lnTo>
                <a:lnTo>
                  <a:pt x="287652" y="30640"/>
                </a:lnTo>
                <a:lnTo>
                  <a:pt x="250613" y="18333"/>
                </a:lnTo>
                <a:lnTo>
                  <a:pt x="213224" y="8092"/>
                </a:lnTo>
                <a:lnTo>
                  <a:pt x="194424" y="3769"/>
                </a:lnTo>
                <a:lnTo>
                  <a:pt x="191299" y="3094"/>
                </a:lnTo>
                <a:lnTo>
                  <a:pt x="188149" y="2442"/>
                </a:lnTo>
                <a:lnTo>
                  <a:pt x="185024" y="1814"/>
                </a:lnTo>
                <a:lnTo>
                  <a:pt x="1755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58463" y="1424992"/>
            <a:ext cx="108074" cy="8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6624201" y="2089123"/>
            <a:ext cx="58864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identity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799586" y="1277861"/>
            <a:ext cx="631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515914" y="2159360"/>
            <a:ext cx="340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734782" y="1054215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616913" y="1057600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01163" y="10143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01163" y="10143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5049313" y="3213861"/>
            <a:ext cx="118110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Residual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493663" y="1332014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5">
                <a:moveTo>
                  <a:pt x="0" y="123257"/>
                </a:moveTo>
                <a:lnTo>
                  <a:pt x="9684" y="75280"/>
                </a:lnTo>
                <a:lnTo>
                  <a:pt x="36096" y="36101"/>
                </a:lnTo>
                <a:lnTo>
                  <a:pt x="75272" y="9686"/>
                </a:lnTo>
                <a:lnTo>
                  <a:pt x="123249" y="0"/>
                </a:lnTo>
                <a:lnTo>
                  <a:pt x="170405" y="9383"/>
                </a:lnTo>
                <a:lnTo>
                  <a:pt x="210399" y="36102"/>
                </a:lnTo>
                <a:lnTo>
                  <a:pt x="237121" y="76089"/>
                </a:lnTo>
                <a:lnTo>
                  <a:pt x="246499" y="123257"/>
                </a:lnTo>
                <a:lnTo>
                  <a:pt x="236814" y="171233"/>
                </a:lnTo>
                <a:lnTo>
                  <a:pt x="210402" y="210411"/>
                </a:lnTo>
                <a:lnTo>
                  <a:pt x="171226" y="236826"/>
                </a:lnTo>
                <a:lnTo>
                  <a:pt x="123249" y="246512"/>
                </a:lnTo>
                <a:lnTo>
                  <a:pt x="75272" y="236826"/>
                </a:lnTo>
                <a:lnTo>
                  <a:pt x="36096" y="210411"/>
                </a:lnTo>
                <a:lnTo>
                  <a:pt x="9684" y="171233"/>
                </a:lnTo>
                <a:lnTo>
                  <a:pt x="0" y="12325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99988" y="1388007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49639" y="1455272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24" y="0"/>
                </a:lnTo>
              </a:path>
            </a:pathLst>
          </a:custGeom>
          <a:ln w="33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99988" y="1472182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806" y="872573"/>
            <a:ext cx="8171998" cy="293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274" y="265807"/>
            <a:ext cx="329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Comparing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complexity...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514</Words>
  <Application>Microsoft Office PowerPoint</Application>
  <PresentationFormat>Экран (16:9)</PresentationFormat>
  <Paragraphs>145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CNN Architectures</vt:lpstr>
      <vt:lpstr>Case Study: AlexNet [Krizhevsky et al. 2012]</vt:lpstr>
      <vt:lpstr>Case Study: VGGNet [Simonyan and Zisserman, 2014]</vt:lpstr>
      <vt:lpstr>Case Study: GoogLeNet [Szegedy et al., 2014]</vt:lpstr>
      <vt:lpstr>Case Study: GoogLeNet [Szegedy et al., 2014]</vt:lpstr>
      <vt:lpstr>Case Study: ResNet [He et al., 2015]</vt:lpstr>
      <vt:lpstr>Comparing complexity...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Architectures</dc:title>
  <dc:creator>Сизов Александр Александрович</dc:creator>
  <cp:lastModifiedBy>Сизов Александр Александрович</cp:lastModifiedBy>
  <cp:revision>2</cp:revision>
  <dcterms:created xsi:type="dcterms:W3CDTF">2018-12-11T14:50:33Z</dcterms:created>
  <dcterms:modified xsi:type="dcterms:W3CDTF">2018-12-11T16:46:41Z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2018-12-11T00:00:00Z</vt:filetime>
  </property>
</Properties>
</file>