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5" r:id="rId2"/>
  </p:sldMasterIdLst>
  <p:notesMasterIdLst>
    <p:notesMasterId r:id="rId21"/>
  </p:notesMasterIdLst>
  <p:sldIdLst>
    <p:sldId id="262" r:id="rId3"/>
    <p:sldId id="305" r:id="rId4"/>
    <p:sldId id="311" r:id="rId5"/>
    <p:sldId id="276" r:id="rId6"/>
    <p:sldId id="328" r:id="rId7"/>
    <p:sldId id="324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330" r:id="rId16"/>
    <p:sldId id="329" r:id="rId17"/>
    <p:sldId id="331" r:id="rId18"/>
    <p:sldId id="332" r:id="rId19"/>
    <p:sldId id="333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FDD"/>
    <a:srgbClr val="2F5597"/>
    <a:srgbClr val="CCCCCC"/>
    <a:srgbClr val="3A74A9"/>
    <a:srgbClr val="0000FF"/>
    <a:srgbClr val="0BDBB8"/>
    <a:srgbClr val="00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F8C8-851C-49D7-BECA-D7792CF5E45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A9D2-F485-45F3-91A8-2DAADC015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4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060CFD-B4B6-41AF-8DAE-77D1460095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(Conten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69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194555"/>
            <a:ext cx="9906000" cy="10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8288" y="2193925"/>
            <a:ext cx="9371012" cy="1008063"/>
          </a:xfrm>
        </p:spPr>
        <p:txBody>
          <a:bodyPr tIns="72000" anchor="ctr" anchorCtr="0">
            <a:normAutofit/>
          </a:bodyPr>
          <a:lstStyle>
            <a:lvl1pPr marL="0" indent="0" algn="ctr">
              <a:buNone/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0940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88" y="808180"/>
            <a:ext cx="9391426" cy="1515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97" indent="0">
              <a:buFontTx/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395" indent="0">
              <a:buFontTx/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592" indent="0">
              <a:buFontTx/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789" indent="0">
              <a:buFontTx/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>
            <a:lvl1pPr algn="ct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29000" y="6441710"/>
            <a:ext cx="9648000" cy="0"/>
          </a:xfrm>
          <a:prstGeom prst="line">
            <a:avLst/>
          </a:prstGeom>
          <a:ln>
            <a:solidFill>
              <a:srgbClr val="0024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-1" y="602957"/>
            <a:ext cx="9906001" cy="70663"/>
          </a:xfrm>
          <a:prstGeom prst="rect">
            <a:avLst/>
          </a:prstGeom>
          <a:solidFill>
            <a:srgbClr val="024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9" y="6531608"/>
            <a:ext cx="1232196" cy="2461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7594825" y="6572095"/>
            <a:ext cx="2052413" cy="1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3988" y="2133600"/>
            <a:ext cx="7058025" cy="1295400"/>
          </a:xfrm>
          <a:prstGeom prst="rect">
            <a:avLst/>
          </a:prstGeom>
          <a:solidFill>
            <a:srgbClr val="0A1E5A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lvl1pPr algn="ctr" rtl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114535" y="4547444"/>
            <a:ext cx="1676934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2020. X. XX 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01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(Conten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9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194555"/>
            <a:ext cx="9906000" cy="10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68288" y="2193925"/>
            <a:ext cx="9371012" cy="1008063"/>
          </a:xfrm>
        </p:spPr>
        <p:txBody>
          <a:bodyPr tIns="72000" anchor="ctr" anchorCtr="0">
            <a:normAutofit/>
          </a:bodyPr>
          <a:lstStyle>
            <a:lvl1pPr marL="0" indent="0" algn="ctr">
              <a:buNone/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4756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88" y="808180"/>
            <a:ext cx="9391426" cy="1515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197" indent="0">
              <a:buFontTx/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395" indent="0">
              <a:buFontTx/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592" indent="0">
              <a:buFontTx/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789" indent="0">
              <a:buFontTx/>
              <a:buNone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>
            <a:lvl1pPr algn="ct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29000" y="6441710"/>
            <a:ext cx="9648000" cy="0"/>
          </a:xfrm>
          <a:prstGeom prst="line">
            <a:avLst/>
          </a:prstGeom>
          <a:ln>
            <a:solidFill>
              <a:srgbClr val="0024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-1" y="602957"/>
            <a:ext cx="9906001" cy="70663"/>
          </a:xfrm>
          <a:prstGeom prst="rect">
            <a:avLst/>
          </a:prstGeom>
          <a:solidFill>
            <a:srgbClr val="024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9" y="6531608"/>
            <a:ext cx="1232196" cy="2461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8"/>
          <a:stretch/>
        </p:blipFill>
        <p:spPr>
          <a:xfrm>
            <a:off x="7594825" y="6572095"/>
            <a:ext cx="2052413" cy="1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3988" y="2133600"/>
            <a:ext cx="7058025" cy="1295400"/>
          </a:xfrm>
          <a:prstGeom prst="rect">
            <a:avLst/>
          </a:prstGeom>
          <a:solidFill>
            <a:srgbClr val="0A1E5A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lvl1pPr algn="ctr" rtl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114535" y="4547444"/>
            <a:ext cx="1676934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2020. X. XX 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1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5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23988" y="1557536"/>
            <a:ext cx="7058025" cy="12954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‘누구나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스스로 데이터 분석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활용</a:t>
            </a:r>
            <a:r>
              <a:rPr lang="ko-KR" altLang="en-US" sz="2400" dirty="0" smtClean="0">
                <a:latin typeface="+mn-ea"/>
              </a:rPr>
              <a:t>’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가칭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smtClean="0">
                <a:latin typeface="+mn-ea"/>
              </a:rPr>
              <a:t>프로젝트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기획안</a:t>
            </a:r>
            <a:r>
              <a:rPr lang="ko-KR" altLang="en-US" sz="2400" dirty="0" smtClean="0">
                <a:latin typeface="+mn-ea"/>
              </a:rPr>
              <a:t>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047145" y="4699244"/>
            <a:ext cx="1811714" cy="313932"/>
          </a:xfrm>
        </p:spPr>
        <p:txBody>
          <a:bodyPr/>
          <a:lstStyle/>
          <a:p>
            <a:r>
              <a:rPr lang="en-US" altLang="ko-KR" dirty="0" smtClean="0"/>
              <a:t>2020. 11. 10 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37246" y="5085184"/>
            <a:ext cx="1875825" cy="68326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전력</a:t>
            </a:r>
            <a:r>
              <a:rPr lang="en-US" altLang="ko-KR" sz="1600" b="1" dirty="0" smtClean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CIC)DT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+mj-ea"/>
                <a:ea typeface="+mj-ea"/>
                <a:cs typeface="Arial"/>
              </a:rPr>
              <a:t>추진단</a:t>
            </a:r>
            <a:endParaRPr lang="en-US" altLang="ko-KR" sz="1600" b="1" dirty="0" smtClean="0">
              <a:solidFill>
                <a:srgbClr val="000000"/>
              </a:solidFill>
              <a:latin typeface="Calibri" panose="020F0502020204030204"/>
              <a:ea typeface="맑은 고딕"/>
              <a:cs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rgbClr val="000000"/>
                </a:solidFill>
                <a:latin typeface="Calibri" panose="020F0502020204030204"/>
                <a:ea typeface="맑은 고딕"/>
                <a:cs typeface="Arial"/>
              </a:rPr>
              <a:t>김민선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80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7099647" y="1005895"/>
            <a:ext cx="2260483" cy="65523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과제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유지보수</a:t>
            </a:r>
          </a:p>
        </p:txBody>
      </p:sp>
      <p:sp>
        <p:nvSpPr>
          <p:cNvPr id="7" name="오각형 6"/>
          <p:cNvSpPr/>
          <p:nvPr/>
        </p:nvSpPr>
        <p:spPr bwMode="gray">
          <a:xfrm>
            <a:off x="5609630" y="1005895"/>
            <a:ext cx="2206800" cy="64778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산출물 정리 및 인수인계</a:t>
            </a:r>
          </a:p>
        </p:txBody>
      </p:sp>
      <p:sp>
        <p:nvSpPr>
          <p:cNvPr id="8" name="오각형 7"/>
          <p:cNvSpPr/>
          <p:nvPr/>
        </p:nvSpPr>
        <p:spPr bwMode="gray">
          <a:xfrm>
            <a:off x="3954484" y="1001483"/>
            <a:ext cx="2206800" cy="65219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과제 수행</a:t>
            </a:r>
          </a:p>
        </p:txBody>
      </p:sp>
      <p:sp>
        <p:nvSpPr>
          <p:cNvPr id="9" name="오각형 8"/>
          <p:cNvSpPr/>
          <p:nvPr/>
        </p:nvSpPr>
        <p:spPr bwMode="gray">
          <a:xfrm>
            <a:off x="2300440" y="1001483"/>
            <a:ext cx="2206800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과제 범위 확정</a:t>
            </a:r>
          </a:p>
        </p:txBody>
      </p:sp>
      <p:sp>
        <p:nvSpPr>
          <p:cNvPr id="10" name="오각형 9"/>
          <p:cNvSpPr/>
          <p:nvPr/>
        </p:nvSpPr>
        <p:spPr bwMode="gray">
          <a:xfrm>
            <a:off x="643728" y="1001483"/>
            <a:ext cx="2208366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대상 선정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727" y="1854707"/>
            <a:ext cx="8442084" cy="447959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산출물 정리 및 인수인계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산출물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현업이 스스로 해볼 수 있는 대시보드 형태로 제공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인수인계 대상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 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담당자에게 관련 방법 공유 및 교육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팀에 사용법 및 간단한 분석 교육 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681161" y="1641211"/>
            <a:ext cx="61912" cy="225966"/>
            <a:chOff x="1200567" y="3500690"/>
            <a:chExt cx="61912" cy="225966"/>
          </a:xfrm>
          <a:solidFill>
            <a:srgbClr val="004A7C"/>
          </a:solidFill>
        </p:grpSpPr>
        <p:cxnSp>
          <p:nvCxnSpPr>
            <p:cNvPr id="12" name="직선 연결선 11"/>
            <p:cNvCxnSpPr/>
            <p:nvPr/>
          </p:nvCxnSpPr>
          <p:spPr>
            <a:xfrm flipH="1">
              <a:off x="1231523" y="3500690"/>
              <a:ext cx="1194" cy="174519"/>
            </a:xfrm>
            <a:prstGeom prst="lin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200567" y="3664744"/>
              <a:ext cx="61912" cy="61912"/>
            </a:xfrm>
            <a:prstGeom prst="ellips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2"/>
          <p:cNvSpPr txBox="1">
            <a:spLocks/>
          </p:cNvSpPr>
          <p:nvPr/>
        </p:nvSpPr>
        <p:spPr>
          <a:xfrm>
            <a:off x="175423" y="193639"/>
            <a:ext cx="8645525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‘누구나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스스로 데이터 분석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활용’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수행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案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)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00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7099647" y="1005895"/>
            <a:ext cx="2260483" cy="655239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과제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유지보수</a:t>
            </a:r>
          </a:p>
        </p:txBody>
      </p:sp>
      <p:sp>
        <p:nvSpPr>
          <p:cNvPr id="7" name="오각형 6"/>
          <p:cNvSpPr/>
          <p:nvPr/>
        </p:nvSpPr>
        <p:spPr bwMode="gray">
          <a:xfrm>
            <a:off x="5609630" y="1005895"/>
            <a:ext cx="2206800" cy="6477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산출물 정리 및 인수인계</a:t>
            </a:r>
          </a:p>
        </p:txBody>
      </p:sp>
      <p:sp>
        <p:nvSpPr>
          <p:cNvPr id="8" name="오각형 7"/>
          <p:cNvSpPr/>
          <p:nvPr/>
        </p:nvSpPr>
        <p:spPr bwMode="gray">
          <a:xfrm>
            <a:off x="3954484" y="1001483"/>
            <a:ext cx="2206800" cy="65219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과제 수행</a:t>
            </a:r>
          </a:p>
        </p:txBody>
      </p:sp>
      <p:sp>
        <p:nvSpPr>
          <p:cNvPr id="9" name="오각형 8"/>
          <p:cNvSpPr/>
          <p:nvPr/>
        </p:nvSpPr>
        <p:spPr bwMode="gray">
          <a:xfrm>
            <a:off x="2300440" y="1001483"/>
            <a:ext cx="2206800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과제 범위 확정</a:t>
            </a:r>
          </a:p>
        </p:txBody>
      </p:sp>
      <p:sp>
        <p:nvSpPr>
          <p:cNvPr id="10" name="오각형 9"/>
          <p:cNvSpPr/>
          <p:nvPr/>
        </p:nvSpPr>
        <p:spPr bwMode="gray">
          <a:xfrm>
            <a:off x="643728" y="1001483"/>
            <a:ext cx="2208366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대상 선정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727" y="1854707"/>
            <a:ext cx="8442084" cy="447959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유지보수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과제가 종료된 이후에도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협업툴에서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지속적인 피드백을 받아 유지보수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팀 별 맞춤화된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App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대시보드 서비스를 사용할 시 지속적으로 소요되는 비용을 절감하고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b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팀 별 요구사항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 및 형식 등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다른 것을 해소할 수 있음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68893" y="1641211"/>
            <a:ext cx="61912" cy="225966"/>
            <a:chOff x="1200567" y="3500690"/>
            <a:chExt cx="61912" cy="225966"/>
          </a:xfrm>
          <a:solidFill>
            <a:srgbClr val="004A7C"/>
          </a:solidFill>
        </p:grpSpPr>
        <p:cxnSp>
          <p:nvCxnSpPr>
            <p:cNvPr id="12" name="직선 연결선 11"/>
            <p:cNvCxnSpPr/>
            <p:nvPr/>
          </p:nvCxnSpPr>
          <p:spPr>
            <a:xfrm flipH="1">
              <a:off x="1231523" y="3500690"/>
              <a:ext cx="1194" cy="174519"/>
            </a:xfrm>
            <a:prstGeom prst="lin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200567" y="3664744"/>
              <a:ext cx="61912" cy="61912"/>
            </a:xfrm>
            <a:prstGeom prst="ellips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2"/>
          <p:cNvSpPr txBox="1">
            <a:spLocks/>
          </p:cNvSpPr>
          <p:nvPr/>
        </p:nvSpPr>
        <p:spPr>
          <a:xfrm>
            <a:off x="175423" y="193639"/>
            <a:ext cx="8645525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‘누구나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스스로 데이터 분석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활용’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수행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案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)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8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4"/>
          <p:cNvSpPr>
            <a:spLocks noChangeArrowheads="1"/>
          </p:cNvSpPr>
          <p:nvPr/>
        </p:nvSpPr>
        <p:spPr bwMode="auto">
          <a:xfrm>
            <a:off x="2877582" y="2928143"/>
            <a:ext cx="4176000" cy="1008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367775" y="1328567"/>
            <a:ext cx="7170450" cy="5004841"/>
            <a:chOff x="1194561" y="1276926"/>
            <a:chExt cx="7242155" cy="505488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561" y="1276926"/>
              <a:ext cx="7242155" cy="505488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8112519" y="6182186"/>
              <a:ext cx="324197" cy="149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512467" y="2171301"/>
            <a:ext cx="3440533" cy="1659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12467" y="4361414"/>
            <a:ext cx="3333853" cy="958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3891" y="4430684"/>
            <a:ext cx="3346406" cy="63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1.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지주사 </a:t>
            </a:r>
            <a:r>
              <a:rPr lang="ko-KR" altLang="en-US" sz="2400" spc="-15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혁신방향</a:t>
            </a:r>
            <a:endParaRPr lang="ko-KR" altLang="en-US" dirty="0"/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295530" y="667344"/>
            <a:ext cx="9101580" cy="721727"/>
          </a:xfrm>
          <a:prstGeom prst="rect">
            <a:avLst/>
          </a:prstGeom>
        </p:spPr>
        <p:txBody>
          <a:bodyPr/>
          <a:lstStyle/>
          <a:p>
            <a:pPr defTabSz="898646">
              <a:lnSpc>
                <a:spcPct val="120000"/>
              </a:lnSpc>
              <a:spcAft>
                <a:spcPts val="600"/>
              </a:spcAft>
              <a:buSzPct val="100000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DT=PT=CT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이루기 위해 지주사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혁신방향에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맞추어 자사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누구나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데이터를 분석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프로젝트를 진행하고자 함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실행 단추: 뒤로 또는 이전 4">
            <a:hlinkClick r:id="rId3" action="ppaction://hlinksldjump" highlightClick="1"/>
          </p:cNvPr>
          <p:cNvSpPr/>
          <p:nvPr/>
        </p:nvSpPr>
        <p:spPr>
          <a:xfrm>
            <a:off x="9511393" y="289441"/>
            <a:ext cx="316800" cy="259200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8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2.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사례조사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1 – AWS Prototyping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379" y="781272"/>
            <a:ext cx="910019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적용된 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AWS Prototyping (AWS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서비스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실서비스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도입해서 서비스 상용화를 빠르게 진행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해볼 수 있도록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prototyping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기능이나 기술을 필요로 하는 사람들의 요청에 의해 실시됨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Prototyping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정하고 그에 맞는 개발자들로 구성되어 프로젝트를 단기간에 수행함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작게 시작하고 빠르게 실패하고 다시 반복하는 형태로 결과를 빠르게 도출할 수 있음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Panasonic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플랫폼을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Prototyping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구축하여 사람들의 움직임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행동 분석을 통해 고객의 만족도를 높이고자 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11" y="3263607"/>
            <a:ext cx="4229858" cy="21939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0" y="3263609"/>
            <a:ext cx="4194337" cy="21939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1379" y="5493078"/>
            <a:ext cx="91001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200" dirty="0">
                <a:latin typeface="맑은 고딕" panose="020B0503020000020004" pitchFamily="50" charset="-127"/>
              </a:rPr>
              <a:t>적은 비용으로 최대의 효율을 낼 수 있음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1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175424" y="193639"/>
            <a:ext cx="9824787" cy="355002"/>
          </a:xfrm>
        </p:spPr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사례조사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2 –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삼성전자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신기술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센싱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및 예측 분석 플랫폼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379" y="781272"/>
            <a:ext cx="910019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적용된 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Saltlux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솔트룩스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Big Data Suite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내용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지식정보 및 외부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기술데이터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기반의 지능형 신기술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분석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플램폼을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구현하기 위해 실시간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분석이 가능한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솔트룩스의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Big Data Suite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적용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체계 구축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내외부</a:t>
            </a:r>
            <a:r>
              <a:rPr lang="ko-KR" altLang="en-US" sz="1200" dirty="0">
                <a:latin typeface="맑은 고딕" panose="020B0503020000020004" pitchFamily="50" charset="-127"/>
              </a:rPr>
              <a:t> 다양한 형태의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정형데이터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비정형데이터에 대한 다양한 수집 기능이 적용되어진 수집 체계 구축을 통하여 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예측 분석을 위한 통합 </a:t>
            </a:r>
            <a:r>
              <a:rPr lang="en-US" altLang="ko-KR" sz="1200" dirty="0">
                <a:latin typeface="맑은 고딕" panose="020B0503020000020004" pitchFamily="50" charset="-127"/>
              </a:rPr>
              <a:t>DB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구축</a:t>
            </a:r>
            <a:r>
              <a:rPr lang="en-US" altLang="ko-KR" sz="1200" dirty="0">
                <a:latin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데이터 </a:t>
            </a:r>
            <a:r>
              <a:rPr lang="ko-KR" altLang="en-US" sz="1200" dirty="0">
                <a:latin typeface="맑은 고딕" panose="020B0503020000020004" pitchFamily="50" charset="-127"/>
              </a:rPr>
              <a:t>모델링 및 지식베이스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구축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</a:rPr>
              <a:t>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센싱의</a:t>
            </a:r>
            <a:r>
              <a:rPr lang="ko-KR" altLang="en-US" sz="1200" dirty="0">
                <a:latin typeface="맑은 고딕" panose="020B0503020000020004" pitchFamily="50" charset="-127"/>
              </a:rPr>
              <a:t> 품질 확보를 위하여 내부에서 생성되는 지식뿐만 아니라 외부에서 생성되고 수집되는 기술문서 및 소셜 데이터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뉴스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블로그 등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</a:rPr>
              <a:t>에서 다양한 연관성 정보를 추출하기 위하여 삼성전자 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센싱을</a:t>
            </a:r>
            <a:r>
              <a:rPr lang="ko-KR" altLang="en-US" sz="1200" dirty="0">
                <a:latin typeface="맑은 고딕" panose="020B0503020000020004" pitchFamily="50" charset="-127"/>
              </a:rPr>
              <a:t> 위한 다양한 데이터 모델링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구축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이를 통하여 기술 및 기업정보 지식베이스</a:t>
            </a:r>
            <a:r>
              <a:rPr lang="en-US" altLang="ko-KR" sz="1200" dirty="0"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</a:rPr>
              <a:t>인물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논문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특허 연관성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기술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기업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인물 연관성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기업</a:t>
            </a:r>
            <a:r>
              <a:rPr lang="en-US" altLang="ko-KR" sz="1200" dirty="0">
                <a:latin typeface="맑은 고딕" panose="020B0503020000020004" pitchFamily="50" charset="-127"/>
              </a:rPr>
              <a:t>/ </a:t>
            </a:r>
            <a:r>
              <a:rPr lang="ko-KR" altLang="en-US" sz="1200" dirty="0">
                <a:latin typeface="맑은 고딕" panose="020B0503020000020004" pitchFamily="50" charset="-127"/>
              </a:rPr>
              <a:t>투자기관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인물 연관성 등</a:t>
            </a:r>
            <a:r>
              <a:rPr lang="en-US" altLang="ko-KR" sz="1200" dirty="0"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구축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</a:t>
            </a:r>
            <a:r>
              <a:rPr lang="ko-KR" altLang="en-US" sz="1200" dirty="0">
                <a:latin typeface="맑은 고딕" panose="020B0503020000020004" pitchFamily="50" charset="-127"/>
              </a:rPr>
              <a:t> 플랫폼 구축 및 분석 서비스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개발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</a:rPr>
              <a:t>삼성전자 내부 지식정보들과 외부에서 수집되어지는 데이터를 수집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저장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가공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분석 및 시각화를 지원하는 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예측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분석 플랫폼 구축을 통하여 다양한 대용량의 데이터에 대한 기업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인물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기술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논문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언론 등에 대한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상호연관성</a:t>
            </a:r>
            <a:r>
              <a:rPr lang="ko-KR" altLang="en-US" sz="1200" dirty="0">
                <a:latin typeface="맑은 고딕" panose="020B0503020000020004" pitchFamily="50" charset="-127"/>
              </a:rPr>
              <a:t> 분석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지식 트렌드 분석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지식정보 네트워크 분석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실시간 신기술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센싱</a:t>
            </a:r>
            <a:r>
              <a:rPr lang="en-US" altLang="ko-KR" sz="1200" dirty="0"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</a:rPr>
              <a:t>예측 분석 등 다양한 분석 기능의 결과에 대한 시각화하여 표출할 수 있는 서비스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제공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검색 기능으로 알 수 없는 관심 기술의 트렌드 정보를 제공할 수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개별적인 기술 이슈를 가진 삼성전자 조직 구성원들의 기술 탐색 욕구 충족시킴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 사용자 수 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3~5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증가 시켜 삼성전자 지식관리 활동을 비약적으로 증가 및 개선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2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79" y="781272"/>
            <a:ext cx="9100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적용된 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멜론 자체적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분석 환경 구축 및 문화 확산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내용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분석 문화로 조직 구성원의 통찰력 및 행동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성과를 내기 위해 필요한 데이터 접근은 물론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팀내 분석 기술을 갖춤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의사 결정권자는 데이터를 사용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해석할 수 있는 적절한 기술을 갖춤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비기술적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검색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및 가설을 테스트하기 위해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데이터에 접근하도록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부서의 도움 없이 사용이 쉬운 도구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일정량의 데이터 통합 및 준비 자동화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지식 없이도 데이터 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사용자는 접근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심은 </a:t>
            </a: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28" y="3275216"/>
            <a:ext cx="7285421" cy="2713096"/>
          </a:xfrm>
          <a:prstGeom prst="rect">
            <a:avLst/>
          </a:prstGeom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75424" y="193639"/>
            <a:ext cx="9824787" cy="355002"/>
          </a:xfrm>
        </p:spPr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4.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사례조사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멜론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2400" spc="-15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셀프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서비스 분석 환경 구축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626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990" y="1883814"/>
            <a:ext cx="9298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부서의 데이터 베이스 관리자와 허가된 개발자만 접속할 수 있는 환경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담당자의 데이터 분석은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부서에서 데이터를 받아 엑셀을 이용한 분석 수행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담당자가 소수 조직원에게 보고서 및 대시보드를 이메일로 전달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DW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CRM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환경 구축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 분석가와 서비스 통계 담당자만 분석 도구 사용하여 데이터 추출 및 엑셀 이용해 추가 분석 수행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변곡점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부서와 사업 부서가 데이터 분석을 함께 하는 것이 더 효율적이라고 인지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분석팀에서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마케팅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서비스의 통계 담당자들에게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MSTR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교육 시작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데이터 분석가 인력 확보 및 양성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부서와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분석팀이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레이크 구축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분석 도구 제공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716" t="42282" r="4440"/>
          <a:stretch/>
        </p:blipFill>
        <p:spPr>
          <a:xfrm>
            <a:off x="2921924" y="776401"/>
            <a:ext cx="4062152" cy="1107413"/>
          </a:xfrm>
          <a:prstGeom prst="rect">
            <a:avLst/>
          </a:prstGeom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75424" y="193639"/>
            <a:ext cx="9824787" cy="355002"/>
          </a:xfrm>
        </p:spPr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4.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사례조사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멜론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2400" spc="-15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셀프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서비스 분석 환경 구축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2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01" y="947527"/>
            <a:ext cx="9100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[3</a:t>
            </a:r>
            <a:r>
              <a:rPr lang="ko-KR" altLang="en-US" sz="1200" b="1" dirty="0" smtClean="0">
                <a:latin typeface="+mn-ea"/>
              </a:rPr>
              <a:t>단계</a:t>
            </a:r>
            <a:r>
              <a:rPr lang="en-US" altLang="ko-KR" sz="1200" b="1" dirty="0" smtClean="0"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사업 부서와 </a:t>
            </a: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부서의 분석가가 통합되어 한 팀으로 만듦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고급 분석 기법을 활용한 예측 분석 시작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서비스 분석에 특화된 </a:t>
            </a:r>
            <a:r>
              <a:rPr lang="ko-KR" altLang="en-US" sz="1200" dirty="0" err="1" smtClean="0">
                <a:latin typeface="+mn-ea"/>
              </a:rPr>
              <a:t>셀프</a:t>
            </a:r>
            <a:r>
              <a:rPr lang="ko-KR" altLang="en-US" sz="1200" dirty="0" smtClean="0">
                <a:latin typeface="+mn-ea"/>
              </a:rPr>
              <a:t> 서비스 분석 도구 제공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마케팅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서비스</a:t>
            </a:r>
            <a:r>
              <a:rPr lang="en-US" altLang="ko-KR" sz="1200" dirty="0" smtClean="0">
                <a:latin typeface="+mn-ea"/>
              </a:rPr>
              <a:t>/IT</a:t>
            </a:r>
            <a:r>
              <a:rPr lang="ko-KR" altLang="en-US" sz="1200" dirty="0" smtClean="0">
                <a:latin typeface="+mn-ea"/>
              </a:rPr>
              <a:t>의 더 많은 조직원들이 </a:t>
            </a:r>
            <a:r>
              <a:rPr lang="ko-KR" altLang="en-US" sz="1200" dirty="0" err="1" smtClean="0">
                <a:latin typeface="+mn-ea"/>
              </a:rPr>
              <a:t>셀프</a:t>
            </a:r>
            <a:r>
              <a:rPr lang="ko-KR" altLang="en-US" sz="1200" dirty="0" smtClean="0">
                <a:latin typeface="+mn-ea"/>
              </a:rPr>
              <a:t> 서비스 분석 환경에서 분석 및 협업 진행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셀프</a:t>
            </a:r>
            <a:r>
              <a:rPr lang="ko-KR" altLang="en-US" sz="1200" dirty="0" smtClean="0">
                <a:latin typeface="+mn-ea"/>
              </a:rPr>
              <a:t> 서비스 분석의 지속성을 위해 도구와 분석 교양에 대해 전체 조직원에게 교육 및 지원 활동 강화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IT </a:t>
            </a:r>
            <a:r>
              <a:rPr lang="ko-KR" altLang="en-US" sz="1200" dirty="0" smtClean="0">
                <a:latin typeface="+mn-ea"/>
              </a:rPr>
              <a:t>부서 중심의 분석 조직에서 사업 중심의 분석 조직으로 변화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데이터 표준 지속 강화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+mn-ea"/>
              </a:rPr>
              <a:t>빅데이터 팀 업무 영역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데이터 요청에 대한 협업 도구를 이메일에서 아지트로 변경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n-ea"/>
              </a:rPr>
              <a:t>SQL </a:t>
            </a:r>
            <a:r>
              <a:rPr lang="ko-KR" altLang="en-US" sz="1200" dirty="0">
                <a:latin typeface="+mn-ea"/>
              </a:rPr>
              <a:t>교육과 모델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지표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도구에 대한 교육 </a:t>
            </a:r>
            <a:r>
              <a:rPr lang="ko-KR" altLang="en-US" sz="1200" dirty="0" smtClean="0">
                <a:latin typeface="+mn-ea"/>
              </a:rPr>
              <a:t>실시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사업 </a:t>
            </a:r>
            <a:r>
              <a:rPr lang="ko-KR" altLang="en-US" sz="1200" dirty="0">
                <a:latin typeface="+mn-ea"/>
              </a:rPr>
              <a:t>부서 대상의 </a:t>
            </a:r>
            <a:r>
              <a:rPr lang="ko-KR" altLang="en-US" sz="1200" dirty="0" err="1">
                <a:latin typeface="+mn-ea"/>
              </a:rPr>
              <a:t>셀프</a:t>
            </a:r>
            <a:r>
              <a:rPr lang="ko-KR" altLang="en-US" sz="1200" dirty="0">
                <a:latin typeface="+mn-ea"/>
              </a:rPr>
              <a:t> 서비스 분석은 교육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교양 등의 문제로 장기적 투자 </a:t>
            </a:r>
            <a:r>
              <a:rPr lang="ko-KR" altLang="en-US" sz="1200" dirty="0" smtClean="0">
                <a:latin typeface="+mn-ea"/>
              </a:rPr>
              <a:t>필요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 smtClean="0">
                <a:latin typeface="+mn-ea"/>
              </a:rPr>
              <a:t>Redash</a:t>
            </a:r>
            <a:r>
              <a:rPr lang="ko-KR" altLang="en-US" sz="1200" dirty="0" smtClean="0">
                <a:latin typeface="+mn-ea"/>
              </a:rPr>
              <a:t>를 이용한 </a:t>
            </a:r>
            <a:r>
              <a:rPr lang="ko-KR" altLang="en-US" sz="1200" dirty="0" err="1" smtClean="0">
                <a:latin typeface="+mn-ea"/>
              </a:rPr>
              <a:t>셀프</a:t>
            </a:r>
            <a:r>
              <a:rPr lang="ko-KR" altLang="en-US" sz="1200" dirty="0" smtClean="0">
                <a:latin typeface="+mn-ea"/>
              </a:rPr>
              <a:t> 서비스 분석 도구 제공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유첨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6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75424" y="193639"/>
            <a:ext cx="9824787" cy="355002"/>
          </a:xfrm>
        </p:spPr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# </a:t>
            </a:r>
            <a:r>
              <a:rPr lang="ko-KR" altLang="en-US" sz="240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유첨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4.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사례조사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멜론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2400" spc="-15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셀프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서비스 분석 환경 구축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5134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3500" y="6191062"/>
            <a:ext cx="922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*Data literacy: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데이터를 목적에 맞게 생성하는 역량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데이터 속 숨어있는 의미를 찾아 이해하는 능력</a:t>
            </a:r>
            <a:r>
              <a:rPr lang="en-US" altLang="ko-KR" sz="10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해석된 결과를 업무에 적용하고 데이터로 소통하는 역량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1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. ‘20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년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DT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활동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Look-back</a:t>
            </a:r>
            <a:endParaRPr lang="ko-KR" altLang="en-US" dirty="0"/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838575" y="6562168"/>
            <a:ext cx="2228850" cy="213101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175423" y="681572"/>
            <a:ext cx="9650221" cy="656777"/>
          </a:xfrm>
          <a:prstGeom prst="rect">
            <a:avLst/>
          </a:prstGeom>
        </p:spPr>
        <p:txBody>
          <a:bodyPr/>
          <a:lstStyle/>
          <a:p>
            <a:pPr defTabSz="898646">
              <a:lnSpc>
                <a:spcPct val="120000"/>
              </a:lnSpc>
              <a:spcAft>
                <a:spcPts val="600"/>
              </a:spcAft>
              <a:buSzPct val="100000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자사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’20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활동과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DX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리서치 업체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Gartner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社의 분석 결과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활성화의 주요 장벽은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PT, CT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변화관리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②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문해력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literacy*)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부족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원인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5423" y="1836883"/>
            <a:ext cx="769302" cy="4283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51">
            <a:extLst>
              <a:ext uri="{FF2B5EF4-FFF2-40B4-BE49-F238E27FC236}">
                <a16:creationId xmlns:a16="http://schemas.microsoft.com/office/drawing/2014/main" id="{6E605C70-8D65-714F-8B47-DC81A206B5B2}"/>
              </a:ext>
            </a:extLst>
          </p:cNvPr>
          <p:cNvSpPr/>
          <p:nvPr/>
        </p:nvSpPr>
        <p:spPr>
          <a:xfrm>
            <a:off x="997290" y="1383992"/>
            <a:ext cx="3081333" cy="33808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95" latinLnBrk="0"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’20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 ELECTRIC Look-back</a:t>
            </a:r>
            <a:endParaRPr lang="en-US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r="4447" b="15111"/>
          <a:stretch/>
        </p:blipFill>
        <p:spPr>
          <a:xfrm>
            <a:off x="1413421" y="3117304"/>
            <a:ext cx="3388410" cy="991086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 bwMode="gray">
          <a:xfrm>
            <a:off x="1593118" y="4222636"/>
            <a:ext cx="3200397" cy="1898229"/>
          </a:xfrm>
          <a:prstGeom prst="wedgeRectCallout">
            <a:avLst>
              <a:gd name="adj1" fmla="val -59151"/>
              <a:gd name="adj2" fmla="val -9045"/>
            </a:avLst>
          </a:prstGeom>
          <a:solidFill>
            <a:sysClr val="window" lastClr="FFFFFF"/>
          </a:solidFill>
          <a:ln w="28575" cap="flat" cmpd="sng" algn="ctr">
            <a:solidFill>
              <a:srgbClr val="86BC2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3663" indent="-93663" defTabSz="723297" latinLnBrk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기존 방식을 선호하는 문화</a:t>
            </a:r>
            <a:r>
              <a:rPr lang="ko-KR" altLang="en-US" sz="11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가 존재하여</a:t>
            </a:r>
            <a:r>
              <a:rPr lang="en-US" altLang="ko-KR" sz="11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, DT</a:t>
            </a:r>
            <a:r>
              <a:rPr lang="ko-KR" altLang="en-US" sz="11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솔루션 및 기술 도입에 한계 존재</a:t>
            </a:r>
            <a:endParaRPr lang="en-US" altLang="ko-KR" sz="1100" b="1" kern="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  <a:p>
            <a:pPr marL="93663" indent="-93663" defTabSz="723297" latinLnBrk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현업 사용 확대를 위한 </a:t>
            </a:r>
            <a:r>
              <a:rPr lang="ko-KR" altLang="en-US" sz="1100" b="1" kern="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유인책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 및 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DT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역량 확보 필요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(Data 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기반의 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Digital Worker 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부족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)</a:t>
            </a:r>
          </a:p>
          <a:p>
            <a:pPr marL="93663" indent="-93663" defTabSz="723297" latinLnBrk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DT 2.0, </a:t>
            </a: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Macro </a:t>
            </a: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경영</a:t>
            </a: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, 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PT 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및 </a:t>
            </a:r>
            <a:r>
              <a:rPr lang="en-US" altLang="ko-KR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CT </a:t>
            </a:r>
            <a:r>
              <a:rPr lang="ko-KR" altLang="en-US" sz="1100" b="1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등 많은 변화관리</a:t>
            </a:r>
            <a:r>
              <a:rPr lang="ko-KR" altLang="en-US" sz="11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 진행이 필수적</a:t>
            </a:r>
            <a:endParaRPr lang="en-US" altLang="ko-KR" sz="11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gray">
          <a:xfrm>
            <a:off x="340198" y="4297451"/>
            <a:ext cx="928723" cy="1693059"/>
          </a:xfrm>
          <a:prstGeom prst="rect">
            <a:avLst/>
          </a:prstGeom>
          <a:pattFill prst="horzBrick">
            <a:fgClr>
              <a:srgbClr val="86BC25">
                <a:lumMod val="40000"/>
                <a:lumOff val="60000"/>
              </a:srgbClr>
            </a:fgClr>
            <a:bgClr>
              <a:sysClr val="window" lastClr="FFFFFF"/>
            </a:bgClr>
          </a:pattFill>
          <a:ln w="6350" cap="flat" cmpd="sng" algn="ctr">
            <a:solidFill>
              <a:srgbClr val="53565A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23297" latinLnBrk="0">
              <a:defRPr/>
            </a:pPr>
            <a:r>
              <a:rPr lang="en-US" altLang="ko-KR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커미티</a:t>
            </a:r>
            <a:r>
              <a:rPr lang="en-US" altLang="ko-KR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의견</a:t>
            </a:r>
            <a:endParaRPr lang="ko-KR" altLang="en-US" sz="14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gray">
          <a:xfrm>
            <a:off x="331887" y="1945454"/>
            <a:ext cx="937034" cy="930519"/>
          </a:xfrm>
          <a:prstGeom prst="rect">
            <a:avLst/>
          </a:prstGeom>
          <a:pattFill prst="horzBrick">
            <a:fgClr>
              <a:srgbClr val="86BC25">
                <a:lumMod val="40000"/>
                <a:lumOff val="60000"/>
              </a:srgbClr>
            </a:fgClr>
            <a:bgClr>
              <a:sysClr val="window" lastClr="FFFFFF"/>
            </a:bgClr>
          </a:pattFill>
          <a:ln w="6350" cap="flat" cmpd="sng" algn="ctr">
            <a:solidFill>
              <a:srgbClr val="53565A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23297" latinLnBrk="0">
              <a:defRPr/>
            </a:pPr>
            <a:r>
              <a:rPr lang="en-US" altLang="ko-KR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과제 수행</a:t>
            </a:r>
            <a:endParaRPr lang="ko-KR" altLang="en-US" sz="14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5176" y="1846334"/>
            <a:ext cx="3350029" cy="121252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1" rIns="36000" rtlCol="0" anchor="ctr"/>
          <a:lstStyle/>
          <a:p>
            <a:pPr marL="85725" indent="-85725" defTabSz="91439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경영성과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창출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91439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전략과제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임원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defTabSz="914395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Digital Biz Model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발굴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DT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공정 혁신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defTabSz="914395" latinLnBrk="0">
              <a:spcBef>
                <a:spcPts val="3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수행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Core Platform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defTabSz="914395" latinLnBrk="0">
              <a:spcBef>
                <a:spcPts val="3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운영체계 혁신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DT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구축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DT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리더 육성</a:t>
            </a:r>
            <a:endParaRPr lang="en-US" altLang="ko-KR" sz="11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331887" y="3225109"/>
            <a:ext cx="937034" cy="789709"/>
          </a:xfrm>
          <a:prstGeom prst="rect">
            <a:avLst/>
          </a:prstGeom>
          <a:pattFill prst="horzBrick">
            <a:fgClr>
              <a:srgbClr val="86BC25">
                <a:lumMod val="40000"/>
                <a:lumOff val="60000"/>
              </a:srgbClr>
            </a:fgClr>
            <a:bgClr>
              <a:sysClr val="window" lastClr="FFFFFF"/>
            </a:bgClr>
          </a:pattFill>
          <a:ln w="6350" cap="flat" cmpd="sng" algn="ctr">
            <a:solidFill>
              <a:srgbClr val="53565A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23297" latinLnBrk="0">
              <a:defRPr/>
            </a:pPr>
            <a:r>
              <a:rPr lang="ko-KR" altLang="en-US" sz="14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평가회</a:t>
            </a:r>
            <a:r>
              <a:rPr lang="ko-KR" altLang="en-US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ko-KR" altLang="en-US" sz="14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151">
            <a:extLst>
              <a:ext uri="{FF2B5EF4-FFF2-40B4-BE49-F238E27FC236}">
                <a16:creationId xmlns:a16="http://schemas.microsoft.com/office/drawing/2014/main" id="{6E605C70-8D65-714F-8B47-DC81A206B5B2}"/>
              </a:ext>
            </a:extLst>
          </p:cNvPr>
          <p:cNvSpPr/>
          <p:nvPr/>
        </p:nvSpPr>
        <p:spPr>
          <a:xfrm>
            <a:off x="5883195" y="1383992"/>
            <a:ext cx="3081333" cy="33808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95" latinLnBrk="0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</a:rPr>
              <a:t>Gartner </a:t>
            </a:r>
            <a:r>
              <a:rPr lang="ko-KR" altLang="en-US" sz="1400" b="1" dirty="0" smtClean="0">
                <a:latin typeface="맑은 고딕" panose="020B0503020000020004" pitchFamily="50" charset="-127"/>
              </a:rPr>
              <a:t>리포트 분석</a:t>
            </a:r>
            <a:endParaRPr lang="en-US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185045" y="1878494"/>
            <a:ext cx="4477632" cy="4272648"/>
            <a:chOff x="5245480" y="1657263"/>
            <a:chExt cx="4477632" cy="427264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480" y="1657263"/>
              <a:ext cx="4477632" cy="4272648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327612" y="2184705"/>
              <a:ext cx="4235395" cy="4377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1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사각형 설명선 52"/>
          <p:cNvSpPr/>
          <p:nvPr/>
        </p:nvSpPr>
        <p:spPr bwMode="gray">
          <a:xfrm>
            <a:off x="2003130" y="4738254"/>
            <a:ext cx="5773733" cy="1404851"/>
          </a:xfrm>
          <a:prstGeom prst="wedgeRoundRectCallout">
            <a:avLst>
              <a:gd name="adj1" fmla="val -56156"/>
              <a:gd name="adj2" fmla="val -38711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86BC2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23297" latinLnBrk="0">
              <a:spcBef>
                <a:spcPts val="600"/>
              </a:spcBef>
              <a:defRPr/>
            </a:pPr>
            <a:endParaRPr lang="en-US" altLang="ko-KR" sz="1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7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/>
          <a:lstStyle/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2.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경영진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DT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방향성</a:t>
            </a:r>
            <a:endParaRPr lang="ko-KR" altLang="en-US" dirty="0"/>
          </a:p>
        </p:txBody>
      </p:sp>
      <p:sp>
        <p:nvSpPr>
          <p:cNvPr id="19" name="모서리가 둥근 사각형 설명선 18"/>
          <p:cNvSpPr/>
          <p:nvPr/>
        </p:nvSpPr>
        <p:spPr bwMode="gray">
          <a:xfrm>
            <a:off x="2016328" y="3250108"/>
            <a:ext cx="5760535" cy="1302728"/>
          </a:xfrm>
          <a:prstGeom prst="wedgeRoundRectCallout">
            <a:avLst>
              <a:gd name="adj1" fmla="val 55229"/>
              <a:gd name="adj2" fmla="val -16132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86BC2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72330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cs typeface="+mn-cs"/>
              <a:sym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2" r="20425"/>
          <a:stretch/>
        </p:blipFill>
        <p:spPr>
          <a:xfrm>
            <a:off x="305859" y="801638"/>
            <a:ext cx="1256053" cy="136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텍스트 개체 틀 1"/>
          <p:cNvSpPr txBox="1">
            <a:spLocks/>
          </p:cNvSpPr>
          <p:nvPr/>
        </p:nvSpPr>
        <p:spPr>
          <a:xfrm>
            <a:off x="305859" y="2253374"/>
            <a:ext cx="1181648" cy="5846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구자균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 회장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ko-KR" altLang="en-US" sz="10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조회사</a:t>
            </a:r>
            <a:r>
              <a:rPr lang="ko-KR" altLang="en-US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 中</a:t>
            </a: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/>
            </a:r>
            <a:b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</a:b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(’20.10)</a:t>
            </a:r>
          </a:p>
        </p:txBody>
      </p:sp>
      <p:sp>
        <p:nvSpPr>
          <p:cNvPr id="23" name="모서리가 둥근 사각형 설명선 22"/>
          <p:cNvSpPr/>
          <p:nvPr/>
        </p:nvSpPr>
        <p:spPr bwMode="gray">
          <a:xfrm>
            <a:off x="2003131" y="749106"/>
            <a:ext cx="5773733" cy="2336520"/>
          </a:xfrm>
          <a:prstGeom prst="wedgeRoundRectCallout">
            <a:avLst>
              <a:gd name="adj1" fmla="val -56300"/>
              <a:gd name="adj2" fmla="val -19901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86BC2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72330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cs typeface="+mn-cs"/>
              <a:sym typeface="맑은 고딕" panose="020B0503020000020004" pitchFamily="50" charset="-127"/>
            </a:endParaRPr>
          </a:p>
        </p:txBody>
      </p:sp>
      <p:sp>
        <p:nvSpPr>
          <p:cNvPr id="41" name="텍스트 개체 틀 1"/>
          <p:cNvSpPr txBox="1">
            <a:spLocks/>
          </p:cNvSpPr>
          <p:nvPr/>
        </p:nvSpPr>
        <p:spPr>
          <a:xfrm>
            <a:off x="126941" y="5782281"/>
            <a:ext cx="1655754" cy="6619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박용상 사장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맑은 고딕" panose="020B0503020000020004" pitchFamily="50" charset="-127"/>
            </a:endParaRPr>
          </a:p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DT Committee</a:t>
            </a:r>
          </a:p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Feed-back (’20.10)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3229"/>
          <a:stretch/>
        </p:blipFill>
        <p:spPr bwMode="auto">
          <a:xfrm>
            <a:off x="305859" y="4406822"/>
            <a:ext cx="1256400" cy="128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텍스트 개체 틀 1"/>
          <p:cNvSpPr txBox="1">
            <a:spLocks/>
          </p:cNvSpPr>
          <p:nvPr/>
        </p:nvSpPr>
        <p:spPr>
          <a:xfrm>
            <a:off x="2159000" y="762463"/>
            <a:ext cx="5476241" cy="23049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buNone/>
            </a:pP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               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가족 여러분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! …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buNone/>
            </a:pP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당장 힘들더라도 우리는 포스트 코로나 시대에 글로벌 시장과 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DT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시장의 맹주로 거듭날 수 있어야 합니다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buNone/>
            </a:pPr>
            <a:r>
              <a:rPr lang="en-US" altLang="ko-KR" sz="1400" b="1" dirty="0" smtClean="0">
                <a:latin typeface="+mn-ea"/>
              </a:rPr>
              <a:t>‘</a:t>
            </a:r>
            <a:r>
              <a:rPr lang="ko-KR" altLang="en-US" sz="1400" b="1" dirty="0" smtClean="0">
                <a:latin typeface="+mn-ea"/>
              </a:rPr>
              <a:t>문화의 혁신</a:t>
            </a:r>
            <a:r>
              <a:rPr lang="en-US" altLang="ko-KR" sz="1400" b="1" dirty="0" smtClean="0">
                <a:latin typeface="+mn-ea"/>
              </a:rPr>
              <a:t>’ </a:t>
            </a:r>
            <a:r>
              <a:rPr lang="ko-KR" altLang="en-US" sz="1400" b="1" dirty="0" smtClean="0">
                <a:latin typeface="+mn-ea"/>
              </a:rPr>
              <a:t>입니다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Culture Transformation</a:t>
            </a:r>
            <a:r>
              <a:rPr lang="en-US" altLang="ko-KR" sz="1400" b="1" dirty="0" smtClean="0">
                <a:latin typeface="+mn-ea"/>
              </a:rPr>
              <a:t>, </a:t>
            </a:r>
            <a:r>
              <a:rPr lang="ko-KR" altLang="en-US" sz="1400" b="1" dirty="0" smtClean="0">
                <a:latin typeface="+mn-ea"/>
              </a:rPr>
              <a:t>즉 문화의 혁신은 앞서 말씀 드린 경영 혁신</a:t>
            </a:r>
            <a:r>
              <a:rPr lang="en-US" altLang="ko-KR" sz="1400" b="1" dirty="0" smtClean="0">
                <a:latin typeface="+mn-ea"/>
              </a:rPr>
              <a:t>, </a:t>
            </a:r>
            <a:r>
              <a:rPr lang="ko-KR" altLang="en-US" sz="1400" b="1" dirty="0" smtClean="0">
                <a:latin typeface="+mn-ea"/>
              </a:rPr>
              <a:t>사업 혁신의 근간이 되는 것 입니다</a:t>
            </a:r>
            <a:r>
              <a:rPr lang="en-US" altLang="ko-KR" sz="1400" b="1" dirty="0" smtClean="0">
                <a:latin typeface="+mn-ea"/>
              </a:rPr>
              <a:t>… </a:t>
            </a:r>
            <a:r>
              <a:rPr lang="ko-KR" altLang="en-US" sz="1400" b="1" dirty="0" smtClean="0">
                <a:latin typeface="+mn-ea"/>
              </a:rPr>
              <a:t>이 같은 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CT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의 확립을 위해서는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People Transformation</a:t>
            </a:r>
            <a:r>
              <a:rPr lang="en-US" altLang="ko-KR" sz="1400" b="1" dirty="0" smtClean="0">
                <a:latin typeface="+mn-ea"/>
              </a:rPr>
              <a:t>, </a:t>
            </a:r>
            <a:r>
              <a:rPr lang="ko-KR" altLang="en-US" sz="1400" b="1" dirty="0" smtClean="0">
                <a:latin typeface="+mn-ea"/>
              </a:rPr>
              <a:t>즉 사람의 변화가 선행되어야 하며 </a:t>
            </a:r>
            <a:r>
              <a:rPr lang="en-US" altLang="ko-KR" sz="1400" b="1" dirty="0" smtClean="0">
                <a:latin typeface="+mn-ea"/>
              </a:rPr>
              <a:t>PT</a:t>
            </a:r>
            <a:r>
              <a:rPr lang="ko-KR" altLang="en-US" sz="1400" b="1" dirty="0" smtClean="0">
                <a:latin typeface="+mn-ea"/>
              </a:rPr>
              <a:t>의 성공적인 추진을 위해서는 리더들의 역할이 무엇보다 중요합니다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51" y="853373"/>
            <a:ext cx="887634" cy="1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roia.org/wp-content/uploads/2017/07/Microsoft-Logo-PNG-Transparent-Image-300x2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34" y="3085626"/>
            <a:ext cx="1611683" cy="1230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텍스트 개체 틀 1"/>
          <p:cNvSpPr txBox="1">
            <a:spLocks/>
          </p:cNvSpPr>
          <p:nvPr/>
        </p:nvSpPr>
        <p:spPr>
          <a:xfrm>
            <a:off x="7997298" y="4300266"/>
            <a:ext cx="1655754" cy="43798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000" i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맑은 고딕" panose="020B0503020000020004" pitchFamily="50" charset="-127"/>
              </a:rPr>
              <a:t>The Transformation Journey (’20.07)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8319" y="4821132"/>
            <a:ext cx="55369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3297" latinLnBrk="0">
              <a:spcBef>
                <a:spcPts val="600"/>
              </a:spcBef>
              <a:defRPr/>
            </a:pPr>
            <a:r>
              <a:rPr lang="en-US" altLang="ko-KR" sz="1400" b="1" dirty="0">
                <a:latin typeface="+mn-ea"/>
                <a:sym typeface="맑은 고딕" panose="020B0503020000020004" pitchFamily="50" charset="-127"/>
              </a:rPr>
              <a:t>DT 2.0, Macro </a:t>
            </a:r>
            <a:r>
              <a:rPr lang="ko-KR" altLang="en-US" sz="1400" b="1" dirty="0">
                <a:latin typeface="+mn-ea"/>
                <a:sym typeface="맑은 고딕" panose="020B0503020000020004" pitchFamily="50" charset="-127"/>
              </a:rPr>
              <a:t>경영</a:t>
            </a:r>
            <a:r>
              <a:rPr lang="en-US" altLang="ko-KR" sz="1400" b="1" dirty="0">
                <a:latin typeface="+mn-ea"/>
                <a:sym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sym typeface="맑은 고딕" panose="020B0503020000020004" pitchFamily="50" charset="-127"/>
              </a:rPr>
              <a:t>CT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sym typeface="맑은 고딕" panose="020B0503020000020004" pitchFamily="50" charset="-127"/>
              </a:rPr>
              <a:t>등 많은 변화</a:t>
            </a:r>
            <a:r>
              <a:rPr lang="ko-KR" altLang="en-US" sz="1400" b="1" dirty="0">
                <a:latin typeface="+mn-ea"/>
                <a:sym typeface="맑은 고딕" panose="020B0503020000020004" pitchFamily="50" charset="-127"/>
              </a:rPr>
              <a:t>가 진행되고 있는데</a:t>
            </a:r>
            <a:r>
              <a:rPr lang="en-US" altLang="ko-KR" sz="1400" b="1" dirty="0">
                <a:latin typeface="+mn-ea"/>
                <a:sym typeface="맑은 고딕" panose="020B0503020000020004" pitchFamily="50" charset="-127"/>
              </a:rPr>
              <a:t>,</a:t>
            </a:r>
            <a:br>
              <a:rPr lang="en-US" altLang="ko-KR" sz="1400" b="1" dirty="0">
                <a:latin typeface="+mn-ea"/>
                <a:sym typeface="맑은 고딕" panose="020B0503020000020004" pitchFamily="50" charset="-127"/>
              </a:rPr>
            </a:br>
            <a:r>
              <a:rPr lang="ko-KR" altLang="en-US" sz="1400" b="1" dirty="0">
                <a:latin typeface="+mn-ea"/>
                <a:sym typeface="맑은 고딕" panose="020B0503020000020004" pitchFamily="50" charset="-127"/>
              </a:rPr>
              <a:t>임직원 모두 자연스럽게 변화할 수 있는 다양한 정책과 </a:t>
            </a:r>
            <a:r>
              <a:rPr lang="ko-KR" altLang="en-US" sz="1400" b="1" dirty="0" err="1">
                <a:latin typeface="+mn-ea"/>
                <a:sym typeface="맑은 고딕" panose="020B0503020000020004" pitchFamily="50" charset="-127"/>
              </a:rPr>
              <a:t>유인책이</a:t>
            </a:r>
            <a:r>
              <a:rPr lang="ko-KR" altLang="en-US" sz="1400" b="1" dirty="0">
                <a:latin typeface="+mn-ea"/>
                <a:sym typeface="맑은 고딕" panose="020B0503020000020004" pitchFamily="50" charset="-127"/>
              </a:rPr>
              <a:t> 수반되어야 합니다</a:t>
            </a:r>
            <a:r>
              <a:rPr lang="en-US" altLang="ko-KR" sz="1400" b="1" dirty="0">
                <a:latin typeface="+mn-ea"/>
                <a:sym typeface="맑은 고딕" panose="020B0503020000020004" pitchFamily="50" charset="-127"/>
              </a:rPr>
              <a:t>…</a:t>
            </a:r>
          </a:p>
          <a:p>
            <a:pPr defTabSz="723297" latinLnBrk="0">
              <a:spcBef>
                <a:spcPts val="600"/>
              </a:spcBef>
              <a:defRPr/>
            </a:pP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DT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는 선택이 아닌 필수이며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회사 경영혁신을 위해 임직원 모두 필연적으로 참여해야 합니다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98319" y="3395025"/>
            <a:ext cx="553692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3297" latinLnBrk="0">
              <a:spcBef>
                <a:spcPts val="600"/>
              </a:spcBef>
              <a:defRPr/>
            </a:pP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문화란 조직에 다양한 행동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가치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구조</a:t>
            </a:r>
            <a:r>
              <a:rPr lang="en-US" altLang="ko-KR" sz="1400" b="1" dirty="0" smtClean="0">
                <a:latin typeface="+mn-ea"/>
                <a:sym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프로세스가 지지 혹은 배척된 과정을 통해 나타난 결과</a:t>
            </a:r>
            <a:endParaRPr lang="en-US" altLang="ko-KR" sz="1400" b="1" dirty="0" smtClean="0">
              <a:latin typeface="+mn-ea"/>
              <a:sym typeface="맑은 고딕" panose="020B0503020000020004" pitchFamily="50" charset="-127"/>
            </a:endParaRPr>
          </a:p>
          <a:p>
            <a:pPr defTabSz="723297" latinLnBrk="0">
              <a:spcBef>
                <a:spcPts val="600"/>
              </a:spcBef>
              <a:defRPr/>
            </a:pPr>
            <a:r>
              <a:rPr lang="ko-KR" altLang="en-US" sz="1400" b="1" dirty="0" smtClean="0">
                <a:latin typeface="+mn-ea"/>
                <a:ea typeface="맑은 고딕" panose="020B0503020000020004" pitchFamily="50" charset="-127"/>
                <a:sym typeface="맑은 고딕" panose="020B0503020000020004" pitchFamily="50" charset="-127"/>
              </a:rPr>
              <a:t>문화를 변화시키는 것은 어려우나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sym typeface="맑은 고딕" panose="020B0503020000020004" pitchFamily="50" charset="-127"/>
              </a:rPr>
              <a:t>DT=CT=PT</a:t>
            </a:r>
            <a:r>
              <a:rPr lang="ko-KR" altLang="en-US" sz="1400" b="1" dirty="0">
                <a:latin typeface="+mn-ea"/>
                <a:sym typeface="맑은 고딕" panose="020B0503020000020004" pitchFamily="50" charset="-127"/>
              </a:rPr>
              <a:t>이기</a:t>
            </a:r>
            <a:r>
              <a:rPr lang="en-US" altLang="ko-KR" sz="1400" b="1" dirty="0">
                <a:latin typeface="+mn-ea"/>
                <a:sym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+mn-ea"/>
                <a:sym typeface="맑은 고딕" panose="020B0503020000020004" pitchFamily="50" charset="-127"/>
              </a:rPr>
              <a:t>때문에 </a:t>
            </a:r>
            <a:r>
              <a:rPr lang="ko-KR" altLang="en-US" sz="1400" b="1" dirty="0" smtClean="0">
                <a:latin typeface="+mn-ea"/>
                <a:ea typeface="맑은 고딕" panose="020B0503020000020004" pitchFamily="50" charset="-127"/>
                <a:sym typeface="맑은 고딕" panose="020B0503020000020004" pitchFamily="50" charset="-127"/>
              </a:rPr>
              <a:t>의도적으로 노력하고 변화를 </a:t>
            </a:r>
            <a:r>
              <a:rPr lang="ko-KR" altLang="en-US" sz="1400" b="1" dirty="0" err="1" smtClean="0">
                <a:latin typeface="+mn-ea"/>
                <a:ea typeface="맑은 고딕" panose="020B0503020000020004" pitchFamily="50" charset="-127"/>
                <a:sym typeface="맑은 고딕" panose="020B0503020000020004" pitchFamily="50" charset="-127"/>
              </a:rPr>
              <a:t>정량화해야</a:t>
            </a:r>
            <a:r>
              <a:rPr lang="en-US" altLang="ko-KR" sz="1400" b="1" dirty="0" smtClean="0">
                <a:latin typeface="+mn-ea"/>
                <a:ea typeface="맑은 고딕" panose="020B0503020000020004" pitchFamily="50" charset="-127"/>
                <a:sym typeface="맑은 고딕" panose="020B0503020000020004" pitchFamily="50" charset="-127"/>
              </a:rPr>
              <a:t>…</a:t>
            </a:r>
            <a:r>
              <a:rPr lang="ko-KR" altLang="en-US" sz="1400" b="1" dirty="0" smtClean="0">
                <a:latin typeface="+mn-ea"/>
                <a:ea typeface="맑은 고딕" panose="020B0503020000020004" pitchFamily="50" charset="-127"/>
                <a:sym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실행 단추: 앞으로 또는 다음 1">
            <a:hlinkClick r:id="rId6" action="ppaction://hlinksldjump" highlightClick="1"/>
          </p:cNvPr>
          <p:cNvSpPr/>
          <p:nvPr/>
        </p:nvSpPr>
        <p:spPr>
          <a:xfrm>
            <a:off x="9494251" y="290945"/>
            <a:ext cx="317601" cy="25769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제목 7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/>
          <a:lstStyle/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정의</a:t>
            </a:r>
            <a:endParaRPr lang="ko-KR" altLang="en-US" dirty="0"/>
          </a:p>
        </p:txBody>
      </p:sp>
      <p:sp>
        <p:nvSpPr>
          <p:cNvPr id="141" name="직사각형 43"/>
          <p:cNvSpPr>
            <a:spLocks noChangeArrowheads="1"/>
          </p:cNvSpPr>
          <p:nvPr/>
        </p:nvSpPr>
        <p:spPr bwMode="auto">
          <a:xfrm>
            <a:off x="175424" y="681572"/>
            <a:ext cx="9494369" cy="656777"/>
          </a:xfrm>
          <a:prstGeom prst="rect">
            <a:avLst/>
          </a:prstGeom>
        </p:spPr>
        <p:txBody>
          <a:bodyPr/>
          <a:lstStyle/>
          <a:p>
            <a:pPr defTabSz="898646">
              <a:lnSpc>
                <a:spcPct val="120000"/>
              </a:lnSpc>
              <a:spcAft>
                <a:spcPts val="600"/>
              </a:spcAft>
              <a:buSzPct val="100000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데이터 분석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프로젝트는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인의 </a:t>
            </a:r>
            <a:r>
              <a:rPr lang="en-US" altLang="ko-KR" sz="1600" b="1" dirty="0">
                <a:latin typeface="맑은 고딕" panose="020B0503020000020004" pitchFamily="50" charset="-127"/>
              </a:rPr>
              <a:t>PT(People Transformation) 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활동을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통한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확대로 전사적인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CT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확산시키고자 함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73500" y="6005509"/>
            <a:ext cx="958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1)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 err="1" smtClean="0">
                <a:latin typeface="+mn-ea"/>
              </a:rPr>
              <a:t>에반젤리스트</a:t>
            </a:r>
            <a:r>
              <a:rPr lang="en-US" altLang="ko-KR" sz="1000" b="1" dirty="0" smtClean="0">
                <a:latin typeface="+mn-ea"/>
              </a:rPr>
              <a:t>(Data Evangelist)</a:t>
            </a:r>
            <a:r>
              <a:rPr lang="en-US" altLang="ko-KR" sz="1000" dirty="0" smtClean="0">
                <a:latin typeface="+mn-ea"/>
              </a:rPr>
              <a:t>: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신기술을 빠르게 습득하고 기술 리딩을 통해 </a:t>
            </a:r>
            <a:r>
              <a:rPr lang="ko-KR" altLang="en-US" sz="1000" dirty="0" smtClean="0">
                <a:latin typeface="+mn-ea"/>
              </a:rPr>
              <a:t>데이터 </a:t>
            </a:r>
            <a:r>
              <a:rPr lang="ko-KR" altLang="en-US" sz="1000" dirty="0" smtClean="0">
                <a:latin typeface="+mn-ea"/>
              </a:rPr>
              <a:t>기반 문화를 </a:t>
            </a:r>
            <a:r>
              <a:rPr lang="ko-KR" altLang="en-US" sz="1000" dirty="0" smtClean="0">
                <a:latin typeface="+mn-ea"/>
              </a:rPr>
              <a:t>널리 퍼뜨리는 메신저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</a:t>
            </a:r>
            <a:r>
              <a:rPr lang="en-US" altLang="ko-KR" sz="1000" dirty="0" smtClean="0">
                <a:latin typeface="+mn-ea"/>
              </a:rPr>
              <a:t>) Data </a:t>
            </a:r>
            <a:r>
              <a:rPr lang="en-US" altLang="ko-KR" sz="1000" dirty="0">
                <a:latin typeface="+mn-ea"/>
              </a:rPr>
              <a:t>literacy: </a:t>
            </a:r>
            <a:r>
              <a:rPr lang="ko-KR" altLang="en-US" sz="1000" dirty="0">
                <a:latin typeface="+mn-ea"/>
              </a:rPr>
              <a:t>데이터를 목적에 맞게 생성하는 역량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속 숨어있는 의미를 찾아 이해하는 능력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해석된 결과를 업무에 적용하고 데이터로 소통하는 </a:t>
            </a:r>
            <a:r>
              <a:rPr lang="ko-KR" altLang="en-US" sz="1000" dirty="0" smtClean="0">
                <a:latin typeface="+mn-ea"/>
              </a:rPr>
              <a:t>역량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8" name="자유형: 도형 24"/>
          <p:cNvSpPr/>
          <p:nvPr/>
        </p:nvSpPr>
        <p:spPr>
          <a:xfrm rot="495812">
            <a:off x="1315418" y="2363808"/>
            <a:ext cx="2438398" cy="2438398"/>
          </a:xfrm>
          <a:custGeom>
            <a:avLst/>
            <a:gdLst>
              <a:gd name="connsiteX0" fmla="*/ 1295252 w 2590504"/>
              <a:gd name="connsiteY0" fmla="*/ 422981 h 2551148"/>
              <a:gd name="connsiteX1" fmla="*/ 429139 w 2590504"/>
              <a:gd name="connsiteY1" fmla="*/ 1289094 h 2551148"/>
              <a:gd name="connsiteX2" fmla="*/ 1295252 w 2590504"/>
              <a:gd name="connsiteY2" fmla="*/ 2155207 h 2551148"/>
              <a:gd name="connsiteX3" fmla="*/ 2161365 w 2590504"/>
              <a:gd name="connsiteY3" fmla="*/ 1289094 h 2551148"/>
              <a:gd name="connsiteX4" fmla="*/ 1295252 w 2590504"/>
              <a:gd name="connsiteY4" fmla="*/ 422981 h 2551148"/>
              <a:gd name="connsiteX5" fmla="*/ 1147009 w 2590504"/>
              <a:gd name="connsiteY5" fmla="*/ 0 h 2551148"/>
              <a:gd name="connsiteX6" fmla="*/ 1443495 w 2590504"/>
              <a:gd name="connsiteY6" fmla="*/ 0 h 2551148"/>
              <a:gd name="connsiteX7" fmla="*/ 1513954 w 2590504"/>
              <a:gd name="connsiteY7" fmla="*/ 379408 h 2551148"/>
              <a:gd name="connsiteX8" fmla="*/ 1712452 w 2590504"/>
              <a:gd name="connsiteY8" fmla="*/ 451655 h 2551148"/>
              <a:gd name="connsiteX9" fmla="*/ 2010305 w 2590504"/>
              <a:gd name="connsiteY9" fmla="*/ 206302 h 2551148"/>
              <a:gd name="connsiteX10" fmla="*/ 2237426 w 2590504"/>
              <a:gd name="connsiteY10" fmla="*/ 396880 h 2551148"/>
              <a:gd name="connsiteX11" fmla="*/ 2047522 w 2590504"/>
              <a:gd name="connsiteY11" fmla="*/ 732813 h 2551148"/>
              <a:gd name="connsiteX12" fmla="*/ 2153141 w 2590504"/>
              <a:gd name="connsiteY12" fmla="*/ 915750 h 2551148"/>
              <a:gd name="connsiteX13" fmla="*/ 2539019 w 2590504"/>
              <a:gd name="connsiteY13" fmla="*/ 919254 h 2551148"/>
              <a:gd name="connsiteX14" fmla="*/ 2590504 w 2590504"/>
              <a:gd name="connsiteY14" fmla="*/ 1211236 h 2551148"/>
              <a:gd name="connsiteX15" fmla="*/ 2229095 w 2590504"/>
              <a:gd name="connsiteY15" fmla="*/ 1346508 h 2551148"/>
              <a:gd name="connsiteX16" fmla="*/ 2192414 w 2590504"/>
              <a:gd name="connsiteY16" fmla="*/ 1554536 h 2551148"/>
              <a:gd name="connsiteX17" fmla="*/ 2485762 w 2590504"/>
              <a:gd name="connsiteY17" fmla="*/ 1805259 h 2551148"/>
              <a:gd name="connsiteX18" fmla="*/ 2337518 w 2590504"/>
              <a:gd name="connsiteY18" fmla="*/ 2062023 h 2551148"/>
              <a:gd name="connsiteX19" fmla="*/ 1973712 w 2590504"/>
              <a:gd name="connsiteY19" fmla="*/ 1933338 h 2551148"/>
              <a:gd name="connsiteX20" fmla="*/ 1811895 w 2590504"/>
              <a:gd name="connsiteY20" fmla="*/ 2069119 h 2551148"/>
              <a:gd name="connsiteX21" fmla="*/ 1875451 w 2590504"/>
              <a:gd name="connsiteY21" fmla="*/ 2449744 h 2551148"/>
              <a:gd name="connsiteX22" fmla="*/ 1596845 w 2590504"/>
              <a:gd name="connsiteY22" fmla="*/ 2551148 h 2551148"/>
              <a:gd name="connsiteX23" fmla="*/ 1400871 w 2590504"/>
              <a:gd name="connsiteY23" fmla="*/ 2218720 h 2551148"/>
              <a:gd name="connsiteX24" fmla="*/ 1189634 w 2590504"/>
              <a:gd name="connsiteY24" fmla="*/ 2218720 h 2551148"/>
              <a:gd name="connsiteX25" fmla="*/ 993659 w 2590504"/>
              <a:gd name="connsiteY25" fmla="*/ 2551148 h 2551148"/>
              <a:gd name="connsiteX26" fmla="*/ 715053 w 2590504"/>
              <a:gd name="connsiteY26" fmla="*/ 2449744 h 2551148"/>
              <a:gd name="connsiteX27" fmla="*/ 778609 w 2590504"/>
              <a:gd name="connsiteY27" fmla="*/ 2069119 h 2551148"/>
              <a:gd name="connsiteX28" fmla="*/ 616792 w 2590504"/>
              <a:gd name="connsiteY28" fmla="*/ 1933338 h 2551148"/>
              <a:gd name="connsiteX29" fmla="*/ 252986 w 2590504"/>
              <a:gd name="connsiteY29" fmla="*/ 2062023 h 2551148"/>
              <a:gd name="connsiteX30" fmla="*/ 104742 w 2590504"/>
              <a:gd name="connsiteY30" fmla="*/ 1805259 h 2551148"/>
              <a:gd name="connsiteX31" fmla="*/ 398090 w 2590504"/>
              <a:gd name="connsiteY31" fmla="*/ 1554536 h 2551148"/>
              <a:gd name="connsiteX32" fmla="*/ 361409 w 2590504"/>
              <a:gd name="connsiteY32" fmla="*/ 1346508 h 2551148"/>
              <a:gd name="connsiteX33" fmla="*/ 0 w 2590504"/>
              <a:gd name="connsiteY33" fmla="*/ 1211236 h 2551148"/>
              <a:gd name="connsiteX34" fmla="*/ 51485 w 2590504"/>
              <a:gd name="connsiteY34" fmla="*/ 919254 h 2551148"/>
              <a:gd name="connsiteX35" fmla="*/ 437363 w 2590504"/>
              <a:gd name="connsiteY35" fmla="*/ 915750 h 2551148"/>
              <a:gd name="connsiteX36" fmla="*/ 542982 w 2590504"/>
              <a:gd name="connsiteY36" fmla="*/ 732813 h 2551148"/>
              <a:gd name="connsiteX37" fmla="*/ 353078 w 2590504"/>
              <a:gd name="connsiteY37" fmla="*/ 396880 h 2551148"/>
              <a:gd name="connsiteX38" fmla="*/ 580199 w 2590504"/>
              <a:gd name="connsiteY38" fmla="*/ 206302 h 2551148"/>
              <a:gd name="connsiteX39" fmla="*/ 878052 w 2590504"/>
              <a:gd name="connsiteY39" fmla="*/ 451655 h 2551148"/>
              <a:gd name="connsiteX40" fmla="*/ 1076550 w 2590504"/>
              <a:gd name="connsiteY40" fmla="*/ 379408 h 255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90504" h="2551148">
                <a:moveTo>
                  <a:pt x="1295252" y="422981"/>
                </a:moveTo>
                <a:cubicBezTo>
                  <a:pt x="816911" y="422981"/>
                  <a:pt x="429139" y="810753"/>
                  <a:pt x="429139" y="1289094"/>
                </a:cubicBezTo>
                <a:cubicBezTo>
                  <a:pt x="429139" y="1767435"/>
                  <a:pt x="816911" y="2155207"/>
                  <a:pt x="1295252" y="2155207"/>
                </a:cubicBezTo>
                <a:cubicBezTo>
                  <a:pt x="1773593" y="2155207"/>
                  <a:pt x="2161365" y="1767435"/>
                  <a:pt x="2161365" y="1289094"/>
                </a:cubicBezTo>
                <a:cubicBezTo>
                  <a:pt x="2161365" y="810753"/>
                  <a:pt x="1773593" y="422981"/>
                  <a:pt x="1295252" y="422981"/>
                </a:cubicBezTo>
                <a:close/>
                <a:moveTo>
                  <a:pt x="1147009" y="0"/>
                </a:moveTo>
                <a:lnTo>
                  <a:pt x="1443495" y="0"/>
                </a:lnTo>
                <a:lnTo>
                  <a:pt x="1513954" y="379408"/>
                </a:lnTo>
                <a:cubicBezTo>
                  <a:pt x="1582635" y="395920"/>
                  <a:pt x="1649226" y="420157"/>
                  <a:pt x="1712452" y="451655"/>
                </a:cubicBezTo>
                <a:lnTo>
                  <a:pt x="2010305" y="206302"/>
                </a:lnTo>
                <a:lnTo>
                  <a:pt x="2237426" y="396880"/>
                </a:lnTo>
                <a:lnTo>
                  <a:pt x="2047522" y="732813"/>
                </a:lnTo>
                <a:cubicBezTo>
                  <a:pt x="2089521" y="789609"/>
                  <a:pt x="2124953" y="850979"/>
                  <a:pt x="2153141" y="915750"/>
                </a:cubicBezTo>
                <a:lnTo>
                  <a:pt x="2539019" y="919254"/>
                </a:lnTo>
                <a:lnTo>
                  <a:pt x="2590504" y="1211236"/>
                </a:lnTo>
                <a:lnTo>
                  <a:pt x="2229095" y="1346508"/>
                </a:lnTo>
                <a:cubicBezTo>
                  <a:pt x="2224760" y="1417013"/>
                  <a:pt x="2212455" y="1486801"/>
                  <a:pt x="2192414" y="1554536"/>
                </a:cubicBezTo>
                <a:lnTo>
                  <a:pt x="2485762" y="1805259"/>
                </a:lnTo>
                <a:lnTo>
                  <a:pt x="2337518" y="2062023"/>
                </a:lnTo>
                <a:lnTo>
                  <a:pt x="1973712" y="1933338"/>
                </a:lnTo>
                <a:cubicBezTo>
                  <a:pt x="1925072" y="1984562"/>
                  <a:pt x="1870787" y="2030112"/>
                  <a:pt x="1811895" y="2069119"/>
                </a:cubicBezTo>
                <a:lnTo>
                  <a:pt x="1875451" y="2449744"/>
                </a:lnTo>
                <a:lnTo>
                  <a:pt x="1596845" y="2551148"/>
                </a:lnTo>
                <a:lnTo>
                  <a:pt x="1400871" y="2218720"/>
                </a:lnTo>
                <a:cubicBezTo>
                  <a:pt x="1330684" y="2226694"/>
                  <a:pt x="1259820" y="2226694"/>
                  <a:pt x="1189634" y="2218720"/>
                </a:cubicBezTo>
                <a:lnTo>
                  <a:pt x="993659" y="2551148"/>
                </a:lnTo>
                <a:lnTo>
                  <a:pt x="715053" y="2449744"/>
                </a:lnTo>
                <a:lnTo>
                  <a:pt x="778609" y="2069119"/>
                </a:lnTo>
                <a:cubicBezTo>
                  <a:pt x="719717" y="2030112"/>
                  <a:pt x="665432" y="1984562"/>
                  <a:pt x="616792" y="1933338"/>
                </a:cubicBezTo>
                <a:lnTo>
                  <a:pt x="252986" y="2062023"/>
                </a:lnTo>
                <a:lnTo>
                  <a:pt x="104742" y="1805259"/>
                </a:lnTo>
                <a:lnTo>
                  <a:pt x="398090" y="1554536"/>
                </a:lnTo>
                <a:cubicBezTo>
                  <a:pt x="378049" y="1486800"/>
                  <a:pt x="365744" y="1417013"/>
                  <a:pt x="361409" y="1346508"/>
                </a:cubicBezTo>
                <a:lnTo>
                  <a:pt x="0" y="1211236"/>
                </a:lnTo>
                <a:lnTo>
                  <a:pt x="51485" y="919254"/>
                </a:lnTo>
                <a:lnTo>
                  <a:pt x="437363" y="915750"/>
                </a:lnTo>
                <a:cubicBezTo>
                  <a:pt x="465550" y="850979"/>
                  <a:pt x="500983" y="789609"/>
                  <a:pt x="542982" y="732813"/>
                </a:cubicBezTo>
                <a:lnTo>
                  <a:pt x="353078" y="396880"/>
                </a:lnTo>
                <a:lnTo>
                  <a:pt x="580199" y="206302"/>
                </a:lnTo>
                <a:lnTo>
                  <a:pt x="878052" y="451655"/>
                </a:lnTo>
                <a:cubicBezTo>
                  <a:pt x="941279" y="420156"/>
                  <a:pt x="1007869" y="395920"/>
                  <a:pt x="1076550" y="37940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자유형: 도형 24"/>
          <p:cNvSpPr/>
          <p:nvPr/>
        </p:nvSpPr>
        <p:spPr>
          <a:xfrm>
            <a:off x="3493910" y="2748915"/>
            <a:ext cx="2832888" cy="2832888"/>
          </a:xfrm>
          <a:custGeom>
            <a:avLst/>
            <a:gdLst>
              <a:gd name="connsiteX0" fmla="*/ 1295252 w 2590504"/>
              <a:gd name="connsiteY0" fmla="*/ 422981 h 2551148"/>
              <a:gd name="connsiteX1" fmla="*/ 429139 w 2590504"/>
              <a:gd name="connsiteY1" fmla="*/ 1289094 h 2551148"/>
              <a:gd name="connsiteX2" fmla="*/ 1295252 w 2590504"/>
              <a:gd name="connsiteY2" fmla="*/ 2155207 h 2551148"/>
              <a:gd name="connsiteX3" fmla="*/ 2161365 w 2590504"/>
              <a:gd name="connsiteY3" fmla="*/ 1289094 h 2551148"/>
              <a:gd name="connsiteX4" fmla="*/ 1295252 w 2590504"/>
              <a:gd name="connsiteY4" fmla="*/ 422981 h 2551148"/>
              <a:gd name="connsiteX5" fmla="*/ 1147009 w 2590504"/>
              <a:gd name="connsiteY5" fmla="*/ 0 h 2551148"/>
              <a:gd name="connsiteX6" fmla="*/ 1443495 w 2590504"/>
              <a:gd name="connsiteY6" fmla="*/ 0 h 2551148"/>
              <a:gd name="connsiteX7" fmla="*/ 1513954 w 2590504"/>
              <a:gd name="connsiteY7" fmla="*/ 379408 h 2551148"/>
              <a:gd name="connsiteX8" fmla="*/ 1712452 w 2590504"/>
              <a:gd name="connsiteY8" fmla="*/ 451655 h 2551148"/>
              <a:gd name="connsiteX9" fmla="*/ 2010305 w 2590504"/>
              <a:gd name="connsiteY9" fmla="*/ 206302 h 2551148"/>
              <a:gd name="connsiteX10" fmla="*/ 2237426 w 2590504"/>
              <a:gd name="connsiteY10" fmla="*/ 396880 h 2551148"/>
              <a:gd name="connsiteX11" fmla="*/ 2047522 w 2590504"/>
              <a:gd name="connsiteY11" fmla="*/ 732813 h 2551148"/>
              <a:gd name="connsiteX12" fmla="*/ 2153141 w 2590504"/>
              <a:gd name="connsiteY12" fmla="*/ 915750 h 2551148"/>
              <a:gd name="connsiteX13" fmla="*/ 2539019 w 2590504"/>
              <a:gd name="connsiteY13" fmla="*/ 919254 h 2551148"/>
              <a:gd name="connsiteX14" fmla="*/ 2590504 w 2590504"/>
              <a:gd name="connsiteY14" fmla="*/ 1211236 h 2551148"/>
              <a:gd name="connsiteX15" fmla="*/ 2229095 w 2590504"/>
              <a:gd name="connsiteY15" fmla="*/ 1346508 h 2551148"/>
              <a:gd name="connsiteX16" fmla="*/ 2192414 w 2590504"/>
              <a:gd name="connsiteY16" fmla="*/ 1554536 h 2551148"/>
              <a:gd name="connsiteX17" fmla="*/ 2485762 w 2590504"/>
              <a:gd name="connsiteY17" fmla="*/ 1805259 h 2551148"/>
              <a:gd name="connsiteX18" fmla="*/ 2337518 w 2590504"/>
              <a:gd name="connsiteY18" fmla="*/ 2062023 h 2551148"/>
              <a:gd name="connsiteX19" fmla="*/ 1973712 w 2590504"/>
              <a:gd name="connsiteY19" fmla="*/ 1933338 h 2551148"/>
              <a:gd name="connsiteX20" fmla="*/ 1811895 w 2590504"/>
              <a:gd name="connsiteY20" fmla="*/ 2069119 h 2551148"/>
              <a:gd name="connsiteX21" fmla="*/ 1875451 w 2590504"/>
              <a:gd name="connsiteY21" fmla="*/ 2449744 h 2551148"/>
              <a:gd name="connsiteX22" fmla="*/ 1596845 w 2590504"/>
              <a:gd name="connsiteY22" fmla="*/ 2551148 h 2551148"/>
              <a:gd name="connsiteX23" fmla="*/ 1400871 w 2590504"/>
              <a:gd name="connsiteY23" fmla="*/ 2218720 h 2551148"/>
              <a:gd name="connsiteX24" fmla="*/ 1189634 w 2590504"/>
              <a:gd name="connsiteY24" fmla="*/ 2218720 h 2551148"/>
              <a:gd name="connsiteX25" fmla="*/ 993659 w 2590504"/>
              <a:gd name="connsiteY25" fmla="*/ 2551148 h 2551148"/>
              <a:gd name="connsiteX26" fmla="*/ 715053 w 2590504"/>
              <a:gd name="connsiteY26" fmla="*/ 2449744 h 2551148"/>
              <a:gd name="connsiteX27" fmla="*/ 778609 w 2590504"/>
              <a:gd name="connsiteY27" fmla="*/ 2069119 h 2551148"/>
              <a:gd name="connsiteX28" fmla="*/ 616792 w 2590504"/>
              <a:gd name="connsiteY28" fmla="*/ 1933338 h 2551148"/>
              <a:gd name="connsiteX29" fmla="*/ 252986 w 2590504"/>
              <a:gd name="connsiteY29" fmla="*/ 2062023 h 2551148"/>
              <a:gd name="connsiteX30" fmla="*/ 104742 w 2590504"/>
              <a:gd name="connsiteY30" fmla="*/ 1805259 h 2551148"/>
              <a:gd name="connsiteX31" fmla="*/ 398090 w 2590504"/>
              <a:gd name="connsiteY31" fmla="*/ 1554536 h 2551148"/>
              <a:gd name="connsiteX32" fmla="*/ 361409 w 2590504"/>
              <a:gd name="connsiteY32" fmla="*/ 1346508 h 2551148"/>
              <a:gd name="connsiteX33" fmla="*/ 0 w 2590504"/>
              <a:gd name="connsiteY33" fmla="*/ 1211236 h 2551148"/>
              <a:gd name="connsiteX34" fmla="*/ 51485 w 2590504"/>
              <a:gd name="connsiteY34" fmla="*/ 919254 h 2551148"/>
              <a:gd name="connsiteX35" fmla="*/ 437363 w 2590504"/>
              <a:gd name="connsiteY35" fmla="*/ 915750 h 2551148"/>
              <a:gd name="connsiteX36" fmla="*/ 542982 w 2590504"/>
              <a:gd name="connsiteY36" fmla="*/ 732813 h 2551148"/>
              <a:gd name="connsiteX37" fmla="*/ 353078 w 2590504"/>
              <a:gd name="connsiteY37" fmla="*/ 396880 h 2551148"/>
              <a:gd name="connsiteX38" fmla="*/ 580199 w 2590504"/>
              <a:gd name="connsiteY38" fmla="*/ 206302 h 2551148"/>
              <a:gd name="connsiteX39" fmla="*/ 878052 w 2590504"/>
              <a:gd name="connsiteY39" fmla="*/ 451655 h 2551148"/>
              <a:gd name="connsiteX40" fmla="*/ 1076550 w 2590504"/>
              <a:gd name="connsiteY40" fmla="*/ 379408 h 255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90504" h="2551148">
                <a:moveTo>
                  <a:pt x="1295252" y="422981"/>
                </a:moveTo>
                <a:cubicBezTo>
                  <a:pt x="816911" y="422981"/>
                  <a:pt x="429139" y="810753"/>
                  <a:pt x="429139" y="1289094"/>
                </a:cubicBezTo>
                <a:cubicBezTo>
                  <a:pt x="429139" y="1767435"/>
                  <a:pt x="816911" y="2155207"/>
                  <a:pt x="1295252" y="2155207"/>
                </a:cubicBezTo>
                <a:cubicBezTo>
                  <a:pt x="1773593" y="2155207"/>
                  <a:pt x="2161365" y="1767435"/>
                  <a:pt x="2161365" y="1289094"/>
                </a:cubicBezTo>
                <a:cubicBezTo>
                  <a:pt x="2161365" y="810753"/>
                  <a:pt x="1773593" y="422981"/>
                  <a:pt x="1295252" y="422981"/>
                </a:cubicBezTo>
                <a:close/>
                <a:moveTo>
                  <a:pt x="1147009" y="0"/>
                </a:moveTo>
                <a:lnTo>
                  <a:pt x="1443495" y="0"/>
                </a:lnTo>
                <a:lnTo>
                  <a:pt x="1513954" y="379408"/>
                </a:lnTo>
                <a:cubicBezTo>
                  <a:pt x="1582635" y="395920"/>
                  <a:pt x="1649226" y="420157"/>
                  <a:pt x="1712452" y="451655"/>
                </a:cubicBezTo>
                <a:lnTo>
                  <a:pt x="2010305" y="206302"/>
                </a:lnTo>
                <a:lnTo>
                  <a:pt x="2237426" y="396880"/>
                </a:lnTo>
                <a:lnTo>
                  <a:pt x="2047522" y="732813"/>
                </a:lnTo>
                <a:cubicBezTo>
                  <a:pt x="2089521" y="789609"/>
                  <a:pt x="2124953" y="850979"/>
                  <a:pt x="2153141" y="915750"/>
                </a:cubicBezTo>
                <a:lnTo>
                  <a:pt x="2539019" y="919254"/>
                </a:lnTo>
                <a:lnTo>
                  <a:pt x="2590504" y="1211236"/>
                </a:lnTo>
                <a:lnTo>
                  <a:pt x="2229095" y="1346508"/>
                </a:lnTo>
                <a:cubicBezTo>
                  <a:pt x="2224760" y="1417013"/>
                  <a:pt x="2212455" y="1486801"/>
                  <a:pt x="2192414" y="1554536"/>
                </a:cubicBezTo>
                <a:lnTo>
                  <a:pt x="2485762" y="1805259"/>
                </a:lnTo>
                <a:lnTo>
                  <a:pt x="2337518" y="2062023"/>
                </a:lnTo>
                <a:lnTo>
                  <a:pt x="1973712" y="1933338"/>
                </a:lnTo>
                <a:cubicBezTo>
                  <a:pt x="1925072" y="1984562"/>
                  <a:pt x="1870787" y="2030112"/>
                  <a:pt x="1811895" y="2069119"/>
                </a:cubicBezTo>
                <a:lnTo>
                  <a:pt x="1875451" y="2449744"/>
                </a:lnTo>
                <a:lnTo>
                  <a:pt x="1596845" y="2551148"/>
                </a:lnTo>
                <a:lnTo>
                  <a:pt x="1400871" y="2218720"/>
                </a:lnTo>
                <a:cubicBezTo>
                  <a:pt x="1330684" y="2226694"/>
                  <a:pt x="1259820" y="2226694"/>
                  <a:pt x="1189634" y="2218720"/>
                </a:cubicBezTo>
                <a:lnTo>
                  <a:pt x="993659" y="2551148"/>
                </a:lnTo>
                <a:lnTo>
                  <a:pt x="715053" y="2449744"/>
                </a:lnTo>
                <a:lnTo>
                  <a:pt x="778609" y="2069119"/>
                </a:lnTo>
                <a:cubicBezTo>
                  <a:pt x="719717" y="2030112"/>
                  <a:pt x="665432" y="1984562"/>
                  <a:pt x="616792" y="1933338"/>
                </a:cubicBezTo>
                <a:lnTo>
                  <a:pt x="252986" y="2062023"/>
                </a:lnTo>
                <a:lnTo>
                  <a:pt x="104742" y="1805259"/>
                </a:lnTo>
                <a:lnTo>
                  <a:pt x="398090" y="1554536"/>
                </a:lnTo>
                <a:cubicBezTo>
                  <a:pt x="378049" y="1486800"/>
                  <a:pt x="365744" y="1417013"/>
                  <a:pt x="361409" y="1346508"/>
                </a:cubicBezTo>
                <a:lnTo>
                  <a:pt x="0" y="1211236"/>
                </a:lnTo>
                <a:lnTo>
                  <a:pt x="51485" y="919254"/>
                </a:lnTo>
                <a:lnTo>
                  <a:pt x="437363" y="915750"/>
                </a:lnTo>
                <a:cubicBezTo>
                  <a:pt x="465550" y="850979"/>
                  <a:pt x="500983" y="789609"/>
                  <a:pt x="542982" y="732813"/>
                </a:cubicBezTo>
                <a:lnTo>
                  <a:pt x="353078" y="396880"/>
                </a:lnTo>
                <a:lnTo>
                  <a:pt x="580199" y="206302"/>
                </a:lnTo>
                <a:lnTo>
                  <a:pt x="878052" y="451655"/>
                </a:lnTo>
                <a:cubicBezTo>
                  <a:pt x="941279" y="420156"/>
                  <a:pt x="1007869" y="395920"/>
                  <a:pt x="1076550" y="379408"/>
                </a:cubicBezTo>
                <a:close/>
              </a:path>
            </a:pathLst>
          </a:custGeom>
          <a:solidFill>
            <a:srgbClr val="288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자유형: 도형 24"/>
          <p:cNvSpPr/>
          <p:nvPr/>
        </p:nvSpPr>
        <p:spPr>
          <a:xfrm>
            <a:off x="5726720" y="1252633"/>
            <a:ext cx="3038836" cy="3038836"/>
          </a:xfrm>
          <a:custGeom>
            <a:avLst/>
            <a:gdLst>
              <a:gd name="connsiteX0" fmla="*/ 1295252 w 2590504"/>
              <a:gd name="connsiteY0" fmla="*/ 422981 h 2551148"/>
              <a:gd name="connsiteX1" fmla="*/ 429139 w 2590504"/>
              <a:gd name="connsiteY1" fmla="*/ 1289094 h 2551148"/>
              <a:gd name="connsiteX2" fmla="*/ 1295252 w 2590504"/>
              <a:gd name="connsiteY2" fmla="*/ 2155207 h 2551148"/>
              <a:gd name="connsiteX3" fmla="*/ 2161365 w 2590504"/>
              <a:gd name="connsiteY3" fmla="*/ 1289094 h 2551148"/>
              <a:gd name="connsiteX4" fmla="*/ 1295252 w 2590504"/>
              <a:gd name="connsiteY4" fmla="*/ 422981 h 2551148"/>
              <a:gd name="connsiteX5" fmla="*/ 1147009 w 2590504"/>
              <a:gd name="connsiteY5" fmla="*/ 0 h 2551148"/>
              <a:gd name="connsiteX6" fmla="*/ 1443495 w 2590504"/>
              <a:gd name="connsiteY6" fmla="*/ 0 h 2551148"/>
              <a:gd name="connsiteX7" fmla="*/ 1513954 w 2590504"/>
              <a:gd name="connsiteY7" fmla="*/ 379408 h 2551148"/>
              <a:gd name="connsiteX8" fmla="*/ 1712452 w 2590504"/>
              <a:gd name="connsiteY8" fmla="*/ 451655 h 2551148"/>
              <a:gd name="connsiteX9" fmla="*/ 2010305 w 2590504"/>
              <a:gd name="connsiteY9" fmla="*/ 206302 h 2551148"/>
              <a:gd name="connsiteX10" fmla="*/ 2237426 w 2590504"/>
              <a:gd name="connsiteY10" fmla="*/ 396880 h 2551148"/>
              <a:gd name="connsiteX11" fmla="*/ 2047522 w 2590504"/>
              <a:gd name="connsiteY11" fmla="*/ 732813 h 2551148"/>
              <a:gd name="connsiteX12" fmla="*/ 2153141 w 2590504"/>
              <a:gd name="connsiteY12" fmla="*/ 915750 h 2551148"/>
              <a:gd name="connsiteX13" fmla="*/ 2539019 w 2590504"/>
              <a:gd name="connsiteY13" fmla="*/ 919254 h 2551148"/>
              <a:gd name="connsiteX14" fmla="*/ 2590504 w 2590504"/>
              <a:gd name="connsiteY14" fmla="*/ 1211236 h 2551148"/>
              <a:gd name="connsiteX15" fmla="*/ 2229095 w 2590504"/>
              <a:gd name="connsiteY15" fmla="*/ 1346508 h 2551148"/>
              <a:gd name="connsiteX16" fmla="*/ 2192414 w 2590504"/>
              <a:gd name="connsiteY16" fmla="*/ 1554536 h 2551148"/>
              <a:gd name="connsiteX17" fmla="*/ 2485762 w 2590504"/>
              <a:gd name="connsiteY17" fmla="*/ 1805259 h 2551148"/>
              <a:gd name="connsiteX18" fmla="*/ 2337518 w 2590504"/>
              <a:gd name="connsiteY18" fmla="*/ 2062023 h 2551148"/>
              <a:gd name="connsiteX19" fmla="*/ 1973712 w 2590504"/>
              <a:gd name="connsiteY19" fmla="*/ 1933338 h 2551148"/>
              <a:gd name="connsiteX20" fmla="*/ 1811895 w 2590504"/>
              <a:gd name="connsiteY20" fmla="*/ 2069119 h 2551148"/>
              <a:gd name="connsiteX21" fmla="*/ 1875451 w 2590504"/>
              <a:gd name="connsiteY21" fmla="*/ 2449744 h 2551148"/>
              <a:gd name="connsiteX22" fmla="*/ 1596845 w 2590504"/>
              <a:gd name="connsiteY22" fmla="*/ 2551148 h 2551148"/>
              <a:gd name="connsiteX23" fmla="*/ 1400871 w 2590504"/>
              <a:gd name="connsiteY23" fmla="*/ 2218720 h 2551148"/>
              <a:gd name="connsiteX24" fmla="*/ 1189634 w 2590504"/>
              <a:gd name="connsiteY24" fmla="*/ 2218720 h 2551148"/>
              <a:gd name="connsiteX25" fmla="*/ 993659 w 2590504"/>
              <a:gd name="connsiteY25" fmla="*/ 2551148 h 2551148"/>
              <a:gd name="connsiteX26" fmla="*/ 715053 w 2590504"/>
              <a:gd name="connsiteY26" fmla="*/ 2449744 h 2551148"/>
              <a:gd name="connsiteX27" fmla="*/ 778609 w 2590504"/>
              <a:gd name="connsiteY27" fmla="*/ 2069119 h 2551148"/>
              <a:gd name="connsiteX28" fmla="*/ 616792 w 2590504"/>
              <a:gd name="connsiteY28" fmla="*/ 1933338 h 2551148"/>
              <a:gd name="connsiteX29" fmla="*/ 252986 w 2590504"/>
              <a:gd name="connsiteY29" fmla="*/ 2062023 h 2551148"/>
              <a:gd name="connsiteX30" fmla="*/ 104742 w 2590504"/>
              <a:gd name="connsiteY30" fmla="*/ 1805259 h 2551148"/>
              <a:gd name="connsiteX31" fmla="*/ 398090 w 2590504"/>
              <a:gd name="connsiteY31" fmla="*/ 1554536 h 2551148"/>
              <a:gd name="connsiteX32" fmla="*/ 361409 w 2590504"/>
              <a:gd name="connsiteY32" fmla="*/ 1346508 h 2551148"/>
              <a:gd name="connsiteX33" fmla="*/ 0 w 2590504"/>
              <a:gd name="connsiteY33" fmla="*/ 1211236 h 2551148"/>
              <a:gd name="connsiteX34" fmla="*/ 51485 w 2590504"/>
              <a:gd name="connsiteY34" fmla="*/ 919254 h 2551148"/>
              <a:gd name="connsiteX35" fmla="*/ 437363 w 2590504"/>
              <a:gd name="connsiteY35" fmla="*/ 915750 h 2551148"/>
              <a:gd name="connsiteX36" fmla="*/ 542982 w 2590504"/>
              <a:gd name="connsiteY36" fmla="*/ 732813 h 2551148"/>
              <a:gd name="connsiteX37" fmla="*/ 353078 w 2590504"/>
              <a:gd name="connsiteY37" fmla="*/ 396880 h 2551148"/>
              <a:gd name="connsiteX38" fmla="*/ 580199 w 2590504"/>
              <a:gd name="connsiteY38" fmla="*/ 206302 h 2551148"/>
              <a:gd name="connsiteX39" fmla="*/ 878052 w 2590504"/>
              <a:gd name="connsiteY39" fmla="*/ 451655 h 2551148"/>
              <a:gd name="connsiteX40" fmla="*/ 1076550 w 2590504"/>
              <a:gd name="connsiteY40" fmla="*/ 379408 h 255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590504" h="2551148">
                <a:moveTo>
                  <a:pt x="1295252" y="422981"/>
                </a:moveTo>
                <a:cubicBezTo>
                  <a:pt x="816911" y="422981"/>
                  <a:pt x="429139" y="810753"/>
                  <a:pt x="429139" y="1289094"/>
                </a:cubicBezTo>
                <a:cubicBezTo>
                  <a:pt x="429139" y="1767435"/>
                  <a:pt x="816911" y="2155207"/>
                  <a:pt x="1295252" y="2155207"/>
                </a:cubicBezTo>
                <a:cubicBezTo>
                  <a:pt x="1773593" y="2155207"/>
                  <a:pt x="2161365" y="1767435"/>
                  <a:pt x="2161365" y="1289094"/>
                </a:cubicBezTo>
                <a:cubicBezTo>
                  <a:pt x="2161365" y="810753"/>
                  <a:pt x="1773593" y="422981"/>
                  <a:pt x="1295252" y="422981"/>
                </a:cubicBezTo>
                <a:close/>
                <a:moveTo>
                  <a:pt x="1147009" y="0"/>
                </a:moveTo>
                <a:lnTo>
                  <a:pt x="1443495" y="0"/>
                </a:lnTo>
                <a:lnTo>
                  <a:pt x="1513954" y="379408"/>
                </a:lnTo>
                <a:cubicBezTo>
                  <a:pt x="1582635" y="395920"/>
                  <a:pt x="1649226" y="420157"/>
                  <a:pt x="1712452" y="451655"/>
                </a:cubicBezTo>
                <a:lnTo>
                  <a:pt x="2010305" y="206302"/>
                </a:lnTo>
                <a:lnTo>
                  <a:pt x="2237426" y="396880"/>
                </a:lnTo>
                <a:lnTo>
                  <a:pt x="2047522" y="732813"/>
                </a:lnTo>
                <a:cubicBezTo>
                  <a:pt x="2089521" y="789609"/>
                  <a:pt x="2124953" y="850979"/>
                  <a:pt x="2153141" y="915750"/>
                </a:cubicBezTo>
                <a:lnTo>
                  <a:pt x="2539019" y="919254"/>
                </a:lnTo>
                <a:lnTo>
                  <a:pt x="2590504" y="1211236"/>
                </a:lnTo>
                <a:lnTo>
                  <a:pt x="2229095" y="1346508"/>
                </a:lnTo>
                <a:cubicBezTo>
                  <a:pt x="2224760" y="1417013"/>
                  <a:pt x="2212455" y="1486801"/>
                  <a:pt x="2192414" y="1554536"/>
                </a:cubicBezTo>
                <a:lnTo>
                  <a:pt x="2485762" y="1805259"/>
                </a:lnTo>
                <a:lnTo>
                  <a:pt x="2337518" y="2062023"/>
                </a:lnTo>
                <a:lnTo>
                  <a:pt x="1973712" y="1933338"/>
                </a:lnTo>
                <a:cubicBezTo>
                  <a:pt x="1925072" y="1984562"/>
                  <a:pt x="1870787" y="2030112"/>
                  <a:pt x="1811895" y="2069119"/>
                </a:cubicBezTo>
                <a:lnTo>
                  <a:pt x="1875451" y="2449744"/>
                </a:lnTo>
                <a:lnTo>
                  <a:pt x="1596845" y="2551148"/>
                </a:lnTo>
                <a:lnTo>
                  <a:pt x="1400871" y="2218720"/>
                </a:lnTo>
                <a:cubicBezTo>
                  <a:pt x="1330684" y="2226694"/>
                  <a:pt x="1259820" y="2226694"/>
                  <a:pt x="1189634" y="2218720"/>
                </a:cubicBezTo>
                <a:lnTo>
                  <a:pt x="993659" y="2551148"/>
                </a:lnTo>
                <a:lnTo>
                  <a:pt x="715053" y="2449744"/>
                </a:lnTo>
                <a:lnTo>
                  <a:pt x="778609" y="2069119"/>
                </a:lnTo>
                <a:cubicBezTo>
                  <a:pt x="719717" y="2030112"/>
                  <a:pt x="665432" y="1984562"/>
                  <a:pt x="616792" y="1933338"/>
                </a:cubicBezTo>
                <a:lnTo>
                  <a:pt x="252986" y="2062023"/>
                </a:lnTo>
                <a:lnTo>
                  <a:pt x="104742" y="1805259"/>
                </a:lnTo>
                <a:lnTo>
                  <a:pt x="398090" y="1554536"/>
                </a:lnTo>
                <a:cubicBezTo>
                  <a:pt x="378049" y="1486800"/>
                  <a:pt x="365744" y="1417013"/>
                  <a:pt x="361409" y="1346508"/>
                </a:cubicBezTo>
                <a:lnTo>
                  <a:pt x="0" y="1211236"/>
                </a:lnTo>
                <a:lnTo>
                  <a:pt x="51485" y="919254"/>
                </a:lnTo>
                <a:lnTo>
                  <a:pt x="437363" y="915750"/>
                </a:lnTo>
                <a:cubicBezTo>
                  <a:pt x="465550" y="850979"/>
                  <a:pt x="500983" y="789609"/>
                  <a:pt x="542982" y="732813"/>
                </a:cubicBezTo>
                <a:lnTo>
                  <a:pt x="353078" y="396880"/>
                </a:lnTo>
                <a:lnTo>
                  <a:pt x="580199" y="206302"/>
                </a:lnTo>
                <a:lnTo>
                  <a:pt x="878052" y="451655"/>
                </a:lnTo>
                <a:cubicBezTo>
                  <a:pt x="941279" y="420156"/>
                  <a:pt x="1007869" y="395920"/>
                  <a:pt x="1076550" y="379408"/>
                </a:cubicBezTo>
                <a:close/>
              </a:path>
            </a:pathLst>
          </a:custGeom>
          <a:solidFill>
            <a:srgbClr val="3A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34" y="3878355"/>
            <a:ext cx="634240" cy="6342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5" name="TextBox 174"/>
          <p:cNvSpPr txBox="1"/>
          <p:nvPr/>
        </p:nvSpPr>
        <p:spPr>
          <a:xfrm>
            <a:off x="4234166" y="4525550"/>
            <a:ext cx="141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Data-driven </a:t>
            </a:r>
            <a:r>
              <a:rPr lang="ko-KR" altLang="en-US" sz="1200" b="1" dirty="0" smtClean="0">
                <a:latin typeface="+mn-ea"/>
              </a:rPr>
              <a:t>문화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555362" y="3221073"/>
            <a:ext cx="7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288F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</a:t>
            </a:r>
            <a:endParaRPr lang="ko-KR" altLang="en-US" sz="3200" b="1" dirty="0">
              <a:solidFill>
                <a:srgbClr val="288FD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863705" y="1796218"/>
            <a:ext cx="7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3A74A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endParaRPr lang="ko-KR" altLang="en-US" sz="3200" b="1" dirty="0">
              <a:solidFill>
                <a:srgbClr val="3A74A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183947" y="2738458"/>
            <a:ext cx="7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F5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3200" b="1" dirty="0" smtClean="0">
                <a:solidFill>
                  <a:srgbClr val="2F559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sz="3200" b="1" dirty="0">
              <a:solidFill>
                <a:srgbClr val="2F559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" y="2732092"/>
            <a:ext cx="432000" cy="43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9" y="1948993"/>
            <a:ext cx="432000" cy="43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2" y="4905177"/>
            <a:ext cx="432000" cy="43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직사각형 23"/>
          <p:cNvSpPr/>
          <p:nvPr/>
        </p:nvSpPr>
        <p:spPr>
          <a:xfrm>
            <a:off x="1786916" y="3845558"/>
            <a:ext cx="1669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</a:rPr>
              <a:t>Data </a:t>
            </a:r>
            <a:r>
              <a:rPr lang="en-US" altLang="ko-KR" sz="1200" b="1" dirty="0" smtClean="0">
                <a:latin typeface="+mn-ea"/>
              </a:rPr>
              <a:t>literacy</a:t>
            </a:r>
            <a:r>
              <a:rPr lang="en-US" altLang="ko-KR" sz="1200" b="1" baseline="30000" dirty="0" smtClean="0">
                <a:latin typeface="+mn-ea"/>
              </a:rPr>
              <a:t>1)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향상</a:t>
            </a: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6" y="2389384"/>
            <a:ext cx="719061" cy="719061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6524284" y="3196172"/>
            <a:ext cx="1417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DT </a:t>
            </a:r>
            <a:r>
              <a:rPr lang="ko-KR" altLang="en-US" sz="1200" b="1" dirty="0" smtClean="0">
                <a:latin typeface="+mn-ea"/>
              </a:rPr>
              <a:t>정착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5262" y="3140681"/>
            <a:ext cx="991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DT</a:t>
            </a:r>
            <a:r>
              <a:rPr lang="ko-KR" altLang="en-US" sz="1050" dirty="0" smtClean="0">
                <a:latin typeface="+mn-ea"/>
              </a:rPr>
              <a:t>리더 육성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419981" y="5343768"/>
            <a:ext cx="991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+mn-ea"/>
              </a:rPr>
              <a:t>협업 툴 사용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8608" y="4163245"/>
            <a:ext cx="14927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+mn-ea"/>
              </a:rPr>
              <a:t>DT</a:t>
            </a:r>
            <a:r>
              <a:rPr lang="ko-KR" altLang="en-US" sz="1050" b="1" dirty="0" err="1" smtClean="0">
                <a:latin typeface="+mn-ea"/>
              </a:rPr>
              <a:t>추진단</a:t>
            </a:r>
            <a:r>
              <a:rPr lang="en-US" altLang="ko-KR" sz="1050" b="1" dirty="0" smtClean="0">
                <a:latin typeface="+mn-ea"/>
              </a:rPr>
              <a:t/>
            </a:r>
            <a:br>
              <a:rPr lang="en-US" altLang="ko-KR" sz="1050" b="1" dirty="0" smtClean="0">
                <a:latin typeface="+mn-ea"/>
              </a:rPr>
            </a:br>
            <a:r>
              <a:rPr lang="ko-KR" altLang="en-US" sz="1050" dirty="0" smtClean="0">
                <a:latin typeface="+mn-ea"/>
              </a:rPr>
              <a:t>데이터 </a:t>
            </a:r>
            <a:r>
              <a:rPr lang="ko-KR" altLang="en-US" sz="1050" dirty="0" err="1" smtClean="0">
                <a:latin typeface="+mn-ea"/>
              </a:rPr>
              <a:t>에반젤리스트</a:t>
            </a:r>
            <a:r>
              <a:rPr lang="en-US" altLang="ko-KR" sz="1050" baseline="30000" dirty="0" smtClean="0">
                <a:latin typeface="+mn-ea"/>
              </a:rPr>
              <a:t>2)</a:t>
            </a:r>
            <a:r>
              <a:rPr lang="ko-KR" altLang="en-US" sz="1050" baseline="3000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활동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3" y="4778690"/>
            <a:ext cx="432000" cy="43200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1174014" y="5210652"/>
            <a:ext cx="1107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Data Lake </a:t>
            </a:r>
            <a:r>
              <a:rPr lang="ko-KR" altLang="en-US" sz="1050" dirty="0">
                <a:latin typeface="+mn-ea"/>
              </a:rPr>
              <a:t>활</a:t>
            </a:r>
            <a:r>
              <a:rPr lang="ko-KR" altLang="en-US" sz="1050" dirty="0" smtClean="0">
                <a:latin typeface="+mn-ea"/>
              </a:rPr>
              <a:t>용</a:t>
            </a:r>
            <a:endParaRPr lang="ko-KR" altLang="en-US" sz="1050" dirty="0">
              <a:latin typeface="+mn-e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80544" y="2372570"/>
            <a:ext cx="704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DT </a:t>
            </a:r>
            <a:r>
              <a:rPr lang="ko-KR" altLang="en-US" sz="1050" dirty="0" smtClean="0">
                <a:latin typeface="+mn-ea"/>
              </a:rPr>
              <a:t>교육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61" y="3277291"/>
            <a:ext cx="541879" cy="541879"/>
          </a:xfrm>
          <a:prstGeom prst="rect">
            <a:avLst/>
          </a:prstGeom>
        </p:spPr>
      </p:pic>
      <p:sp>
        <p:nvSpPr>
          <p:cNvPr id="30" name="원형 화살표 29"/>
          <p:cNvSpPr/>
          <p:nvPr/>
        </p:nvSpPr>
        <p:spPr>
          <a:xfrm rot="1593820">
            <a:off x="1529801" y="1599560"/>
            <a:ext cx="2728024" cy="2298711"/>
          </a:xfrm>
          <a:prstGeom prst="circularArrow">
            <a:avLst>
              <a:gd name="adj1" fmla="val 9934"/>
              <a:gd name="adj2" fmla="val 1142319"/>
              <a:gd name="adj3" fmla="val 19845930"/>
              <a:gd name="adj4" fmla="val 10456329"/>
              <a:gd name="adj5" fmla="val 16731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원형 화살표 188"/>
          <p:cNvSpPr/>
          <p:nvPr/>
        </p:nvSpPr>
        <p:spPr>
          <a:xfrm rot="19512700" flipV="1">
            <a:off x="4245619" y="3907354"/>
            <a:ext cx="2728024" cy="2060745"/>
          </a:xfrm>
          <a:prstGeom prst="circularArrow">
            <a:avLst>
              <a:gd name="adj1" fmla="val 9934"/>
              <a:gd name="adj2" fmla="val 1237081"/>
              <a:gd name="adj3" fmla="val 19845930"/>
              <a:gd name="adj4" fmla="val 10800000"/>
              <a:gd name="adj5" fmla="val 16731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원형 화살표 189"/>
          <p:cNvSpPr/>
          <p:nvPr/>
        </p:nvSpPr>
        <p:spPr>
          <a:xfrm rot="6316493">
            <a:off x="7073887" y="1896069"/>
            <a:ext cx="2728024" cy="2298711"/>
          </a:xfrm>
          <a:prstGeom prst="circularArrow">
            <a:avLst>
              <a:gd name="adj1" fmla="val 9934"/>
              <a:gd name="adj2" fmla="val 1142319"/>
              <a:gd name="adj3" fmla="val 19845930"/>
              <a:gd name="adj4" fmla="val 10800000"/>
              <a:gd name="adj5" fmla="val 16731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5" y="3716486"/>
            <a:ext cx="432000" cy="432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721337" y="2749408"/>
            <a:ext cx="1635254" cy="16699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278786" y="2203574"/>
            <a:ext cx="3730633" cy="13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반복 업무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인한 업무 비효율 존재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현업의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분석 역량 미흡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수작업 분석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데이터 축적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재활용이 어려워 중복 작업이 많음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803497" y="1589944"/>
            <a:ext cx="8701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237946" y="1966637"/>
            <a:ext cx="3781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728729" y="1584217"/>
            <a:ext cx="77039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</a:p>
        </p:txBody>
      </p:sp>
      <p:sp>
        <p:nvSpPr>
          <p:cNvPr id="39" name="이등변 삼각형 38"/>
          <p:cNvSpPr/>
          <p:nvPr/>
        </p:nvSpPr>
        <p:spPr bwMode="gray">
          <a:xfrm rot="5400000">
            <a:off x="2707755" y="3630768"/>
            <a:ext cx="3507890" cy="653503"/>
          </a:xfrm>
          <a:prstGeom prst="triangle">
            <a:avLst>
              <a:gd name="adj" fmla="val 49289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  <a:alpha val="16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err="1" smtClean="0">
              <a:latin typeface="+mn-ea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923918" y="2158569"/>
            <a:ext cx="4716544" cy="13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ctr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defRPr kumimoji="1" sz="16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자동화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활용을 통한 업무시간 단축</a:t>
            </a:r>
            <a:endParaRPr lang="en-US" altLang="ko-KR" sz="14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누구나 스스로 데이터를 분석하고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4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계층별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별 필요에 따라 자유롭게 분석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경험이 아닌 </a:t>
            </a:r>
            <a:r>
              <a:rPr lang="ko-KR" altLang="en-US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의사결정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836634" y="1968231"/>
            <a:ext cx="480382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8345" y="2054211"/>
            <a:ext cx="3741074" cy="38637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18851" y="2073257"/>
            <a:ext cx="4850942" cy="38446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51" y="3993055"/>
            <a:ext cx="4850942" cy="162736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6" y="3865893"/>
            <a:ext cx="3751959" cy="15139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62050" y="3518077"/>
            <a:ext cx="49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200" b="1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</a:t>
            </a:r>
            <a:endParaRPr lang="ko-KR" altLang="en-US" sz="12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제목 7"/>
          <p:cNvSpPr>
            <a:spLocks noGrp="1"/>
          </p:cNvSpPr>
          <p:nvPr>
            <p:ph type="title"/>
          </p:nvPr>
        </p:nvSpPr>
        <p:spPr>
          <a:xfrm>
            <a:off x="175424" y="193639"/>
            <a:ext cx="8543925" cy="355002"/>
          </a:xfrm>
        </p:spPr>
        <p:txBody>
          <a:bodyPr/>
          <a:lstStyle/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4.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기대효과</a:t>
            </a:r>
            <a:endParaRPr lang="ko-KR" altLang="en-US" dirty="0"/>
          </a:p>
        </p:txBody>
      </p:sp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175424" y="681572"/>
            <a:ext cx="9494369" cy="656777"/>
          </a:xfrm>
          <a:prstGeom prst="rect">
            <a:avLst/>
          </a:prstGeom>
        </p:spPr>
        <p:txBody>
          <a:bodyPr/>
          <a:lstStyle/>
          <a:p>
            <a:pPr defTabSz="898646">
              <a:spcAft>
                <a:spcPts val="600"/>
              </a:spcAft>
              <a:buSzPct val="100000"/>
            </a:pP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수작업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분석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단순 반복 업무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분석 역량 미흡</a:t>
            </a:r>
            <a:r>
              <a:rPr lang="ko-KR" altLang="en-US" sz="1600" b="1" dirty="0">
                <a:latin typeface="맑은 고딕" panose="020B0503020000020004" pitchFamily="50" charset="-127"/>
              </a:rPr>
              <a:t>으로</a:t>
            </a:r>
            <a:r>
              <a:rPr lang="en-US" altLang="ko-KR" sz="1600" b="1" dirty="0">
                <a:latin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</a:rPr>
              <a:t>데이터 기반 업무처리 및 의사결정이 제한적이며</a:t>
            </a:r>
            <a:r>
              <a:rPr lang="en-US" altLang="ko-KR" sz="1600" b="1" dirty="0">
                <a:latin typeface="맑은 고딕" panose="020B0503020000020004" pitchFamily="50" charset="-127"/>
              </a:rPr>
              <a:t>,</a:t>
            </a:r>
          </a:p>
          <a:p>
            <a:pPr defTabSz="898646">
              <a:spcAft>
                <a:spcPts val="600"/>
              </a:spcAft>
              <a:buSzPct val="100000"/>
            </a:pPr>
            <a:r>
              <a:rPr lang="en-US" altLang="ko-KR" sz="1600" b="1" dirty="0">
                <a:latin typeface="맑은 고딕" panose="020B0503020000020004" pitchFamily="50" charset="-127"/>
              </a:rPr>
              <a:t>Data Lake </a:t>
            </a:r>
            <a:r>
              <a:rPr lang="ko-KR" altLang="en-US" sz="1600" b="1" dirty="0">
                <a:latin typeface="맑은 고딕" panose="020B0503020000020004" pitchFamily="50" charset="-127"/>
              </a:rPr>
              <a:t>및 </a:t>
            </a:r>
            <a:r>
              <a:rPr lang="en-US" altLang="ko-KR" sz="1600" b="1" dirty="0">
                <a:latin typeface="맑은 고딕" panose="020B0503020000020004" pitchFamily="50" charset="-127"/>
              </a:rPr>
              <a:t>DT</a:t>
            </a:r>
            <a:r>
              <a:rPr lang="ko-KR" altLang="en-US" sz="1600" b="1" dirty="0">
                <a:latin typeface="맑은 고딕" panose="020B0503020000020004" pitchFamily="50" charset="-127"/>
              </a:rPr>
              <a:t>기술을 활용하여 ‘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누구나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스스로 데이터 분석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활용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</a:rPr>
              <a:t>가능한 </a:t>
            </a:r>
            <a:r>
              <a:rPr lang="en-US" altLang="ko-KR" sz="1600" b="1" dirty="0">
                <a:latin typeface="맑은 고딕" panose="020B0503020000020004" pitchFamily="50" charset="-127"/>
              </a:rPr>
              <a:t>DT</a:t>
            </a:r>
            <a:r>
              <a:rPr lang="ko-KR" altLang="en-US" sz="1600" b="1" dirty="0">
                <a:latin typeface="맑은 고딕" panose="020B0503020000020004" pitchFamily="50" charset="-127"/>
              </a:rPr>
              <a:t> 환경을 구축하고자 함 </a:t>
            </a:r>
            <a:r>
              <a:rPr lang="en-US" altLang="ko-KR" sz="1600" b="1" dirty="0">
                <a:latin typeface="맑은 고딕" panose="020B0503020000020004" pitchFamily="50" charset="-127"/>
              </a:rPr>
              <a:t/>
            </a:r>
            <a:br>
              <a:rPr lang="en-US" altLang="ko-KR" sz="1600" b="1" dirty="0">
                <a:latin typeface="맑은 고딕" panose="020B0503020000020004" pitchFamily="50" charset="-127"/>
              </a:rPr>
            </a:b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92493" y="1815072"/>
            <a:ext cx="1777707" cy="5148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단계</a:t>
            </a:r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데이터분석의</a:t>
            </a:r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정체 및 격리</a:t>
            </a:r>
            <a:endParaRPr lang="ko-KR" altLang="en-US" sz="13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64489" y="1815071"/>
            <a:ext cx="1428646" cy="5148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단계</a:t>
            </a:r>
            <a:r>
              <a:rPr lang="en-US" altLang="ko-KR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br>
              <a:rPr lang="en-US" altLang="ko-KR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분석 문화 정착</a:t>
            </a:r>
            <a:r>
              <a:rPr lang="en-US" altLang="ko-KR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/DT </a:t>
            </a:r>
            <a:r>
              <a:rPr lang="ko-KR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고도화</a:t>
            </a:r>
            <a:endParaRPr lang="ko-KR" altLang="en-US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5332" y="2382448"/>
            <a:ext cx="1535157" cy="464712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주관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8950" y="4157612"/>
            <a:ext cx="1021540" cy="1104607"/>
          </a:xfrm>
          <a:prstGeom prst="rect">
            <a:avLst/>
          </a:prstGeom>
          <a:solidFill>
            <a:srgbClr val="288F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교육 및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변화 관리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8952" y="5310213"/>
            <a:ext cx="1021537" cy="643614"/>
          </a:xfrm>
          <a:prstGeom prst="rect">
            <a:avLst/>
          </a:prstGeom>
          <a:solidFill>
            <a:srgbClr val="0BDBB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디지털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인재육성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331" y="2884196"/>
            <a:ext cx="482410" cy="1235023"/>
          </a:xfrm>
          <a:prstGeom prst="rect">
            <a:avLst/>
          </a:prstGeom>
          <a:solidFill>
            <a:srgbClr val="004A7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331" y="4157707"/>
            <a:ext cx="482410" cy="1104512"/>
          </a:xfrm>
          <a:prstGeom prst="rect">
            <a:avLst/>
          </a:prstGeom>
          <a:solidFill>
            <a:srgbClr val="288F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331" y="5308565"/>
            <a:ext cx="482410" cy="636763"/>
          </a:xfrm>
          <a:prstGeom prst="rect">
            <a:avLst/>
          </a:prstGeom>
          <a:solidFill>
            <a:srgbClr val="0BDBB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PT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5898" y="2884196"/>
            <a:ext cx="1024591" cy="649127"/>
          </a:xfrm>
          <a:prstGeom prst="rect">
            <a:avLst/>
          </a:prstGeom>
          <a:solidFill>
            <a:srgbClr val="004A7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DT Tool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5898" y="3561314"/>
            <a:ext cx="1024591" cy="549359"/>
          </a:xfrm>
          <a:prstGeom prst="rect">
            <a:avLst/>
          </a:prstGeom>
          <a:solidFill>
            <a:srgbClr val="004A7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925845" y="1723088"/>
            <a:ext cx="7699081" cy="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827925" y="1656897"/>
            <a:ext cx="124690" cy="1312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670201" y="1656897"/>
            <a:ext cx="124690" cy="1312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939799" y="1656897"/>
            <a:ext cx="124690" cy="1312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39916" y="1429799"/>
            <a:ext cx="5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’18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0451" y="1437944"/>
            <a:ext cx="5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’19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20132" y="1437944"/>
            <a:ext cx="5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’22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331" y="5928702"/>
            <a:ext cx="7844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n-ea"/>
              </a:rPr>
              <a:t>*EDA(Exploratory Data Analysis): </a:t>
            </a:r>
            <a:r>
              <a:rPr lang="ko-KR" altLang="en-US" sz="700" dirty="0">
                <a:latin typeface="+mn-ea"/>
              </a:rPr>
              <a:t>데이터를 분석하기 전에 그래프나 통계적인 방법으로 자료를 직관적으로 바라보는 </a:t>
            </a:r>
            <a:r>
              <a:rPr lang="ko-KR" altLang="en-US" sz="700" dirty="0" smtClean="0">
                <a:latin typeface="+mn-ea"/>
              </a:rPr>
              <a:t>과정</a:t>
            </a:r>
            <a:endParaRPr lang="en-US" altLang="ko-KR" sz="700" dirty="0" smtClean="0">
              <a:latin typeface="+mn-ea"/>
            </a:endParaRPr>
          </a:p>
          <a:p>
            <a:r>
              <a:rPr lang="en-US" altLang="ko-KR" sz="700" dirty="0" smtClean="0">
                <a:latin typeface="+mn-ea"/>
              </a:rPr>
              <a:t>1) DT Beginner: DT </a:t>
            </a:r>
            <a:r>
              <a:rPr lang="ko-KR" altLang="en-US" sz="700" dirty="0" smtClean="0">
                <a:latin typeface="+mn-ea"/>
              </a:rPr>
              <a:t>기술을 처음으로 접해본 임직원</a:t>
            </a:r>
            <a:endParaRPr lang="en-US" altLang="ko-KR" sz="700" dirty="0" smtClean="0">
              <a:latin typeface="+mn-ea"/>
            </a:endParaRPr>
          </a:p>
          <a:p>
            <a:r>
              <a:rPr lang="en-US" altLang="ko-KR" sz="700" dirty="0" smtClean="0">
                <a:latin typeface="+mn-ea"/>
              </a:rPr>
              <a:t>2) DT Intermediate: BI, </a:t>
            </a:r>
            <a:r>
              <a:rPr lang="ko-KR" altLang="en-US" sz="700" dirty="0" smtClean="0">
                <a:latin typeface="+mn-ea"/>
              </a:rPr>
              <a:t>시각화</a:t>
            </a:r>
            <a:r>
              <a:rPr lang="en-US" altLang="ko-KR" sz="700" dirty="0" smtClean="0">
                <a:latin typeface="+mn-ea"/>
              </a:rPr>
              <a:t>, Python tool</a:t>
            </a:r>
            <a:r>
              <a:rPr lang="ko-KR" altLang="en-US" sz="700" dirty="0" smtClean="0">
                <a:latin typeface="+mn-ea"/>
              </a:rPr>
              <a:t>을 이용하여 간단한 분석이 가능한 임직원</a:t>
            </a:r>
            <a:endParaRPr lang="en-US" altLang="ko-KR" sz="700" dirty="0" smtClean="0">
              <a:latin typeface="+mn-ea"/>
            </a:endParaRPr>
          </a:p>
          <a:p>
            <a:r>
              <a:rPr lang="en-US" altLang="ko-KR" sz="700" dirty="0" smtClean="0">
                <a:latin typeface="+mn-ea"/>
              </a:rPr>
              <a:t>3) DT Expert: ML</a:t>
            </a:r>
            <a:r>
              <a:rPr lang="ko-KR" altLang="en-US" sz="700" dirty="0" smtClean="0">
                <a:latin typeface="+mn-ea"/>
              </a:rPr>
              <a:t>지식을 기반으로 </a:t>
            </a:r>
            <a:r>
              <a:rPr lang="en-US" altLang="ko-KR" sz="700" dirty="0" smtClean="0">
                <a:latin typeface="+mn-ea"/>
              </a:rPr>
              <a:t>AI </a:t>
            </a:r>
            <a:r>
              <a:rPr lang="ko-KR" altLang="en-US" sz="700" dirty="0" smtClean="0">
                <a:latin typeface="+mn-ea"/>
              </a:rPr>
              <a:t>모델 설계 가능한 임직원</a:t>
            </a:r>
            <a:endParaRPr lang="en-US" altLang="ko-KR" sz="700" dirty="0" smtClean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8743" y="2390992"/>
            <a:ext cx="3602688" cy="43267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부서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892493" y="2892717"/>
            <a:ext cx="3608938" cy="637139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Excel, Word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등의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OA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툴 사용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92493" y="4164185"/>
            <a:ext cx="3608938" cy="109803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OA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중심의 교육 진행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58824" y="4164185"/>
            <a:ext cx="2446332" cy="109803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교육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협업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Tool (MS Teams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분석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Tool (Power Apps, Python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시각화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Tool (Tableau, Power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BI 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변화관리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&gt;</a:t>
            </a:r>
            <a:br>
              <a:rPr lang="en-US" altLang="ko-KR" sz="105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대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1 DT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멘토링 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활동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Agile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문화 확산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892493" y="5310212"/>
            <a:ext cx="3608938" cy="64361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Beginner</a:t>
            </a:r>
            <a:r>
              <a:rPr lang="en-US" altLang="ko-KR" sz="1300" b="1" baseline="30000" dirty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569577" y="5310212"/>
            <a:ext cx="2435579" cy="643615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DT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Intermediate</a:t>
            </a:r>
            <a:r>
              <a:rPr lang="en-US" altLang="ko-KR" sz="1300" b="1" baseline="30000" dirty="0" smtClean="0">
                <a:solidFill>
                  <a:schemeClr val="tx1"/>
                </a:solidFill>
                <a:latin typeface="+mn-ea"/>
              </a:rPr>
              <a:t>2) 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43"/>
          <p:cNvSpPr>
            <a:spLocks noChangeArrowheads="1"/>
          </p:cNvSpPr>
          <p:nvPr/>
        </p:nvSpPr>
        <p:spPr bwMode="auto">
          <a:xfrm>
            <a:off x="175424" y="681572"/>
            <a:ext cx="9494369" cy="721727"/>
          </a:xfrm>
          <a:prstGeom prst="rect">
            <a:avLst/>
          </a:prstGeom>
        </p:spPr>
        <p:txBody>
          <a:bodyPr/>
          <a:lstStyle/>
          <a:p>
            <a:pPr defTabSz="898646">
              <a:lnSpc>
                <a:spcPct val="120000"/>
              </a:lnSpc>
              <a:spcAft>
                <a:spcPts val="600"/>
              </a:spcAft>
              <a:buSzPct val="100000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자사 데이터 분석 성숙도 모델을 분석한 결과 현재는 변곡점에 위치하며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분석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활용할 수 있는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업무 수행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돕기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위해선 ‘누구나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데이터 분석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활용’ 프로젝트가 필요함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39171" y="1651998"/>
            <a:ext cx="124690" cy="1312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19421" y="1433045"/>
            <a:ext cx="5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’20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35304" y="1815071"/>
            <a:ext cx="1775833" cy="5148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단계</a:t>
            </a:r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분석에</a:t>
            </a:r>
            <a:r>
              <a:rPr lang="en-US" altLang="ko-KR" sz="1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대한 관심 시작</a:t>
            </a:r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ko-KR" altLang="en-US" sz="13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63861" y="1815122"/>
            <a:ext cx="2375938" cy="5148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변곡점</a:t>
            </a:r>
            <a:r>
              <a:rPr lang="en-US" altLang="ko-KR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분석 및</a:t>
            </a:r>
            <a:endParaRPr lang="en-US" altLang="ko-KR" sz="13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3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활용 문화 확산</a:t>
            </a:r>
            <a:endParaRPr lang="ko-KR" altLang="en-US" sz="13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64009" y="2382448"/>
            <a:ext cx="2441147" cy="43267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유관 부서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+ DT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추진단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53736" y="2382448"/>
            <a:ext cx="1439400" cy="43267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전 부서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63861" y="2892716"/>
            <a:ext cx="2441295" cy="637139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시각화 및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EDA* Tool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53736" y="2884668"/>
            <a:ext cx="1439399" cy="645187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ML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기반의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고도화된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Tool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제공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569577" y="3569860"/>
            <a:ext cx="3923558" cy="53330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Data Lake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로 데이터 공유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53736" y="4164185"/>
            <a:ext cx="1439399" cy="109803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ML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심화과정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53736" y="5308566"/>
            <a:ext cx="1439400" cy="636762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DT Expert</a:t>
            </a:r>
            <a:r>
              <a:rPr lang="en-US" altLang="ko-KR" sz="1300" b="1" baseline="30000" dirty="0" smtClean="0">
                <a:solidFill>
                  <a:schemeClr val="tx1"/>
                </a:solidFill>
                <a:latin typeface="+mn-ea"/>
              </a:rPr>
              <a:t>3)</a:t>
            </a:r>
            <a:endParaRPr lang="ko-KR" altLang="en-US" sz="1300" b="1" baseline="30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제목 2"/>
          <p:cNvSpPr txBox="1">
            <a:spLocks/>
          </p:cNvSpPr>
          <p:nvPr/>
        </p:nvSpPr>
        <p:spPr>
          <a:xfrm>
            <a:off x="175424" y="193639"/>
            <a:ext cx="8469812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5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. </a:t>
            </a:r>
            <a:r>
              <a:rPr lang="ko-KR" altLang="en-US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</a:t>
            </a:r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Road map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58753" y="1635986"/>
            <a:ext cx="2221711" cy="147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664228" y="1723381"/>
            <a:ext cx="222171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892493" y="3576379"/>
            <a:ext cx="3608938" cy="53330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제한된 데이터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7763" y="1783199"/>
            <a:ext cx="2477393" cy="4170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7099647" y="1005895"/>
            <a:ext cx="2260483" cy="65523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과제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유지보수</a:t>
            </a:r>
          </a:p>
        </p:txBody>
      </p:sp>
      <p:sp>
        <p:nvSpPr>
          <p:cNvPr id="7" name="오각형 6"/>
          <p:cNvSpPr/>
          <p:nvPr/>
        </p:nvSpPr>
        <p:spPr bwMode="gray">
          <a:xfrm>
            <a:off x="5609630" y="1005895"/>
            <a:ext cx="2206800" cy="6477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산출물 정리 및 인수인계</a:t>
            </a:r>
          </a:p>
        </p:txBody>
      </p:sp>
      <p:sp>
        <p:nvSpPr>
          <p:cNvPr id="8" name="오각형 7"/>
          <p:cNvSpPr/>
          <p:nvPr/>
        </p:nvSpPr>
        <p:spPr bwMode="gray">
          <a:xfrm>
            <a:off x="3954484" y="1001483"/>
            <a:ext cx="2206800" cy="65219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과제 수행</a:t>
            </a:r>
          </a:p>
        </p:txBody>
      </p:sp>
      <p:sp>
        <p:nvSpPr>
          <p:cNvPr id="9" name="오각형 8"/>
          <p:cNvSpPr/>
          <p:nvPr/>
        </p:nvSpPr>
        <p:spPr bwMode="gray">
          <a:xfrm>
            <a:off x="2300440" y="1001483"/>
            <a:ext cx="2206800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과제 범위 확정</a:t>
            </a:r>
          </a:p>
        </p:txBody>
      </p:sp>
      <p:sp>
        <p:nvSpPr>
          <p:cNvPr id="10" name="오각형 9"/>
          <p:cNvSpPr/>
          <p:nvPr/>
        </p:nvSpPr>
        <p:spPr bwMode="gray">
          <a:xfrm>
            <a:off x="643728" y="1001483"/>
            <a:ext cx="2208366" cy="659651"/>
          </a:xfrm>
          <a:prstGeom prst="homePlate">
            <a:avLst/>
          </a:prstGeom>
          <a:solidFill>
            <a:srgbClr val="004A7C"/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대상 선정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175423" y="193639"/>
            <a:ext cx="8645525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‘누구나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스스로 데이터 분석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활용’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수행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案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)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727" y="1854707"/>
            <a:ext cx="8442084" cy="447959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과제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대상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선정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①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혁신이 필요한 조직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전략과제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차 평가 대상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조직 제외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우선 선정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상향 평준화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②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조직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(DT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추진단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셀프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분석 서비스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설명회 수행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: 12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개 조직에게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셀프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분석 서비스 설명회를 수행하여 각 조직의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Needs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 맞는 과제 공모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DT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용이성 및 경제성 분석하여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4~5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개 팀 선정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b="1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과제 대상 범위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’21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(4~5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‘22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(4~5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개 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  ‘23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(DT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조직 전부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및 그 외 부서로 확대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41128" y="1653680"/>
            <a:ext cx="61912" cy="225966"/>
            <a:chOff x="1200567" y="3500690"/>
            <a:chExt cx="61912" cy="225966"/>
          </a:xfrm>
          <a:solidFill>
            <a:srgbClr val="004A7C"/>
          </a:solidFill>
        </p:grpSpPr>
        <p:cxnSp>
          <p:nvCxnSpPr>
            <p:cNvPr id="12" name="직선 연결선 11"/>
            <p:cNvCxnSpPr/>
            <p:nvPr/>
          </p:nvCxnSpPr>
          <p:spPr>
            <a:xfrm flipH="1">
              <a:off x="1231523" y="3500690"/>
              <a:ext cx="1194" cy="174519"/>
            </a:xfrm>
            <a:prstGeom prst="lin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200567" y="3664744"/>
              <a:ext cx="61912" cy="61912"/>
            </a:xfrm>
            <a:prstGeom prst="ellips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0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7099647" y="1005895"/>
            <a:ext cx="2260483" cy="65523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과제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유지보수</a:t>
            </a:r>
          </a:p>
        </p:txBody>
      </p:sp>
      <p:sp>
        <p:nvSpPr>
          <p:cNvPr id="7" name="오각형 6"/>
          <p:cNvSpPr/>
          <p:nvPr/>
        </p:nvSpPr>
        <p:spPr bwMode="gray">
          <a:xfrm>
            <a:off x="5609630" y="1005895"/>
            <a:ext cx="2206800" cy="6477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산출물 정리 및 인수인계</a:t>
            </a:r>
          </a:p>
        </p:txBody>
      </p:sp>
      <p:sp>
        <p:nvSpPr>
          <p:cNvPr id="8" name="오각형 7"/>
          <p:cNvSpPr/>
          <p:nvPr/>
        </p:nvSpPr>
        <p:spPr bwMode="gray">
          <a:xfrm>
            <a:off x="3954484" y="1001483"/>
            <a:ext cx="2206800" cy="65219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과제 수행</a:t>
            </a:r>
          </a:p>
        </p:txBody>
      </p:sp>
      <p:sp>
        <p:nvSpPr>
          <p:cNvPr id="9" name="오각형 8"/>
          <p:cNvSpPr/>
          <p:nvPr/>
        </p:nvSpPr>
        <p:spPr bwMode="gray">
          <a:xfrm>
            <a:off x="2300440" y="1001483"/>
            <a:ext cx="2206800" cy="659651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과제 범위 확정</a:t>
            </a:r>
          </a:p>
        </p:txBody>
      </p:sp>
      <p:sp>
        <p:nvSpPr>
          <p:cNvPr id="10" name="오각형 9"/>
          <p:cNvSpPr/>
          <p:nvPr/>
        </p:nvSpPr>
        <p:spPr bwMode="gray">
          <a:xfrm>
            <a:off x="643728" y="1001483"/>
            <a:ext cx="2208366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대상 선정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727" y="1854707"/>
            <a:ext cx="8442084" cy="447959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과제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범위 확정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담당자 지정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과제 대상으로 선정된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4~5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개 각 팀 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담당자를 지정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담당자와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과제 범위 토의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과제 범위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8~12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주 내에 실행할 수 있는 과제로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</a:t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               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작게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시작하고 빠르게 성공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실패할 수 있는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과제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(Small Start, Success/Fail Fast)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61371" y="1653680"/>
            <a:ext cx="61912" cy="225966"/>
            <a:chOff x="1200567" y="3500690"/>
            <a:chExt cx="61912" cy="225966"/>
          </a:xfrm>
          <a:solidFill>
            <a:srgbClr val="004A7C"/>
          </a:solidFill>
        </p:grpSpPr>
        <p:cxnSp>
          <p:nvCxnSpPr>
            <p:cNvPr id="12" name="직선 연결선 11"/>
            <p:cNvCxnSpPr/>
            <p:nvPr/>
          </p:nvCxnSpPr>
          <p:spPr>
            <a:xfrm flipH="1">
              <a:off x="1231523" y="3500690"/>
              <a:ext cx="1194" cy="174519"/>
            </a:xfrm>
            <a:prstGeom prst="lin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200567" y="3664744"/>
              <a:ext cx="61912" cy="61912"/>
            </a:xfrm>
            <a:prstGeom prst="ellips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2"/>
          <p:cNvSpPr txBox="1">
            <a:spLocks/>
          </p:cNvSpPr>
          <p:nvPr/>
        </p:nvSpPr>
        <p:spPr>
          <a:xfrm>
            <a:off x="175423" y="193639"/>
            <a:ext cx="8645525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‘누구나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스스로 데이터 분석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활용’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수행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案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)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42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CD731-4DED-443E-A1F3-38271FEE37C4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각형 4"/>
          <p:cNvSpPr/>
          <p:nvPr/>
        </p:nvSpPr>
        <p:spPr bwMode="gray">
          <a:xfrm>
            <a:off x="7099647" y="1005895"/>
            <a:ext cx="2260483" cy="65523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과제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유지보수</a:t>
            </a:r>
          </a:p>
        </p:txBody>
      </p:sp>
      <p:sp>
        <p:nvSpPr>
          <p:cNvPr id="7" name="오각형 6"/>
          <p:cNvSpPr/>
          <p:nvPr/>
        </p:nvSpPr>
        <p:spPr bwMode="gray">
          <a:xfrm>
            <a:off x="5609630" y="1005895"/>
            <a:ext cx="2206800" cy="64778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산출물 정리 및 인수인계</a:t>
            </a:r>
          </a:p>
        </p:txBody>
      </p:sp>
      <p:sp>
        <p:nvSpPr>
          <p:cNvPr id="8" name="오각형 7"/>
          <p:cNvSpPr/>
          <p:nvPr/>
        </p:nvSpPr>
        <p:spPr bwMode="gray">
          <a:xfrm>
            <a:off x="3954484" y="1001483"/>
            <a:ext cx="2206800" cy="65219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과제 수행</a:t>
            </a:r>
          </a:p>
        </p:txBody>
      </p:sp>
      <p:sp>
        <p:nvSpPr>
          <p:cNvPr id="9" name="오각형 8"/>
          <p:cNvSpPr/>
          <p:nvPr/>
        </p:nvSpPr>
        <p:spPr bwMode="gray">
          <a:xfrm>
            <a:off x="2300440" y="1001483"/>
            <a:ext cx="2206800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과제 범위 확정</a:t>
            </a:r>
          </a:p>
        </p:txBody>
      </p:sp>
      <p:sp>
        <p:nvSpPr>
          <p:cNvPr id="10" name="오각형 9"/>
          <p:cNvSpPr/>
          <p:nvPr/>
        </p:nvSpPr>
        <p:spPr bwMode="gray">
          <a:xfrm>
            <a:off x="643728" y="1001483"/>
            <a:ext cx="2208366" cy="65965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대상 선정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727" y="1854707"/>
            <a:ext cx="8442084" cy="4479591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과제 수행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과제 수행은 현업의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DT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담당자와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DT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추진단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분석 인원이 협업하는 방식으로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진행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: 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멘토링 방식으로 진행하며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과제 초기부터 현업 담당자가 참여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원활한 인수인계 진행 및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CT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도모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프로젝트 관리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협업툴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社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Teams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같이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대면하지 않아도 실시간으로 의견을 주고 받을 수 있는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협업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툴 사용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26928" y="1641211"/>
            <a:ext cx="61912" cy="225966"/>
            <a:chOff x="1200567" y="3500690"/>
            <a:chExt cx="61912" cy="225966"/>
          </a:xfrm>
          <a:solidFill>
            <a:srgbClr val="004A7C"/>
          </a:solidFill>
        </p:grpSpPr>
        <p:cxnSp>
          <p:nvCxnSpPr>
            <p:cNvPr id="12" name="직선 연결선 11"/>
            <p:cNvCxnSpPr/>
            <p:nvPr/>
          </p:nvCxnSpPr>
          <p:spPr>
            <a:xfrm flipH="1">
              <a:off x="1231523" y="3500690"/>
              <a:ext cx="1194" cy="174519"/>
            </a:xfrm>
            <a:prstGeom prst="lin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200567" y="3664744"/>
              <a:ext cx="61912" cy="61912"/>
            </a:xfrm>
            <a:prstGeom prst="ellipse">
              <a:avLst/>
            </a:prstGeom>
            <a:grpFill/>
            <a:ln>
              <a:solidFill>
                <a:srgbClr val="004A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2"/>
          <p:cNvSpPr txBox="1">
            <a:spLocks/>
          </p:cNvSpPr>
          <p:nvPr/>
        </p:nvSpPr>
        <p:spPr>
          <a:xfrm>
            <a:off x="175423" y="193639"/>
            <a:ext cx="8645525" cy="355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sz="2400" spc="-15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‘누구나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스스로 데이터 분석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활용’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프로젝트 수행 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案</a:t>
            </a:r>
            <a:r>
              <a:rPr lang="en-US" altLang="ko-KR" sz="240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)</a:t>
            </a:r>
            <a:endParaRPr lang="ko-KR" altLang="en-US" sz="2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16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3961</TotalTime>
  <Words>1268</Words>
  <Application>Microsoft Office PowerPoint</Application>
  <PresentationFormat>A4 용지(210x297mm)</PresentationFormat>
  <Paragraphs>208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Arial</vt:lpstr>
      <vt:lpstr>Calibri</vt:lpstr>
      <vt:lpstr>Calibri Light</vt:lpstr>
      <vt:lpstr>Wingdings</vt:lpstr>
      <vt:lpstr>1_Office 테마</vt:lpstr>
      <vt:lpstr>2_Office 테마</vt:lpstr>
      <vt:lpstr>‘누구나, 스스로 데이터 분석/활용’(가칭) 프로젝트 기획안 </vt:lpstr>
      <vt:lpstr>1. ‘20년 DT 활동 Look-back</vt:lpstr>
      <vt:lpstr>2. 경영진 DT 방향성</vt:lpstr>
      <vt:lpstr>3. 프로젝트 정의</vt:lpstr>
      <vt:lpstr>4. 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# 유첨 1. 지주사 혁신방향</vt:lpstr>
      <vt:lpstr># 유첨 2. 사례조사 1 – AWS Prototyping</vt:lpstr>
      <vt:lpstr># 유첨 3. 사례조사 2 – 삼성전자: 신기술 센싱 및 예측 분석 플랫폼</vt:lpstr>
      <vt:lpstr># 유첨 4. 사례조사 3 – 멜론: 셀프 서비스 분석 환경 구축</vt:lpstr>
      <vt:lpstr># 유첨 4. 사례조사 3 – 멜론: 셀프 서비스 분석 환경 구축</vt:lpstr>
      <vt:lpstr># 유첨 4. 사례조사 3 – 멜론: 셀프 서비스 분석 환경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김민선 A (minseon.kim)</dc:creator>
  <cp:lastModifiedBy>김민선 A (minseon.kim)</cp:lastModifiedBy>
  <cp:revision>566</cp:revision>
  <dcterms:created xsi:type="dcterms:W3CDTF">2020-10-07T04:54:22Z</dcterms:created>
  <dcterms:modified xsi:type="dcterms:W3CDTF">2020-11-10T00:22:38Z</dcterms:modified>
</cp:coreProperties>
</file>