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6" r:id="rId4"/>
    <p:sldId id="258" r:id="rId5"/>
    <p:sldId id="260" r:id="rId6"/>
    <p:sldId id="272" r:id="rId7"/>
    <p:sldId id="259" r:id="rId8"/>
    <p:sldId id="261" r:id="rId9"/>
    <p:sldId id="262" r:id="rId10"/>
    <p:sldId id="263" r:id="rId11"/>
    <p:sldId id="264" r:id="rId12"/>
    <p:sldId id="270" r:id="rId13"/>
    <p:sldId id="267" r:id="rId14"/>
    <p:sldId id="268" r:id="rId15"/>
    <p:sldId id="269" r:id="rId16"/>
    <p:sldId id="274" r:id="rId17"/>
    <p:sldId id="271" r:id="rId18"/>
    <p:sldId id="276" r:id="rId19"/>
    <p:sldId id="277" r:id="rId20"/>
    <p:sldId id="278" r:id="rId21"/>
    <p:sldId id="265" r:id="rId22"/>
    <p:sldId id="273" r:id="rId23"/>
    <p:sldId id="27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영민 (youngmin.park)" initials="박(" lastIdx="1" clrIdx="0">
    <p:extLst>
      <p:ext uri="{19B8F6BF-5375-455C-9EA6-DF929625EA0E}">
        <p15:presenceInfo xmlns:p15="http://schemas.microsoft.com/office/powerpoint/2012/main" userId="S-1-5-21-1721242258-1430848790-2919901045-975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2C5E5-C634-4228-B146-417A38B139EF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6C44-5028-4C5A-815A-2E3A6D1B3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49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D9-63EC-4A27-BBBD-B8D9A0FBC88F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4FB3-AF45-47F2-9B54-CCADDD96B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8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D9-63EC-4A27-BBBD-B8D9A0FBC88F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4FB3-AF45-47F2-9B54-CCADDD96B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6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D9-63EC-4A27-BBBD-B8D9A0FBC88F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4FB3-AF45-47F2-9B54-CCADDD96B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6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D9-63EC-4A27-BBBD-B8D9A0FBC88F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4FB3-AF45-47F2-9B54-CCADDD96B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8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D9-63EC-4A27-BBBD-B8D9A0FBC88F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4FB3-AF45-47F2-9B54-CCADDD96B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4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D9-63EC-4A27-BBBD-B8D9A0FBC88F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4FB3-AF45-47F2-9B54-CCADDD96B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D9-63EC-4A27-BBBD-B8D9A0FBC88F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4FB3-AF45-47F2-9B54-CCADDD96B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0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D9-63EC-4A27-BBBD-B8D9A0FBC88F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4FB3-AF45-47F2-9B54-CCADDD96B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9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D9-63EC-4A27-BBBD-B8D9A0FBC88F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4FB3-AF45-47F2-9B54-CCADDD96B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8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D9-63EC-4A27-BBBD-B8D9A0FBC88F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4FB3-AF45-47F2-9B54-CCADDD96B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0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9D9-63EC-4A27-BBBD-B8D9A0FBC88F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4FB3-AF45-47F2-9B54-CCADDD96B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D9D9-63EC-4A27-BBBD-B8D9A0FBC88F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44FB3-AF45-47F2-9B54-CCADDD96B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3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3000/menu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calhost:3000/menu8" TargetMode="External"/><Relationship Id="rId4" Type="http://schemas.openxmlformats.org/officeDocument/2006/relationships/hyperlink" Target="https://localhost:3000/menu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9181" y="423746"/>
            <a:ext cx="724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DT-Vision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코드 설명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Optimizing React: Virtual DOM explained — Martian Chronicles, Evil  Martians' team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32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6606" y="5798635"/>
            <a:ext cx="702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DT-Vision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코드 설명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32488" y="16626"/>
            <a:ext cx="315951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87536" y="3322996"/>
            <a:ext cx="264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Made by.</a:t>
            </a:r>
          </a:p>
          <a:p>
            <a:pPr algn="ctr"/>
            <a:r>
              <a:rPr lang="en-US" altLang="ko-KR" b="1" dirty="0" smtClean="0"/>
              <a:t>Daniel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0985" y="132126"/>
            <a:ext cx="702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11/2 (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월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8" y="141316"/>
            <a:ext cx="6425738" cy="2552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1" y="1722034"/>
            <a:ext cx="5191125" cy="5019675"/>
          </a:xfrm>
          <a:prstGeom prst="rect">
            <a:avLst/>
          </a:prstGeom>
        </p:spPr>
      </p:pic>
      <p:sp>
        <p:nvSpPr>
          <p:cNvPr id="6" name="Right Arrow 71">
            <a:extLst>
              <a:ext uri="{FF2B5EF4-FFF2-40B4-BE49-F238E27FC236}">
                <a16:creationId xmlns:a16="http://schemas.microsoft.com/office/drawing/2014/main" id="{2F4CD597-25DC-2A44-989F-02D031DC8EF7}"/>
              </a:ext>
            </a:extLst>
          </p:cNvPr>
          <p:cNvSpPr/>
          <p:nvPr/>
        </p:nvSpPr>
        <p:spPr>
          <a:xfrm rot="10800000" flipV="1">
            <a:off x="3825379" y="80790"/>
            <a:ext cx="1680028" cy="419100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9263" y="107863"/>
            <a:ext cx="38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Root Saga (=merge)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0161" y="1341945"/>
            <a:ext cx="38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Saga </a:t>
            </a:r>
            <a:r>
              <a:rPr lang="ko-KR" altLang="en-US" b="1" dirty="0" smtClean="0">
                <a:solidFill>
                  <a:srgbClr val="FF0000"/>
                </a:solidFill>
              </a:rPr>
              <a:t>패턴 </a:t>
            </a:r>
            <a:r>
              <a:rPr lang="en-US" altLang="ko-KR" b="1" dirty="0" smtClean="0"/>
              <a:t>(=3</a:t>
            </a:r>
            <a:r>
              <a:rPr lang="ko-KR" altLang="en-US" b="1" dirty="0" smtClean="0"/>
              <a:t>종 세트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69528" y="5219755"/>
            <a:ext cx="574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자세한 설명은 </a:t>
            </a:r>
            <a:r>
              <a:rPr lang="en-US" altLang="ko-KR" b="1" dirty="0" smtClean="0"/>
              <a:t>reducer, saga, router </a:t>
            </a:r>
            <a:r>
              <a:rPr lang="ko-KR" altLang="en-US" b="1" dirty="0" smtClean="0"/>
              <a:t>모두 설명 후</a:t>
            </a:r>
            <a:r>
              <a:rPr lang="en-US" altLang="ko-KR" b="1" dirty="0" smtClean="0"/>
              <a:t>, </a:t>
            </a:r>
          </a:p>
          <a:p>
            <a:r>
              <a:rPr lang="ko-KR" altLang="en-US" b="1" u="sng" dirty="0" smtClean="0"/>
              <a:t>흐름 설명</a:t>
            </a:r>
            <a:endParaRPr lang="ko-KR" altLang="en-US" b="1" u="sng" dirty="0"/>
          </a:p>
        </p:txBody>
      </p:sp>
      <p:sp>
        <p:nvSpPr>
          <p:cNvPr id="11" name="직사각형 10"/>
          <p:cNvSpPr/>
          <p:nvPr/>
        </p:nvSpPr>
        <p:spPr>
          <a:xfrm>
            <a:off x="308799" y="1959865"/>
            <a:ext cx="2151768" cy="218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8799" y="2683499"/>
            <a:ext cx="1993826" cy="239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8799" y="6134793"/>
            <a:ext cx="1910699" cy="198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14099" y="1407030"/>
            <a:ext cx="3237965" cy="205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8595360" y="1612670"/>
            <a:ext cx="0" cy="14630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15695" y="3096683"/>
            <a:ext cx="384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back </a:t>
            </a:r>
            <a:r>
              <a:rPr lang="ko-KR" altLang="en-US" dirty="0" smtClean="0"/>
              <a:t>연결 통</a:t>
            </a:r>
            <a:r>
              <a:rPr lang="ko-KR" altLang="en-US" dirty="0"/>
              <a:t>로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axios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28055" y="587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219946" y="246047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369056" y="17267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769" y="706582"/>
            <a:ext cx="82046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▶</a:t>
            </a:r>
            <a:r>
              <a:rPr lang="en-US" altLang="ko-KR" sz="2400" b="1" dirty="0" smtClean="0"/>
              <a:t>ES2015 </a:t>
            </a:r>
            <a:r>
              <a:rPr lang="ko-KR" altLang="en-US" sz="2400" b="1" dirty="0" err="1" smtClean="0"/>
              <a:t>제너레이터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r>
              <a:rPr lang="en-US" altLang="ko-KR" sz="1600" b="1" dirty="0" smtClean="0">
                <a:solidFill>
                  <a:srgbClr val="7030A0"/>
                </a:solidFill>
              </a:rPr>
              <a:t>yield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중단점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7030A0"/>
                </a:solidFill>
              </a:rPr>
              <a:t>next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재개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rgbClr val="FF0000"/>
                </a:solidFill>
              </a:rPr>
              <a:t>put</a:t>
            </a:r>
            <a:r>
              <a:rPr lang="en-US" altLang="ko-KR" sz="1600" dirty="0" smtClean="0"/>
              <a:t>({ type: </a:t>
            </a:r>
            <a:r>
              <a:rPr lang="ko-KR" altLang="en-US" sz="1600" dirty="0" err="1" smtClean="0"/>
              <a:t>액션이름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}): </a:t>
            </a:r>
            <a:r>
              <a:rPr lang="en-US" altLang="ko-KR" sz="1600" dirty="0" err="1" smtClean="0"/>
              <a:t>redux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dispatch</a:t>
            </a:r>
            <a:r>
              <a:rPr lang="ko-KR" altLang="en-US" sz="1600" dirty="0" smtClean="0"/>
              <a:t>와 같은 역할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rgbClr val="FF0000"/>
                </a:solidFill>
              </a:rPr>
              <a:t>take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액션이름</a:t>
            </a:r>
            <a:r>
              <a:rPr lang="en-US" altLang="ko-KR" sz="1600" dirty="0" smtClean="0"/>
              <a:t>): </a:t>
            </a:r>
            <a:r>
              <a:rPr lang="ko-KR" altLang="en-US" sz="1600" dirty="0" smtClean="0"/>
              <a:t>해당 액션이 </a:t>
            </a:r>
            <a:r>
              <a:rPr lang="en-US" altLang="ko-KR" sz="1600" dirty="0" smtClean="0"/>
              <a:t>dispatch</a:t>
            </a:r>
            <a:r>
              <a:rPr lang="ko-KR" altLang="en-US" sz="1600" dirty="0" smtClean="0"/>
              <a:t>되면 </a:t>
            </a:r>
            <a:r>
              <a:rPr lang="ko-KR" altLang="en-US" sz="1600" dirty="0" err="1" smtClean="0"/>
              <a:t>제너레이터를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next</a:t>
            </a:r>
            <a:r>
              <a:rPr lang="ko-KR" altLang="en-US" sz="1600" dirty="0" smtClean="0"/>
              <a:t>하는 이벤트 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(=</a:t>
            </a:r>
            <a:r>
              <a:rPr lang="ko-KR" altLang="en-US" sz="1600" dirty="0" smtClean="0"/>
              <a:t>동기적 </a:t>
            </a:r>
            <a:r>
              <a:rPr lang="ko-KR" altLang="en-US" sz="1600" dirty="0" err="1" smtClean="0"/>
              <a:t>이벤트리스너라고</a:t>
            </a:r>
            <a:r>
              <a:rPr lang="ko-KR" altLang="en-US" sz="1600" dirty="0" smtClean="0"/>
              <a:t> 생각하면 편합니다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rgbClr val="FF0000"/>
                </a:solidFill>
              </a:rPr>
              <a:t>all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이벤트리스너가</a:t>
            </a:r>
            <a:r>
              <a:rPr lang="ko-KR" altLang="en-US" sz="1600" dirty="0" smtClean="0"/>
              <a:t> 여러 개 </a:t>
            </a:r>
            <a:r>
              <a:rPr lang="ko-KR" altLang="en-US" sz="1600" dirty="0" err="1" smtClean="0"/>
              <a:t>일때</a:t>
            </a:r>
            <a:r>
              <a:rPr lang="ko-KR" altLang="en-US" sz="1600" dirty="0" smtClean="0"/>
              <a:t> 하나로 묶어줍니다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사가의 강점은 </a:t>
            </a:r>
            <a:r>
              <a:rPr lang="en-US" altLang="ko-KR" sz="1600" dirty="0" smtClean="0"/>
              <a:t>＇</a:t>
            </a:r>
            <a:r>
              <a:rPr lang="ko-KR" altLang="en-US" sz="1600" dirty="0" err="1" smtClean="0"/>
              <a:t>반복문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으로 제어할 수 있다는 점입니다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로그인에서는 거의 </a:t>
            </a:r>
            <a:r>
              <a:rPr lang="en-US" altLang="ko-KR" sz="1600" dirty="0" smtClean="0"/>
              <a:t>99% </a:t>
            </a:r>
            <a:r>
              <a:rPr lang="ko-KR" altLang="en-US" sz="1600" dirty="0" err="1" smtClean="0"/>
              <a:t>제너레이터에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while(true)</a:t>
            </a:r>
            <a:r>
              <a:rPr lang="ko-KR" altLang="en-US" sz="1600" dirty="0" smtClean="0"/>
              <a:t>문을 씁니다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while(true)</a:t>
            </a:r>
            <a:r>
              <a:rPr lang="ko-KR" altLang="en-US" sz="1600" dirty="0" smtClean="0"/>
              <a:t>를 숨길 수 있는 </a:t>
            </a:r>
            <a:r>
              <a:rPr lang="en-US" altLang="ko-KR" sz="1600" dirty="0" err="1" smtClean="0"/>
              <a:t>takeEvery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takeLatest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지원합니다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takeEvery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액션이름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그에따른</a:t>
            </a:r>
            <a:r>
              <a:rPr lang="ko-KR" altLang="en-US" sz="1600" dirty="0" smtClean="0"/>
              <a:t> 동작들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takeLatest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액션이름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그에따른</a:t>
            </a:r>
            <a:r>
              <a:rPr lang="ko-KR" altLang="en-US" sz="1600" dirty="0" smtClean="0"/>
              <a:t> 동작들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동시에 </a:t>
            </a:r>
            <a:r>
              <a:rPr lang="ko-KR" altLang="en-US" sz="1600" dirty="0" err="1" smtClean="0"/>
              <a:t>여러번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같은게</a:t>
            </a:r>
            <a:r>
              <a:rPr lang="ko-KR" altLang="en-US" sz="1600" dirty="0" smtClean="0"/>
              <a:t> 들어오면 가장 </a:t>
            </a:r>
            <a:r>
              <a:rPr lang="ko-KR" altLang="en-US" sz="1600" dirty="0" err="1" smtClean="0"/>
              <a:t>마지막것만</a:t>
            </a:r>
            <a:r>
              <a:rPr lang="ko-KR" altLang="en-US" sz="1600" dirty="0" smtClean="0"/>
              <a:t> 유효하게 취급합니다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사용자가 로그인 버튼 </a:t>
            </a:r>
            <a:r>
              <a:rPr lang="ko-KR" altLang="en-US" sz="1600" dirty="0" err="1" smtClean="0"/>
              <a:t>여러번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광클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ex)  </a:t>
            </a:r>
            <a:r>
              <a:rPr lang="en-US" altLang="ko-KR" sz="1600" dirty="0" err="1" smtClean="0"/>
              <a:t>takeLatest</a:t>
            </a:r>
            <a:r>
              <a:rPr lang="en-US" altLang="ko-KR" sz="1600" dirty="0" smtClean="0"/>
              <a:t>(LOG_IN, login) // </a:t>
            </a:r>
            <a:r>
              <a:rPr lang="en-US" altLang="ko-KR" sz="1600" dirty="0" err="1" smtClean="0"/>
              <a:t>takeLatest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LOG_IN </a:t>
            </a:r>
            <a:r>
              <a:rPr lang="ko-KR" altLang="en-US" sz="1600" dirty="0" smtClean="0"/>
              <a:t>액션이 </a:t>
            </a:r>
            <a:r>
              <a:rPr lang="en-US" altLang="ko-KR" sz="1600" dirty="0" smtClean="0"/>
              <a:t>dispatch</a:t>
            </a:r>
            <a:r>
              <a:rPr lang="ko-KR" altLang="en-US" sz="1600" dirty="0" smtClean="0"/>
              <a:t>되길 기다려서 </a:t>
            </a:r>
            <a:r>
              <a:rPr lang="en-US" altLang="ko-KR" sz="1600" dirty="0" smtClean="0"/>
              <a:t>dispatch</a:t>
            </a:r>
            <a:r>
              <a:rPr lang="ko-KR" altLang="en-US" sz="1600" dirty="0" smtClean="0"/>
              <a:t>될 때</a:t>
            </a:r>
            <a:r>
              <a:rPr lang="en-US" altLang="ko-KR" sz="1600" dirty="0" smtClean="0"/>
              <a:t>, login </a:t>
            </a:r>
            <a:r>
              <a:rPr lang="ko-KR" altLang="en-US" sz="1600" dirty="0" err="1" smtClean="0"/>
              <a:t>제너레이터를</a:t>
            </a:r>
            <a:r>
              <a:rPr lang="ko-KR" altLang="en-US" sz="1600" dirty="0" smtClean="0"/>
              <a:t> 호출합니다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call, fork</a:t>
            </a:r>
            <a:r>
              <a:rPr lang="ko-KR" altLang="en-US" sz="1600" dirty="0" smtClean="0"/>
              <a:t>는 둘다 함수를 실행해준다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rgbClr val="FF0000"/>
                </a:solidFill>
              </a:rPr>
              <a:t>call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함수 동기적 호출 	</a:t>
            </a:r>
            <a:r>
              <a:rPr lang="en-US" altLang="ko-KR" sz="1600" dirty="0" smtClean="0"/>
              <a:t>ex)</a:t>
            </a:r>
            <a:r>
              <a:rPr lang="ko-KR" altLang="en-US" sz="1600" dirty="0" smtClean="0"/>
              <a:t>서버에 요청을 보내는 부분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rgbClr val="FF0000"/>
                </a:solidFill>
              </a:rPr>
              <a:t>fork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함수 비동기적 호출	</a:t>
            </a:r>
            <a:r>
              <a:rPr lang="en-US" altLang="ko-KR" sz="1600" dirty="0" smtClean="0"/>
              <a:t>ex)</a:t>
            </a:r>
            <a:r>
              <a:rPr lang="ko-KR" altLang="en-US" sz="1600" dirty="0" err="1" smtClean="0"/>
              <a:t>액션간에</a:t>
            </a:r>
            <a:r>
              <a:rPr lang="ko-KR" altLang="en-US" sz="1600" dirty="0" smtClean="0"/>
              <a:t> 순서가 없는 경우에 </a:t>
            </a:r>
            <a:r>
              <a:rPr lang="ko-KR" altLang="en-US" sz="1600" dirty="0" err="1" smtClean="0"/>
              <a:t>붙힘</a:t>
            </a:r>
            <a:r>
              <a:rPr lang="en-US" altLang="ko-KR" sz="1600" dirty="0" smtClean="0"/>
              <a:t>(logger)	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78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51" y="479502"/>
            <a:ext cx="6010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4. </a:t>
            </a:r>
            <a:r>
              <a:rPr lang="ko-KR" altLang="en-US" sz="3200" b="1" dirty="0" smtClean="0"/>
              <a:t>백 서버 구축</a:t>
            </a:r>
            <a:endParaRPr lang="en-US" altLang="ko-KR" sz="3200" b="1" dirty="0" smtClean="0"/>
          </a:p>
          <a:p>
            <a:endParaRPr lang="en-US" altLang="ko-KR" sz="3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73605" y="110170"/>
            <a:ext cx="653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(back/index.js)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08" y="479502"/>
            <a:ext cx="6029325" cy="614608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2261062" y="3602424"/>
            <a:ext cx="19368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3176" y="3475466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서버에 로그 </a:t>
            </a:r>
            <a:r>
              <a:rPr lang="ko-KR" altLang="en-US" sz="1050" b="1" dirty="0" err="1" smtClean="0"/>
              <a:t>남겨줌</a:t>
            </a:r>
            <a:endParaRPr lang="ko-KR" altLang="en-US" sz="1050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301241" y="3821326"/>
            <a:ext cx="18966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5474" y="3694368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mtClean="0"/>
              <a:t>CORS </a:t>
            </a:r>
            <a:r>
              <a:rPr lang="ko-KR" altLang="en-US" sz="1050" b="1" dirty="0" smtClean="0"/>
              <a:t>에러 처리</a:t>
            </a:r>
            <a:endParaRPr lang="ko-KR" altLang="en-US" sz="1050" b="1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8543819" y="1018111"/>
            <a:ext cx="2661406" cy="914400"/>
          </a:xfrm>
          <a:prstGeom prst="wedgeRoundRectCallout">
            <a:avLst>
              <a:gd name="adj1" fmla="val -88619"/>
              <a:gd name="adj2" fmla="val 6988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Segoe UI" panose="020B0502040204020203" pitchFamily="34" charset="0"/>
              </a:rPr>
              <a:t>back</a:t>
            </a:r>
            <a:r>
              <a:rPr lang="ko-KR" altLang="en-US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에서는 </a:t>
            </a:r>
            <a:r>
              <a:rPr lang="en-US" altLang="ko-KR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import </a:t>
            </a:r>
            <a:r>
              <a:rPr lang="ko-KR" altLang="en-US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대신</a:t>
            </a:r>
            <a:endParaRPr lang="en-US" altLang="ko-KR" sz="1400" b="1" dirty="0" smtClean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egoe UI" panose="020B0502040204020203" pitchFamily="34" charset="0"/>
              </a:rPr>
              <a:t>r</a:t>
            </a:r>
            <a:r>
              <a:rPr lang="en-US" altLang="ko-KR" sz="1400" b="1" i="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equire </a:t>
            </a:r>
            <a:r>
              <a:rPr lang="ko-KR" altLang="en-US" sz="1400" b="1" i="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사용</a:t>
            </a:r>
            <a:endParaRPr lang="en-US" altLang="ko-KR" sz="1400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3215" y="4454017"/>
            <a:ext cx="40365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이제, </a:t>
            </a:r>
            <a:r>
              <a:rPr lang="ko-KR" altLang="en-US" sz="1100" dirty="0" err="1" smtClean="0"/>
              <a:t>body-parser</a:t>
            </a:r>
            <a:r>
              <a:rPr lang="ko-KR" altLang="en-US" sz="1100" dirty="0" smtClean="0"/>
              <a:t> 더이상 필요 </a:t>
            </a:r>
            <a:r>
              <a:rPr lang="ko-KR" altLang="en-US" sz="1100" dirty="0" err="1" smtClean="0"/>
              <a:t>X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ko-KR" altLang="en-US" sz="1100" dirty="0" smtClean="0"/>
              <a:t>(</a:t>
            </a:r>
            <a:r>
              <a:rPr lang="ko-KR" altLang="en-US" sz="1100" dirty="0" err="1" smtClean="0"/>
              <a:t>express에서</a:t>
            </a:r>
            <a:r>
              <a:rPr lang="ko-KR" altLang="en-US" sz="1100" dirty="0" smtClean="0"/>
              <a:t> 지원합니다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)</a:t>
            </a:r>
            <a:endParaRPr lang="en-US" altLang="ko-KR" sz="1100" dirty="0" smtClean="0"/>
          </a:p>
          <a:p>
            <a:r>
              <a:rPr lang="ko-KR" altLang="en-US" sz="1100" b="1" dirty="0" err="1" smtClean="0"/>
              <a:t>app.use</a:t>
            </a:r>
            <a:r>
              <a:rPr lang="ko-KR" altLang="en-US" sz="1100" b="1" dirty="0" smtClean="0"/>
              <a:t>(</a:t>
            </a:r>
            <a:r>
              <a:rPr lang="ko-KR" altLang="en-US" sz="1100" b="1" dirty="0" err="1" smtClean="0"/>
              <a:t>express.json</a:t>
            </a:r>
            <a:r>
              <a:rPr lang="ko-KR" altLang="en-US" sz="1100" b="1" dirty="0" smtClean="0"/>
              <a:t>());                            </a:t>
            </a:r>
            <a:r>
              <a:rPr lang="ko-KR" altLang="en-US" sz="1100" b="1" dirty="0" err="1" smtClean="0"/>
              <a:t>app.use</a:t>
            </a:r>
            <a:r>
              <a:rPr lang="ko-KR" altLang="en-US" sz="1100" b="1" dirty="0" smtClean="0"/>
              <a:t>(</a:t>
            </a:r>
            <a:r>
              <a:rPr lang="ko-KR" altLang="en-US" sz="1100" b="1" dirty="0" err="1" smtClean="0"/>
              <a:t>express.urlencoded</a:t>
            </a:r>
            <a:r>
              <a:rPr lang="ko-KR" altLang="en-US" sz="1100" b="1" dirty="0" smtClean="0"/>
              <a:t>({ </a:t>
            </a:r>
            <a:r>
              <a:rPr lang="ko-KR" altLang="en-US" sz="1100" b="1" dirty="0" err="1" smtClean="0"/>
              <a:t>extended</a:t>
            </a:r>
            <a:r>
              <a:rPr lang="ko-KR" altLang="en-US" sz="1100" b="1" dirty="0" smtClean="0"/>
              <a:t>: </a:t>
            </a:r>
            <a:r>
              <a:rPr lang="ko-KR" altLang="en-US" sz="1100" b="1" dirty="0" err="1" smtClean="0"/>
              <a:t>true</a:t>
            </a:r>
            <a:r>
              <a:rPr lang="ko-KR" altLang="en-US" sz="1100" b="1" dirty="0" smtClean="0"/>
              <a:t> })); </a:t>
            </a:r>
            <a:endParaRPr lang="ko-KR" altLang="en-US" sz="11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350796" y="4630432"/>
            <a:ext cx="18471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81494" y="5781199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 smtClean="0"/>
              <a:t>** body-parser </a:t>
            </a:r>
            <a:r>
              <a:rPr lang="ko-KR" altLang="en-US" sz="900" dirty="0" smtClean="0"/>
              <a:t>란</a:t>
            </a:r>
            <a:r>
              <a:rPr lang="en-US" altLang="ko-KR" sz="900" dirty="0" smtClean="0"/>
              <a:t>?</a:t>
            </a:r>
          </a:p>
          <a:p>
            <a:r>
              <a:rPr lang="ko-KR" altLang="en-US" sz="900" dirty="0" smtClean="0"/>
              <a:t>클라이언트 </a:t>
            </a:r>
            <a:r>
              <a:rPr lang="en-US" altLang="ko-KR" sz="900" dirty="0"/>
              <a:t>POST request data</a:t>
            </a:r>
            <a:r>
              <a:rPr lang="ko-KR" altLang="en-US" sz="900" dirty="0"/>
              <a:t>의 </a:t>
            </a:r>
            <a:r>
              <a:rPr lang="en-US" altLang="ko-KR" sz="900" dirty="0"/>
              <a:t>body</a:t>
            </a:r>
            <a:r>
              <a:rPr lang="ko-KR" altLang="en-US" sz="900" dirty="0"/>
              <a:t>로부터 </a:t>
            </a:r>
            <a:endParaRPr lang="en-US" altLang="ko-KR" sz="900" dirty="0" smtClean="0"/>
          </a:p>
          <a:p>
            <a:r>
              <a:rPr lang="ko-KR" altLang="en-US" sz="900" dirty="0" err="1" smtClean="0"/>
              <a:t>파라미터를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편리하게 추출합니다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(</a:t>
            </a:r>
            <a:r>
              <a:rPr lang="ko-KR" altLang="en-US" sz="900" dirty="0" smtClean="0"/>
              <a:t>즉</a:t>
            </a:r>
            <a:r>
              <a:rPr lang="en-US" altLang="ko-KR" sz="900" dirty="0" smtClean="0"/>
              <a:t>, </a:t>
            </a:r>
            <a:r>
              <a:rPr lang="en-US" altLang="ko-KR" sz="900" dirty="0" err="1"/>
              <a:t>bodyParser</a:t>
            </a:r>
            <a:r>
              <a:rPr lang="ko-KR" altLang="en-US" sz="900" dirty="0"/>
              <a:t> 모듈 없이는 </a:t>
            </a:r>
            <a:r>
              <a:rPr lang="en-US" altLang="ko-KR" sz="900" dirty="0"/>
              <a:t>post, put </a:t>
            </a:r>
            <a:r>
              <a:rPr lang="ko-KR" altLang="en-US" sz="900" dirty="0"/>
              <a:t>요청 </a:t>
            </a:r>
            <a:r>
              <a:rPr lang="ko-KR" altLang="en-US" sz="900" dirty="0" err="1"/>
              <a:t>메소드의</a:t>
            </a:r>
            <a:r>
              <a:rPr lang="ko-KR" altLang="en-US" sz="900" dirty="0"/>
              <a:t> </a:t>
            </a:r>
            <a:endParaRPr lang="en-US" altLang="ko-KR" sz="900" dirty="0" smtClean="0"/>
          </a:p>
          <a:p>
            <a:r>
              <a:rPr lang="en-US" altLang="ko-KR" sz="900" dirty="0" err="1" smtClean="0"/>
              <a:t>request.body</a:t>
            </a:r>
            <a:r>
              <a:rPr lang="ko-KR" altLang="en-US" sz="900" dirty="0"/>
              <a:t>를 읽어올 수 </a:t>
            </a:r>
            <a:r>
              <a:rPr lang="ko-KR" altLang="en-US" sz="900" dirty="0" smtClean="0"/>
              <a:t>없습니다</a:t>
            </a:r>
            <a:r>
              <a:rPr lang="en-US" altLang="ko-KR" sz="900" dirty="0" smtClean="0"/>
              <a:t>.)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4139737" y="2194149"/>
            <a:ext cx="4172989" cy="61514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67939" y="5223458"/>
            <a:ext cx="3436892" cy="61514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522" y="4958590"/>
            <a:ext cx="2151373" cy="1144878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7633033" y="5531029"/>
            <a:ext cx="21427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261061" y="3056555"/>
            <a:ext cx="19368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98506" y="2926197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e</a:t>
            </a:r>
            <a:r>
              <a:rPr lang="en-US" altLang="ko-KR" sz="1050" b="1" dirty="0" smtClean="0"/>
              <a:t>xpress </a:t>
            </a:r>
            <a:r>
              <a:rPr lang="ko-KR" altLang="en-US" sz="1050" b="1" dirty="0" smtClean="0"/>
              <a:t>객체</a:t>
            </a:r>
            <a:endParaRPr lang="ko-KR" altLang="en-US" sz="105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09220" y="4589258"/>
            <a:ext cx="163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smtClean="0"/>
              <a:t>Post </a:t>
            </a:r>
            <a:r>
              <a:rPr lang="ko-KR" altLang="en-US" i="1" dirty="0" smtClean="0"/>
              <a:t>라우터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5518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51" y="479502"/>
            <a:ext cx="6010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5</a:t>
            </a:r>
            <a:r>
              <a:rPr lang="en-US" altLang="ko-KR" sz="3200" b="1" dirty="0" smtClean="0"/>
              <a:t>. </a:t>
            </a:r>
            <a:r>
              <a:rPr lang="en-US" altLang="ko-KR" sz="3200" b="1" dirty="0" err="1" smtClean="0"/>
              <a:t>Sequelize</a:t>
            </a:r>
            <a:r>
              <a:rPr lang="en-US" altLang="ko-KR" sz="3200" b="1" dirty="0" smtClean="0"/>
              <a:t>(ERD)</a:t>
            </a:r>
          </a:p>
          <a:p>
            <a:endParaRPr lang="en-US" altLang="ko-KR" sz="3200" b="1" dirty="0" smtClean="0"/>
          </a:p>
        </p:txBody>
      </p:sp>
      <p:sp>
        <p:nvSpPr>
          <p:cNvPr id="9" name="Rounded Rectangle 98">
            <a:extLst>
              <a:ext uri="{FF2B5EF4-FFF2-40B4-BE49-F238E27FC236}">
                <a16:creationId xmlns:a16="http://schemas.microsoft.com/office/drawing/2014/main" id="{8E7EA1AE-9C6A-E948-A322-B099962F6BF5}"/>
              </a:ext>
            </a:extLst>
          </p:cNvPr>
          <p:cNvSpPr/>
          <p:nvPr/>
        </p:nvSpPr>
        <p:spPr>
          <a:xfrm>
            <a:off x="3959194" y="1098658"/>
            <a:ext cx="1793213" cy="1536478"/>
          </a:xfrm>
          <a:prstGeom prst="roundRect">
            <a:avLst>
              <a:gd name="adj" fmla="val 7028"/>
            </a:avLst>
          </a:prstGeom>
          <a:solidFill>
            <a:schemeClr val="bg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 smtClean="0">
                <a:solidFill>
                  <a:srgbClr val="3D4647"/>
                </a:solidFill>
                <a:latin typeface="Century Gothic" panose="020F0302020204030204"/>
              </a:rPr>
              <a:t>좋아요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Century Gothic" panose="020F0302020204030204"/>
              </a:rPr>
              <a:t>int</a:t>
            </a:r>
            <a:endParaRPr lang="en-US" altLang="ko-KR" sz="1600" b="1" dirty="0" smtClean="0">
              <a:solidFill>
                <a:srgbClr val="FF0000"/>
              </a:solidFill>
              <a:latin typeface="Century Gothic" panose="020F0302020204030204"/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싫어요 </a:t>
            </a:r>
            <a:r>
              <a:rPr kumimoji="0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내용</a:t>
            </a: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1" name="Rounded Rectangle 98">
            <a:extLst>
              <a:ext uri="{FF2B5EF4-FFF2-40B4-BE49-F238E27FC236}">
                <a16:creationId xmlns:a16="http://schemas.microsoft.com/office/drawing/2014/main" id="{8E7EA1AE-9C6A-E948-A322-B099962F6BF5}"/>
              </a:ext>
            </a:extLst>
          </p:cNvPr>
          <p:cNvSpPr/>
          <p:nvPr/>
        </p:nvSpPr>
        <p:spPr>
          <a:xfrm>
            <a:off x="2041724" y="3595247"/>
            <a:ext cx="1793213" cy="1536478"/>
          </a:xfrm>
          <a:prstGeom prst="roundRect">
            <a:avLst>
              <a:gd name="adj" fmla="val 7028"/>
            </a:avLst>
          </a:prstGeom>
          <a:solidFill>
            <a:schemeClr val="bg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 smtClean="0">
                <a:solidFill>
                  <a:srgbClr val="3D4647"/>
                </a:solidFill>
                <a:latin typeface="Century Gothic" panose="020F0302020204030204"/>
              </a:rPr>
              <a:t>닉네임</a:t>
            </a:r>
            <a:endParaRPr lang="en-US" altLang="ko-KR" sz="1600" b="1" dirty="0" smtClean="0">
              <a:solidFill>
                <a:srgbClr val="3D4647"/>
              </a:solidFill>
              <a:latin typeface="Century Gothic" panose="020F0302020204030204"/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비밀번호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 smtClean="0">
                <a:solidFill>
                  <a:srgbClr val="3D4647"/>
                </a:solidFill>
                <a:latin typeface="Century Gothic" panose="020F0302020204030204"/>
              </a:rPr>
              <a:t>내용</a:t>
            </a: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2" name="Rounded Rectangle 98">
            <a:extLst>
              <a:ext uri="{FF2B5EF4-FFF2-40B4-BE49-F238E27FC236}">
                <a16:creationId xmlns:a16="http://schemas.microsoft.com/office/drawing/2014/main" id="{8E7EA1AE-9C6A-E948-A322-B099962F6BF5}"/>
              </a:ext>
            </a:extLst>
          </p:cNvPr>
          <p:cNvSpPr/>
          <p:nvPr/>
        </p:nvSpPr>
        <p:spPr>
          <a:xfrm>
            <a:off x="6292299" y="2941312"/>
            <a:ext cx="1793213" cy="1536478"/>
          </a:xfrm>
          <a:prstGeom prst="roundRect">
            <a:avLst>
              <a:gd name="adj" fmla="val 7028"/>
            </a:avLst>
          </a:prstGeom>
          <a:solidFill>
            <a:schemeClr val="bg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55622" y="729326"/>
            <a:ext cx="129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Post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74481" y="3225915"/>
            <a:ext cx="168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Comment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60830" y="2571980"/>
            <a:ext cx="168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Images</a:t>
            </a:r>
            <a:endParaRPr lang="ko-KR" altLang="en-US" b="1" dirty="0"/>
          </a:p>
        </p:txBody>
      </p:sp>
      <p:cxnSp>
        <p:nvCxnSpPr>
          <p:cNvPr id="6" name="직선 연결선 5"/>
          <p:cNvCxnSpPr>
            <a:stCxn id="9" idx="2"/>
          </p:cNvCxnSpPr>
          <p:nvPr/>
        </p:nvCxnSpPr>
        <p:spPr>
          <a:xfrm flipH="1">
            <a:off x="4455622" y="2635136"/>
            <a:ext cx="400179" cy="1280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3820865" y="3915295"/>
            <a:ext cx="634757" cy="9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3820865" y="3915295"/>
            <a:ext cx="634758" cy="270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1" idx="3"/>
          </p:cNvCxnSpPr>
          <p:nvPr/>
        </p:nvCxnSpPr>
        <p:spPr>
          <a:xfrm flipH="1">
            <a:off x="3834937" y="3915295"/>
            <a:ext cx="620686" cy="448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476486" y="2635136"/>
            <a:ext cx="415634" cy="1091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892120" y="3726872"/>
            <a:ext cx="400178" cy="188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892120" y="3726872"/>
            <a:ext cx="400178" cy="28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892119" y="3726872"/>
            <a:ext cx="415635" cy="529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959194" y="5347852"/>
            <a:ext cx="8026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▶</a:t>
            </a:r>
            <a:r>
              <a:rPr lang="ko-KR" altLang="en-US" b="1" dirty="0" err="1" smtClean="0">
                <a:solidFill>
                  <a:srgbClr val="FF0000"/>
                </a:solidFill>
              </a:rPr>
              <a:t>hasMany</a:t>
            </a:r>
            <a:r>
              <a:rPr lang="ko-KR" altLang="en-US" dirty="0" err="1" smtClean="0"/>
              <a:t>당한쪽은</a:t>
            </a:r>
            <a:r>
              <a:rPr lang="ko-KR" altLang="en-US" dirty="0" smtClean="0"/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belongsTo</a:t>
            </a:r>
            <a:r>
              <a:rPr lang="ko-KR" altLang="en-US" dirty="0" smtClean="0"/>
              <a:t> 만들어 주어야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▶다대다 관계 (</a:t>
            </a:r>
            <a:r>
              <a:rPr lang="ko-KR" altLang="en-US" dirty="0" err="1" smtClean="0"/>
              <a:t>N:M관계</a:t>
            </a:r>
            <a:r>
              <a:rPr lang="ko-KR" altLang="en-US" dirty="0" smtClean="0"/>
              <a:t>) 는 </a:t>
            </a:r>
            <a:r>
              <a:rPr lang="ko-KR" altLang="en-US" dirty="0" err="1" smtClean="0"/>
              <a:t>belongsToMany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(둘 다 적용)</a:t>
            </a:r>
            <a:endParaRPr lang="en-US" altLang="ko-KR" dirty="0" smtClean="0"/>
          </a:p>
          <a:p>
            <a:r>
              <a:rPr lang="ko-KR" altLang="en-US" dirty="0" smtClean="0"/>
              <a:t>▶다대다 관계는 중간에 테이블이 무조건 하나 생깁니다 (</a:t>
            </a:r>
            <a:r>
              <a:rPr lang="ko-KR" altLang="en-US" b="1" dirty="0" err="1" smtClean="0">
                <a:solidFill>
                  <a:srgbClr val="7030A0"/>
                </a:solidFill>
              </a:rPr>
              <a:t>through</a:t>
            </a:r>
            <a:r>
              <a:rPr lang="ko-KR" altLang="en-US" dirty="0" err="1" smtClean="0"/>
              <a:t>사용</a:t>
            </a:r>
            <a:r>
              <a:rPr lang="ko-KR" altLang="en-US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▶</a:t>
            </a:r>
            <a:r>
              <a:rPr lang="en-US" altLang="ko-KR" dirty="0" err="1" smtClean="0"/>
              <a:t>belongsToMany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왠만하면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7030A0"/>
                </a:solidFill>
              </a:rPr>
              <a:t>as</a:t>
            </a:r>
            <a:r>
              <a:rPr lang="ko-KR" altLang="en-US" dirty="0" smtClean="0"/>
              <a:t>를 넣어주는게 나중에 편리합니다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20898" y="26125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75438" y="26125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35116" y="3605816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36951" y="3488620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068449" y="1414877"/>
            <a:ext cx="3513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▶</a:t>
            </a:r>
            <a:r>
              <a:rPr lang="ko-KR" altLang="en-US" b="1" dirty="0" err="1" smtClean="0">
                <a:solidFill>
                  <a:srgbClr val="FF0000"/>
                </a:solidFill>
              </a:rPr>
              <a:t>hasMany</a:t>
            </a:r>
            <a:r>
              <a:rPr lang="en-US" altLang="ko-KR" b="1" dirty="0" smtClean="0"/>
              <a:t>: 1 </a:t>
            </a:r>
            <a:r>
              <a:rPr lang="ko-KR" altLang="en-US" b="1" dirty="0" smtClean="0"/>
              <a:t>대 多</a:t>
            </a:r>
            <a:endParaRPr lang="en-US" altLang="ko-KR" b="1" dirty="0"/>
          </a:p>
          <a:p>
            <a:r>
              <a:rPr lang="ko-KR" altLang="en-US" b="1" dirty="0" smtClean="0"/>
              <a:t>▶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belongsTo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多 대 </a:t>
            </a:r>
            <a:r>
              <a:rPr lang="en-US" altLang="ko-KR" b="1" dirty="0" smtClean="0"/>
              <a:t>1</a:t>
            </a:r>
          </a:p>
        </p:txBody>
      </p:sp>
      <p:sp>
        <p:nvSpPr>
          <p:cNvPr id="3" name="폭발 1 2"/>
          <p:cNvSpPr/>
          <p:nvPr/>
        </p:nvSpPr>
        <p:spPr>
          <a:xfrm>
            <a:off x="579333" y="1130330"/>
            <a:ext cx="2018371" cy="2422179"/>
          </a:xfrm>
          <a:prstGeom prst="irregularSeal1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비로그인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01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51" y="479502"/>
            <a:ext cx="6010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5</a:t>
            </a:r>
            <a:r>
              <a:rPr lang="en-US" altLang="ko-KR" sz="3200" b="1" dirty="0" smtClean="0"/>
              <a:t>. </a:t>
            </a:r>
            <a:r>
              <a:rPr lang="en-US" altLang="ko-KR" sz="3200" b="1" dirty="0" err="1" smtClean="0"/>
              <a:t>Sequelize</a:t>
            </a:r>
            <a:r>
              <a:rPr lang="en-US" altLang="ko-KR" sz="3200" b="1" dirty="0" smtClean="0"/>
              <a:t>(ERD)</a:t>
            </a:r>
          </a:p>
          <a:p>
            <a:endParaRPr lang="en-US" altLang="ko-KR" sz="3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73605" y="3217026"/>
            <a:ext cx="653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흐름 설명은 </a:t>
            </a:r>
            <a:r>
              <a:rPr lang="en-US" altLang="ko-KR" b="1" dirty="0" smtClean="0">
                <a:solidFill>
                  <a:srgbClr val="00B0F0"/>
                </a:solidFill>
              </a:rPr>
              <a:t>Teams DT-vision #1, #2</a:t>
            </a:r>
            <a:r>
              <a:rPr lang="ko-KR" altLang="en-US" b="1" dirty="0" smtClean="0"/>
              <a:t>를 보며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09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51" y="479502"/>
            <a:ext cx="6010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6. Router</a:t>
            </a:r>
          </a:p>
          <a:p>
            <a:endParaRPr lang="en-US" altLang="ko-KR" sz="32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549082" y="2520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▶</a:t>
            </a:r>
            <a:r>
              <a:rPr lang="en-US" altLang="ko-KR" b="1" dirty="0" smtClean="0">
                <a:solidFill>
                  <a:schemeClr val="accent2"/>
                </a:solidFill>
                <a:latin typeface="Segoe UI" panose="020B0502040204020203" pitchFamily="34" charset="0"/>
              </a:rPr>
              <a:t>HTTP </a:t>
            </a:r>
            <a:r>
              <a:rPr lang="ko-KR" altLang="en-US" b="1" dirty="0" smtClean="0">
                <a:solidFill>
                  <a:schemeClr val="accent2"/>
                </a:solidFill>
                <a:latin typeface="Segoe UI" panose="020B0502040204020203" pitchFamily="34" charset="0"/>
              </a:rPr>
              <a:t>요청 </a:t>
            </a:r>
            <a:r>
              <a:rPr lang="ko-KR" altLang="en-US" b="1" dirty="0" err="1" smtClean="0">
                <a:solidFill>
                  <a:schemeClr val="accent2"/>
                </a:solidFill>
                <a:latin typeface="Segoe UI" panose="020B0502040204020203" pitchFamily="34" charset="0"/>
              </a:rPr>
              <a:t>주소체계</a:t>
            </a:r>
            <a:r>
              <a:rPr lang="ko-KR" altLang="en-US" b="1" dirty="0" smtClean="0">
                <a:solidFill>
                  <a:schemeClr val="accent2"/>
                </a:solidFill>
                <a:latin typeface="Segoe UI" panose="020B0502040204020203" pitchFamily="34" charset="0"/>
              </a:rPr>
              <a:t> 이해하기</a:t>
            </a:r>
            <a:endParaRPr lang="en-US" altLang="ko-KR" b="1" i="0" dirty="0" smtClean="0">
              <a:solidFill>
                <a:schemeClr val="accent2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ko-KR" b="1" i="0" dirty="0" smtClean="0">
                <a:effectLst/>
                <a:latin typeface="Segoe UI" panose="020B0502040204020203" pitchFamily="34" charset="0"/>
              </a:rPr>
              <a:t>GET</a:t>
            </a:r>
            <a:r>
              <a:rPr lang="en-US" altLang="ko-KR" b="0" i="0" dirty="0" smtClean="0">
                <a:effectLst/>
                <a:latin typeface="Segoe UI" panose="020B0502040204020203" pitchFamily="34" charset="0"/>
              </a:rPr>
              <a:t>: </a:t>
            </a:r>
            <a:r>
              <a:rPr lang="ko-KR" altLang="en-US" b="0" i="0" dirty="0" smtClean="0">
                <a:effectLst/>
                <a:latin typeface="Segoe UI" panose="020B0502040204020203" pitchFamily="34" charset="0"/>
              </a:rPr>
              <a:t>요청하는 것 없이 페이지 불러오기</a:t>
            </a:r>
            <a:r>
              <a:rPr lang="en-US" altLang="ko-KR" b="0" i="0" dirty="0" smtClean="0">
                <a:effectLst/>
                <a:latin typeface="Segoe UI" panose="020B0502040204020203" pitchFamily="34" charset="0"/>
              </a:rPr>
              <a:t>(=</a:t>
            </a:r>
            <a:r>
              <a:rPr lang="ko-KR" altLang="en-US" b="0" i="0" dirty="0" smtClean="0">
                <a:effectLst/>
                <a:latin typeface="Segoe UI" panose="020B0502040204020203" pitchFamily="34" charset="0"/>
              </a:rPr>
              <a:t>가져오기</a:t>
            </a:r>
            <a:r>
              <a:rPr lang="en-US" altLang="ko-KR" b="0" i="0" dirty="0" smtClean="0">
                <a:effectLst/>
                <a:latin typeface="Segoe UI" panose="020B0502040204020203" pitchFamily="34" charset="0"/>
              </a:rPr>
              <a:t>)</a:t>
            </a:r>
            <a:r>
              <a:rPr lang="ko-KR" altLang="en-US" b="0" i="0" dirty="0" smtClean="0">
                <a:effectLst/>
                <a:latin typeface="Segoe UI" panose="020B0502040204020203" pitchFamily="34" charset="0"/>
              </a:rPr>
              <a:t/>
            </a:r>
            <a:br>
              <a:rPr lang="ko-KR" altLang="en-US" b="0" i="0" dirty="0" smtClean="0">
                <a:effectLst/>
                <a:latin typeface="Segoe UI" panose="020B0502040204020203" pitchFamily="34" charset="0"/>
              </a:rPr>
            </a:br>
            <a:r>
              <a:rPr lang="en-US" altLang="ko-KR" b="1" i="0" dirty="0" smtClean="0">
                <a:effectLst/>
                <a:latin typeface="Segoe UI" panose="020B0502040204020203" pitchFamily="34" charset="0"/>
              </a:rPr>
              <a:t>POST</a:t>
            </a:r>
            <a:r>
              <a:rPr lang="en-US" altLang="ko-KR" b="0" i="0" dirty="0" smtClean="0">
                <a:effectLst/>
                <a:latin typeface="Segoe UI" panose="020B0502040204020203" pitchFamily="34" charset="0"/>
              </a:rPr>
              <a:t>: </a:t>
            </a:r>
            <a:r>
              <a:rPr lang="ko-KR" altLang="en-US" b="0" i="0" u="sng" dirty="0" smtClean="0">
                <a:effectLst/>
                <a:latin typeface="Segoe UI" panose="020B0502040204020203" pitchFamily="34" charset="0"/>
              </a:rPr>
              <a:t>요청하는 것 포함된 </a:t>
            </a:r>
            <a:r>
              <a:rPr lang="ko-KR" altLang="en-US" b="0" i="0" dirty="0" smtClean="0">
                <a:effectLst/>
                <a:latin typeface="Segoe UI" panose="020B0502040204020203" pitchFamily="34" charset="0"/>
              </a:rPr>
              <a:t>페이지 불러오기</a:t>
            </a:r>
            <a:br>
              <a:rPr lang="ko-KR" altLang="en-US" b="0" i="0" dirty="0" smtClean="0">
                <a:effectLst/>
                <a:latin typeface="Segoe UI" panose="020B0502040204020203" pitchFamily="34" charset="0"/>
              </a:rPr>
            </a:br>
            <a:r>
              <a:rPr lang="en-US" altLang="ko-KR" b="1" i="0" dirty="0" smtClean="0">
                <a:effectLst/>
                <a:latin typeface="Segoe UI" panose="020B0502040204020203" pitchFamily="34" charset="0"/>
              </a:rPr>
              <a:t>PUT</a:t>
            </a:r>
            <a:r>
              <a:rPr lang="en-US" altLang="ko-KR" b="0" i="0" dirty="0" smtClean="0">
                <a:effectLst/>
                <a:latin typeface="Segoe UI" panose="020B0502040204020203" pitchFamily="34" charset="0"/>
              </a:rPr>
              <a:t>: </a:t>
            </a:r>
            <a:r>
              <a:rPr lang="ko-KR" altLang="en-US" b="0" i="0" dirty="0" smtClean="0">
                <a:effectLst/>
                <a:latin typeface="Segoe UI" panose="020B0502040204020203" pitchFamily="34" charset="0"/>
              </a:rPr>
              <a:t>전체 수정</a:t>
            </a:r>
            <a:br>
              <a:rPr lang="ko-KR" altLang="en-US" b="0" i="0" dirty="0" smtClean="0">
                <a:effectLst/>
                <a:latin typeface="Segoe UI" panose="020B0502040204020203" pitchFamily="34" charset="0"/>
              </a:rPr>
            </a:br>
            <a:r>
              <a:rPr lang="en-US" altLang="ko-KR" b="1" i="0" dirty="0" smtClean="0">
                <a:effectLst/>
                <a:latin typeface="Segoe UI" panose="020B0502040204020203" pitchFamily="34" charset="0"/>
              </a:rPr>
              <a:t>PATCH</a:t>
            </a:r>
            <a:r>
              <a:rPr lang="en-US" altLang="ko-KR" b="0" i="0" dirty="0" smtClean="0">
                <a:effectLst/>
                <a:latin typeface="Segoe UI" panose="020B0502040204020203" pitchFamily="34" charset="0"/>
              </a:rPr>
              <a:t>: </a:t>
            </a:r>
            <a:r>
              <a:rPr lang="ko-KR" altLang="en-US" b="0" i="0" dirty="0" smtClean="0">
                <a:effectLst/>
                <a:latin typeface="Segoe UI" panose="020B0502040204020203" pitchFamily="34" charset="0"/>
              </a:rPr>
              <a:t>부분 수정</a:t>
            </a:r>
            <a:br>
              <a:rPr lang="ko-KR" altLang="en-US" b="0" i="0" dirty="0" smtClean="0">
                <a:effectLst/>
                <a:latin typeface="Segoe UI" panose="020B0502040204020203" pitchFamily="34" charset="0"/>
              </a:rPr>
            </a:br>
            <a:r>
              <a:rPr lang="en-US" altLang="ko-KR" b="1" i="0" dirty="0" smtClean="0">
                <a:effectLst/>
                <a:latin typeface="Segoe UI" panose="020B0502040204020203" pitchFamily="34" charset="0"/>
              </a:rPr>
              <a:t>DELETE</a:t>
            </a:r>
            <a:r>
              <a:rPr lang="en-US" altLang="ko-KR" b="0" i="0" dirty="0" smtClean="0">
                <a:effectLst/>
                <a:latin typeface="Segoe UI" panose="020B0502040204020203" pitchFamily="34" charset="0"/>
              </a:rPr>
              <a:t>: </a:t>
            </a:r>
            <a:r>
              <a:rPr lang="ko-KR" altLang="en-US" b="0" i="0" dirty="0" smtClean="0">
                <a:effectLst/>
                <a:latin typeface="Segoe UI" panose="020B0502040204020203" pitchFamily="34" charset="0"/>
              </a:rPr>
              <a:t>삭제</a:t>
            </a:r>
            <a:endParaRPr lang="ko-KR" altLang="en-US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2" y="2006417"/>
            <a:ext cx="11717311" cy="4783332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155469" y="3599411"/>
            <a:ext cx="182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206538" y="3444240"/>
            <a:ext cx="182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29898" y="3610495"/>
            <a:ext cx="2964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2697059" y="5672797"/>
            <a:ext cx="1735971" cy="914400"/>
          </a:xfrm>
          <a:prstGeom prst="wedgeRoundRectCallout">
            <a:avLst>
              <a:gd name="adj1" fmla="val -90295"/>
              <a:gd name="adj2" fmla="val -8934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t</a:t>
            </a:r>
            <a:r>
              <a:rPr lang="en-US" altLang="ko-KR" sz="1400" b="1" i="0" dirty="0" err="1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ry~catch</a:t>
            </a:r>
            <a:endParaRPr lang="en-US" altLang="ko-KR" sz="1400" b="1" i="0" dirty="0" smtClean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Segoe UI" panose="020B0502040204020203" pitchFamily="34" charset="0"/>
              </a:rPr>
              <a:t>a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sync~await</a:t>
            </a:r>
            <a:endParaRPr lang="en-US" altLang="ko-KR" sz="1400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6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19" y="1557511"/>
            <a:ext cx="6334125" cy="452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769" y="681644"/>
            <a:ext cx="653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Router</a:t>
            </a:r>
            <a:r>
              <a:rPr lang="ko-KR" altLang="en-US" b="1" dirty="0" smtClean="0"/>
              <a:t>의 </a:t>
            </a:r>
            <a:r>
              <a:rPr lang="ko-KR" altLang="en-US" b="1" u="sng" dirty="0" smtClean="0"/>
              <a:t>자세한 설명은 </a:t>
            </a:r>
            <a:r>
              <a:rPr lang="en-US" altLang="ko-KR" b="1" u="sng" dirty="0" smtClean="0"/>
              <a:t>#7 </a:t>
            </a:r>
            <a:r>
              <a:rPr lang="ko-KR" altLang="en-US" b="1" u="sng" dirty="0" smtClean="0"/>
              <a:t>에서</a:t>
            </a:r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410691" y="1978429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372793" y="2355273"/>
            <a:ext cx="9947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433156" y="1803862"/>
            <a:ext cx="457200" cy="1745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12967" y="2180706"/>
            <a:ext cx="457200" cy="1745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0167" y="2891184"/>
            <a:ext cx="457200" cy="1745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23827" y="3973355"/>
            <a:ext cx="457200" cy="1745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62816" y="4898840"/>
            <a:ext cx="1864551" cy="1566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88472" y="1170331"/>
            <a:ext cx="25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(back/routes/post.js)</a:t>
            </a:r>
            <a:endParaRPr lang="ko-KR" altLang="en-US" i="1" dirty="0"/>
          </a:p>
        </p:txBody>
      </p:sp>
      <p:sp>
        <p:nvSpPr>
          <p:cNvPr id="17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5190878" y="584792"/>
            <a:ext cx="3529174" cy="914400"/>
          </a:xfrm>
          <a:prstGeom prst="wedgeRoundRectCallout">
            <a:avLst>
              <a:gd name="adj1" fmla="val -108150"/>
              <a:gd name="adj2" fmla="val 8520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원래는 </a:t>
            </a:r>
            <a:endParaRPr lang="en-US" altLang="ko-KR" sz="1400" b="1" dirty="0" smtClean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localhost:3065/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api</a:t>
            </a:r>
            <a:r>
              <a:rPr lang="en-US" altLang="ko-KR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/post/:id/comment</a:t>
            </a:r>
            <a:r>
              <a:rPr lang="ko-KR" altLang="en-US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endParaRPr lang="en-US" altLang="ko-KR" sz="1400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8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4844515" y="3819698"/>
            <a:ext cx="1390030" cy="627611"/>
          </a:xfrm>
          <a:prstGeom prst="wedgeRoundRectCallout">
            <a:avLst>
              <a:gd name="adj1" fmla="val -173674"/>
              <a:gd name="adj2" fmla="val -111937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Segoe UI" panose="020B0502040204020203" pitchFamily="34" charset="0"/>
              </a:rPr>
              <a:t>b</a:t>
            </a:r>
            <a:r>
              <a:rPr lang="en-US" altLang="ko-KR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ody-parser</a:t>
            </a:r>
            <a:endParaRPr lang="en-US" altLang="ko-KR" sz="1400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9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4383577" y="5284122"/>
            <a:ext cx="1659776" cy="627611"/>
          </a:xfrm>
          <a:prstGeom prst="wedgeRoundRectCallout">
            <a:avLst>
              <a:gd name="adj1" fmla="val -100021"/>
              <a:gd name="adj2" fmla="val -7485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front</a:t>
            </a:r>
            <a:r>
              <a:rPr lang="ko-KR" altLang="en-US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로의 응답</a:t>
            </a:r>
            <a:endParaRPr lang="en-US" altLang="ko-KR" sz="1400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0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189308" y="2914370"/>
            <a:ext cx="1160212" cy="726297"/>
          </a:xfrm>
          <a:prstGeom prst="wedgeRoundRectCallout">
            <a:avLst>
              <a:gd name="adj1" fmla="val 61124"/>
              <a:gd name="adj2" fmla="val -152478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반드시</a:t>
            </a:r>
            <a:endParaRPr lang="en-US" altLang="ko-KR" sz="1400" b="1" dirty="0" smtClean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r>
              <a:rPr lang="en-US" altLang="ko-KR" sz="1400" b="1" dirty="0" err="1">
                <a:solidFill>
                  <a:schemeClr val="tx1"/>
                </a:solidFill>
                <a:latin typeface="Segoe UI" panose="020B0502040204020203" pitchFamily="34" charset="0"/>
              </a:rPr>
              <a:t>t</a:t>
            </a:r>
            <a:r>
              <a:rPr lang="en-US" altLang="ko-KR" sz="1400" b="1" i="0" dirty="0" err="1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ry~catch</a:t>
            </a:r>
            <a:endParaRPr lang="en-US" altLang="ko-KR" sz="1400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50" y="479502"/>
            <a:ext cx="727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7. </a:t>
            </a:r>
            <a:r>
              <a:rPr lang="ko-KR" altLang="en-US" sz="3200" b="1" dirty="0" smtClean="0"/>
              <a:t>기능 만들어 보기</a:t>
            </a:r>
            <a:r>
              <a:rPr lang="en-US" altLang="ko-KR" sz="3200" b="1" dirty="0" smtClean="0"/>
              <a:t>(=</a:t>
            </a:r>
            <a:r>
              <a:rPr lang="ko-KR" altLang="en-US" sz="3200" b="1" dirty="0" smtClean="0"/>
              <a:t>흐름</a:t>
            </a:r>
            <a:r>
              <a:rPr lang="en-US" altLang="ko-KR" sz="3200" b="1" dirty="0" smtClean="0"/>
              <a:t>)</a:t>
            </a:r>
            <a:r>
              <a:rPr lang="ko-KR" altLang="en-US" sz="3200" b="1" dirty="0" smtClean="0"/>
              <a:t> </a:t>
            </a:r>
            <a:r>
              <a:rPr lang="ko-KR" altLang="en-US" sz="3200" b="1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★</a:t>
            </a:r>
            <a:endParaRPr lang="en-US" altLang="ko-KR" sz="3200" b="1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807" y="1064277"/>
            <a:ext cx="718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Reducer, </a:t>
            </a:r>
            <a:r>
              <a:rPr lang="en-US" altLang="ko-KR" dirty="0" err="1" smtClean="0"/>
              <a:t>Redux</a:t>
            </a:r>
            <a:r>
              <a:rPr lang="en-US" altLang="ko-KR" dirty="0" smtClean="0"/>
              <a:t>-saga, Router </a:t>
            </a:r>
            <a:r>
              <a:rPr lang="ko-KR" altLang="en-US" dirty="0" smtClean="0"/>
              <a:t>와의 연관</a:t>
            </a:r>
            <a:r>
              <a:rPr lang="en-US" altLang="ko-KR" dirty="0" smtClean="0"/>
              <a:t>,</a:t>
            </a:r>
            <a:r>
              <a:rPr lang="ko-KR" altLang="en-US" dirty="0" smtClean="0"/>
              <a:t> 흐름 살펴보기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95" y="2018384"/>
            <a:ext cx="8809465" cy="324499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2520175" y="5374887"/>
            <a:ext cx="1159728" cy="59101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79903" y="5478819"/>
            <a:ext cx="718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말로만 봐서는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와 닿지 </a:t>
            </a:r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50" y="512957"/>
            <a:ext cx="727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“</a:t>
            </a:r>
            <a:r>
              <a:rPr lang="ko-KR" altLang="en-US" sz="3200" b="1" dirty="0" smtClean="0"/>
              <a:t>좋아요</a:t>
            </a:r>
            <a:r>
              <a:rPr lang="en-US" altLang="ko-KR" sz="3200" b="1" dirty="0" smtClean="0"/>
              <a:t>” </a:t>
            </a:r>
            <a:r>
              <a:rPr lang="ko-KR" altLang="en-US" sz="3200" b="1" dirty="0" smtClean="0"/>
              <a:t>기능 만들기</a:t>
            </a:r>
            <a:endParaRPr lang="en-US" altLang="ko-KR" sz="3200" b="1" dirty="0" smtClean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69" y="1913112"/>
            <a:ext cx="4619625" cy="4219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265" y="1543780"/>
            <a:ext cx="718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(pages/app1.js)</a:t>
            </a:r>
            <a:endParaRPr lang="ko-KR" altLang="en-US" i="1" dirty="0"/>
          </a:p>
        </p:txBody>
      </p:sp>
      <p:sp>
        <p:nvSpPr>
          <p:cNvPr id="7" name="직사각형 6"/>
          <p:cNvSpPr/>
          <p:nvPr/>
        </p:nvSpPr>
        <p:spPr>
          <a:xfrm>
            <a:off x="925551" y="4594302"/>
            <a:ext cx="4204010" cy="15383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922" y="1151112"/>
            <a:ext cx="5114925" cy="498157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5129561" y="5843239"/>
            <a:ext cx="10183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995259" y="5664818"/>
            <a:ext cx="672849" cy="27878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322410" y="2393796"/>
            <a:ext cx="966556" cy="27134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22624" y="1695147"/>
            <a:ext cx="3256273" cy="27134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10003792" y="332981"/>
            <a:ext cx="1080520" cy="627611"/>
          </a:xfrm>
          <a:prstGeom prst="wedgeRoundRectCallout">
            <a:avLst>
              <a:gd name="adj1" fmla="val -97334"/>
              <a:gd name="adj2" fmla="val 14547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back</a:t>
            </a:r>
            <a:r>
              <a:rPr lang="ko-KR" altLang="en-US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으로 </a:t>
            </a:r>
            <a:endParaRPr lang="en-US" altLang="ko-KR" sz="1400" b="1" dirty="0" smtClean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  <a:latin typeface="Segoe UI" panose="020B0502040204020203" pitchFamily="34" charset="0"/>
              </a:rPr>
              <a:t>요청</a:t>
            </a:r>
            <a:r>
              <a:rPr lang="ko-KR" altLang="en-US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 보냄</a:t>
            </a:r>
            <a:endParaRPr lang="en-US" altLang="ko-KR" sz="1400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099395" y="4572000"/>
            <a:ext cx="1984917" cy="7471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Sagas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029522" y="5731724"/>
            <a:ext cx="4795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9406055" y="2683724"/>
            <a:ext cx="7973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415711" y="3549802"/>
            <a:ext cx="7973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84918" y="5301730"/>
            <a:ext cx="1405053" cy="2404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560527" y="5703174"/>
            <a:ext cx="1355021" cy="2404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9094550" y="2665141"/>
            <a:ext cx="311505" cy="299967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 flipV="1">
            <a:off x="8541834" y="1966493"/>
            <a:ext cx="274890" cy="42730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0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3" y="303871"/>
            <a:ext cx="6619875" cy="4800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112" y="1730976"/>
            <a:ext cx="5114925" cy="4981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76361" y="3553522"/>
            <a:ext cx="1390302" cy="23789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76361" y="5166489"/>
            <a:ext cx="1390302" cy="23789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0829" y="2129883"/>
            <a:ext cx="5274644" cy="197376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0829" y="4103649"/>
            <a:ext cx="5274644" cy="7359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8" idx="3"/>
          </p:cNvCxnSpPr>
          <p:nvPr/>
        </p:nvCxnSpPr>
        <p:spPr>
          <a:xfrm>
            <a:off x="6155473" y="3116766"/>
            <a:ext cx="1720888" cy="5631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145019" y="4449339"/>
            <a:ext cx="1731342" cy="88163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59766" y="546410"/>
            <a:ext cx="1984917" cy="7471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라우터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13434" y="5330971"/>
            <a:ext cx="1984917" cy="7471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Sagas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037063" y="4114800"/>
            <a:ext cx="6244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779832" y="3230137"/>
            <a:ext cx="4497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2026436" y="591014"/>
            <a:ext cx="1855735" cy="883491"/>
          </a:xfrm>
          <a:prstGeom prst="wedgeRoundRectCallout">
            <a:avLst>
              <a:gd name="adj1" fmla="val -63144"/>
              <a:gd name="adj2" fmla="val 10290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좋아요 개수 수정하는 것 이므로 </a:t>
            </a:r>
            <a:r>
              <a:rPr lang="en-US" altLang="ko-KR" sz="1100" b="1" dirty="0" smtClean="0">
                <a:solidFill>
                  <a:srgbClr val="FF0000"/>
                </a:solidFill>
                <a:latin typeface="Segoe UI" panose="020B0502040204020203" pitchFamily="34" charset="0"/>
              </a:rPr>
              <a:t>patch</a:t>
            </a:r>
            <a:endParaRPr lang="en-US" altLang="ko-KR" sz="1100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5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4850780" y="3401122"/>
            <a:ext cx="951455" cy="476027"/>
          </a:xfrm>
          <a:prstGeom prst="wedgeRoundRectCallout">
            <a:avLst>
              <a:gd name="adj1" fmla="val -82872"/>
              <a:gd name="adj2" fmla="val -19649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DB </a:t>
            </a:r>
            <a:r>
              <a:rPr lang="ko-KR" altLang="en-US" sz="1400" b="1" dirty="0" smtClean="0">
                <a:solidFill>
                  <a:srgbClr val="FF0000"/>
                </a:solidFill>
                <a:latin typeface="Segoe UI" panose="020B0502040204020203" pitchFamily="34" charset="0"/>
              </a:rPr>
              <a:t>연동</a:t>
            </a:r>
            <a:endParaRPr lang="en-US" altLang="ko-KR" sz="1400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6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3882171" y="5285435"/>
            <a:ext cx="1080520" cy="627611"/>
          </a:xfrm>
          <a:prstGeom prst="wedgeRoundRectCallout">
            <a:avLst>
              <a:gd name="adj1" fmla="val -82886"/>
              <a:gd name="adj2" fmla="val -241866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front</a:t>
            </a:r>
            <a:r>
              <a:rPr lang="ko-KR" altLang="en-US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로 </a:t>
            </a:r>
            <a:endParaRPr lang="en-US" altLang="ko-KR" sz="1400" b="1" dirty="0" smtClean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  <a:latin typeface="Segoe UI" panose="020B0502040204020203" pitchFamily="34" charset="0"/>
              </a:rPr>
              <a:t>응답</a:t>
            </a:r>
            <a:r>
              <a:rPr lang="ko-KR" altLang="en-US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 보냄</a:t>
            </a:r>
            <a:endParaRPr lang="en-US" altLang="ko-KR" sz="1400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8993" y="240804"/>
            <a:ext cx="552411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목차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</a:rPr>
              <a:t>0.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프로젝트 개요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/>
                </a:solidFill>
              </a:rPr>
              <a:t> Next</a:t>
            </a: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/>
                </a:solidFill>
              </a:rPr>
              <a:t> Reducer</a:t>
            </a: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 err="1" smtClean="0">
                <a:solidFill>
                  <a:schemeClr val="bg1"/>
                </a:solidFill>
              </a:rPr>
              <a:t>Redux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-Saga</a:t>
            </a: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백 서버 구축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 err="1" smtClean="0">
                <a:solidFill>
                  <a:schemeClr val="bg1"/>
                </a:solidFill>
              </a:rPr>
              <a:t>Sequelize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(ERD)</a:t>
            </a: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/>
                </a:solidFill>
              </a:rPr>
              <a:t> Router</a:t>
            </a: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기능 만들어 보기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 err="1" smtClean="0">
                <a:solidFill>
                  <a:schemeClr val="bg1"/>
                </a:solidFill>
              </a:rPr>
              <a:t>ToDoList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200" b="1" dirty="0" smtClean="0">
                <a:solidFill>
                  <a:schemeClr val="bg1"/>
                </a:solidFill>
              </a:rPr>
              <a:t> (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별첨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) React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필수 개념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5795361" y="1529542"/>
            <a:ext cx="2201483" cy="1347705"/>
          </a:xfrm>
          <a:prstGeom prst="wedgeRoundRectCallout">
            <a:avLst>
              <a:gd name="adj1" fmla="val -67523"/>
              <a:gd name="adj2" fmla="val 11442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ko-KR" sz="1400" b="1" dirty="0" smtClean="0">
                <a:solidFill>
                  <a:srgbClr val="000000"/>
                </a:solidFill>
              </a:rPr>
              <a:t>3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개월간 독학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, </a:t>
            </a:r>
            <a:r>
              <a:rPr lang="ko-KR" altLang="en-US" sz="1400" b="1" dirty="0" err="1" smtClean="0">
                <a:solidFill>
                  <a:srgbClr val="000000"/>
                </a:solidFill>
              </a:rPr>
              <a:t>공식문서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보며 공부한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React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와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Node.js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개념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압축</a:t>
            </a:r>
            <a:endParaRPr lang="en-US" altLang="ko-KR" sz="1400" b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1400" b="1" dirty="0" smtClean="0">
                <a:solidFill>
                  <a:srgbClr val="00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전체 과정 중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30%)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90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32" y="431877"/>
            <a:ext cx="7305675" cy="51244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29873" y="1144859"/>
            <a:ext cx="1390302" cy="23789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29873" y="2427249"/>
            <a:ext cx="1390302" cy="23789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29873" y="4233747"/>
            <a:ext cx="1390302" cy="23789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4226312" y="557561"/>
            <a:ext cx="1996067" cy="1020049"/>
          </a:xfrm>
          <a:prstGeom prst="wedgeRoundRectCallout">
            <a:avLst>
              <a:gd name="adj1" fmla="val -64117"/>
              <a:gd name="adj2" fmla="val 11240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i="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각 </a:t>
            </a:r>
            <a:r>
              <a:rPr lang="en-US" altLang="ko-KR" sz="1400" b="1" i="0" dirty="0" smtClean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Action</a:t>
            </a:r>
            <a:r>
              <a:rPr lang="ko-KR" altLang="en-US" sz="1400" b="1" i="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에 맞게</a:t>
            </a:r>
            <a:endParaRPr lang="en-US" altLang="ko-KR" sz="1400" b="1" i="0" dirty="0" smtClean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  <a:latin typeface="Segoe UI" panose="020B0502040204020203" pitchFamily="34" charset="0"/>
              </a:rPr>
              <a:t>상태</a:t>
            </a:r>
            <a:r>
              <a:rPr lang="ko-KR" altLang="en-US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 변경</a:t>
            </a:r>
            <a:endParaRPr lang="en-US" altLang="ko-KR" sz="1400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7493618" y="4471641"/>
            <a:ext cx="2453269" cy="1750740"/>
          </a:xfrm>
          <a:prstGeom prst="wedgeRoundRectCallout">
            <a:avLst>
              <a:gd name="adj1" fmla="val -63309"/>
              <a:gd name="adj2" fmla="val -107291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i="0" dirty="0" smtClean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Reducer</a:t>
            </a:r>
            <a:r>
              <a:rPr lang="ko-KR" altLang="en-US" sz="1400" b="1" dirty="0" smtClean="0">
                <a:solidFill>
                  <a:srgbClr val="7030A0"/>
                </a:solidFill>
                <a:latin typeface="Segoe UI" panose="020B0502040204020203" pitchFamily="34" charset="0"/>
              </a:rPr>
              <a:t>의 </a:t>
            </a:r>
            <a:r>
              <a:rPr lang="en-US" altLang="ko-KR" sz="1400" b="1" dirty="0" smtClean="0">
                <a:solidFill>
                  <a:srgbClr val="7030A0"/>
                </a:solidFill>
                <a:latin typeface="Segoe UI" panose="020B0502040204020203" pitchFamily="34" charset="0"/>
              </a:rPr>
              <a:t>Action</a:t>
            </a:r>
            <a:r>
              <a:rPr lang="ko-KR" altLang="en-US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은</a:t>
            </a:r>
            <a:endParaRPr lang="en-US" altLang="ko-KR" sz="1400" b="1" i="0" dirty="0" smtClean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ko-KR" altLang="en-US" sz="1400" b="1" i="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스타크래프트의 </a:t>
            </a:r>
            <a:endParaRPr lang="en-US" altLang="ko-KR" sz="1400" b="1" i="0" dirty="0" smtClean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ko-KR" altLang="en-US" sz="1400" b="1" i="0" dirty="0" err="1" smtClean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옵저버</a:t>
            </a:r>
            <a:r>
              <a:rPr lang="ko-KR" altLang="en-US" sz="1400" b="1" i="0" dirty="0" err="1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라고</a:t>
            </a:r>
            <a:r>
              <a:rPr lang="ko-KR" altLang="en-US" sz="1400" b="1" i="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생각하면</a:t>
            </a:r>
            <a:r>
              <a:rPr lang="en-US" altLang="ko-KR" sz="1400" b="1" i="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,</a:t>
            </a:r>
            <a:r>
              <a:rPr lang="ko-KR" altLang="en-US" sz="1400" b="1" i="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</a:t>
            </a:r>
            <a:endParaRPr lang="en-US" altLang="ko-KR" sz="1400" b="1" i="0" dirty="0" smtClean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ko-KR" sz="1400" b="1" i="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100%</a:t>
            </a:r>
            <a:r>
              <a:rPr lang="ko-KR" altLang="en-US" sz="1400" b="1" i="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이해됩니다</a:t>
            </a:r>
            <a:r>
              <a:rPr lang="en-US" altLang="ko-KR" sz="1400" b="1" i="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altLang="ko-KR" sz="1400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79902" y="3486616"/>
            <a:ext cx="1984917" cy="7471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Reducer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184" y="308634"/>
            <a:ext cx="2495550" cy="214312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3824868" y="802888"/>
            <a:ext cx="5196469" cy="212988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-1320000">
            <a:off x="7697727" y="671491"/>
            <a:ext cx="153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불변성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50" y="479502"/>
            <a:ext cx="89655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8</a:t>
            </a:r>
            <a:r>
              <a:rPr lang="en-US" altLang="ko-KR" sz="3200" b="1" dirty="0" smtClean="0"/>
              <a:t>. </a:t>
            </a:r>
            <a:r>
              <a:rPr lang="en-US" altLang="ko-KR" sz="3200" b="1" dirty="0" err="1" smtClean="0"/>
              <a:t>ToDoList</a:t>
            </a:r>
            <a:r>
              <a:rPr lang="en-US" altLang="ko-KR" sz="3200" b="1" dirty="0" smtClean="0"/>
              <a:t> (Role</a:t>
            </a:r>
            <a:r>
              <a:rPr lang="ko-KR" altLang="en-US" sz="3200" b="1" dirty="0" smtClean="0"/>
              <a:t> 정합시다</a:t>
            </a:r>
            <a:r>
              <a:rPr lang="en-US" altLang="ko-KR" sz="3200" b="1" dirty="0" smtClean="0"/>
              <a:t>)</a:t>
            </a:r>
          </a:p>
          <a:p>
            <a:endParaRPr lang="en-US" altLang="ko-KR" sz="3200" b="1" dirty="0" smtClean="0"/>
          </a:p>
          <a:p>
            <a:endParaRPr lang="en-US" altLang="ko-KR" sz="32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 smtClean="0"/>
              <a:t>리렌더링</a:t>
            </a:r>
            <a:r>
              <a:rPr lang="ko-KR" altLang="en-US" b="1" dirty="0" smtClean="0"/>
              <a:t> 이슈 해결 </a:t>
            </a:r>
            <a:r>
              <a:rPr lang="en-US" altLang="ko-KR" b="1" dirty="0" smtClean="0"/>
              <a:t>(=</a:t>
            </a:r>
            <a:r>
              <a:rPr lang="ko-KR" altLang="en-US" b="1" dirty="0" err="1" smtClean="0"/>
              <a:t>리팩토링</a:t>
            </a:r>
            <a:r>
              <a:rPr lang="en-US" altLang="ko-KR" b="1" dirty="0" smtClean="0"/>
              <a:t>) 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r>
              <a:rPr lang="ko-KR" altLang="en-US" b="1" dirty="0" smtClean="0">
                <a:solidFill>
                  <a:srgbClr val="FF0000"/>
                </a:solidFill>
              </a:rPr>
              <a:t>급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FF0000"/>
                </a:solidFill>
              </a:rPr>
              <a:t>SSR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적용</a:t>
            </a: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UI/UX</a:t>
            </a:r>
            <a:r>
              <a:rPr lang="ko-KR" altLang="en-US" b="1" dirty="0" smtClean="0"/>
              <a:t>팀과 협업해서 디자인 입히기</a:t>
            </a: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싫어요 만들기</a:t>
            </a: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댓글 삭제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비밀번호 입력 시</a:t>
            </a:r>
            <a:r>
              <a:rPr lang="en-US" altLang="ko-KR" b="1" dirty="0" smtClean="0"/>
              <a:t>)	→ </a:t>
            </a:r>
            <a:r>
              <a:rPr lang="ko-KR" altLang="en-US" b="1" i="1" dirty="0" smtClean="0"/>
              <a:t>작업중</a:t>
            </a:r>
            <a:endParaRPr lang="en-US" altLang="ko-KR" b="1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댓글 </a:t>
            </a:r>
            <a:r>
              <a:rPr lang="ko-KR" altLang="en-US" b="1" dirty="0" err="1" smtClean="0"/>
              <a:t>인피티니</a:t>
            </a:r>
            <a:r>
              <a:rPr lang="ko-KR" altLang="en-US" b="1" dirty="0" smtClean="0"/>
              <a:t> 스크롤 적용</a:t>
            </a: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 smtClean="0"/>
              <a:t>상태관리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immer</a:t>
            </a:r>
            <a:r>
              <a:rPr lang="ko-KR" altLang="en-US" b="1" dirty="0" smtClean="0"/>
              <a:t>라이브러리로 효율성 높이기</a:t>
            </a: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app</a:t>
            </a:r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업로드 폼 만들기</a:t>
            </a: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업로드 폼에 이미지 업로드 폼 추가</a:t>
            </a: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Hosting (</a:t>
            </a:r>
            <a:r>
              <a:rPr lang="en-US" altLang="ko-KR" b="1" dirty="0" smtClean="0">
                <a:solidFill>
                  <a:srgbClr val="7030A0"/>
                </a:solidFill>
              </a:rPr>
              <a:t>Azure</a:t>
            </a:r>
            <a:r>
              <a:rPr lang="en-US" altLang="ko-KR" b="1" dirty="0" smtClean="0"/>
              <a:t>) →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개발 기간 만큼 시간 소요 예상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 smtClean="0"/>
              <a:t>배포시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여러 보안 </a:t>
            </a:r>
            <a:r>
              <a:rPr lang="en-US" altLang="ko-KR" b="1" dirty="0" smtClean="0"/>
              <a:t>solution </a:t>
            </a:r>
            <a:r>
              <a:rPr lang="ko-KR" altLang="en-US" b="1" dirty="0" smtClean="0"/>
              <a:t>적용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026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51" y="479502"/>
            <a:ext cx="6010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9</a:t>
            </a:r>
            <a:r>
              <a:rPr lang="en-US" altLang="ko-KR" sz="3200" b="1" dirty="0" smtClean="0"/>
              <a:t>. (</a:t>
            </a:r>
            <a:r>
              <a:rPr lang="ko-KR" altLang="en-US" sz="3200" b="1" dirty="0" smtClean="0"/>
              <a:t>별첨</a:t>
            </a:r>
            <a:r>
              <a:rPr lang="en-US" altLang="ko-KR" sz="3200" b="1" dirty="0" smtClean="0"/>
              <a:t>) React </a:t>
            </a:r>
            <a:r>
              <a:rPr lang="ko-KR" altLang="en-US" sz="3200" b="1" dirty="0" smtClean="0"/>
              <a:t>필수 개념</a:t>
            </a:r>
            <a:endParaRPr lang="en-US" altLang="ko-KR" sz="32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301792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Teams </a:t>
            </a:r>
            <a:r>
              <a:rPr lang="ko-KR" altLang="en-US" b="1" dirty="0" smtClean="0"/>
              <a:t>분석</a:t>
            </a:r>
            <a:r>
              <a:rPr lang="en-US" altLang="ko-KR" b="1" dirty="0" smtClean="0"/>
              <a:t>Part Wiki</a:t>
            </a:r>
            <a:r>
              <a:rPr lang="ko-KR" altLang="en-US" b="1" dirty="0" smtClean="0"/>
              <a:t>에 업로드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323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8189" y="290945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End of Document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169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51" y="479502"/>
            <a:ext cx="6010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0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프로젝트 개요</a:t>
            </a:r>
            <a:endParaRPr lang="en-US" altLang="ko-KR" sz="3200" b="1" dirty="0" smtClean="0"/>
          </a:p>
          <a:p>
            <a:endParaRPr lang="en-US" altLang="ko-KR" sz="3200" b="1" dirty="0" smtClean="0"/>
          </a:p>
        </p:txBody>
      </p:sp>
      <p:sp>
        <p:nvSpPr>
          <p:cNvPr id="7" name="Rounded Rectangle 98">
            <a:extLst>
              <a:ext uri="{FF2B5EF4-FFF2-40B4-BE49-F238E27FC236}">
                <a16:creationId xmlns:a16="http://schemas.microsoft.com/office/drawing/2014/main" id="{8E7EA1AE-9C6A-E948-A322-B099962F6BF5}"/>
              </a:ext>
            </a:extLst>
          </p:cNvPr>
          <p:cNvSpPr/>
          <p:nvPr/>
        </p:nvSpPr>
        <p:spPr>
          <a:xfrm>
            <a:off x="1623317" y="2054621"/>
            <a:ext cx="2707614" cy="3464995"/>
          </a:xfrm>
          <a:prstGeom prst="roundRect">
            <a:avLst>
              <a:gd name="adj" fmla="val 7028"/>
            </a:avLst>
          </a:prstGeom>
          <a:solidFill>
            <a:schemeClr val="bg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React Next</a:t>
            </a: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600" b="1" dirty="0" smtClean="0">
                <a:solidFill>
                  <a:srgbClr val="3D4647"/>
                </a:solidFill>
                <a:latin typeface="Century Gothic" panose="020F0302020204030204"/>
              </a:rPr>
              <a:t>Reducer</a:t>
            </a: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Redux</a:t>
            </a: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-Saga</a:t>
            </a: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600" b="1" dirty="0" smtClean="0">
                <a:solidFill>
                  <a:srgbClr val="3D4647"/>
                </a:solidFill>
                <a:latin typeface="Century Gothic" panose="020F0302020204030204"/>
              </a:rPr>
              <a:t>Styled-Components</a:t>
            </a: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8" name="Rounded Rectangle 98">
            <a:extLst>
              <a:ext uri="{FF2B5EF4-FFF2-40B4-BE49-F238E27FC236}">
                <a16:creationId xmlns:a16="http://schemas.microsoft.com/office/drawing/2014/main" id="{8E7EA1AE-9C6A-E948-A322-B099962F6BF5}"/>
              </a:ext>
            </a:extLst>
          </p:cNvPr>
          <p:cNvSpPr/>
          <p:nvPr/>
        </p:nvSpPr>
        <p:spPr>
          <a:xfrm>
            <a:off x="6406934" y="1556720"/>
            <a:ext cx="2795255" cy="3464995"/>
          </a:xfrm>
          <a:prstGeom prst="roundRect">
            <a:avLst>
              <a:gd name="adj" fmla="val 7028"/>
            </a:avLst>
          </a:prstGeom>
          <a:solidFill>
            <a:schemeClr val="bg2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Express</a:t>
            </a:r>
            <a:endParaRPr kumimoji="0" lang="en-CA" sz="1600" b="1" i="0" u="sng" strike="noStrike" kern="1200" cap="none" spc="0" normalizeH="0" baseline="0" noProof="0" dirty="0" smtClean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Century Gothic" panose="020F0302020204030204"/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600" b="1" dirty="0" smtClean="0">
                <a:solidFill>
                  <a:srgbClr val="3D4647"/>
                </a:solidFill>
                <a:latin typeface="Century Gothic" panose="020F0302020204030204"/>
              </a:rPr>
              <a:t>MySQL</a:t>
            </a: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ORM(</a:t>
            </a:r>
            <a:r>
              <a:rPr kumimoji="0" lang="en-CA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Sequelize</a:t>
            </a: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</a:t>
            </a: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600" b="1" dirty="0" err="1" smtClean="0">
                <a:solidFill>
                  <a:srgbClr val="3D4647"/>
                </a:solidFill>
                <a:latin typeface="Century Gothic" panose="020F0302020204030204"/>
              </a:rPr>
              <a:t>Multer</a:t>
            </a:r>
            <a:r>
              <a:rPr lang="en-CA" sz="1600" b="1" dirty="0" smtClean="0">
                <a:solidFill>
                  <a:srgbClr val="3D4647"/>
                </a:solidFill>
                <a:latin typeface="Century Gothic" panose="020F0302020204030204"/>
              </a:rPr>
              <a:t>(S3)</a:t>
            </a: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Socket.IO</a:t>
            </a: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3398" y="1685289"/>
            <a:ext cx="181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프론트 서버</a:t>
            </a:r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7317535" y="1187388"/>
            <a:ext cx="181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백 </a:t>
            </a:r>
            <a:r>
              <a:rPr lang="ko-KR" altLang="en-US" b="1" dirty="0" smtClean="0"/>
              <a:t>서버</a:t>
            </a:r>
            <a:endParaRPr lang="ko-KR" altLang="en-US" b="1" dirty="0"/>
          </a:p>
        </p:txBody>
      </p:sp>
      <p:sp>
        <p:nvSpPr>
          <p:cNvPr id="11" name="Arrow: Up 12">
            <a:extLst>
              <a:ext uri="{FF2B5EF4-FFF2-40B4-BE49-F238E27FC236}">
                <a16:creationId xmlns:a16="http://schemas.microsoft.com/office/drawing/2014/main" id="{176B1155-445C-C545-AF72-9CB77094A3F7}"/>
              </a:ext>
            </a:extLst>
          </p:cNvPr>
          <p:cNvSpPr/>
          <p:nvPr/>
        </p:nvSpPr>
        <p:spPr>
          <a:xfrm rot="5400000">
            <a:off x="5000226" y="2538481"/>
            <a:ext cx="737412" cy="1933672"/>
          </a:xfrm>
          <a:prstGeom prst="upArrow">
            <a:avLst>
              <a:gd name="adj1" fmla="val 50000"/>
              <a:gd name="adj2" fmla="val 533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1629" y="2919885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API </a:t>
            </a:r>
            <a:r>
              <a:rPr lang="ko-KR" altLang="en-US" b="1" dirty="0" smtClean="0"/>
              <a:t>요청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05978" y="3663226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axios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71284" y="4560050"/>
            <a:ext cx="201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F0"/>
                </a:solidFill>
              </a:rPr>
              <a:t>왜 프론트</a:t>
            </a:r>
            <a:r>
              <a:rPr lang="en-US" altLang="ko-KR" b="1" dirty="0" smtClean="0">
                <a:solidFill>
                  <a:srgbClr val="00B0F0"/>
                </a:solidFill>
              </a:rPr>
              <a:t>,</a:t>
            </a:r>
            <a:r>
              <a:rPr lang="ko-KR" altLang="en-US" b="1" dirty="0" smtClean="0">
                <a:solidFill>
                  <a:srgbClr val="00B0F0"/>
                </a:solidFill>
              </a:rPr>
              <a:t>백 분리</a:t>
            </a:r>
            <a:r>
              <a:rPr lang="en-US" altLang="ko-KR" b="1" dirty="0" smtClean="0">
                <a:solidFill>
                  <a:srgbClr val="00B0F0"/>
                </a:solidFill>
              </a:rPr>
              <a:t>?</a:t>
            </a:r>
          </a:p>
          <a:p>
            <a:r>
              <a:rPr lang="en-US" altLang="ko-KR" b="1" dirty="0" smtClean="0">
                <a:solidFill>
                  <a:srgbClr val="00B0F0"/>
                </a:solidFill>
              </a:rPr>
              <a:t>-</a:t>
            </a:r>
            <a:r>
              <a:rPr lang="ko-KR" altLang="en-US" b="1" dirty="0" smtClean="0">
                <a:solidFill>
                  <a:srgbClr val="00B0F0"/>
                </a:solidFill>
              </a:rPr>
              <a:t>스케일링 이슈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r>
              <a:rPr lang="en-US" altLang="ko-KR" b="1" dirty="0" smtClean="0">
                <a:solidFill>
                  <a:srgbClr val="00B0F0"/>
                </a:solidFill>
              </a:rPr>
              <a:t>-</a:t>
            </a:r>
            <a:r>
              <a:rPr lang="ko-KR" altLang="en-US" b="1" dirty="0" smtClean="0">
                <a:solidFill>
                  <a:srgbClr val="00B0F0"/>
                </a:solidFill>
              </a:rPr>
              <a:t>복잡도 증가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8049" y="5680529"/>
            <a:ext cx="365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** </a:t>
            </a:r>
            <a:r>
              <a:rPr lang="en-US" altLang="ko-KR" sz="1200" dirty="0" err="1" smtClean="0"/>
              <a:t>antd</a:t>
            </a:r>
            <a:r>
              <a:rPr lang="ko-KR" altLang="en-US" sz="1200" dirty="0" smtClean="0"/>
              <a:t>로 디자인</a:t>
            </a:r>
            <a:endParaRPr lang="ko-KR" altLang="en-US" sz="1200" dirty="0"/>
          </a:p>
        </p:txBody>
      </p:sp>
      <p:sp>
        <p:nvSpPr>
          <p:cNvPr id="15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8804243" y="1030717"/>
            <a:ext cx="2201483" cy="1347705"/>
          </a:xfrm>
          <a:prstGeom prst="wedgeRoundRectCallout">
            <a:avLst>
              <a:gd name="adj1" fmla="val -67523"/>
              <a:gd name="adj2" fmla="val 11442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1400" b="1" dirty="0" smtClean="0">
                <a:solidFill>
                  <a:srgbClr val="FF0000"/>
                </a:solidFill>
              </a:rPr>
              <a:t>JS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문법으로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MySQL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다룰 수 있게 도와줌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51" y="479502"/>
            <a:ext cx="724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1. Next</a:t>
            </a:r>
            <a:r>
              <a:rPr lang="ko-KR" altLang="en-US" sz="3200" b="1" dirty="0" smtClean="0"/>
              <a:t>의 특징</a:t>
            </a:r>
            <a:endParaRPr lang="en-US" altLang="ko-KR" sz="3200" b="1" dirty="0" smtClean="0"/>
          </a:p>
          <a:p>
            <a:endParaRPr lang="en-US" altLang="ko-KR" sz="3200" b="1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pages</a:t>
            </a:r>
            <a:r>
              <a:rPr lang="ko-KR" altLang="en-US" b="1" dirty="0" smtClean="0"/>
              <a:t>폴더를 생성만 하면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폴더 구조가 </a:t>
            </a:r>
            <a:r>
              <a:rPr lang="ko-KR" altLang="en-US" b="1" u="sng" dirty="0" smtClean="0"/>
              <a:t>자동</a:t>
            </a:r>
            <a:r>
              <a:rPr lang="ko-KR" altLang="en-US" b="1" dirty="0" smtClean="0"/>
              <a:t> 생성 됩니다</a:t>
            </a:r>
            <a:r>
              <a:rPr lang="en-US" altLang="ko-KR" b="1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Code Splitting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53" y="2375673"/>
            <a:ext cx="2299823" cy="38764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73605" y="3992503"/>
            <a:ext cx="4638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https://localhost:3000/menu1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https://localhost:3000/menu6</a:t>
            </a:r>
            <a:endParaRPr lang="ko-KR" altLang="en-US" dirty="0" smtClean="0"/>
          </a:p>
          <a:p>
            <a:r>
              <a:rPr lang="en-US" altLang="ko-KR" dirty="0" smtClean="0">
                <a:hlinkClick r:id="rId5"/>
              </a:rPr>
              <a:t>https://localhost:3000/menu8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6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17" y="567837"/>
            <a:ext cx="3090846" cy="2843578"/>
          </a:xfrm>
          <a:prstGeom prst="rect">
            <a:avLst/>
          </a:prstGeom>
        </p:spPr>
      </p:pic>
      <p:sp>
        <p:nvSpPr>
          <p:cNvPr id="5" name="Right Arrow 71">
            <a:extLst>
              <a:ext uri="{FF2B5EF4-FFF2-40B4-BE49-F238E27FC236}">
                <a16:creationId xmlns:a16="http://schemas.microsoft.com/office/drawing/2014/main" id="{2F4CD597-25DC-2A44-989F-02D031DC8EF7}"/>
              </a:ext>
            </a:extLst>
          </p:cNvPr>
          <p:cNvSpPr/>
          <p:nvPr/>
        </p:nvSpPr>
        <p:spPr>
          <a:xfrm flipV="1">
            <a:off x="2786151" y="1044662"/>
            <a:ext cx="1316925" cy="419100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6862" y="1094430"/>
            <a:ext cx="458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네비게이션 </a:t>
            </a:r>
            <a:r>
              <a:rPr lang="en-US" altLang="ko-KR" b="1" dirty="0" smtClean="0"/>
              <a:t>Bar + </a:t>
            </a:r>
            <a:r>
              <a:rPr lang="ko-KR" altLang="en-US" b="1" dirty="0" err="1" smtClean="0"/>
              <a:t>다크</a:t>
            </a:r>
            <a:r>
              <a:rPr lang="ko-KR" altLang="en-US" b="1" dirty="0" smtClean="0"/>
              <a:t> 모드</a:t>
            </a:r>
            <a:r>
              <a:rPr lang="en-US" altLang="ko-KR" b="1" dirty="0" smtClean="0"/>
              <a:t>’s </a:t>
            </a:r>
            <a:r>
              <a:rPr lang="ko-KR" altLang="en-US" b="1" dirty="0" err="1" smtClean="0"/>
              <a:t>로직</a:t>
            </a:r>
            <a:endParaRPr lang="ko-KR" altLang="en-US" b="1" dirty="0"/>
          </a:p>
        </p:txBody>
      </p:sp>
      <p:sp>
        <p:nvSpPr>
          <p:cNvPr id="6" name="Right Arrow 71">
            <a:extLst>
              <a:ext uri="{FF2B5EF4-FFF2-40B4-BE49-F238E27FC236}">
                <a16:creationId xmlns:a16="http://schemas.microsoft.com/office/drawing/2014/main" id="{2F4CD597-25DC-2A44-989F-02D031DC8EF7}"/>
              </a:ext>
            </a:extLst>
          </p:cNvPr>
          <p:cNvSpPr/>
          <p:nvPr/>
        </p:nvSpPr>
        <p:spPr>
          <a:xfrm flipV="1">
            <a:off x="3138157" y="1521487"/>
            <a:ext cx="1316925" cy="419100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9470" y="1571255"/>
            <a:ext cx="241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댓글 컴포넌트</a:t>
            </a:r>
            <a:endParaRPr lang="ko-KR" altLang="en-US" b="1" dirty="0"/>
          </a:p>
        </p:txBody>
      </p:sp>
      <p:sp>
        <p:nvSpPr>
          <p:cNvPr id="8" name="Right Arrow 71">
            <a:extLst>
              <a:ext uri="{FF2B5EF4-FFF2-40B4-BE49-F238E27FC236}">
                <a16:creationId xmlns:a16="http://schemas.microsoft.com/office/drawing/2014/main" id="{2F4CD597-25DC-2A44-989F-02D031DC8EF7}"/>
              </a:ext>
            </a:extLst>
          </p:cNvPr>
          <p:cNvSpPr/>
          <p:nvPr/>
        </p:nvSpPr>
        <p:spPr>
          <a:xfrm flipV="1">
            <a:off x="2258926" y="2881966"/>
            <a:ext cx="1680028" cy="419100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3342" y="2931734"/>
            <a:ext cx="31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다크</a:t>
            </a:r>
            <a:r>
              <a:rPr lang="ko-KR" altLang="en-US" b="1" dirty="0" smtClean="0"/>
              <a:t> 모드 </a:t>
            </a:r>
            <a:r>
              <a:rPr lang="en-US" altLang="ko-KR" b="1" dirty="0" smtClean="0"/>
              <a:t>color</a:t>
            </a:r>
            <a:r>
              <a:rPr lang="ko-KR" altLang="en-US" b="1" dirty="0" smtClean="0"/>
              <a:t>설정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003" y="1755921"/>
            <a:ext cx="5909512" cy="4973125"/>
          </a:xfrm>
          <a:prstGeom prst="rect">
            <a:avLst/>
          </a:prstGeom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8322429" y="749188"/>
            <a:ext cx="1735971" cy="914400"/>
          </a:xfrm>
          <a:prstGeom prst="wedgeRoundRectCallout">
            <a:avLst>
              <a:gd name="adj1" fmla="val -144319"/>
              <a:gd name="adj2" fmla="val 7613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400" b="1" smtClean="0">
                <a:solidFill>
                  <a:srgbClr val="000000"/>
                </a:solidFill>
              </a:rPr>
              <a:t>최상위 부모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64">
            <a:extLst>
              <a:ext uri="{FF2B5EF4-FFF2-40B4-BE49-F238E27FC236}">
                <a16:creationId xmlns:a16="http://schemas.microsoft.com/office/drawing/2014/main" id="{887D5E15-6A51-F44F-981A-B772E511E843}"/>
              </a:ext>
            </a:extLst>
          </p:cNvPr>
          <p:cNvCxnSpPr/>
          <p:nvPr/>
        </p:nvCxnSpPr>
        <p:spPr>
          <a:xfrm>
            <a:off x="1720735" y="1463762"/>
            <a:ext cx="5477234" cy="41639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9936809" y="3636475"/>
            <a:ext cx="1735971" cy="914400"/>
          </a:xfrm>
          <a:prstGeom prst="wedgeRoundRectCallout">
            <a:avLst>
              <a:gd name="adj1" fmla="val -144319"/>
              <a:gd name="adj2" fmla="val 7613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b="1" dirty="0" err="1" smtClean="0">
                <a:solidFill>
                  <a:srgbClr val="FF0000"/>
                </a:solidFill>
              </a:rPr>
              <a:t>Provider</a:t>
            </a:r>
            <a:r>
              <a:rPr lang="ko-KR" altLang="en-US" sz="900" dirty="0" smtClean="0">
                <a:solidFill>
                  <a:schemeClr val="tx1"/>
                </a:solidFill>
              </a:rPr>
              <a:t> 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react-redux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라이브러리에 내장되어있는,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리액트</a:t>
            </a:r>
            <a:r>
              <a:rPr lang="ko-KR" altLang="en-US" sz="900" dirty="0" smtClean="0">
                <a:solidFill>
                  <a:schemeClr val="tx1"/>
                </a:solidFill>
              </a:rPr>
              <a:t> 앱에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store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900" dirty="0" smtClean="0">
                <a:solidFill>
                  <a:schemeClr val="tx1"/>
                </a:solidFill>
              </a:rPr>
              <a:t> 손쉽게 연동 할 수 있도록 도와주는 컴포넌트입니다.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4647" y="666664"/>
            <a:ext cx="1579418" cy="297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56" y="543899"/>
            <a:ext cx="10182225" cy="6048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443" y="174567"/>
            <a:ext cx="25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(front/pages/_app.js)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483821" y="6325985"/>
            <a:ext cx="2772295" cy="266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/>
          <p:nvPr/>
        </p:nvCxnSpPr>
        <p:spPr>
          <a:xfrm rot="16200000" flipV="1">
            <a:off x="748148" y="3017521"/>
            <a:ext cx="5536277" cy="108065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379913" y="6012472"/>
            <a:ext cx="166254" cy="247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443942" y="764770"/>
            <a:ext cx="268778" cy="224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6156545" y="2252546"/>
            <a:ext cx="2641767" cy="1662710"/>
          </a:xfrm>
          <a:prstGeom prst="wedgeRoundRectCallout">
            <a:avLst>
              <a:gd name="adj1" fmla="val -121525"/>
              <a:gd name="adj2" fmla="val 7412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암기 하라는 말을 정말 싫어하지만</a:t>
            </a:r>
            <a:r>
              <a:rPr lang="en-US" altLang="ko-KR" sz="105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50" b="1" dirty="0" err="1" smtClean="0">
                <a:solidFill>
                  <a:schemeClr val="accent5"/>
                </a:solidFill>
              </a:rPr>
              <a:t>configureStore</a:t>
            </a:r>
            <a:r>
              <a:rPr lang="ko-KR" altLang="en-US" sz="1050" dirty="0" smtClean="0">
                <a:solidFill>
                  <a:schemeClr val="tx1"/>
                </a:solidFill>
              </a:rPr>
              <a:t>부분은 어느 </a:t>
            </a:r>
            <a:r>
              <a:rPr lang="en-US" altLang="ko-KR" sz="1050" dirty="0" smtClean="0">
                <a:solidFill>
                  <a:schemeClr val="tx1"/>
                </a:solidFill>
              </a:rPr>
              <a:t>React</a:t>
            </a: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프로젝트에서나 똑같이 쓰입니다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진짜 그냥 외우시거나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</a:rPr>
              <a:t>가져다 쓰시면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됩니다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51" y="479502"/>
            <a:ext cx="60105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</a:t>
            </a:r>
            <a:r>
              <a:rPr lang="en-US" altLang="ko-KR" sz="3200" b="1" dirty="0" smtClean="0"/>
              <a:t>. Reducer</a:t>
            </a:r>
          </a:p>
          <a:p>
            <a:endParaRPr lang="en-US" altLang="ko-KR" sz="3200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상태 관리 라이브러리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1" y="2106123"/>
            <a:ext cx="3306637" cy="1739046"/>
          </a:xfrm>
          <a:prstGeom prst="rect">
            <a:avLst/>
          </a:prstGeom>
        </p:spPr>
      </p:pic>
      <p:sp>
        <p:nvSpPr>
          <p:cNvPr id="6" name="Right Arrow 71">
            <a:extLst>
              <a:ext uri="{FF2B5EF4-FFF2-40B4-BE49-F238E27FC236}">
                <a16:creationId xmlns:a16="http://schemas.microsoft.com/office/drawing/2014/main" id="{2F4CD597-25DC-2A44-989F-02D031DC8EF7}"/>
              </a:ext>
            </a:extLst>
          </p:cNvPr>
          <p:cNvSpPr/>
          <p:nvPr/>
        </p:nvSpPr>
        <p:spPr>
          <a:xfrm flipV="1">
            <a:off x="2516834" y="2682674"/>
            <a:ext cx="1680028" cy="419100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6862" y="2732442"/>
            <a:ext cx="38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Root reducer (=merge)</a:t>
            </a:r>
            <a:endParaRPr lang="ko-KR" altLang="en-US" b="1" dirty="0"/>
          </a:p>
        </p:txBody>
      </p:sp>
      <p:sp>
        <p:nvSpPr>
          <p:cNvPr id="8" name="Right Arrow 71">
            <a:extLst>
              <a:ext uri="{FF2B5EF4-FFF2-40B4-BE49-F238E27FC236}">
                <a16:creationId xmlns:a16="http://schemas.microsoft.com/office/drawing/2014/main" id="{2F4CD597-25DC-2A44-989F-02D031DC8EF7}"/>
              </a:ext>
            </a:extLst>
          </p:cNvPr>
          <p:cNvSpPr/>
          <p:nvPr/>
        </p:nvSpPr>
        <p:spPr>
          <a:xfrm flipV="1">
            <a:off x="2516833" y="3270803"/>
            <a:ext cx="2066889" cy="419100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5993" y="3295687"/>
            <a:ext cx="497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Post(</a:t>
            </a:r>
            <a:r>
              <a:rPr lang="ko-KR" altLang="en-US" b="1" dirty="0" err="1" smtClean="0"/>
              <a:t>게시글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 관한 </a:t>
            </a:r>
            <a:r>
              <a:rPr lang="en-US" altLang="ko-KR" b="1" dirty="0" smtClean="0"/>
              <a:t>reducer (</a:t>
            </a:r>
            <a:r>
              <a:rPr lang="ko-KR" altLang="en-US" b="1" dirty="0" smtClean="0">
                <a:solidFill>
                  <a:srgbClr val="FF0000"/>
                </a:solidFill>
              </a:rPr>
              <a:t>뒷장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35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25661" cy="6858000"/>
          </a:xfrm>
          <a:prstGeom prst="rect">
            <a:avLst/>
          </a:prstGeom>
        </p:spPr>
      </p:pic>
      <p:sp>
        <p:nvSpPr>
          <p:cNvPr id="5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3211167" y="338881"/>
            <a:ext cx="1735971" cy="914400"/>
          </a:xfrm>
          <a:prstGeom prst="wedgeRoundRectCallout">
            <a:avLst>
              <a:gd name="adj1" fmla="val -90295"/>
              <a:gd name="adj2" fmla="val 47931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400" b="1" dirty="0" smtClean="0">
                <a:solidFill>
                  <a:srgbClr val="000000"/>
                </a:solidFill>
              </a:rPr>
              <a:t>상태</a:t>
            </a:r>
            <a:endParaRPr lang="en-US" sz="1400" b="1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464" y="0"/>
            <a:ext cx="6118536" cy="51581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4954" y="5627079"/>
            <a:ext cx="574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자세한 설명은 </a:t>
            </a:r>
            <a:r>
              <a:rPr lang="en-US" altLang="ko-KR" b="1" dirty="0" smtClean="0"/>
              <a:t>reducer, saga, router </a:t>
            </a:r>
            <a:r>
              <a:rPr lang="ko-KR" altLang="en-US" b="1" dirty="0" smtClean="0"/>
              <a:t>모두 설명 후</a:t>
            </a:r>
            <a:r>
              <a:rPr lang="en-US" altLang="ko-KR" b="1" dirty="0" smtClean="0"/>
              <a:t>, </a:t>
            </a:r>
          </a:p>
          <a:p>
            <a:r>
              <a:rPr lang="ko-KR" altLang="en-US" b="1" u="sng" dirty="0" smtClean="0"/>
              <a:t>흐름 설명</a:t>
            </a:r>
            <a:endParaRPr lang="ko-KR" altLang="en-US" b="1" u="sng" dirty="0"/>
          </a:p>
        </p:txBody>
      </p:sp>
      <p:sp>
        <p:nvSpPr>
          <p:cNvPr id="8" name="직사각형 7"/>
          <p:cNvSpPr/>
          <p:nvPr/>
        </p:nvSpPr>
        <p:spPr>
          <a:xfrm>
            <a:off x="508304" y="621515"/>
            <a:ext cx="1080654" cy="232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4574" y="3271056"/>
            <a:ext cx="1251222" cy="232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90090" y="24939"/>
            <a:ext cx="1175234" cy="232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186" y="558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328" y="32027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34749" y="-3876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9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51" y="479502"/>
            <a:ext cx="60105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3. </a:t>
            </a:r>
            <a:r>
              <a:rPr lang="en-US" altLang="ko-KR" sz="3200" b="1" dirty="0" err="1" smtClean="0"/>
              <a:t>Redux</a:t>
            </a:r>
            <a:r>
              <a:rPr lang="en-US" altLang="ko-KR" sz="3200" b="1" dirty="0" smtClean="0"/>
              <a:t>-Saga</a:t>
            </a:r>
          </a:p>
          <a:p>
            <a:endParaRPr lang="en-US" altLang="ko-KR" sz="3200" b="1" dirty="0" smtClean="0"/>
          </a:p>
          <a:p>
            <a:pPr marL="285750" indent="-285750">
              <a:buFontTx/>
              <a:buChar char="-"/>
            </a:pPr>
            <a:r>
              <a:rPr lang="en-US" altLang="ko-KR" b="1" dirty="0" err="1" smtClean="0"/>
              <a:t>redux</a:t>
            </a:r>
            <a:r>
              <a:rPr lang="ko-KR" altLang="en-US" b="1" dirty="0" smtClean="0"/>
              <a:t>는 </a:t>
            </a:r>
            <a:r>
              <a:rPr lang="ko-KR" altLang="en-US" b="1" dirty="0" err="1" smtClean="0"/>
              <a:t>모든게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'</a:t>
            </a:r>
            <a:r>
              <a:rPr lang="ko-KR" altLang="en-US" b="1" dirty="0" smtClean="0">
                <a:solidFill>
                  <a:srgbClr val="FF0000"/>
                </a:solidFill>
              </a:rPr>
              <a:t>동기</a:t>
            </a:r>
            <a:r>
              <a:rPr lang="en-US" altLang="ko-KR" b="1" dirty="0" smtClean="0"/>
              <a:t>‘</a:t>
            </a:r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바로바로 실행되기 때문에 특정 시간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또는 특정 동작 이후에 액션을 실행할 수 </a:t>
            </a:r>
            <a:r>
              <a:rPr lang="ko-KR" altLang="en-US" b="1" u="sng" dirty="0" smtClean="0"/>
              <a:t>없습니다</a:t>
            </a:r>
            <a:r>
              <a:rPr lang="en-US" altLang="ko-KR" b="1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 err="1" smtClean="0"/>
              <a:t>redux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middlewares</a:t>
            </a:r>
            <a:r>
              <a:rPr lang="ko-KR" altLang="en-US" b="1" dirty="0" smtClean="0"/>
              <a:t>를 써서 </a:t>
            </a:r>
            <a:r>
              <a:rPr lang="ko-KR" altLang="en-US" b="1" dirty="0" smtClean="0">
                <a:solidFill>
                  <a:srgbClr val="FF0000"/>
                </a:solidFill>
              </a:rPr>
              <a:t>비동기</a:t>
            </a:r>
            <a:r>
              <a:rPr lang="ko-KR" altLang="en-US" b="1" dirty="0" smtClean="0"/>
              <a:t> 요청도 보내질 수 있게 </a:t>
            </a:r>
            <a:r>
              <a:rPr lang="ko-KR" altLang="en-US" b="1" dirty="0" err="1" smtClean="0"/>
              <a:t>하면됩니다</a:t>
            </a:r>
            <a:r>
              <a:rPr lang="en-US" altLang="ko-KR" b="1" dirty="0" smtClean="0"/>
              <a:t>.  ex)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redux</a:t>
            </a:r>
            <a:r>
              <a:rPr lang="en-US" altLang="ko-KR" b="1" dirty="0" smtClean="0">
                <a:solidFill>
                  <a:srgbClr val="FF0000"/>
                </a:solidFill>
              </a:rPr>
              <a:t> saga </a:t>
            </a:r>
            <a:r>
              <a:rPr lang="ko-KR" altLang="en-US" b="1" dirty="0" smtClean="0"/>
              <a:t>등등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1" y="2941716"/>
            <a:ext cx="8817381" cy="37425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13164" y="4522123"/>
            <a:ext cx="2859578" cy="315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13164" y="5888181"/>
            <a:ext cx="1870363" cy="171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5135521" y="3607723"/>
            <a:ext cx="1990108" cy="914400"/>
          </a:xfrm>
          <a:prstGeom prst="wedgeRoundRectCallout">
            <a:avLst>
              <a:gd name="adj1" fmla="val -94792"/>
              <a:gd name="adj2" fmla="val 68663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  <a:latin typeface="Segoe UI" panose="020B0502040204020203" pitchFamily="34" charset="0"/>
              </a:rPr>
              <a:t>Saga</a:t>
            </a:r>
            <a:r>
              <a:rPr lang="ko-KR" altLang="en-US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를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미들웨어에</a:t>
            </a:r>
            <a:r>
              <a:rPr lang="ko-KR" altLang="en-US" sz="14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추가해주기</a:t>
            </a:r>
            <a:endParaRPr lang="en-US" altLang="ko-KR" sz="1400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Rounded Rectangular Callout 10">
            <a:extLst>
              <a:ext uri="{FF2B5EF4-FFF2-40B4-BE49-F238E27FC236}">
                <a16:creationId xmlns:a16="http://schemas.microsoft.com/office/drawing/2014/main" id="{0F9944BB-2846-2B42-94BF-43D0B58A8770}"/>
              </a:ext>
            </a:extLst>
          </p:cNvPr>
          <p:cNvSpPr/>
          <p:nvPr/>
        </p:nvSpPr>
        <p:spPr>
          <a:xfrm>
            <a:off x="5738236" y="4910881"/>
            <a:ext cx="1735971" cy="914400"/>
          </a:xfrm>
          <a:prstGeom prst="wedgeRoundRectCallout">
            <a:avLst>
              <a:gd name="adj1" fmla="val -90295"/>
              <a:gd name="adj2" fmla="val 47931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i="0" dirty="0" smtClean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store</a:t>
            </a:r>
            <a:r>
              <a:rPr lang="ko-KR" altLang="en-US" sz="1400" b="1" i="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는 </a:t>
            </a:r>
            <a:r>
              <a:rPr lang="en-US" altLang="ko-KR" sz="1400" b="1" i="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state, action, reducer</a:t>
            </a:r>
            <a:r>
              <a:rPr lang="ko-KR" altLang="en-US" sz="1400" b="1" i="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가 합쳐진 것</a:t>
            </a:r>
            <a:r>
              <a:rPr lang="en-US" altLang="ko-KR" sz="1400" b="1" i="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!</a:t>
            </a:r>
            <a:endParaRPr lang="en-US" altLang="ko-KR" sz="1400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9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795</Words>
  <Application>Microsoft Office PowerPoint</Application>
  <PresentationFormat>와이드스크린</PresentationFormat>
  <Paragraphs>194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돋움</vt:lpstr>
      <vt:lpstr>맑은 고딕</vt:lpstr>
      <vt:lpstr>Arial</vt:lpstr>
      <vt:lpstr>Century Gothic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박영민 (youngmin.park)</dc:creator>
  <cp:lastModifiedBy>박영민 (youngmin.park)</cp:lastModifiedBy>
  <cp:revision>294</cp:revision>
  <dcterms:created xsi:type="dcterms:W3CDTF">2020-10-27T00:13:10Z</dcterms:created>
  <dcterms:modified xsi:type="dcterms:W3CDTF">2020-10-29T23:29:26Z</dcterms:modified>
</cp:coreProperties>
</file>