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4"/>
  </p:sldMasterIdLst>
  <p:notesMasterIdLst>
    <p:notesMasterId r:id="rId8"/>
  </p:notesMasterIdLst>
  <p:sldIdLst>
    <p:sldId id="269" r:id="rId5"/>
    <p:sldId id="270" r:id="rId6"/>
    <p:sldId id="271" r:id="rId7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50" autoAdjust="0"/>
    <p:restoredTop sz="96429" autoAdjust="0"/>
  </p:normalViewPr>
  <p:slideViewPr>
    <p:cSldViewPr>
      <p:cViewPr varScale="1">
        <p:scale>
          <a:sx n="101" d="100"/>
          <a:sy n="101" d="100"/>
        </p:scale>
        <p:origin x="9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465D4-45FB-496F-A828-402D549F3AD0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3F3D9-0631-4789-89F6-5710BCAD6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259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3F3D9-0631-4789-89F6-5710BCAD6EFB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31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3F3D9-0631-4789-89F6-5710BCAD6EF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115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3F3D9-0631-4789-89F6-5710BCAD6E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952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A472E5-6F02-4702-8D47-457E9C53D4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A472E5-6F02-4702-8D47-457E9C53D4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A472E5-6F02-4702-8D47-457E9C53D4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505200" y="6574910"/>
            <a:ext cx="2133600" cy="196131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69A472E5-6F02-4702-8D47-457E9C53D4E6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dirty="0" smtClean="0"/>
              <a:t>/3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3000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A472E5-6F02-4702-8D47-457E9C53D4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A472E5-6F02-4702-8D47-457E9C53D4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A472E5-6F02-4702-8D47-457E9C53D4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A472E5-6F02-4702-8D47-457E9C53D4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A472E5-6F02-4702-8D47-457E9C53D4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505200" y="6574910"/>
            <a:ext cx="2133600" cy="196131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69A472E5-6F02-4702-8D47-457E9C53D4E6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dirty="0" smtClean="0"/>
              <a:t>/3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A472E5-6F02-4702-8D47-457E9C53D4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A472E5-6F02-4702-8D47-457E9C53D4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179512" y="581025"/>
            <a:ext cx="8784976" cy="5921376"/>
            <a:chOff x="232173" y="581025"/>
            <a:chExt cx="9395221" cy="5921376"/>
          </a:xfrm>
        </p:grpSpPr>
        <p:sp>
          <p:nvSpPr>
            <p:cNvPr id="12" name="Line 8"/>
            <p:cNvSpPr>
              <a:spLocks noChangeShapeType="1"/>
            </p:cNvSpPr>
            <p:nvPr userDrawn="1"/>
          </p:nvSpPr>
          <p:spPr bwMode="auto">
            <a:xfrm flipV="1">
              <a:off x="232173" y="6500814"/>
              <a:ext cx="9378023" cy="1587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ko-KR" altLang="en-US" sz="900" b="1">
                <a:ea typeface="HY헤드라인M" pitchFamily="18" charset="-127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 userDrawn="1"/>
          </p:nvSpPr>
          <p:spPr bwMode="auto">
            <a:xfrm>
              <a:off x="247650" y="581025"/>
              <a:ext cx="9379744" cy="0"/>
            </a:xfrm>
            <a:prstGeom prst="line">
              <a:avLst/>
            </a:prstGeom>
            <a:noFill/>
            <a:ln w="38100">
              <a:solidFill>
                <a:srgbClr val="C0C0C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>
                <a:defRPr/>
              </a:pPr>
              <a:endParaRPr lang="ko-KR" altLang="en-US" sz="900" b="1">
                <a:ea typeface="HY헤드라인M" pitchFamily="18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2" y="6556865"/>
            <a:ext cx="1232196" cy="2461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08"/>
          <a:stretch/>
        </p:blipFill>
        <p:spPr>
          <a:xfrm>
            <a:off x="6914586" y="6597352"/>
            <a:ext cx="2052413" cy="1845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nomadcoders.co/react-fundamentals" TargetMode="External"/><Relationship Id="rId18" Type="http://schemas.openxmlformats.org/officeDocument/2006/relationships/hyperlink" Target="https://nomadcoders.co/nestjs-fundamentals" TargetMode="External"/><Relationship Id="rId3" Type="http://schemas.openxmlformats.org/officeDocument/2006/relationships/hyperlink" Target="https://nomadcoders.co/javascript-for-beginners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nomadcoders.co/graphql-for-beginner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19" Type="http://schemas.openxmlformats.org/officeDocument/2006/relationships/hyperlink" Target="https://nomadcoders.co/typescript-for-beginners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hyperlink" Target="https://nomadcoders.co/react-native-fundamental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nomadcoders.co/javascript-for-beginners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5.png"/><Relationship Id="rId5" Type="http://schemas.openxmlformats.org/officeDocument/2006/relationships/hyperlink" Target="https://nomadcoders.co/react-fundamentals" TargetMode="External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75"/>
          <p:cNvSpPr txBox="1">
            <a:spLocks noChangeArrowheads="1"/>
          </p:cNvSpPr>
          <p:nvPr/>
        </p:nvSpPr>
        <p:spPr bwMode="auto">
          <a:xfrm>
            <a:off x="3671110" y="4221088"/>
            <a:ext cx="1811706" cy="363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6" tIns="45718" rIns="91436" bIns="45718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2020. </a:t>
            </a:r>
            <a:r>
              <a:rPr kumimoji="1" lang="en-US" altLang="ko-KR" sz="1600" b="1" kern="0" dirty="0" smtClean="0">
                <a:solidFill>
                  <a:srgbClr val="000000"/>
                </a:solidFill>
              </a:rPr>
              <a:t>10</a:t>
            </a: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kumimoji="1" lang="en-US" altLang="ko-KR" sz="1600" b="1" kern="0" noProof="0" dirty="0" smtClean="0">
                <a:solidFill>
                  <a:srgbClr val="000000"/>
                </a:solidFill>
              </a:rPr>
              <a:t>13</a:t>
            </a: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(</a:t>
            </a:r>
            <a:r>
              <a:rPr kumimoji="1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화</a:t>
            </a: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endParaRPr kumimoji="1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Rectangle 94"/>
          <p:cNvSpPr>
            <a:spLocks noChangeArrowheads="1"/>
          </p:cNvSpPr>
          <p:nvPr/>
        </p:nvSpPr>
        <p:spPr bwMode="auto">
          <a:xfrm>
            <a:off x="1043608" y="1484784"/>
            <a:ext cx="7020000" cy="1296144"/>
          </a:xfrm>
          <a:prstGeom prst="rect">
            <a:avLst/>
          </a:prstGeom>
          <a:solidFill>
            <a:srgbClr val="0A1E5A"/>
          </a:solid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lvl="0" algn="ctr" latinLnBrk="0">
              <a:lnSpc>
                <a:spcPct val="150000"/>
              </a:lnSpc>
              <a:defRPr/>
            </a:pPr>
            <a:r>
              <a:rPr kumimoji="1" lang="ko-KR" altLang="en-US" sz="2000" b="1" kern="0" dirty="0" smtClean="0">
                <a:solidFill>
                  <a:srgbClr val="FFFFFF"/>
                </a:solidFill>
              </a:rPr>
              <a:t>강좌</a:t>
            </a:r>
            <a:r>
              <a:rPr kumimoji="1" lang="ko-KR" altLang="en-US" sz="2000" b="1" kern="0" dirty="0" smtClean="0">
                <a:solidFill>
                  <a:srgbClr val="FFFFFF"/>
                </a:solidFill>
              </a:rPr>
              <a:t> 커리큘럼</a:t>
            </a:r>
            <a:endParaRPr kumimoji="1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84179" y="5025486"/>
            <a:ext cx="2385581" cy="387794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사업</a:t>
            </a: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/DT</a:t>
            </a:r>
            <a:r>
              <a:rPr kumimoji="1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총괄</a:t>
            </a: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 DT</a:t>
            </a:r>
            <a:r>
              <a:rPr kumimoji="1" lang="ko-KR" alt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추진단</a:t>
            </a:r>
            <a:endParaRPr kumimoji="1" lang="ko-KR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0569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200472" y="101600"/>
            <a:ext cx="53796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I.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커리큘럼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(Full-Stack)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72E5-6F02-4702-8D47-457E9C53D4E6}" type="slidenum">
              <a:rPr lang="ko-KR" altLang="en-US" smtClean="0"/>
              <a:pPr/>
              <a:t>1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1</a:t>
            </a:r>
            <a:endParaRPr lang="ko-KR" altLang="en-US" dirty="0"/>
          </a:p>
        </p:txBody>
      </p:sp>
      <p:sp>
        <p:nvSpPr>
          <p:cNvPr id="4" name="Pentagon 1">
            <a:extLst>
              <a:ext uri="{FF2B5EF4-FFF2-40B4-BE49-F238E27FC236}">
                <a16:creationId xmlns:a16="http://schemas.microsoft.com/office/drawing/2014/main" id="{5F566B3A-0376-F249-A333-DAF3DAD909F6}"/>
              </a:ext>
            </a:extLst>
          </p:cNvPr>
          <p:cNvSpPr/>
          <p:nvPr/>
        </p:nvSpPr>
        <p:spPr>
          <a:xfrm>
            <a:off x="323527" y="836712"/>
            <a:ext cx="2880321" cy="349001"/>
          </a:xfrm>
          <a:prstGeom prst="homePlate">
            <a:avLst>
              <a:gd name="adj" fmla="val 30952"/>
            </a:avLst>
          </a:prstGeom>
          <a:solidFill>
            <a:schemeClr val="accent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ko-KR" altLang="en-US" sz="1600" b="1" dirty="0" smtClean="0">
                <a:solidFill>
                  <a:srgbClr val="00B050"/>
                </a:solidFill>
              </a:rPr>
              <a:t>초급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강좌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Chevron 2">
            <a:extLst>
              <a:ext uri="{FF2B5EF4-FFF2-40B4-BE49-F238E27FC236}">
                <a16:creationId xmlns:a16="http://schemas.microsoft.com/office/drawing/2014/main" id="{D5351329-582F-5741-B5FD-C84572FC63CE}"/>
              </a:ext>
            </a:extLst>
          </p:cNvPr>
          <p:cNvSpPr/>
          <p:nvPr/>
        </p:nvSpPr>
        <p:spPr>
          <a:xfrm>
            <a:off x="3224413" y="836712"/>
            <a:ext cx="2859755" cy="349001"/>
          </a:xfrm>
          <a:prstGeom prst="chevron">
            <a:avLst>
              <a:gd name="adj" fmla="val 30952"/>
            </a:avLst>
          </a:prstGeom>
          <a:solidFill>
            <a:schemeClr val="accent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ko-KR" altLang="en-US" sz="1600" b="1" dirty="0" smtClean="0">
                <a:solidFill>
                  <a:srgbClr val="00B050"/>
                </a:solidFill>
              </a:rPr>
              <a:t>중급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강좌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Chevron 2">
            <a:extLst>
              <a:ext uri="{FF2B5EF4-FFF2-40B4-BE49-F238E27FC236}">
                <a16:creationId xmlns:a16="http://schemas.microsoft.com/office/drawing/2014/main" id="{D5351329-582F-5741-B5FD-C84572FC63CE}"/>
              </a:ext>
            </a:extLst>
          </p:cNvPr>
          <p:cNvSpPr/>
          <p:nvPr/>
        </p:nvSpPr>
        <p:spPr>
          <a:xfrm>
            <a:off x="6104733" y="836712"/>
            <a:ext cx="2859755" cy="349001"/>
          </a:xfrm>
          <a:prstGeom prst="chevron">
            <a:avLst>
              <a:gd name="adj" fmla="val 30952"/>
            </a:avLst>
          </a:prstGeom>
          <a:solidFill>
            <a:schemeClr val="accent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ko-KR" altLang="en-US" sz="1600" b="1" dirty="0" smtClean="0">
                <a:solidFill>
                  <a:srgbClr val="00B050"/>
                </a:solidFill>
              </a:rPr>
              <a:t>고급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강좌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(optional)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FA3F6C6-1F8E-294A-B0DB-21C88266F80F}"/>
              </a:ext>
            </a:extLst>
          </p:cNvPr>
          <p:cNvSpPr/>
          <p:nvPr/>
        </p:nvSpPr>
        <p:spPr>
          <a:xfrm>
            <a:off x="367524" y="5740238"/>
            <a:ext cx="2856889" cy="301337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en-US" altLang="ko-KR" sz="1400" b="1" dirty="0" smtClean="0">
                <a:solidFill>
                  <a:srgbClr val="000000"/>
                </a:solidFill>
              </a:rPr>
              <a:t>6 </a:t>
            </a:r>
            <a:r>
              <a:rPr lang="en-US" altLang="ko-KR" sz="1400" b="1" dirty="0" smtClean="0">
                <a:solidFill>
                  <a:srgbClr val="000000"/>
                </a:solidFill>
              </a:rPr>
              <a:t>weeks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0" name="Rectangle 70">
            <a:extLst>
              <a:ext uri="{FF2B5EF4-FFF2-40B4-BE49-F238E27FC236}">
                <a16:creationId xmlns:a16="http://schemas.microsoft.com/office/drawing/2014/main" id="{88924C18-57FE-0F41-AE7F-E07F72A4E15F}"/>
              </a:ext>
            </a:extLst>
          </p:cNvPr>
          <p:cNvSpPr/>
          <p:nvPr/>
        </p:nvSpPr>
        <p:spPr>
          <a:xfrm>
            <a:off x="3419872" y="5740237"/>
            <a:ext cx="2659707" cy="301337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en-US" sz="1400" b="1" dirty="0" smtClean="0">
                <a:solidFill>
                  <a:srgbClr val="000000"/>
                </a:solidFill>
              </a:rPr>
              <a:t>8 </a:t>
            </a:r>
            <a:r>
              <a:rPr lang="en-US" altLang="ko-KR" sz="1400" b="1" dirty="0" smtClean="0">
                <a:solidFill>
                  <a:srgbClr val="000000"/>
                </a:solidFill>
              </a:rPr>
              <a:t>weeks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1" name="Rectangle 71">
            <a:extLst>
              <a:ext uri="{FF2B5EF4-FFF2-40B4-BE49-F238E27FC236}">
                <a16:creationId xmlns:a16="http://schemas.microsoft.com/office/drawing/2014/main" id="{E53171FC-A40D-A44B-9415-24B791475702}"/>
              </a:ext>
            </a:extLst>
          </p:cNvPr>
          <p:cNvSpPr/>
          <p:nvPr/>
        </p:nvSpPr>
        <p:spPr>
          <a:xfrm>
            <a:off x="6275038" y="5740237"/>
            <a:ext cx="2540484" cy="301337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en-US" sz="1400" b="1" dirty="0" smtClean="0">
                <a:solidFill>
                  <a:srgbClr val="000000"/>
                </a:solidFill>
              </a:rPr>
              <a:t>??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57">
            <a:extLst>
              <a:ext uri="{FF2B5EF4-FFF2-40B4-BE49-F238E27FC236}">
                <a16:creationId xmlns:a16="http://schemas.microsoft.com/office/drawing/2014/main" id="{02BDC1DC-DA12-C242-8504-CE84F884EEE1}"/>
              </a:ext>
            </a:extLst>
          </p:cNvPr>
          <p:cNvCxnSpPr/>
          <p:nvPr/>
        </p:nvCxnSpPr>
        <p:spPr>
          <a:xfrm>
            <a:off x="367524" y="6237312"/>
            <a:ext cx="5712055" cy="0"/>
          </a:xfrm>
          <a:prstGeom prst="straightConnector1">
            <a:avLst/>
          </a:prstGeom>
          <a:ln w="127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57">
            <a:extLst>
              <a:ext uri="{FF2B5EF4-FFF2-40B4-BE49-F238E27FC236}">
                <a16:creationId xmlns:a16="http://schemas.microsoft.com/office/drawing/2014/main" id="{02BDC1DC-DA12-C242-8504-CE84F884EEE1}"/>
              </a:ext>
            </a:extLst>
          </p:cNvPr>
          <p:cNvCxnSpPr/>
          <p:nvPr/>
        </p:nvCxnSpPr>
        <p:spPr>
          <a:xfrm>
            <a:off x="6275038" y="6237312"/>
            <a:ext cx="2540484" cy="0"/>
          </a:xfrm>
          <a:prstGeom prst="straightConnector1">
            <a:avLst/>
          </a:prstGeom>
          <a:ln w="127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entagon 49">
            <a:extLst>
              <a:ext uri="{FF2B5EF4-FFF2-40B4-BE49-F238E27FC236}">
                <a16:creationId xmlns:a16="http://schemas.microsoft.com/office/drawing/2014/main" id="{2D907D4C-97B4-DE45-8B12-FFBAEBC026AC}"/>
              </a:ext>
            </a:extLst>
          </p:cNvPr>
          <p:cNvSpPr/>
          <p:nvPr/>
        </p:nvSpPr>
        <p:spPr>
          <a:xfrm>
            <a:off x="323527" y="1235301"/>
            <a:ext cx="1440161" cy="305630"/>
          </a:xfrm>
          <a:prstGeom prst="homePlate">
            <a:avLst>
              <a:gd name="adj" fmla="val 30952"/>
            </a:avLst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ko-KR" altLang="en-US" sz="1200" dirty="0" smtClean="0">
                <a:solidFill>
                  <a:schemeClr val="bg1"/>
                </a:solidFill>
              </a:rPr>
              <a:t>선행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</a:rPr>
              <a:t>무료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</a:rPr>
              <a:t>강좌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Chevron 50">
            <a:extLst>
              <a:ext uri="{FF2B5EF4-FFF2-40B4-BE49-F238E27FC236}">
                <a16:creationId xmlns:a16="http://schemas.microsoft.com/office/drawing/2014/main" id="{4CB29D40-980E-4545-BB17-87EE97C9E50D}"/>
              </a:ext>
            </a:extLst>
          </p:cNvPr>
          <p:cNvSpPr/>
          <p:nvPr/>
        </p:nvSpPr>
        <p:spPr>
          <a:xfrm>
            <a:off x="1743928" y="1235301"/>
            <a:ext cx="1480486" cy="305630"/>
          </a:xfrm>
          <a:prstGeom prst="chevron">
            <a:avLst>
              <a:gd name="adj" fmla="val 30952"/>
            </a:avLst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ko-KR" altLang="en-US" sz="1200" dirty="0" smtClean="0">
                <a:solidFill>
                  <a:schemeClr val="bg1"/>
                </a:solidFill>
              </a:rPr>
              <a:t>배우는 기술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Chevron 50">
            <a:extLst>
              <a:ext uri="{FF2B5EF4-FFF2-40B4-BE49-F238E27FC236}">
                <a16:creationId xmlns:a16="http://schemas.microsoft.com/office/drawing/2014/main" id="{4CB29D40-980E-4545-BB17-87EE97C9E50D}"/>
              </a:ext>
            </a:extLst>
          </p:cNvPr>
          <p:cNvSpPr/>
          <p:nvPr/>
        </p:nvSpPr>
        <p:spPr>
          <a:xfrm>
            <a:off x="4644815" y="1235301"/>
            <a:ext cx="1480486" cy="305630"/>
          </a:xfrm>
          <a:prstGeom prst="chevron">
            <a:avLst>
              <a:gd name="adj" fmla="val 30952"/>
            </a:avLst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ko-KR" altLang="en-US" sz="1200" dirty="0" smtClean="0">
                <a:solidFill>
                  <a:schemeClr val="bg1"/>
                </a:solidFill>
              </a:rPr>
              <a:t>배우는 기술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Chevron 50">
            <a:extLst>
              <a:ext uri="{FF2B5EF4-FFF2-40B4-BE49-F238E27FC236}">
                <a16:creationId xmlns:a16="http://schemas.microsoft.com/office/drawing/2014/main" id="{4CB29D40-980E-4545-BB17-87EE97C9E50D}"/>
              </a:ext>
            </a:extLst>
          </p:cNvPr>
          <p:cNvSpPr/>
          <p:nvPr/>
        </p:nvSpPr>
        <p:spPr>
          <a:xfrm>
            <a:off x="3224412" y="1235301"/>
            <a:ext cx="1451171" cy="305630"/>
          </a:xfrm>
          <a:prstGeom prst="chevron">
            <a:avLst>
              <a:gd name="adj" fmla="val 30952"/>
            </a:avLst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ko-KR" altLang="en-US" sz="1200" dirty="0" smtClean="0">
                <a:solidFill>
                  <a:schemeClr val="bg1"/>
                </a:solidFill>
              </a:rPr>
              <a:t>선행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</a:rPr>
              <a:t>무료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</a:rPr>
              <a:t>강좌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028" name="Picture 4" descr="자바스크립트 - 위키백과, 우리 모두의 백과사전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82" y="2523327"/>
            <a:ext cx="478788" cy="47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ode.j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210" y="2511119"/>
            <a:ext cx="588033" cy="58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uildSystem][ModuleBundler][Webpack]pug(jade)를 html로 바꾸기(2)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081" y="3198423"/>
            <a:ext cx="907619" cy="45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ongoDB 명령어 (database, collection, document, query, cursor, index)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997" y="3659900"/>
            <a:ext cx="672009" cy="78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6) GraphQL - 인트로스펙션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54" y="3279477"/>
            <a:ext cx="672009" cy="67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act에 대하여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278" y="3987043"/>
            <a:ext cx="949563" cy="77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파일:Typescript logo 2020.svg - 위키백과, 우리 모두의 백과사전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759" y="2560066"/>
            <a:ext cx="502842" cy="50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98499" y="4841965"/>
            <a:ext cx="575331" cy="587317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77657" y="3309818"/>
            <a:ext cx="602303" cy="551044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323526" y="1629255"/>
            <a:ext cx="2835299" cy="6480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유튜브 </a:t>
            </a:r>
            <a:r>
              <a:rPr lang="ko-KR" altLang="en-US" dirty="0" err="1"/>
              <a:t>클론코딩</a:t>
            </a:r>
            <a:endParaRPr lang="en-US" altLang="ko-KR" dirty="0"/>
          </a:p>
          <a:p>
            <a:pPr algn="ctr"/>
            <a:r>
              <a:rPr lang="en-US" altLang="ko-KR" dirty="0"/>
              <a:t>\360,000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3224412" y="1619580"/>
            <a:ext cx="2855167" cy="64807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인스타그램</a:t>
            </a:r>
            <a:r>
              <a:rPr lang="ko-KR" altLang="en-US" dirty="0" smtClean="0"/>
              <a:t> </a:t>
            </a:r>
            <a:r>
              <a:rPr lang="ko-KR" altLang="en-US" dirty="0" err="1"/>
              <a:t>클론코딩</a:t>
            </a:r>
            <a:endParaRPr lang="en-US" altLang="ko-KR" dirty="0"/>
          </a:p>
          <a:p>
            <a:pPr algn="ctr"/>
            <a:r>
              <a:rPr lang="en-US" altLang="ko-KR" dirty="0"/>
              <a:t>\360,000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145165" y="1619580"/>
            <a:ext cx="2819322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우버이츠</a:t>
            </a:r>
            <a:r>
              <a:rPr lang="ko-KR" altLang="en-US" dirty="0" smtClean="0"/>
              <a:t> </a:t>
            </a:r>
            <a:r>
              <a:rPr lang="ko-KR" altLang="en-US" dirty="0" err="1"/>
              <a:t>클론코딩</a:t>
            </a:r>
            <a:endParaRPr lang="en-US" altLang="ko-KR" dirty="0"/>
          </a:p>
          <a:p>
            <a:pPr algn="ctr"/>
            <a:r>
              <a:rPr lang="en-US" altLang="ko-KR" dirty="0"/>
              <a:t>\360,000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7FC39F-579F-894A-9B98-7C118133DBCC}"/>
              </a:ext>
            </a:extLst>
          </p:cNvPr>
          <p:cNvSpPr txBox="1"/>
          <p:nvPr/>
        </p:nvSpPr>
        <p:spPr>
          <a:xfrm>
            <a:off x="2861717" y="6119880"/>
            <a:ext cx="1231427" cy="286232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altLang="ko-KR" sz="1400" b="1" dirty="0" smtClean="0">
                <a:solidFill>
                  <a:srgbClr val="000000"/>
                </a:solidFill>
              </a:rPr>
              <a:t>2~3</a:t>
            </a:r>
            <a:r>
              <a:rPr lang="ko-KR" altLang="en-US" sz="1400" b="1" dirty="0" smtClean="0">
                <a:solidFill>
                  <a:srgbClr val="000000"/>
                </a:solidFill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</a:rPr>
              <a:t>months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7FC39F-579F-894A-9B98-7C118133DBCC}"/>
              </a:ext>
            </a:extLst>
          </p:cNvPr>
          <p:cNvSpPr txBox="1"/>
          <p:nvPr/>
        </p:nvSpPr>
        <p:spPr>
          <a:xfrm>
            <a:off x="7092280" y="6093296"/>
            <a:ext cx="1056700" cy="286232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altLang="ko-KR" sz="1400" b="1" dirty="0" smtClean="0">
                <a:solidFill>
                  <a:srgbClr val="000000"/>
                </a:solidFill>
              </a:rPr>
              <a:t>?? </a:t>
            </a:r>
            <a:r>
              <a:rPr lang="en-US" altLang="ko-KR" sz="1400" b="1" dirty="0" smtClean="0">
                <a:solidFill>
                  <a:srgbClr val="000000"/>
                </a:solidFill>
              </a:rPr>
              <a:t>months</a:t>
            </a:r>
            <a:endParaRPr lang="en-US" sz="1400" b="1" dirty="0">
              <a:solidFill>
                <a:srgbClr val="000000"/>
              </a:solidFill>
            </a:endParaRPr>
          </a:p>
        </p:txBody>
      </p:sp>
      <p:pic>
        <p:nvPicPr>
          <p:cNvPr id="55" name="Picture 16" descr="React에 대하여">
            <a:hlinkClick r:id="rId13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380" y="2418858"/>
            <a:ext cx="949563" cy="77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React Native Mobile App Development Agency Company | Prototype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634" y="3099152"/>
            <a:ext cx="862798" cy="103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4" descr="6) GraphQL - 인트로스펙션">
            <a:hlinkClick r:id="rId16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347" y="4063250"/>
            <a:ext cx="672009" cy="67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50394" y="4802165"/>
            <a:ext cx="618969" cy="742155"/>
          </a:xfrm>
          <a:prstGeom prst="rect">
            <a:avLst/>
          </a:prstGeom>
        </p:spPr>
      </p:pic>
      <p:pic>
        <p:nvPicPr>
          <p:cNvPr id="59" name="Picture 6" descr="Node.j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010">
            <a:off x="4766425" y="2460725"/>
            <a:ext cx="588033" cy="58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hevron 50">
            <a:extLst>
              <a:ext uri="{FF2B5EF4-FFF2-40B4-BE49-F238E27FC236}">
                <a16:creationId xmlns:a16="http://schemas.microsoft.com/office/drawing/2014/main" id="{4CB29D40-980E-4545-BB17-87EE97C9E50D}"/>
              </a:ext>
            </a:extLst>
          </p:cNvPr>
          <p:cNvSpPr/>
          <p:nvPr/>
        </p:nvSpPr>
        <p:spPr>
          <a:xfrm>
            <a:off x="6145165" y="1241942"/>
            <a:ext cx="1451171" cy="305630"/>
          </a:xfrm>
          <a:prstGeom prst="chevron">
            <a:avLst>
              <a:gd name="adj" fmla="val 30952"/>
            </a:avLst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ko-KR" altLang="en-US" sz="1200" dirty="0" smtClean="0">
                <a:solidFill>
                  <a:schemeClr val="bg1"/>
                </a:solidFill>
              </a:rPr>
              <a:t>선행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</a:rPr>
              <a:t>무료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</a:rPr>
              <a:t>강좌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" name="Chevron 50">
            <a:extLst>
              <a:ext uri="{FF2B5EF4-FFF2-40B4-BE49-F238E27FC236}">
                <a16:creationId xmlns:a16="http://schemas.microsoft.com/office/drawing/2014/main" id="{4CB29D40-980E-4545-BB17-87EE97C9E50D}"/>
              </a:ext>
            </a:extLst>
          </p:cNvPr>
          <p:cNvSpPr/>
          <p:nvPr/>
        </p:nvSpPr>
        <p:spPr>
          <a:xfrm>
            <a:off x="7594882" y="1235301"/>
            <a:ext cx="1369605" cy="305630"/>
          </a:xfrm>
          <a:prstGeom prst="chevron">
            <a:avLst>
              <a:gd name="adj" fmla="val 30952"/>
            </a:avLst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ko-KR" altLang="en-US" sz="1200" dirty="0" smtClean="0">
                <a:solidFill>
                  <a:schemeClr val="bg1"/>
                </a:solidFill>
              </a:rPr>
              <a:t>배우는 기술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62" name="Picture 16" descr="React에 대하여">
            <a:hlinkClick r:id="rId13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890" y="2411668"/>
            <a:ext cx="949563" cy="77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6) GraphQL - 인트로스펙션">
            <a:hlinkClick r:id="rId16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398" y="3241654"/>
            <a:ext cx="672009" cy="67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그림 63">
            <a:hlinkClick r:id="rId18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00037" y="4067814"/>
            <a:ext cx="602303" cy="551044"/>
          </a:xfrm>
          <a:prstGeom prst="rect">
            <a:avLst/>
          </a:prstGeom>
        </p:spPr>
      </p:pic>
      <p:pic>
        <p:nvPicPr>
          <p:cNvPr id="65" name="Picture 24" descr="파일:Typescript logo 2020.svg - 위키백과, 우리 모두의 백과사전">
            <a:hlinkClick r:id="rId1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981" y="4875638"/>
            <a:ext cx="502842" cy="50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6" descr="React에 대하여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610" y="4036539"/>
            <a:ext cx="949563" cy="77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/>
          <p:cNvCxnSpPr/>
          <p:nvPr/>
        </p:nvCxnSpPr>
        <p:spPr>
          <a:xfrm>
            <a:off x="1741175" y="2425559"/>
            <a:ext cx="0" cy="3051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4651995" y="2384033"/>
            <a:ext cx="0" cy="3051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7594882" y="2395968"/>
            <a:ext cx="0" cy="3051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ounded Rectangular Callout 254">
            <a:extLst>
              <a:ext uri="{FF2B5EF4-FFF2-40B4-BE49-F238E27FC236}">
                <a16:creationId xmlns:a16="http://schemas.microsoft.com/office/drawing/2014/main" id="{D373B459-3A2E-4947-BA65-E3FCB65FF5C1}"/>
              </a:ext>
            </a:extLst>
          </p:cNvPr>
          <p:cNvSpPr/>
          <p:nvPr/>
        </p:nvSpPr>
        <p:spPr>
          <a:xfrm>
            <a:off x="157329" y="3198423"/>
            <a:ext cx="892343" cy="464191"/>
          </a:xfrm>
          <a:prstGeom prst="wedgeRoundRectCallout">
            <a:avLst>
              <a:gd name="adj1" fmla="val 43227"/>
              <a:gd name="adj2" fmla="val -85679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ko-KR" altLang="en-US" sz="1400" b="1" dirty="0" smtClean="0">
                <a:solidFill>
                  <a:srgbClr val="000000"/>
                </a:solidFill>
              </a:rPr>
              <a:t>하이퍼링크</a:t>
            </a:r>
            <a:endParaRPr lang="en-US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41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132">
            <a:extLst>
              <a:ext uri="{FF2B5EF4-FFF2-40B4-BE49-F238E27FC236}">
                <a16:creationId xmlns:a16="http://schemas.microsoft.com/office/drawing/2014/main" id="{CDB4FED0-BD16-D44C-9CC9-AAA9037C05BA}"/>
              </a:ext>
            </a:extLst>
          </p:cNvPr>
          <p:cNvSpPr/>
          <p:nvPr/>
        </p:nvSpPr>
        <p:spPr>
          <a:xfrm>
            <a:off x="1891384" y="1493833"/>
            <a:ext cx="4608512" cy="4023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200472" y="101600"/>
            <a:ext cx="53796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II.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군집화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 smtClean="0"/>
              <a:t> </a:t>
            </a:r>
            <a:r>
              <a:rPr lang="en-US" altLang="ko-KR" dirty="0" smtClean="0"/>
              <a:t>/ 2</a:t>
            </a:r>
            <a:endParaRPr lang="ko-KR" altLang="en-US" dirty="0"/>
          </a:p>
        </p:txBody>
      </p:sp>
      <p:sp>
        <p:nvSpPr>
          <p:cNvPr id="4" name="Oval 10">
            <a:extLst>
              <a:ext uri="{FF2B5EF4-FFF2-40B4-BE49-F238E27FC236}">
                <a16:creationId xmlns:a16="http://schemas.microsoft.com/office/drawing/2014/main" id="{A5EF5524-ADBB-FC4A-A7AA-D10FCA10AD6B}"/>
              </a:ext>
            </a:extLst>
          </p:cNvPr>
          <p:cNvSpPr/>
          <p:nvPr/>
        </p:nvSpPr>
        <p:spPr>
          <a:xfrm>
            <a:off x="2231796" y="3090645"/>
            <a:ext cx="265043" cy="265043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A5EF5524-ADBB-FC4A-A7AA-D10FCA10AD6B}"/>
              </a:ext>
            </a:extLst>
          </p:cNvPr>
          <p:cNvSpPr/>
          <p:nvPr/>
        </p:nvSpPr>
        <p:spPr>
          <a:xfrm>
            <a:off x="4724509" y="2334544"/>
            <a:ext cx="265043" cy="265043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4989551" y="2448105"/>
            <a:ext cx="936104" cy="0"/>
          </a:xfrm>
          <a:prstGeom prst="line">
            <a:avLst/>
          </a:prstGeom>
          <a:ln w="698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10">
            <a:extLst>
              <a:ext uri="{FF2B5EF4-FFF2-40B4-BE49-F238E27FC236}">
                <a16:creationId xmlns:a16="http://schemas.microsoft.com/office/drawing/2014/main" id="{A5EF5524-ADBB-FC4A-A7AA-D10FCA10AD6B}"/>
              </a:ext>
            </a:extLst>
          </p:cNvPr>
          <p:cNvSpPr/>
          <p:nvPr/>
        </p:nvSpPr>
        <p:spPr>
          <a:xfrm>
            <a:off x="5946948" y="2334544"/>
            <a:ext cx="265043" cy="265043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12" name="Picture 4" descr="자바스크립트 - 위키백과, 우리 모두의 백과사전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051" y="3434232"/>
            <a:ext cx="478788" cy="47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React에 대하여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249" y="1556792"/>
            <a:ext cx="949563" cy="77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4" descr="파일:Typescript logo 2020.svg - 위키백과, 우리 모두의 백과사전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048" y="1646542"/>
            <a:ext cx="502842" cy="50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10">
            <a:extLst>
              <a:ext uri="{FF2B5EF4-FFF2-40B4-BE49-F238E27FC236}">
                <a16:creationId xmlns:a16="http://schemas.microsoft.com/office/drawing/2014/main" id="{A5EF5524-ADBB-FC4A-A7AA-D10FCA10AD6B}"/>
              </a:ext>
            </a:extLst>
          </p:cNvPr>
          <p:cNvSpPr/>
          <p:nvPr/>
        </p:nvSpPr>
        <p:spPr>
          <a:xfrm>
            <a:off x="4713863" y="3843226"/>
            <a:ext cx="265043" cy="265043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29" name="Picture 6" descr="Node.j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010">
            <a:off x="4563013" y="4151927"/>
            <a:ext cx="588033" cy="58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3225744" y="2139994"/>
            <a:ext cx="12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Front-End</a:t>
            </a:r>
            <a:endParaRPr lang="ko-KR" altLang="en-US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3227734" y="3952356"/>
            <a:ext cx="113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Back-End</a:t>
            </a:r>
            <a:endParaRPr lang="ko-KR" altLang="en-US" i="1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2496839" y="3223166"/>
            <a:ext cx="547472" cy="0"/>
          </a:xfrm>
          <a:prstGeom prst="line">
            <a:avLst/>
          </a:prstGeom>
          <a:ln w="698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3044311" y="2448105"/>
            <a:ext cx="10646" cy="775061"/>
          </a:xfrm>
          <a:prstGeom prst="line">
            <a:avLst/>
          </a:prstGeom>
          <a:ln w="698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endCxn id="8" idx="2"/>
          </p:cNvCxnSpPr>
          <p:nvPr/>
        </p:nvCxnSpPr>
        <p:spPr>
          <a:xfrm>
            <a:off x="3044311" y="2467064"/>
            <a:ext cx="1680198" cy="2"/>
          </a:xfrm>
          <a:prstGeom prst="line">
            <a:avLst/>
          </a:prstGeom>
          <a:ln w="698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3033665" y="3227756"/>
            <a:ext cx="10646" cy="775061"/>
          </a:xfrm>
          <a:prstGeom prst="line">
            <a:avLst/>
          </a:prstGeom>
          <a:ln w="698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3033665" y="3975748"/>
            <a:ext cx="1680198" cy="2"/>
          </a:xfrm>
          <a:prstGeom prst="line">
            <a:avLst/>
          </a:prstGeom>
          <a:ln w="698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Oval 10">
            <a:extLst>
              <a:ext uri="{FF2B5EF4-FFF2-40B4-BE49-F238E27FC236}">
                <a16:creationId xmlns:a16="http://schemas.microsoft.com/office/drawing/2014/main" id="{A5EF5524-ADBB-FC4A-A7AA-D10FCA10AD6B}"/>
              </a:ext>
            </a:extLst>
          </p:cNvPr>
          <p:cNvSpPr/>
          <p:nvPr/>
        </p:nvSpPr>
        <p:spPr>
          <a:xfrm>
            <a:off x="5917691" y="3836018"/>
            <a:ext cx="265043" cy="265043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4966408" y="3952356"/>
            <a:ext cx="936104" cy="0"/>
          </a:xfrm>
          <a:prstGeom prst="line">
            <a:avLst/>
          </a:prstGeom>
          <a:ln w="698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tangle 132">
            <a:extLst>
              <a:ext uri="{FF2B5EF4-FFF2-40B4-BE49-F238E27FC236}">
                <a16:creationId xmlns:a16="http://schemas.microsoft.com/office/drawing/2014/main" id="{CDB4FED0-BD16-D44C-9CC9-AAA9037C05BA}"/>
              </a:ext>
            </a:extLst>
          </p:cNvPr>
          <p:cNvSpPr/>
          <p:nvPr/>
        </p:nvSpPr>
        <p:spPr>
          <a:xfrm>
            <a:off x="6629170" y="1493833"/>
            <a:ext cx="2335318" cy="4023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58" name="Picture 10" descr="MongoDB 명령어 (database, collection, document, query, cursor, index)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831" y="2800978"/>
            <a:ext cx="952910" cy="111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NestJS 시작하기 :: Happy codi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907" y="4156373"/>
            <a:ext cx="600001" cy="57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직사각형 58"/>
          <p:cNvSpPr/>
          <p:nvPr/>
        </p:nvSpPr>
        <p:spPr>
          <a:xfrm>
            <a:off x="1891384" y="1007995"/>
            <a:ext cx="4608512" cy="4129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 defTabSz="1218762" latinLnBrk="0">
              <a:spcBef>
                <a:spcPts val="600"/>
              </a:spcBef>
              <a:defRPr/>
            </a:pPr>
            <a:r>
              <a:rPr lang="en-US" altLang="ko-KR" sz="2000" b="1" kern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Full-Stack</a:t>
            </a:r>
            <a:endParaRPr lang="en-US" altLang="ko-KR" sz="2000" b="1" kern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629170" y="1007995"/>
            <a:ext cx="2335318" cy="4129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 defTabSz="1218762" latinLnBrk="0">
              <a:spcBef>
                <a:spcPts val="600"/>
              </a:spcBef>
              <a:defRPr/>
            </a:pPr>
            <a:r>
              <a:rPr lang="en-US" altLang="ko-KR" sz="2000" b="1" kern="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DB</a:t>
            </a:r>
            <a:endParaRPr lang="en-US" altLang="ko-KR" sz="2000" b="1" kern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74816" y="1007995"/>
            <a:ext cx="1587294" cy="4129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 defTabSz="1218762" latinLnBrk="0">
              <a:spcBef>
                <a:spcPts val="600"/>
              </a:spcBef>
              <a:defRPr/>
            </a:pPr>
            <a:r>
              <a:rPr lang="en-US" altLang="ko-KR" sz="2000" b="1" kern="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API</a:t>
            </a:r>
            <a:endParaRPr lang="en-US" altLang="ko-KR" sz="2000" b="1" kern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6" name="Rectangle 132">
            <a:extLst>
              <a:ext uri="{FF2B5EF4-FFF2-40B4-BE49-F238E27FC236}">
                <a16:creationId xmlns:a16="http://schemas.microsoft.com/office/drawing/2014/main" id="{CDB4FED0-BD16-D44C-9CC9-AAA9037C05BA}"/>
              </a:ext>
            </a:extLst>
          </p:cNvPr>
          <p:cNvSpPr/>
          <p:nvPr/>
        </p:nvSpPr>
        <p:spPr>
          <a:xfrm>
            <a:off x="192751" y="1493872"/>
            <a:ext cx="1560257" cy="4023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2" name="Picture 4" descr="GraphQL is the new REST — Part 1. GraphQL is a new API standard and… | by  This Dot Media | Medium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42" y="2799837"/>
            <a:ext cx="960041" cy="96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526232" y="3769295"/>
            <a:ext cx="1381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CC00CC"/>
                </a:solidFill>
              </a:rPr>
              <a:t>GraphQL</a:t>
            </a:r>
            <a:endParaRPr lang="ko-KR" altLang="en-US" sz="1400" dirty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27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그림" ma:contentTypeID="0x010102002A76CAFD0C121E4A9EB0DEBD49D92EBA" ma:contentTypeVersion="0" ma:contentTypeDescription="이미지 또는 사진을 업로드합니다." ma:contentTypeScope="" ma:versionID="a38f4fb02150d7db2d9a5b154016ab63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992b7d9e66fc50bb8ac40654560948c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ImageCreateDate" minOccurs="0"/>
                <xsd:element ref="ns1:Description" minOccurs="0"/>
                <xsd:element ref="ns1:ThumbnailExists" minOccurs="0"/>
                <xsd:element ref="ns1:PreviewExists" minOccurs="0"/>
                <xsd:element ref="ns1:AlternateThumbnailUr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mageWidth" ma:index="11" nillable="true" ma:displayName="그림 너비" ma:internalName="ImageWidth" ma:readOnly="true">
      <xsd:simpleType>
        <xsd:restriction base="dms:Unknown"/>
      </xsd:simpleType>
    </xsd:element>
    <xsd:element name="ImageHeight" ma:index="12" nillable="true" ma:displayName="그림 높이" ma:internalName="ImageHeight" ma:readOnly="true">
      <xsd:simpleType>
        <xsd:restriction base="dms:Unknown"/>
      </xsd:simpleType>
    </xsd:element>
    <xsd:element name="ImageCreateDate" ma:index="13" nillable="true" ma:displayName="그림 만든 날짜" ma:format="DateTime" ma:hidden="true" ma:internalName="ImageCreateDate">
      <xsd:simpleType>
        <xsd:restriction base="dms:DateTime"/>
      </xsd:simpleType>
    </xsd:element>
    <xsd:element name="Description" ma:index="14" nillable="true" ma:displayName="설명" ma:description="그림의 대체 텍스트로 사용됩니다." ma:hidden="true" ma:internalName="Description">
      <xsd:simpleType>
        <xsd:restriction base="dms:Note">
          <xsd:maxLength value="255"/>
        </xsd:restriction>
      </xsd:simpleType>
    </xsd:element>
    <xsd:element name="ThumbnailExists" ma:index="23" nillable="true" ma:displayName="축소판 그림 있음" ma:default="FALSE" ma:hidden="true" ma:internalName="ThumbnailExists" ma:readOnly="true">
      <xsd:simpleType>
        <xsd:restriction base="dms:Boolean"/>
      </xsd:simpleType>
    </xsd:element>
    <xsd:element name="PreviewExists" ma:index="24" nillable="true" ma:displayName="미리 보기 있음" ma:default="FALSE" ma:hidden="true" ma:internalName="PreviewExists" ma:readOnly="true">
      <xsd:simpleType>
        <xsd:restriction base="dms:Boolean"/>
      </xsd:simpleType>
    </xsd:element>
    <xsd:element name="AlternateThumbnailUrl" ma:index="25" nillable="true" ma:displayName="미리 보기 이미지 URL" ma:format="Image" ma:hidden="true" ma:internalName="AlternateThumbnail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8" ma:displayName="제목"/>
        <xsd:element ref="dc:subject" minOccurs="0" maxOccurs="1"/>
        <xsd:element ref="dc:description" minOccurs="0" maxOccurs="1"/>
        <xsd:element name="keywords" minOccurs="0" maxOccurs="1" type="xsd:string" ma:index="20" ma:displayName="키워드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lternateThumbnailUrl xmlns="http://schemas.microsoft.com/sharepoint/v3">
      <Url xsi:nil="true"/>
      <Description xsi:nil="true"/>
    </AlternateThumbnailUrl>
    <ImageCreateDate xmlns="http://schemas.microsoft.com/sharepoint/v3" xsi:nil="true"/>
    <Description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BBD9C0C-030F-4883-AFE9-A71F752A54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7537CA-AAA7-4B11-A090-1B87533F70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6CF0E6-0D46-4CE5-8D7A-9954FDA2EE20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http://schemas.microsoft.com/sharepoint/v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4130</TotalTime>
  <Words>93</Words>
  <Application>Microsoft Office PowerPoint</Application>
  <PresentationFormat>화면 슬라이드 쇼(4:3)</PresentationFormat>
  <Paragraphs>37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HY헤드라인M</vt:lpstr>
      <vt:lpstr>맑은 고딕</vt:lpstr>
      <vt:lpstr>Arial</vt:lpstr>
      <vt:lpstr>Segoe UI Semibold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최명근 (myoungguen.choi)</dc:creator>
  <cp:keywords/>
  <cp:lastModifiedBy>박영민 (youngmin.park)</cp:lastModifiedBy>
  <cp:revision>382</cp:revision>
  <cp:lastPrinted>2020-05-15T01:25:23Z</cp:lastPrinted>
  <dcterms:created xsi:type="dcterms:W3CDTF">2011-10-31T13:30:17Z</dcterms:created>
  <dcterms:modified xsi:type="dcterms:W3CDTF">2020-10-13T02:32:25Z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0x010102002A76CAFD0C121E4A9EB0DEBD49D92EBA</vt:lpwstr>
  </property>
</Properties>
</file>