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4"/>
  </p:notesMasterIdLst>
  <p:sldIdLst>
    <p:sldId id="269" r:id="rId5"/>
    <p:sldId id="279" r:id="rId6"/>
    <p:sldId id="283" r:id="rId7"/>
    <p:sldId id="275" r:id="rId8"/>
    <p:sldId id="280" r:id="rId9"/>
    <p:sldId id="281" r:id="rId10"/>
    <p:sldId id="277" r:id="rId11"/>
    <p:sldId id="278" r:id="rId12"/>
    <p:sldId id="276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3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65D4-45FB-496F-A828-402D549F3AD0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3F3D9-0631-4789-89F6-5710BCAD6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5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3F3D9-0631-4789-89F6-5710BCAD6EFB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574910"/>
            <a:ext cx="2133600" cy="196131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69A472E5-6F02-4702-8D47-457E9C53D4E6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00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574910"/>
            <a:ext cx="2133600" cy="196131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69A472E5-6F02-4702-8D47-457E9C53D4E6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472E5-6F02-4702-8D47-457E9C53D4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79512" y="581025"/>
            <a:ext cx="8784976" cy="5921376"/>
            <a:chOff x="232173" y="581025"/>
            <a:chExt cx="9395221" cy="5921376"/>
          </a:xfrm>
        </p:grpSpPr>
        <p:sp>
          <p:nvSpPr>
            <p:cNvPr id="12" name="Line 8"/>
            <p:cNvSpPr>
              <a:spLocks noChangeShapeType="1"/>
            </p:cNvSpPr>
            <p:nvPr userDrawn="1"/>
          </p:nvSpPr>
          <p:spPr bwMode="auto">
            <a:xfrm flipV="1">
              <a:off x="232173" y="6500814"/>
              <a:ext cx="9378023" cy="1587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ko-KR" altLang="en-US" sz="900" b="1">
                <a:ea typeface="HY헤드라인M" pitchFamily="18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247650" y="581025"/>
              <a:ext cx="9379744" cy="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>
                <a:defRPr/>
              </a:pPr>
              <a:endParaRPr lang="ko-KR" altLang="en-US" sz="900" b="1">
                <a:ea typeface="HY헤드라인M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2" y="6556865"/>
            <a:ext cx="1232196" cy="246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8"/>
          <a:stretch/>
        </p:blipFill>
        <p:spPr>
          <a:xfrm>
            <a:off x="6914586" y="6597352"/>
            <a:ext cx="2052413" cy="184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1043608" y="1484784"/>
            <a:ext cx="7020000" cy="1296144"/>
          </a:xfrm>
          <a:prstGeom prst="rect">
            <a:avLst/>
          </a:prstGeom>
          <a:solidFill>
            <a:srgbClr val="0A1E5A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vl="0" algn="ctr" latinLnBrk="0">
              <a:lnSpc>
                <a:spcPct val="150000"/>
              </a:lnSpc>
              <a:defRPr/>
            </a:pPr>
            <a:r>
              <a:rPr kumimoji="1" lang="en-US" altLang="ko-KR" sz="2000" b="1" kern="0" noProof="0" dirty="0" smtClean="0">
                <a:solidFill>
                  <a:srgbClr val="FFFFFF"/>
                </a:solidFill>
              </a:rPr>
              <a:t>Data Performance Marketing </a:t>
            </a:r>
            <a:r>
              <a:rPr kumimoji="1" lang="ko-KR" altLang="en-US" sz="2000" b="1" kern="0" noProof="0" dirty="0" smtClean="0">
                <a:solidFill>
                  <a:srgbClr val="FFFFFF"/>
                </a:solidFill>
              </a:rPr>
              <a:t>현황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8845" y="4509120"/>
            <a:ext cx="649530" cy="35862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 smtClean="0">
                <a:solidFill>
                  <a:srgbClr val="000000"/>
                </a:solidFill>
              </a:rPr>
              <a:t>로고</a:t>
            </a:r>
            <a:r>
              <a:rPr kumimoji="1" lang="en-US" altLang="ko-KR" sz="1600" b="1" kern="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026" name="Picture 2" descr="LS ELECTRIC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60" y="3184782"/>
            <a:ext cx="3007296" cy="30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6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81508"/>
              </p:ext>
            </p:extLst>
          </p:nvPr>
        </p:nvGraphicFramePr>
        <p:xfrm>
          <a:off x="272852" y="1268760"/>
          <a:ext cx="8496943" cy="4608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409">
                  <a:extLst>
                    <a:ext uri="{9D8B030D-6E8A-4147-A177-3AD203B41FA5}">
                      <a16:colId xmlns:a16="http://schemas.microsoft.com/office/drawing/2014/main" val="2569458248"/>
                    </a:ext>
                  </a:extLst>
                </a:gridCol>
                <a:gridCol w="1158674">
                  <a:extLst>
                    <a:ext uri="{9D8B030D-6E8A-4147-A177-3AD203B41FA5}">
                      <a16:colId xmlns:a16="http://schemas.microsoft.com/office/drawing/2014/main" val="2741895925"/>
                    </a:ext>
                  </a:extLst>
                </a:gridCol>
                <a:gridCol w="1235919">
                  <a:extLst>
                    <a:ext uri="{9D8B030D-6E8A-4147-A177-3AD203B41FA5}">
                      <a16:colId xmlns:a16="http://schemas.microsoft.com/office/drawing/2014/main" val="1595644423"/>
                    </a:ext>
                  </a:extLst>
                </a:gridCol>
                <a:gridCol w="2767726">
                  <a:extLst>
                    <a:ext uri="{9D8B030D-6E8A-4147-A177-3AD203B41FA5}">
                      <a16:colId xmlns:a16="http://schemas.microsoft.com/office/drawing/2014/main" val="2063054554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4198282173"/>
                    </a:ext>
                  </a:extLst>
                </a:gridCol>
              </a:tblGrid>
              <a:tr h="320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채널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파트너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트래킹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smtClean="0"/>
                        <a:t>기술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고객 </a:t>
                      </a:r>
                      <a:r>
                        <a:rPr lang="ko-KR" altLang="en-US" sz="1200" b="1" dirty="0" smtClean="0"/>
                        <a:t>분석 알고리즘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61561"/>
                  </a:ext>
                </a:extLst>
              </a:tr>
              <a:tr h="113743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① </a:t>
                      </a:r>
                      <a:r>
                        <a:rPr lang="ko-KR" altLang="en-US" sz="1200" b="1" dirty="0" smtClean="0"/>
                        <a:t>자체 홈페이지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dirty="0" smtClean="0"/>
                        <a:t>Lselectric.com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err="1" smtClean="0"/>
                        <a:t>홍보팀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- GA </a:t>
                      </a:r>
                      <a:r>
                        <a:rPr lang="ko-KR" altLang="en-US" sz="1000" b="1" dirty="0" smtClean="0"/>
                        <a:t>사용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none" dirty="0" smtClean="0"/>
                        <a:t>-</a:t>
                      </a:r>
                      <a:endParaRPr lang="ko-KR" altLang="en-US" sz="10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823417"/>
                  </a:ext>
                </a:extLst>
              </a:tr>
              <a:tr h="172387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② </a:t>
                      </a:r>
                      <a:r>
                        <a:rPr lang="en-US" altLang="ko-KR" sz="1200" b="1" dirty="0" smtClean="0"/>
                        <a:t>SNS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채널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dirty="0" smtClean="0"/>
                        <a:t>-</a:t>
                      </a:r>
                      <a:r>
                        <a:rPr lang="en-US" altLang="ko-KR" sz="1000" b="1" dirty="0" smtClean="0"/>
                        <a:t>Facebook</a:t>
                      </a:r>
                      <a:endParaRPr lang="ko-KR" altLang="en-US" sz="1000" b="1" dirty="0"/>
                    </a:p>
                    <a:p>
                      <a:pPr algn="just" latinLnBrk="1"/>
                      <a:r>
                        <a:rPr lang="en-US" altLang="ko-KR" sz="1000" b="1" dirty="0" smtClean="0"/>
                        <a:t>-Linked IN</a:t>
                      </a:r>
                      <a:endParaRPr lang="ko-KR" altLang="en-US" sz="1000" b="1" dirty="0"/>
                    </a:p>
                    <a:p>
                      <a:pPr algn="just" latinLnBrk="1"/>
                      <a:r>
                        <a:rPr lang="en-US" altLang="ko-KR" sz="1000" b="1" dirty="0" smtClean="0"/>
                        <a:t>-Instagram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더 </a:t>
                      </a:r>
                      <a:r>
                        <a:rPr lang="ko-KR" altLang="en-US" sz="1000" b="1" dirty="0" smtClean="0"/>
                        <a:t>스프링 社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smtClean="0"/>
                        <a:t>FB</a:t>
                      </a:r>
                      <a:r>
                        <a:rPr lang="ko-KR" altLang="en-US" sz="1000" dirty="0" smtClean="0"/>
                        <a:t>픽셀</a:t>
                      </a:r>
                      <a:r>
                        <a:rPr lang="en-US" altLang="ko-KR" sz="1000" baseline="0" dirty="0" smtClean="0"/>
                        <a:t> or </a:t>
                      </a:r>
                      <a:r>
                        <a:rPr lang="ko-KR" altLang="en-US" sz="1000" dirty="0" smtClean="0"/>
                        <a:t>관리자 페이지 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u="none" dirty="0" smtClean="0"/>
                        <a:t>  </a:t>
                      </a:r>
                      <a:r>
                        <a:rPr lang="ko-KR" altLang="en-US" sz="1000" u="sng" dirty="0" smtClean="0"/>
                        <a:t>플랫폼 </a:t>
                      </a:r>
                      <a:r>
                        <a:rPr lang="ko-KR" altLang="en-US" sz="1000" u="sng" dirty="0" smtClean="0"/>
                        <a:t>자체 툴 </a:t>
                      </a:r>
                      <a:r>
                        <a:rPr lang="ko-KR" altLang="en-US" sz="1000" b="1" u="sng" dirty="0" smtClean="0"/>
                        <a:t>사용</a:t>
                      </a:r>
                      <a:endParaRPr lang="en-US" altLang="ko-KR" sz="1000" b="1" u="sng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이메일을 </a:t>
                      </a:r>
                      <a:r>
                        <a:rPr lang="ko-KR" altLang="en-US" sz="1000" dirty="0" smtClean="0"/>
                        <a:t>추출하거나 이메일과 연동해서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dirty="0" smtClean="0"/>
                        <a:t>  </a:t>
                      </a:r>
                      <a:r>
                        <a:rPr lang="ko-KR" altLang="en-US" sz="1000" b="1" u="sng" dirty="0" smtClean="0"/>
                        <a:t>정보</a:t>
                      </a:r>
                      <a:r>
                        <a:rPr lang="ko-KR" altLang="en-US" sz="1000" b="1" u="sng" baseline="0" dirty="0" smtClean="0"/>
                        <a:t> </a:t>
                      </a:r>
                      <a:r>
                        <a:rPr lang="ko-KR" altLang="en-US" sz="1000" b="1" u="sng" baseline="0" dirty="0" smtClean="0"/>
                        <a:t>측정 </a:t>
                      </a:r>
                      <a:r>
                        <a:rPr lang="ko-KR" altLang="en-US" sz="1000" b="1" u="sng" baseline="0" dirty="0" smtClean="0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 lang="ko-KR" altLang="en-US" sz="1000" b="1" u="sng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고객 </a:t>
                      </a:r>
                      <a:r>
                        <a:rPr lang="en-US" altLang="ko-KR" sz="1000" b="1" dirty="0" smtClean="0"/>
                        <a:t>CRM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이메일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전화번호 등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을 </a:t>
                      </a:r>
                      <a:r>
                        <a:rPr lang="ko-KR" altLang="en-US" sz="1000" dirty="0" smtClean="0"/>
                        <a:t>모아서</a:t>
                      </a:r>
                      <a:r>
                        <a:rPr lang="en-US" altLang="ko-KR" sz="1000" dirty="0" smtClean="0"/>
                        <a:t>,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u="sng" dirty="0" smtClean="0"/>
                        <a:t>FB </a:t>
                      </a:r>
                      <a:r>
                        <a:rPr lang="en-US" altLang="ko-KR" sz="1000" b="1" u="sng" dirty="0" smtClean="0">
                          <a:solidFill>
                            <a:srgbClr val="FF0000"/>
                          </a:solidFill>
                        </a:rPr>
                        <a:t>Look a Like </a:t>
                      </a:r>
                      <a:r>
                        <a:rPr lang="ko-KR" altLang="en-US" sz="1000" u="sng" dirty="0" smtClean="0"/>
                        <a:t>기술 적용</a:t>
                      </a:r>
                      <a:endParaRPr lang="ko-KR" altLang="en-US" sz="10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30495"/>
                  </a:ext>
                </a:extLst>
              </a:tr>
              <a:tr h="1426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③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en-US" altLang="ko-KR" sz="1200" b="1" baseline="30000" dirty="0" smtClean="0"/>
                        <a:t>rd</a:t>
                      </a:r>
                      <a:r>
                        <a:rPr lang="en-US" altLang="ko-KR" sz="1200" b="1" baseline="0" dirty="0" smtClean="0"/>
                        <a:t> party</a:t>
                      </a:r>
                      <a:r>
                        <a:rPr lang="ko-KR" altLang="en-US" sz="1200" b="1" baseline="0" dirty="0" smtClean="0"/>
                        <a:t> </a:t>
                      </a:r>
                      <a:endParaRPr lang="en-US" altLang="ko-KR" sz="12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/>
                        <a:t>   </a:t>
                      </a:r>
                      <a:r>
                        <a:rPr lang="ko-KR" altLang="en-US" sz="1200" b="1" dirty="0" smtClean="0"/>
                        <a:t>플랫폼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-</a:t>
                      </a:r>
                      <a:r>
                        <a:rPr lang="en-US" altLang="ko-KR" sz="1000" b="1" dirty="0" smtClean="0"/>
                        <a:t>Amazon Biz</a:t>
                      </a:r>
                      <a:endParaRPr lang="ko-KR" altLang="en-US" sz="1000" b="1" dirty="0"/>
                    </a:p>
                    <a:p>
                      <a:pPr latinLnBrk="1"/>
                      <a:r>
                        <a:rPr lang="en-US" altLang="ko-KR" sz="1000" b="1" dirty="0" smtClean="0"/>
                        <a:t>-3</a:t>
                      </a:r>
                      <a:r>
                        <a:rPr lang="en-US" altLang="ko-KR" sz="1000" b="1" baseline="30000" dirty="0" smtClean="0"/>
                        <a:t>rd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baseline="0" dirty="0" smtClean="0"/>
                        <a:t>party B2B </a:t>
                      </a:r>
                      <a:r>
                        <a:rPr lang="ko-KR" altLang="en-US" sz="1000" b="1" baseline="0" dirty="0" smtClean="0"/>
                        <a:t>플랫폼 </a:t>
                      </a:r>
                      <a:r>
                        <a:rPr lang="en-US" altLang="ko-KR" sz="1000" b="1" baseline="0" dirty="0" smtClean="0"/>
                        <a:t>(</a:t>
                      </a:r>
                      <a:r>
                        <a:rPr lang="ko-KR" altLang="en-US" sz="1000" b="1" baseline="0" dirty="0" err="1" smtClean="0"/>
                        <a:t>미즈미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ko-KR" altLang="en-US" sz="1000" b="1" baseline="0" dirty="0" err="1" smtClean="0"/>
                        <a:t>모노타로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en-US" altLang="ko-KR" sz="1000" b="1" baseline="0" dirty="0" err="1" smtClean="0"/>
                        <a:t>Lazada</a:t>
                      </a:r>
                      <a:r>
                        <a:rPr lang="ko-KR" altLang="en-US" sz="1000" b="1" baseline="0" dirty="0" smtClean="0"/>
                        <a:t> 등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검토 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u="sng" dirty="0" smtClean="0"/>
                        <a:t>플랫폼 자체 분석 툴 </a:t>
                      </a:r>
                      <a:r>
                        <a:rPr lang="ko-KR" altLang="en-US" sz="1000" b="1" u="sng" dirty="0" smtClean="0"/>
                        <a:t>사용</a:t>
                      </a:r>
                      <a:endParaRPr lang="en-US" altLang="ko-KR" sz="1000" b="1" u="sng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474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692696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LS ELECTRIC</a:t>
            </a:r>
            <a:r>
              <a:rPr lang="ko-KR" altLang="en-US" sz="1400" dirty="0" smtClean="0"/>
              <a:t>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가지의 </a:t>
            </a:r>
            <a:r>
              <a:rPr lang="en-US" altLang="ko-KR" sz="1400" b="1" dirty="0" smtClean="0"/>
              <a:t>Data Performance Marketing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영역으로 현재 온라인 사업을 확대를 추진 중</a:t>
            </a:r>
            <a:endParaRPr lang="ko-KR" altLang="en-US" sz="1400" dirty="0"/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Executive Summary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68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904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LS ELECTRIC </a:t>
            </a:r>
            <a:r>
              <a:rPr lang="ko-KR" altLang="en-US" sz="1600" b="1" dirty="0" smtClean="0"/>
              <a:t>홈페이지는 국내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일본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미국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동남아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개국으로 운영 중이며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별도의 회원 가입이나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마케팅 활동을 위한 체제는 미흡함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GA</a:t>
            </a:r>
            <a:r>
              <a:rPr lang="ko-KR" altLang="en-US" sz="1600" b="1" dirty="0" smtClean="0"/>
              <a:t>로 볼 수 있는 수준이</a:t>
            </a:r>
            <a:r>
              <a:rPr lang="en-US" altLang="ko-KR" sz="1600" b="1" dirty="0" smtClean="0"/>
              <a:t>..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자체 홈페이지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400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92696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LS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홈페이지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문제점 및 해결방안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자체 홈페이지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07349"/>
              </p:ext>
            </p:extLst>
          </p:nvPr>
        </p:nvGraphicFramePr>
        <p:xfrm>
          <a:off x="1403648" y="1412776"/>
          <a:ext cx="60960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874506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2402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고객 데이터 수집 문제점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해결법 제안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2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ko-KR" altLang="en-US" sz="1050" dirty="0" err="1" smtClean="0"/>
                        <a:t>구매문의</a:t>
                      </a:r>
                      <a:r>
                        <a:rPr lang="ko-KR" altLang="en-US" sz="1050" dirty="0" smtClean="0"/>
                        <a:t> 클릭</a:t>
                      </a:r>
                      <a:r>
                        <a:rPr lang="en-US" altLang="ko-KR" sz="1050" dirty="0" smtClean="0"/>
                        <a:t>' </a:t>
                      </a:r>
                      <a:r>
                        <a:rPr lang="ko-KR" altLang="en-US" sz="1050" dirty="0" smtClean="0"/>
                        <a:t>행위를 </a:t>
                      </a:r>
                      <a:r>
                        <a:rPr lang="en-US" altLang="ko-KR" sz="1050" dirty="0" smtClean="0"/>
                        <a:t>'GA </a:t>
                      </a:r>
                      <a:r>
                        <a:rPr lang="ko-KR" altLang="en-US" sz="1050" dirty="0" err="1" smtClean="0"/>
                        <a:t>전환목표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ko-KR" altLang="en-US" sz="1050" dirty="0" smtClean="0"/>
                        <a:t>로 설정할 때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문제 발생 가능성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- Product</a:t>
                      </a:r>
                      <a:r>
                        <a:rPr lang="ko-KR" altLang="en-US" sz="1050" dirty="0" smtClean="0"/>
                        <a:t>페이지에서 곧바로 구매 문의 탭으로 이어지는 곳이 없음 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즉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고객이 어느 </a:t>
                      </a:r>
                      <a:r>
                        <a:rPr lang="en-US" altLang="ko-KR" sz="1050" dirty="0" smtClean="0"/>
                        <a:t>Product</a:t>
                      </a:r>
                      <a:r>
                        <a:rPr lang="ko-KR" altLang="en-US" sz="1050" dirty="0" smtClean="0"/>
                        <a:t>를 보고 구매 문의를 하는지 알 수 없음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Product</a:t>
                      </a:r>
                      <a:r>
                        <a:rPr lang="ko-KR" altLang="en-US" sz="1050" dirty="0" smtClean="0"/>
                        <a:t>탭에 </a:t>
                      </a:r>
                      <a:r>
                        <a:rPr lang="ko-KR" altLang="en-US" sz="1050" dirty="0" err="1" smtClean="0"/>
                        <a:t>구매문의</a:t>
                      </a:r>
                      <a:r>
                        <a:rPr lang="ko-KR" altLang="en-US" sz="1050" dirty="0" smtClean="0"/>
                        <a:t> 탭 추가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3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download</a:t>
                      </a:r>
                      <a:r>
                        <a:rPr lang="ko-KR" altLang="en-US" sz="1050" dirty="0" smtClean="0"/>
                        <a:t>탭에 </a:t>
                      </a:r>
                      <a:r>
                        <a:rPr lang="en-US" altLang="ko-KR" sz="1050" dirty="0" smtClean="0"/>
                        <a:t>send E-mail</a:t>
                      </a:r>
                      <a:r>
                        <a:rPr lang="ko-KR" altLang="en-US" sz="1050" dirty="0" smtClean="0"/>
                        <a:t>탭이 여러 개 </a:t>
                      </a:r>
                      <a:r>
                        <a:rPr lang="ko-KR" altLang="en-US" sz="1050" dirty="0" err="1" smtClean="0"/>
                        <a:t>모여있음</a:t>
                      </a:r>
                      <a:r>
                        <a:rPr lang="ko-KR" altLang="en-US" sz="105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따라서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고객이 어떤 제품을 보고 </a:t>
                      </a:r>
                      <a:r>
                        <a:rPr lang="ko-KR" altLang="en-US" sz="1050" dirty="0" err="1" smtClean="0"/>
                        <a:t>컨택을</a:t>
                      </a:r>
                      <a:r>
                        <a:rPr lang="ko-KR" altLang="en-US" sz="1050" dirty="0" smtClean="0"/>
                        <a:t> 하려는지 알 수 없음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▶고객의 행동 흐름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순서 파악 필요 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8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Third party</a:t>
                      </a:r>
                      <a:r>
                        <a:rPr lang="ko-KR" altLang="en-US" sz="1050" dirty="0" smtClean="0"/>
                        <a:t>로의 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en-US" altLang="ko-KR" sz="1050" dirty="0" err="1" smtClean="0"/>
                        <a:t>url</a:t>
                      </a:r>
                      <a:r>
                        <a:rPr lang="ko-KR" altLang="en-US" sz="1050" dirty="0" smtClean="0"/>
                        <a:t>링크</a:t>
                      </a:r>
                      <a:r>
                        <a:rPr lang="en-US" altLang="ko-KR" sz="1050" dirty="0" smtClean="0"/>
                        <a:t>' </a:t>
                      </a:r>
                      <a:r>
                        <a:rPr lang="ko-KR" altLang="en-US" sz="1050" dirty="0" smtClean="0"/>
                        <a:t>부재 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고객이 단순 문의를 하려는지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실제 구매를 원하는지 추적 불가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send E-mail</a:t>
                      </a:r>
                      <a:r>
                        <a:rPr lang="ko-KR" altLang="en-US" sz="1050" dirty="0" smtClean="0"/>
                        <a:t>기능 외에 </a:t>
                      </a:r>
                      <a:r>
                        <a:rPr lang="en-US" altLang="ko-KR" sz="1050" dirty="0" smtClean="0"/>
                        <a:t>URL</a:t>
                      </a:r>
                      <a:r>
                        <a:rPr lang="ko-KR" altLang="en-US" sz="1050" dirty="0" smtClean="0"/>
                        <a:t>링크 탭 추가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77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Support</a:t>
                      </a:r>
                      <a:r>
                        <a:rPr lang="ko-KR" altLang="en-US" sz="1050" dirty="0" smtClean="0"/>
                        <a:t>탭에서 정보 추출 어려움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고객이 어떠한 이유로 </a:t>
                      </a:r>
                      <a:r>
                        <a:rPr lang="en-US" altLang="ko-KR" sz="1050" dirty="0" smtClean="0"/>
                        <a:t>Manual</a:t>
                      </a:r>
                      <a:r>
                        <a:rPr lang="ko-KR" altLang="en-US" sz="1050" dirty="0" smtClean="0"/>
                        <a:t>을 보러 들어갔는지 추적 불가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▶사용자가 </a:t>
                      </a:r>
                      <a:r>
                        <a:rPr lang="en-US" altLang="ko-KR" sz="1050" dirty="0" smtClean="0"/>
                        <a:t>Manual </a:t>
                      </a:r>
                      <a:r>
                        <a:rPr lang="ko-KR" altLang="en-US" sz="1050" dirty="0" smtClean="0"/>
                        <a:t>다운 받을 때</a:t>
                      </a:r>
                      <a:r>
                        <a:rPr lang="en-US" altLang="ko-KR" sz="105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설문조사 페이지 </a:t>
                      </a:r>
                      <a:r>
                        <a:rPr lang="en-US" altLang="ko-KR" sz="1050" dirty="0" smtClean="0"/>
                        <a:t>Modal</a:t>
                      </a:r>
                      <a:r>
                        <a:rPr lang="ko-KR" altLang="en-US" sz="1050" dirty="0" smtClean="0"/>
                        <a:t>으로 띄워주는 작업 필요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77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▶고객이 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ko-KR" altLang="en-US" sz="1050" dirty="0" smtClean="0"/>
                        <a:t>비 로그인</a:t>
                      </a:r>
                      <a:r>
                        <a:rPr lang="en-US" altLang="ko-KR" sz="1050" dirty="0" smtClean="0"/>
                        <a:t>' </a:t>
                      </a:r>
                      <a:r>
                        <a:rPr lang="ko-KR" altLang="en-US" sz="1050" dirty="0" smtClean="0"/>
                        <a:t>으로 접속 하기 때문에 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ko-KR" altLang="en-US" sz="1050" dirty="0" err="1" smtClean="0"/>
                        <a:t>타게팅</a:t>
                      </a:r>
                      <a:r>
                        <a:rPr lang="en-US" altLang="ko-KR" sz="1050" dirty="0" smtClean="0"/>
                        <a:t>' </a:t>
                      </a:r>
                      <a:r>
                        <a:rPr lang="ko-KR" altLang="en-US" sz="1050" dirty="0" smtClean="0"/>
                        <a:t>불가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- </a:t>
                      </a:r>
                      <a:r>
                        <a:rPr lang="ko-KR" altLang="en-US" sz="1050" dirty="0" smtClean="0"/>
                        <a:t>쿠키 정보는 얻을 수 있지만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쿠키 만으로는 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ko-KR" altLang="en-US" sz="1050" dirty="0" smtClean="0"/>
                        <a:t>타겟 고객</a:t>
                      </a:r>
                      <a:r>
                        <a:rPr lang="en-US" altLang="ko-KR" sz="1050" dirty="0" smtClean="0"/>
                        <a:t>' </a:t>
                      </a:r>
                      <a:r>
                        <a:rPr lang="ko-KR" altLang="en-US" sz="1050" dirty="0" smtClean="0"/>
                        <a:t>관리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smtClean="0"/>
                        <a:t>추적 불가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▶</a:t>
                      </a:r>
                      <a:r>
                        <a:rPr lang="en-US" altLang="ko-KR" sz="1050" dirty="0" smtClean="0"/>
                        <a:t>send E-mail</a:t>
                      </a:r>
                      <a:r>
                        <a:rPr lang="ko-KR" altLang="en-US" sz="1050" dirty="0" smtClean="0"/>
                        <a:t>기능을 통해 고객의 구매정보를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얻는 </a:t>
                      </a:r>
                      <a:r>
                        <a:rPr lang="en-US" altLang="ko-KR" sz="1050" dirty="0" smtClean="0"/>
                        <a:t>'E-mail </a:t>
                      </a:r>
                      <a:r>
                        <a:rPr lang="ko-KR" altLang="en-US" sz="1050" dirty="0" smtClean="0"/>
                        <a:t>담당자</a:t>
                      </a:r>
                      <a:r>
                        <a:rPr lang="en-US" altLang="ko-KR" sz="1050" dirty="0" smtClean="0"/>
                        <a:t>'</a:t>
                      </a:r>
                      <a:r>
                        <a:rPr lang="ko-KR" altLang="en-US" sz="1050" dirty="0" smtClean="0"/>
                        <a:t>에게 고객정보 요청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9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42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525865" cy="50559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6926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ko-KR" altLang="en-US" sz="1600" b="1" dirty="0" smtClean="0"/>
              <a:t>페이스북 </a:t>
            </a:r>
            <a:r>
              <a:rPr lang="ko-KR" altLang="en-US" sz="1600" b="1" dirty="0" smtClean="0"/>
              <a:t>페이지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인사이트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SNS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채널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143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9269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ko-KR" altLang="en-US" sz="1600" b="1" dirty="0" smtClean="0"/>
              <a:t>페이스북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픽셀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350101" cy="4320480"/>
          </a:xfrm>
          <a:prstGeom prst="rect">
            <a:avLst/>
          </a:prstGeom>
        </p:spPr>
      </p:pic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II. SNS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채널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2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92696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ko-KR" altLang="en-US" sz="1600" b="1" dirty="0" smtClean="0"/>
              <a:t>자사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온라인 거래선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556792"/>
            <a:ext cx="2714625" cy="152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395104"/>
            <a:ext cx="2181225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1442467"/>
            <a:ext cx="6153150" cy="3829050"/>
          </a:xfrm>
          <a:prstGeom prst="rect">
            <a:avLst/>
          </a:prstGeom>
        </p:spPr>
      </p:pic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III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3rd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party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602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5379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유첨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SNS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홍보 활동 현황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38826" y="680542"/>
            <a:ext cx="138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‘20.07.28</a:t>
            </a:r>
            <a:r>
              <a:rPr lang="ko-KR" altLang="en-US" sz="1400" dirty="0" smtClean="0"/>
              <a:t> 기준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53224"/>
              </p:ext>
            </p:extLst>
          </p:nvPr>
        </p:nvGraphicFramePr>
        <p:xfrm>
          <a:off x="899592" y="711052"/>
          <a:ext cx="6739234" cy="5462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7">
                  <a:extLst>
                    <a:ext uri="{9D8B030D-6E8A-4147-A177-3AD203B41FA5}">
                      <a16:colId xmlns:a16="http://schemas.microsoft.com/office/drawing/2014/main" val="4223034615"/>
                    </a:ext>
                  </a:extLst>
                </a:gridCol>
                <a:gridCol w="1830940">
                  <a:extLst>
                    <a:ext uri="{9D8B030D-6E8A-4147-A177-3AD203B41FA5}">
                      <a16:colId xmlns:a16="http://schemas.microsoft.com/office/drawing/2014/main" val="2741041935"/>
                    </a:ext>
                  </a:extLst>
                </a:gridCol>
                <a:gridCol w="1336933">
                  <a:extLst>
                    <a:ext uri="{9D8B030D-6E8A-4147-A177-3AD203B41FA5}">
                      <a16:colId xmlns:a16="http://schemas.microsoft.com/office/drawing/2014/main" val="1789332225"/>
                    </a:ext>
                  </a:extLst>
                </a:gridCol>
                <a:gridCol w="1861116">
                  <a:extLst>
                    <a:ext uri="{9D8B030D-6E8A-4147-A177-3AD203B41FA5}">
                      <a16:colId xmlns:a16="http://schemas.microsoft.com/office/drawing/2014/main" val="3961059332"/>
                    </a:ext>
                  </a:extLst>
                </a:gridCol>
                <a:gridCol w="834578">
                  <a:extLst>
                    <a:ext uri="{9D8B030D-6E8A-4147-A177-3AD203B41FA5}">
                      <a16:colId xmlns:a16="http://schemas.microsoft.com/office/drawing/2014/main" val="100623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lt"/>
                        </a:rPr>
                        <a:t>이름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lt"/>
                        </a:rPr>
                        <a:t>역할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lt"/>
                        </a:rPr>
                        <a:t>방문자 </a:t>
                      </a:r>
                      <a:r>
                        <a:rPr lang="en-US" altLang="ko-KR" sz="1100" b="1" dirty="0" smtClean="0">
                          <a:latin typeface="+mn-lt"/>
                        </a:rPr>
                        <a:t>or </a:t>
                      </a:r>
                      <a:r>
                        <a:rPr lang="ko-KR" altLang="en-US" sz="1100" b="1" dirty="0" smtClean="0">
                          <a:latin typeface="+mn-lt"/>
                        </a:rPr>
                        <a:t>구독자 수 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lt"/>
                        </a:rPr>
                        <a:t>추적도구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9202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lt"/>
                        </a:rPr>
                        <a:t>웹페이지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https://www.lselectric.co.kr/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Product </a:t>
                      </a:r>
                      <a:r>
                        <a:rPr lang="ko-KR" altLang="en-US" sz="800" dirty="0" smtClean="0">
                          <a:latin typeface="+mn-lt"/>
                        </a:rPr>
                        <a:t>소개</a:t>
                      </a:r>
                      <a:r>
                        <a:rPr lang="en-US" altLang="ko-KR" sz="800" dirty="0" smtClean="0">
                          <a:latin typeface="+mn-lt"/>
                        </a:rPr>
                        <a:t>, Manual </a:t>
                      </a:r>
                      <a:r>
                        <a:rPr lang="ko-KR" altLang="en-US" sz="800" dirty="0" smtClean="0">
                          <a:latin typeface="+mn-lt"/>
                        </a:rPr>
                        <a:t>다운로드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dirty="0" smtClean="0">
                          <a:latin typeface="+mn-lt"/>
                        </a:rPr>
                        <a:t>구매 문의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월 </a:t>
                      </a:r>
                      <a:r>
                        <a:rPr lang="en-US" altLang="ko-KR" sz="800" dirty="0" smtClean="0">
                          <a:latin typeface="+mn-lt"/>
                        </a:rPr>
                        <a:t>1.7</a:t>
                      </a:r>
                      <a:r>
                        <a:rPr lang="ko-KR" altLang="en-US" sz="800" dirty="0" smtClean="0">
                          <a:latin typeface="+mn-lt"/>
                        </a:rPr>
                        <a:t>만명 방문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GA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39640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https://tech-square.co.kr/kr/main.do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중소기업 스마트 공장 구축을 </a:t>
                      </a:r>
                      <a:r>
                        <a:rPr lang="ko-KR" altLang="en-US" sz="800" u="none" strike="noStrike" dirty="0" err="1">
                          <a:effectLst/>
                          <a:latin typeface="+mn-lt"/>
                        </a:rPr>
                        <a:t>서포트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71590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http://www.lselectricwebzine.com/2020_07/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SNS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홍보 링크 공유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83765"/>
                  </a:ext>
                </a:extLst>
              </a:tr>
              <a:tr h="22669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latin typeface="+mn-lt"/>
                        </a:rPr>
                        <a:t>Youtube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LS ELECTRIC Tech Support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기기 설정법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사용법 동영상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구독자 </a:t>
                      </a:r>
                      <a:r>
                        <a:rPr lang="en-US" altLang="ko-KR" sz="800" dirty="0" smtClean="0">
                          <a:latin typeface="+mn-lt"/>
                        </a:rPr>
                        <a:t>2.34</a:t>
                      </a:r>
                      <a:r>
                        <a:rPr lang="ko-KR" altLang="en-US" sz="800" dirty="0" smtClean="0">
                          <a:latin typeface="+mn-lt"/>
                        </a:rPr>
                        <a:t>천명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6925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LS ELECTRIC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예능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컨퍼런스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소개 동영상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구독자 </a:t>
                      </a:r>
                      <a:r>
                        <a:rPr lang="en-US" altLang="ko-KR" sz="800" dirty="0" smtClean="0">
                          <a:latin typeface="+mn-lt"/>
                        </a:rPr>
                        <a:t>1.64</a:t>
                      </a:r>
                      <a:r>
                        <a:rPr lang="ko-KR" altLang="en-US" sz="800" dirty="0" smtClean="0">
                          <a:latin typeface="+mn-lt"/>
                        </a:rPr>
                        <a:t>천명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37885"/>
                  </a:ext>
                </a:extLst>
              </a:tr>
              <a:tr h="173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 ELECTRIC America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제품 소개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구독자 </a:t>
                      </a:r>
                      <a:r>
                        <a:rPr lang="en-US" altLang="ko-KR" sz="800" dirty="0" smtClean="0">
                          <a:latin typeface="+mn-lt"/>
                        </a:rPr>
                        <a:t>287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94579"/>
                  </a:ext>
                </a:extLst>
              </a:tr>
              <a:tr h="1866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ELECTRIC_Global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홍보영상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솔루션 제공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구독자 </a:t>
                      </a:r>
                      <a:r>
                        <a:rPr lang="en-US" altLang="ko-KR" sz="800" dirty="0" smtClean="0">
                          <a:latin typeface="+mn-lt"/>
                        </a:rPr>
                        <a:t>52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5192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 ELECTRIC 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홍보영상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제품 소개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구독자 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29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487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 ELECTRIC Seminar &amp; Product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세미나 영상 제공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구독자 </a:t>
                      </a:r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5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58393"/>
                  </a:ext>
                </a:extLst>
              </a:tr>
              <a:tr h="23304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lt"/>
                        </a:rPr>
                        <a:t>Facebook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산전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산업자동화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lt"/>
                        </a:rPr>
                        <a:t>각종 이벤트</a:t>
                      </a:r>
                      <a:r>
                        <a:rPr lang="en-US" altLang="ko-KR" sz="800" u="none" strike="noStrike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lt"/>
                        </a:rPr>
                        <a:t>소식 공유</a:t>
                      </a:r>
                      <a:r>
                        <a:rPr lang="en-US" altLang="ko-KR" sz="800" u="none" strike="noStrike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lt"/>
                        </a:rPr>
                        <a:t>인터뷰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2.3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천명 좋아요 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07312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LS </a:t>
                      </a:r>
                      <a:r>
                        <a:rPr lang="en-US" altLang="ko-KR" sz="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ELECTRIC_global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  <a:latin typeface="+mn-lt"/>
                        </a:rPr>
                        <a:t>캠페인</a:t>
                      </a:r>
                      <a:r>
                        <a:rPr lang="en-US" altLang="ko-KR" sz="800" u="none" strike="noStrike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lt"/>
                        </a:rPr>
                        <a:t>제품 홍보</a:t>
                      </a:r>
                      <a:r>
                        <a:rPr lang="en-US" altLang="ko-KR" sz="800" u="none" strike="noStrike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  <a:latin typeface="+mn-lt"/>
                        </a:rPr>
                        <a:t>소식 공유</a:t>
                      </a:r>
                      <a:r>
                        <a:rPr lang="en-US" altLang="ko-KR" sz="800" u="none" strike="noStrike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u="none" strike="noStrike" dirty="0" err="1" smtClean="0">
                          <a:effectLst/>
                          <a:latin typeface="+mn-lt"/>
                        </a:rPr>
                        <a:t>기술소개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2.1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천명 좋아요 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721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LS ELECTRIC Middle East FZE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소개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dirty="0" smtClean="0">
                          <a:latin typeface="+mn-lt"/>
                        </a:rPr>
                        <a:t>소식 공유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706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명 좋아요 페이지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40880"/>
                  </a:ext>
                </a:extLst>
              </a:tr>
              <a:tr h="192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LS ELECTRIC Vietnam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소개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dirty="0" smtClean="0">
                          <a:latin typeface="+mn-lt"/>
                        </a:rPr>
                        <a:t>소식 공유</a:t>
                      </a:r>
                    </a:p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689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명 좋아요 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542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LS ELECTRIC Europe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소개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dirty="0" smtClean="0">
                          <a:latin typeface="+mn-lt"/>
                        </a:rPr>
                        <a:t>소식 공유</a:t>
                      </a:r>
                    </a:p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43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명 좋아요 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37604"/>
                  </a:ext>
                </a:extLst>
              </a:tr>
              <a:tr h="233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LS ELECTRIC &amp; </a:t>
                      </a:r>
                      <a:r>
                        <a:rPr lang="en-US" sz="800" u="none" strike="noStrike" dirty="0" err="1">
                          <a:effectLst/>
                          <a:latin typeface="+mn-lt"/>
                        </a:rPr>
                        <a:t>Eletronics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소개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dirty="0" smtClean="0">
                          <a:latin typeface="+mn-lt"/>
                        </a:rPr>
                        <a:t>소식 공유</a:t>
                      </a:r>
                    </a:p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34</a:t>
                      </a:r>
                      <a:r>
                        <a:rPr lang="ko-KR" altLang="en-US" sz="800" u="none" strike="noStrike" dirty="0">
                          <a:effectLst/>
                          <a:latin typeface="+mn-lt"/>
                        </a:rPr>
                        <a:t>명 좋아요 페이지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41445"/>
                  </a:ext>
                </a:extLst>
              </a:tr>
              <a:tr h="3830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lt"/>
                        </a:rPr>
                        <a:t>Instagram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lselectric_auto.kr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"(</a:t>
                      </a:r>
                      <a:r>
                        <a:rPr lang="ko-KR" altLang="en-US" sz="800" dirty="0" smtClean="0">
                          <a:latin typeface="+mn-lt"/>
                        </a:rPr>
                        <a:t>페이스북</a:t>
                      </a:r>
                      <a:r>
                        <a:rPr lang="en-US" altLang="ko-KR" sz="800" dirty="0" smtClean="0">
                          <a:latin typeface="+mn-lt"/>
                        </a:rPr>
                        <a:t>) LS</a:t>
                      </a:r>
                      <a:r>
                        <a:rPr lang="ko-KR" altLang="en-US" sz="800" dirty="0" smtClean="0">
                          <a:latin typeface="+mn-lt"/>
                        </a:rPr>
                        <a:t>산전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산업자동화</a:t>
                      </a:r>
                      <a:r>
                        <a:rPr lang="en-US" altLang="ko-KR" sz="800" dirty="0" smtClean="0">
                          <a:latin typeface="+mn-lt"/>
                        </a:rPr>
                        <a:t>"</a:t>
                      </a:r>
                      <a:r>
                        <a:rPr lang="ko-KR" altLang="en-US" sz="800" dirty="0" smtClean="0">
                          <a:latin typeface="+mn-lt"/>
                        </a:rPr>
                        <a:t>와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800" dirty="0" smtClean="0">
                          <a:latin typeface="+mn-lt"/>
                        </a:rPr>
                        <a:t> 동일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546 </a:t>
                      </a:r>
                      <a:r>
                        <a:rPr lang="ko-KR" altLang="en-US" sz="800" u="none" strike="noStrike" dirty="0" err="1">
                          <a:effectLst/>
                          <a:latin typeface="+mn-lt"/>
                        </a:rPr>
                        <a:t>팔로워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98979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lt"/>
                        </a:rPr>
                        <a:t>lselectric_global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제품 사진 공유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120 </a:t>
                      </a:r>
                      <a:r>
                        <a:rPr lang="ko-KR" altLang="en-US" sz="800" u="none" strike="noStrike" dirty="0" err="1">
                          <a:effectLst/>
                          <a:latin typeface="+mn-lt"/>
                        </a:rPr>
                        <a:t>팔로워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66380"/>
                  </a:ext>
                </a:extLst>
              </a:tr>
              <a:tr h="138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lt"/>
                        </a:rPr>
                        <a:t>ls_electric_azerbaijan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제품 사진 공유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94 </a:t>
                      </a:r>
                      <a:r>
                        <a:rPr lang="ko-KR" altLang="en-US" sz="800" u="none" strike="noStrike" dirty="0" err="1">
                          <a:effectLst/>
                          <a:latin typeface="+mn-lt"/>
                        </a:rPr>
                        <a:t>팔로워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21725"/>
                  </a:ext>
                </a:extLst>
              </a:tr>
              <a:tr h="154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+mn-lt"/>
                        </a:rPr>
                        <a:t>lselectric.europe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제품 사진 공유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74 </a:t>
                      </a:r>
                      <a:r>
                        <a:rPr lang="ko-KR" altLang="en-US" sz="800" u="none" strike="noStrike" dirty="0" err="1">
                          <a:effectLst/>
                          <a:latin typeface="+mn-lt"/>
                        </a:rPr>
                        <a:t>팔로워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latin typeface="+mn-lt"/>
                        </a:rPr>
                        <a:t>LinkedIN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LS </a:t>
                      </a:r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ELECTRIC_global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LS</a:t>
                      </a:r>
                      <a:r>
                        <a:rPr lang="ko-KR" altLang="en-US" sz="800" dirty="0" smtClean="0">
                          <a:latin typeface="+mn-lt"/>
                        </a:rPr>
                        <a:t>제품 사진 공유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lt"/>
                        </a:rPr>
                        <a:t>4,634 </a:t>
                      </a:r>
                      <a:r>
                        <a:rPr lang="ko-KR" altLang="en-US" sz="800" u="none" strike="noStrike" dirty="0" err="1">
                          <a:effectLst/>
                          <a:latin typeface="+mn-lt"/>
                        </a:rPr>
                        <a:t>팔로워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6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9740"/>
              </p:ext>
            </p:extLst>
          </p:nvPr>
        </p:nvGraphicFramePr>
        <p:xfrm>
          <a:off x="395536" y="908720"/>
          <a:ext cx="8424936" cy="5472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513">
                  <a:extLst>
                    <a:ext uri="{9D8B030D-6E8A-4147-A177-3AD203B41FA5}">
                      <a16:colId xmlns:a16="http://schemas.microsoft.com/office/drawing/2014/main" val="3404560873"/>
                    </a:ext>
                  </a:extLst>
                </a:gridCol>
                <a:gridCol w="4179764">
                  <a:extLst>
                    <a:ext uri="{9D8B030D-6E8A-4147-A177-3AD203B41FA5}">
                      <a16:colId xmlns:a16="http://schemas.microsoft.com/office/drawing/2014/main" val="2388922009"/>
                    </a:ext>
                  </a:extLst>
                </a:gridCol>
                <a:gridCol w="1152507">
                  <a:extLst>
                    <a:ext uri="{9D8B030D-6E8A-4147-A177-3AD203B41FA5}">
                      <a16:colId xmlns:a16="http://schemas.microsoft.com/office/drawing/2014/main" val="17246095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836952521"/>
                    </a:ext>
                  </a:extLst>
                </a:gridCol>
              </a:tblGrid>
              <a:tr h="481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TOP5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국가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홈페이지 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영문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웹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자사 제품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127984"/>
                  </a:ext>
                </a:extLst>
              </a:tr>
              <a:tr h="66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인도네시아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Lazada.co.id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89584"/>
                  </a:ext>
                </a:extLst>
              </a:tr>
              <a:tr h="1080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베트남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Lazada.vn</a:t>
                      </a:r>
                      <a:endParaRPr lang="en-US" altLang="ko-KR" sz="1200" b="1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Adayroi.com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482906"/>
                  </a:ext>
                </a:extLst>
              </a:tr>
              <a:tr h="1080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말레이시아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Lazada.com.my</a:t>
                      </a:r>
                      <a:endParaRPr lang="en-US" altLang="ko-KR" sz="1200" b="1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11street.my</a:t>
                      </a:r>
                      <a:endParaRPr lang="ko-KR" altLang="en-US" sz="1200" b="1" u="none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저압 차단기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판매 중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(MCCB)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052119"/>
                  </a:ext>
                </a:extLst>
              </a:tr>
              <a:tr h="1080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필리핀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Lazada.com.ph</a:t>
                      </a:r>
                      <a:endParaRPr lang="en-US" altLang="ko-KR" sz="1200" b="1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Shopee.ph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604416"/>
                  </a:ext>
                </a:extLst>
              </a:tr>
              <a:tr h="1080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싱가포르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Lazada.sg</a:t>
                      </a:r>
                      <a:endParaRPr lang="en-US" altLang="ko-KR" sz="1200" b="1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Qoo10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284320"/>
                  </a:ext>
                </a:extLst>
              </a:tr>
            </a:tbl>
          </a:graphicData>
        </a:graphic>
      </p:graphicFrame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200472" y="148570"/>
            <a:ext cx="80439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유첨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동남아 전자상거래 온라인 시장 규모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TOP5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604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그림" ma:contentTypeID="0x010102002A76CAFD0C121E4A9EB0DEBD49D92EBA" ma:contentTypeVersion="0" ma:contentTypeDescription="이미지 또는 사진을 업로드합니다." ma:contentTypeScope="" ma:versionID="a38f4fb02150d7db2d9a5b154016ab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92b7d9e66fc50bb8ac40654560948c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그림 너비" ma:internalName="ImageWidth" ma:readOnly="true">
      <xsd:simpleType>
        <xsd:restriction base="dms:Unknown"/>
      </xsd:simpleType>
    </xsd:element>
    <xsd:element name="ImageHeight" ma:index="12" nillable="true" ma:displayName="그림 높이" ma:internalName="ImageHeight" ma:readOnly="true">
      <xsd:simpleType>
        <xsd:restriction base="dms:Unknown"/>
      </xsd:simpleType>
    </xsd:element>
    <xsd:element name="ImageCreateDate" ma:index="13" nillable="true" ma:displayName="그림 만든 날짜" ma:format="DateTime" ma:hidden="true" ma:internalName="ImageCreateDate">
      <xsd:simpleType>
        <xsd:restriction base="dms:DateTime"/>
      </xsd:simpleType>
    </xsd:element>
    <xsd:element name="Description" ma:index="14" nillable="true" ma:displayName="설명" ma:description="그림의 대체 텍스트로 사용됩니다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축소판 그림 있음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미리 보기 있음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미리 보기 이미지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8" ma:displayName="제목"/>
        <xsd:element ref="dc:subject" minOccurs="0" maxOccurs="1"/>
        <xsd:element ref="dc:description" minOccurs="0" maxOccurs="1"/>
        <xsd:element name="keywords" minOccurs="0" maxOccurs="1" type="xsd:string" ma:index="20" ma:displayName="키워드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BD9C0C-030F-4883-AFE9-A71F752A5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6CF0E6-0D46-4CE5-8D7A-9954FDA2EE20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27537CA-AAA7-4B11-A090-1B87533F70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652</Words>
  <Application>Microsoft Office PowerPoint</Application>
  <PresentationFormat>화면 슬라이드 쇼(4:3)</PresentationFormat>
  <Paragraphs>176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최명근 (myoungguen.choi)</dc:creator>
  <cp:keywords/>
  <cp:lastModifiedBy>박영민 (youngmin.park)</cp:lastModifiedBy>
  <cp:revision>510</cp:revision>
  <cp:lastPrinted>2020-05-15T01:25:23Z</cp:lastPrinted>
  <dcterms:created xsi:type="dcterms:W3CDTF">2011-10-31T13:30:17Z</dcterms:created>
  <dcterms:modified xsi:type="dcterms:W3CDTF">2020-08-10T08:16:20Z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0x010102002A76CAFD0C121E4A9EB0DEBD49D92EBA</vt:lpwstr>
  </property>
</Properties>
</file>