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5"/>
  </p:notesMasterIdLst>
  <p:sldIdLst>
    <p:sldId id="256" r:id="rId2"/>
    <p:sldId id="257" r:id="rId3"/>
    <p:sldId id="270" r:id="rId4"/>
    <p:sldId id="268" r:id="rId5"/>
    <p:sldId id="258" r:id="rId6"/>
    <p:sldId id="267" r:id="rId7"/>
    <p:sldId id="259" r:id="rId8"/>
    <p:sldId id="263" r:id="rId9"/>
    <p:sldId id="265" r:id="rId10"/>
    <p:sldId id="266" r:id="rId11"/>
    <p:sldId id="26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79" d="100"/>
          <a:sy n="79" d="100"/>
        </p:scale>
        <p:origin x="17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1F896-500D-4636-B44B-4E028070B3A9}" type="datetimeFigureOut">
              <a:rPr lang="en-IE" smtClean="0"/>
              <a:t>23/04/2018</a:t>
            </a:fld>
            <a:endParaRPr lang="en-I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48DEA-A3D6-4189-9BEC-7BF152476B4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79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F320-CA8F-4519-B828-45B60BAE822B}" type="datetime1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9638-EFFE-4672-B41F-D3AFCA35E648}" type="datetime1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0657-10B3-45DD-8329-A18ADC3BAAB6}" type="datetime1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ECE4-FF19-4A94-9E6E-B642AE8BCC86}" type="datetime1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F08D-7C72-45BE-A938-EB662AC2EAAF}" type="datetime1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C60-7924-4AA8-9E90-5FDFB77E1925}" type="datetime1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EFAA-33B8-48A9-A33C-4B773FDD7FB1}" type="datetime1">
              <a:rPr lang="en-IE" smtClean="0"/>
              <a:t>23/04/2018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AC8C-B724-4E8C-AED6-D0B54DF5D674}" type="datetime1">
              <a:rPr lang="en-IE" smtClean="0"/>
              <a:t>23/04/2018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D57B-A3A2-43B4-BE2F-E03DB575F21F}" type="datetime1">
              <a:rPr lang="en-IE" smtClean="0"/>
              <a:t>23/04/2018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F1753-B667-4CF3-8697-9392F26CACA2}" type="datetime1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0A6C-3EDF-45F2-92A1-B247ABA47B6B}" type="datetime1">
              <a:rPr lang="en-IE" smtClean="0"/>
              <a:t>23/04/2018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16F08D-7C72-45BE-A938-EB662AC2EAAF}" type="datetime1">
              <a:rPr lang="en-IE" smtClean="0"/>
              <a:t>23/04/2018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65BF84-7859-4953-9489-12BF5B84F8B9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courses/apprenez-a-programmer-en-java/jdbc-la-porte-d-acces-aux-bases-de-donnees" TargetMode="External"/><Relationship Id="rId4" Type="http://schemas.openxmlformats.org/officeDocument/2006/relationships/hyperlink" Target="https://openclassrooms.com/courses/apprenez-a-programmer-en-java/les-interfaces-de-tableaux" TargetMode="External"/><Relationship Id="rId5" Type="http://schemas.openxmlformats.org/officeDocument/2006/relationships/hyperlink" Target="http://www.jfree.org/jfreechart/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openclassrooms.com/courses/apprenez-a-programmer-en-java/fouiller-dans-sa-base-de-donne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0137B24-FD96-43F5-BF55-EBA55B5EC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460"/>
            <a:ext cx="9144000" cy="9037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Projet Java ING3 2018</a:t>
            </a:r>
            <a:endParaRPr lang="en-I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8170F65-2BF0-4F21-8C5C-3743BAAA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653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Gestion d’un centre hospitalier</a:t>
            </a:r>
            <a:endParaRPr lang="en-IE" sz="3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BBFB8FD-2F1A-46DC-9672-B8E2C075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1</a:t>
            </a:fld>
            <a:endParaRPr lang="en-IE"/>
          </a:p>
        </p:txBody>
      </p:sp>
      <p:pic>
        <p:nvPicPr>
          <p:cNvPr id="1026" name="Picture 2" descr="RÃ©sultat de recherche d'images pour &quot;emoji hopital&quot;">
            <a:extLst>
              <a:ext uri="{FF2B5EF4-FFF2-40B4-BE49-F238E27FC236}">
                <a16:creationId xmlns:a16="http://schemas.microsoft.com/office/drawing/2014/main" xmlns="" id="{65880D16-EDEF-4FCB-813C-CB27C9C0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76441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E11449A-89C5-4F51-986E-91D91CDE32FA}"/>
              </a:ext>
            </a:extLst>
          </p:cNvPr>
          <p:cNvSpPr txBox="1"/>
          <p:nvPr/>
        </p:nvSpPr>
        <p:spPr>
          <a:xfrm>
            <a:off x="651641" y="5806578"/>
            <a:ext cx="108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</a:t>
            </a:r>
            <a:r>
              <a:rPr lang="fr-FR" dirty="0" err="1"/>
              <a:t>Halbeher</a:t>
            </a:r>
            <a:r>
              <a:rPr lang="fr-FR" dirty="0"/>
              <a:t> – Basile Roth – Léo Remurier							                                                      TD09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10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C1477E-6B78-40A3-8F63-2F8C3C28EBC2}"/>
              </a:ext>
            </a:extLst>
          </p:cNvPr>
          <p:cNvSpPr/>
          <p:nvPr/>
        </p:nvSpPr>
        <p:spPr>
          <a:xfrm>
            <a:off x="4054992" y="0"/>
            <a:ext cx="4082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/>
              <a:t>III) Maquette de l’interface</a:t>
            </a:r>
            <a:endParaRPr lang="en-IE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851AE336-E84F-4AF2-97F4-09B731A2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02" y="617185"/>
            <a:ext cx="3130395" cy="5623630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76456A12-B5A7-4CDD-B91C-3AA32C780825}"/>
              </a:ext>
            </a:extLst>
          </p:cNvPr>
          <p:cNvCxnSpPr>
            <a:cxnSpLocks/>
          </p:cNvCxnSpPr>
          <p:nvPr/>
        </p:nvCxnSpPr>
        <p:spPr>
          <a:xfrm>
            <a:off x="3584772" y="784927"/>
            <a:ext cx="946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92F2B2EC-C4DA-45F8-8AEB-78F467337D86}"/>
              </a:ext>
            </a:extLst>
          </p:cNvPr>
          <p:cNvCxnSpPr>
            <a:cxnSpLocks/>
          </p:cNvCxnSpPr>
          <p:nvPr/>
        </p:nvCxnSpPr>
        <p:spPr>
          <a:xfrm>
            <a:off x="3581977" y="1269101"/>
            <a:ext cx="946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51A212FE-FC61-467C-A1FD-CB7D8BE2390F}"/>
              </a:ext>
            </a:extLst>
          </p:cNvPr>
          <p:cNvCxnSpPr>
            <a:cxnSpLocks/>
          </p:cNvCxnSpPr>
          <p:nvPr/>
        </p:nvCxnSpPr>
        <p:spPr>
          <a:xfrm>
            <a:off x="3581977" y="1608966"/>
            <a:ext cx="946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3D6FE766-06CE-4A19-9D1E-716E121EF889}"/>
              </a:ext>
            </a:extLst>
          </p:cNvPr>
          <p:cNvCxnSpPr>
            <a:cxnSpLocks/>
          </p:cNvCxnSpPr>
          <p:nvPr/>
        </p:nvCxnSpPr>
        <p:spPr>
          <a:xfrm>
            <a:off x="3581977" y="1971760"/>
            <a:ext cx="946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169B6271-0961-41E1-870B-08ED856FA606}"/>
              </a:ext>
            </a:extLst>
          </p:cNvPr>
          <p:cNvCxnSpPr>
            <a:cxnSpLocks/>
          </p:cNvCxnSpPr>
          <p:nvPr/>
        </p:nvCxnSpPr>
        <p:spPr>
          <a:xfrm>
            <a:off x="3581977" y="5596317"/>
            <a:ext cx="946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A186A731-09FE-4CBD-8059-6BD520E620D7}"/>
              </a:ext>
            </a:extLst>
          </p:cNvPr>
          <p:cNvCxnSpPr>
            <a:cxnSpLocks/>
          </p:cNvCxnSpPr>
          <p:nvPr/>
        </p:nvCxnSpPr>
        <p:spPr>
          <a:xfrm>
            <a:off x="3581977" y="5978665"/>
            <a:ext cx="946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4202B269-825C-46B4-AF65-E986EA32D92B}"/>
              </a:ext>
            </a:extLst>
          </p:cNvPr>
          <p:cNvSpPr txBox="1"/>
          <p:nvPr/>
        </p:nvSpPr>
        <p:spPr>
          <a:xfrm>
            <a:off x="2635945" y="593384"/>
            <a:ext cx="946031" cy="38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JFrame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75B0618-1DDF-4D81-B7D4-022598FE325B}"/>
              </a:ext>
            </a:extLst>
          </p:cNvPr>
          <p:cNvSpPr/>
          <p:nvPr/>
        </p:nvSpPr>
        <p:spPr>
          <a:xfrm>
            <a:off x="2634549" y="137706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JLabel</a:t>
            </a:r>
            <a:endParaRPr lang="en-I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B0E2CF5-9829-45AB-B87D-87F911EE22EF}"/>
              </a:ext>
            </a:extLst>
          </p:cNvPr>
          <p:cNvSpPr/>
          <p:nvPr/>
        </p:nvSpPr>
        <p:spPr>
          <a:xfrm>
            <a:off x="2478401" y="1766503"/>
            <a:ext cx="108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JTextField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C547A11-3E45-4AC6-BA0F-7ED096E40573}"/>
              </a:ext>
            </a:extLst>
          </p:cNvPr>
          <p:cNvSpPr/>
          <p:nvPr/>
        </p:nvSpPr>
        <p:spPr>
          <a:xfrm>
            <a:off x="2312139" y="5411651"/>
            <a:ext cx="125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jComboBox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297197B-C0C1-4E7D-819B-772A077225E9}"/>
              </a:ext>
            </a:extLst>
          </p:cNvPr>
          <p:cNvSpPr/>
          <p:nvPr/>
        </p:nvSpPr>
        <p:spPr>
          <a:xfrm>
            <a:off x="2628959" y="5773565"/>
            <a:ext cx="897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JButton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035D799-8937-4DE9-A16D-5BE4CF3D656C}"/>
              </a:ext>
            </a:extLst>
          </p:cNvPr>
          <p:cNvSpPr/>
          <p:nvPr/>
        </p:nvSpPr>
        <p:spPr>
          <a:xfrm>
            <a:off x="8459602" y="5588899"/>
            <a:ext cx="444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 utilisé : </a:t>
            </a:r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A623AA8-465F-4B72-8090-CE476913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10</a:t>
            </a:fld>
            <a:endParaRPr lang="en-IE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46FB2009-EE1C-42B1-A304-7663770F5AA3}"/>
              </a:ext>
            </a:extLst>
          </p:cNvPr>
          <p:cNvSpPr txBox="1"/>
          <p:nvPr/>
        </p:nvSpPr>
        <p:spPr>
          <a:xfrm>
            <a:off x="2115922" y="1030844"/>
            <a:ext cx="14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JTabbedPane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644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28ECA10B-FB57-41CB-8EDF-3B50020426A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IV) </a:t>
            </a:r>
            <a:r>
              <a:rPr lang="fr-FR" sz="3200" dirty="0" err="1"/>
              <a:t>Versionning</a:t>
            </a:r>
            <a:r>
              <a:rPr lang="fr-FR" sz="3200" dirty="0"/>
              <a:t> GIT</a:t>
            </a:r>
            <a:endParaRPr lang="en-IE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E83BD84-2C63-404A-AC2B-E9A9B262A126}"/>
              </a:ext>
            </a:extLst>
          </p:cNvPr>
          <p:cNvSpPr txBox="1"/>
          <p:nvPr/>
        </p:nvSpPr>
        <p:spPr>
          <a:xfrm>
            <a:off x="0" y="5999697"/>
            <a:ext cx="82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Liens : https://Remurier@bitbucket.org/Remurier/projet_java_hopital2.git</a:t>
            </a:r>
            <a:endParaRPr lang="en-I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80DF35D-B51B-42F8-8604-E16839D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11</a:t>
            </a:fld>
            <a:endParaRPr lang="en-IE"/>
          </a:p>
        </p:txBody>
      </p:sp>
      <p:pic>
        <p:nvPicPr>
          <p:cNvPr id="1028" name="Picture 4" descr="https://scontent-cdt1-1.xx.fbcdn.net/v/t1.15752-9/31171411_2005100846198004_4811202994676695040_n.png?_nc_cat=0&amp;oh=9bed35cbd2ee4a44a5a59a7f8e7ee56a&amp;oe=5B672192">
            <a:extLst>
              <a:ext uri="{FF2B5EF4-FFF2-40B4-BE49-F238E27FC236}">
                <a16:creationId xmlns:a16="http://schemas.microsoft.com/office/drawing/2014/main" xmlns="" id="{55FA78DC-F6A2-4B37-9034-B65D25A4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9" y="584775"/>
            <a:ext cx="10584382" cy="534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41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C7C58B14-04E3-4F54-B7B5-01BC2812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12</a:t>
            </a:fld>
            <a:endParaRPr lang="en-I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A812163-C03E-4BFB-B544-76B0B63BDD9A}"/>
              </a:ext>
            </a:extLst>
          </p:cNvPr>
          <p:cNvSpPr txBox="1"/>
          <p:nvPr/>
        </p:nvSpPr>
        <p:spPr>
          <a:xfrm>
            <a:off x="0" y="1618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V) Bilan individuel et collectif</a:t>
            </a:r>
            <a:endParaRPr lang="en-IE" sz="32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xmlns="" id="{11E89416-F583-4132-AFCF-57BD6249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06798"/>
              </p:ext>
            </p:extLst>
          </p:nvPr>
        </p:nvGraphicFramePr>
        <p:xfrm>
          <a:off x="669616" y="845888"/>
          <a:ext cx="10852768" cy="494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192">
                  <a:extLst>
                    <a:ext uri="{9D8B030D-6E8A-4147-A177-3AD203B41FA5}">
                      <a16:colId xmlns:a16="http://schemas.microsoft.com/office/drawing/2014/main" xmlns="" val="2221350057"/>
                    </a:ext>
                  </a:extLst>
                </a:gridCol>
                <a:gridCol w="2713192">
                  <a:extLst>
                    <a:ext uri="{9D8B030D-6E8A-4147-A177-3AD203B41FA5}">
                      <a16:colId xmlns:a16="http://schemas.microsoft.com/office/drawing/2014/main" xmlns="" val="1719635174"/>
                    </a:ext>
                  </a:extLst>
                </a:gridCol>
                <a:gridCol w="2713192">
                  <a:extLst>
                    <a:ext uri="{9D8B030D-6E8A-4147-A177-3AD203B41FA5}">
                      <a16:colId xmlns:a16="http://schemas.microsoft.com/office/drawing/2014/main" xmlns="" val="659793865"/>
                    </a:ext>
                  </a:extLst>
                </a:gridCol>
                <a:gridCol w="2713192">
                  <a:extLst>
                    <a:ext uri="{9D8B030D-6E8A-4147-A177-3AD203B41FA5}">
                      <a16:colId xmlns:a16="http://schemas.microsoft.com/office/drawing/2014/main" xmlns="" val="2009846026"/>
                    </a:ext>
                  </a:extLst>
                </a:gridCol>
              </a:tblGrid>
              <a:tr h="518956">
                <a:tc>
                  <a:txBody>
                    <a:bodyPr/>
                    <a:lstStyle/>
                    <a:p>
                      <a:r>
                        <a:rPr lang="fr-FR" dirty="0"/>
                        <a:t>Nom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Répartition des tâches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Points positifs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Points négatifs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8903096"/>
                  </a:ext>
                </a:extLst>
              </a:tr>
              <a:tr h="1149756">
                <a:tc>
                  <a:txBody>
                    <a:bodyPr/>
                    <a:lstStyle/>
                    <a:p>
                      <a:r>
                        <a:rPr lang="fr-FR" dirty="0"/>
                        <a:t>Basile Roth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Fonctions ajouter/supprimer/modifier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Application de nos connaissances pour faire un projet professionnel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smtClean="0"/>
                        <a:t>Difficultés pour le blindage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8692914"/>
                  </a:ext>
                </a:extLst>
              </a:tr>
              <a:tr h="885696">
                <a:tc>
                  <a:txBody>
                    <a:bodyPr/>
                    <a:lstStyle/>
                    <a:p>
                      <a:r>
                        <a:rPr lang="fr-FR" dirty="0"/>
                        <a:t>Clément </a:t>
                      </a:r>
                      <a:r>
                        <a:rPr lang="fr-FR" dirty="0" err="1"/>
                        <a:t>Halbeher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Fonction </a:t>
                      </a:r>
                      <a:r>
                        <a:rPr lang="fr-FR" dirty="0" err="1"/>
                        <a:t>Reporting</a:t>
                      </a:r>
                      <a:endParaRPr lang="fr-FR" dirty="0"/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Utilisation de </a:t>
                      </a:r>
                      <a:r>
                        <a:rPr lang="fr-FR" dirty="0" err="1"/>
                        <a:t>JFreechart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</a:t>
                      </a:r>
                      <a:r>
                        <a:rPr lang="fr-FR" dirty="0" smtClean="0"/>
                        <a:t>Manque </a:t>
                      </a:r>
                      <a:r>
                        <a:rPr lang="fr-FR" smtClean="0"/>
                        <a:t>de</a:t>
                      </a:r>
                      <a:r>
                        <a:rPr lang="fr-FR" baseline="0" smtClean="0"/>
                        <a:t> temps 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0069862"/>
                  </a:ext>
                </a:extLst>
              </a:tr>
              <a:tr h="1349897">
                <a:tc>
                  <a:txBody>
                    <a:bodyPr/>
                    <a:lstStyle/>
                    <a:p>
                      <a:r>
                        <a:rPr lang="fr-FR" dirty="0"/>
                        <a:t>Léo Remurier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Accueil/Gestion de la connexion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Savoir gérer une base de donnée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Difficultés pour la connexion à distance 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7832894"/>
                  </a:ext>
                </a:extLst>
              </a:tr>
              <a:tr h="1000097">
                <a:tc>
                  <a:txBody>
                    <a:bodyPr/>
                    <a:lstStyle/>
                    <a:p>
                      <a:r>
                        <a:rPr lang="fr-FR" dirty="0"/>
                        <a:t>Collectif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 Développement de l’interface graphique </a:t>
                      </a:r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Utilisation de la librairie graphique Swing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Quelques difficultés sur </a:t>
                      </a:r>
                      <a:r>
                        <a:rPr lang="fr-FR" dirty="0" smtClean="0"/>
                        <a:t>GIT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7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0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74C52EA-4495-41CE-9403-BADA884A718E}"/>
              </a:ext>
            </a:extLst>
          </p:cNvPr>
          <p:cNvSpPr txBox="1"/>
          <p:nvPr/>
        </p:nvSpPr>
        <p:spPr>
          <a:xfrm>
            <a:off x="0" y="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VI) </a:t>
            </a:r>
            <a:r>
              <a:rPr lang="fr-FR" sz="3200" dirty="0" err="1"/>
              <a:t>Biobliographie</a:t>
            </a:r>
            <a:r>
              <a:rPr lang="fr-FR" sz="3200" dirty="0"/>
              <a:t> </a:t>
            </a:r>
            <a:endParaRPr lang="en-IE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32074AE-12FA-4D52-A29D-2FEC0BB8B586}"/>
              </a:ext>
            </a:extLst>
          </p:cNvPr>
          <p:cNvSpPr txBox="1"/>
          <p:nvPr/>
        </p:nvSpPr>
        <p:spPr>
          <a:xfrm>
            <a:off x="542166" y="971044"/>
            <a:ext cx="11385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Aide pour faire des requêtes dans la base de données : </a:t>
            </a:r>
          </a:p>
          <a:p>
            <a:r>
              <a:rPr lang="fr-FR" dirty="0">
                <a:hlinkClick r:id="rId2"/>
              </a:rPr>
              <a:t>https://openclassrooms.com/courses/apprenez-a-programmer-en-java/fouiller-dans-sa-base-de-donnees</a:t>
            </a:r>
            <a:endParaRPr lang="fr-FR" dirty="0"/>
          </a:p>
          <a:p>
            <a:r>
              <a:rPr lang="en-IE" u="sng" dirty="0">
                <a:hlinkClick r:id="rId3"/>
              </a:rPr>
              <a:t>https://openclassrooms.com/courses/apprenez-a-programmer-en-java/jdbc-la-porte-d-acces-aux-bases-de-donnees</a:t>
            </a:r>
            <a:endParaRPr lang="en-IE" u="sng" dirty="0"/>
          </a:p>
          <a:p>
            <a:endParaRPr lang="fr-FR" dirty="0"/>
          </a:p>
          <a:p>
            <a:r>
              <a:rPr lang="fr-FR" dirty="0"/>
              <a:t>Interface :</a:t>
            </a:r>
          </a:p>
          <a:p>
            <a:r>
              <a:rPr lang="en-IE" u="sng" dirty="0">
                <a:hlinkClick r:id="rId4"/>
              </a:rPr>
              <a:t>https://openclassrooms.com/courses/apprenez-a-programmer-en-java/les-interfaces-de-tableaux</a:t>
            </a:r>
            <a:endParaRPr lang="en-IE" u="sng" dirty="0"/>
          </a:p>
          <a:p>
            <a:endParaRPr lang="fr-FR" u="sng" dirty="0"/>
          </a:p>
          <a:p>
            <a:r>
              <a:rPr lang="fr-FR" dirty="0"/>
              <a:t>R</a:t>
            </a:r>
            <a:r>
              <a:rPr lang="en-IE" dirty="0" err="1"/>
              <a:t>eporting</a:t>
            </a:r>
            <a:r>
              <a:rPr lang="en-IE" dirty="0"/>
              <a:t> :</a:t>
            </a:r>
          </a:p>
          <a:p>
            <a:r>
              <a:rPr lang="en-IE" u="sng" dirty="0">
                <a:hlinkClick r:id="rId5"/>
              </a:rPr>
              <a:t>http://www.jfree.org/jfreechart</a:t>
            </a:r>
            <a:r>
              <a:rPr lang="en-IE" u="sng" dirty="0" smtClean="0">
                <a:hlinkClick r:id="rId5"/>
              </a:rPr>
              <a:t>/</a:t>
            </a:r>
            <a:endParaRPr lang="en-IE" u="sng" dirty="0" smtClean="0"/>
          </a:p>
          <a:p>
            <a:endParaRPr lang="en-IE" u="sng" dirty="0"/>
          </a:p>
          <a:p>
            <a:r>
              <a:rPr lang="en-IE" u="sng" dirty="0" smtClean="0"/>
              <a:t>Connexion :</a:t>
            </a:r>
          </a:p>
          <a:p>
            <a:r>
              <a:rPr lang="en-IE" dirty="0" smtClean="0"/>
              <a:t>Code </a:t>
            </a:r>
            <a:r>
              <a:rPr lang="en-IE" dirty="0" err="1" smtClean="0"/>
              <a:t>fourni</a:t>
            </a:r>
            <a:r>
              <a:rPr lang="en-IE" dirty="0" smtClean="0"/>
              <a:t> par Mr. </a:t>
            </a:r>
            <a:r>
              <a:rPr lang="en-IE" dirty="0" err="1" smtClean="0"/>
              <a:t>Segado</a:t>
            </a:r>
            <a:r>
              <a:rPr lang="en-IE" dirty="0" smtClean="0"/>
              <a:t> sur campus</a:t>
            </a:r>
            <a:endParaRPr lang="en-I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10F4783-7009-4F45-B3EC-05447BF7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665BF84-7859-4953-9489-12BF5B84F8B9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6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EDB4F3F-2A7A-4ECA-A8AC-A63F788E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10058400" cy="748454"/>
          </a:xfrm>
        </p:spPr>
        <p:txBody>
          <a:bodyPr/>
          <a:lstStyle/>
          <a:p>
            <a:r>
              <a:rPr lang="fr-FR" dirty="0"/>
              <a:t>Sommaire</a:t>
            </a:r>
            <a:endParaRPr lang="en-I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6BE0D5B-6AD6-466D-869D-8BC3D830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romanUcParenR"/>
            </a:pPr>
            <a:r>
              <a:rPr lang="en-IE" dirty="0" err="1"/>
              <a:t>Diagramme</a:t>
            </a:r>
            <a:r>
              <a:rPr lang="en-IE" dirty="0"/>
              <a:t> de </a:t>
            </a:r>
            <a:r>
              <a:rPr lang="en-IE" dirty="0" err="1"/>
              <a:t>classe</a:t>
            </a:r>
            <a:r>
              <a:rPr lang="en-IE" dirty="0"/>
              <a:t> </a:t>
            </a:r>
            <a:endParaRPr lang="fr-FR" dirty="0"/>
          </a:p>
          <a:p>
            <a:pPr marL="514350" indent="-514350">
              <a:lnSpc>
                <a:spcPct val="150000"/>
              </a:lnSpc>
              <a:buAutoNum type="romanUcParenR"/>
            </a:pPr>
            <a:r>
              <a:rPr lang="fr-FR" dirty="0"/>
              <a:t>Conception technique </a:t>
            </a:r>
          </a:p>
          <a:p>
            <a:pPr marL="514350" indent="-514350">
              <a:lnSpc>
                <a:spcPct val="150000"/>
              </a:lnSpc>
              <a:buAutoNum type="romanUcParenR"/>
            </a:pPr>
            <a:r>
              <a:rPr lang="fr-FR" dirty="0"/>
              <a:t>Maquette de l’interface </a:t>
            </a:r>
          </a:p>
          <a:p>
            <a:pPr marL="514350" indent="-514350">
              <a:lnSpc>
                <a:spcPct val="150000"/>
              </a:lnSpc>
              <a:buAutoNum type="romanUcParenR"/>
            </a:pPr>
            <a:r>
              <a:rPr lang="fr-FR" dirty="0" err="1"/>
              <a:t>Versionning</a:t>
            </a:r>
            <a:r>
              <a:rPr lang="fr-FR" dirty="0"/>
              <a:t> GIT</a:t>
            </a:r>
          </a:p>
          <a:p>
            <a:pPr marL="514350" indent="-514350">
              <a:lnSpc>
                <a:spcPct val="150000"/>
              </a:lnSpc>
              <a:buAutoNum type="romanUcParenR"/>
            </a:pPr>
            <a:r>
              <a:rPr lang="fr-FR" dirty="0"/>
              <a:t>Bilan individuel et collectif </a:t>
            </a:r>
          </a:p>
          <a:p>
            <a:pPr marL="514350" indent="-514350">
              <a:lnSpc>
                <a:spcPct val="150000"/>
              </a:lnSpc>
              <a:buAutoNum type="romanUcParenR"/>
            </a:pPr>
            <a:r>
              <a:rPr lang="fr-FR" dirty="0"/>
              <a:t>Bibliographie </a:t>
            </a:r>
          </a:p>
          <a:p>
            <a:pPr marL="514350" indent="-514350">
              <a:buAutoNum type="romanUcParenR"/>
            </a:pPr>
            <a:endParaRPr lang="en-I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CC97911-FFE1-4956-9B1E-44262157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95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E2AB6A67-39ED-4BDA-A6A6-847CC60F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3</a:t>
            </a:fld>
            <a:endParaRPr lang="en-I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957FBBEA-DF1C-4282-8350-34629DC9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33" y="523220"/>
            <a:ext cx="6417132" cy="58267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94C063-2AC2-43B0-AA70-90C106056A44}"/>
              </a:ext>
            </a:extLst>
          </p:cNvPr>
          <p:cNvSpPr/>
          <p:nvPr/>
        </p:nvSpPr>
        <p:spPr>
          <a:xfrm>
            <a:off x="4323399" y="0"/>
            <a:ext cx="354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/>
              <a:t>I) Diagramme de classe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0366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33158E-8CAC-49E4-9C22-B2AB07C9330F}"/>
              </a:ext>
            </a:extLst>
          </p:cNvPr>
          <p:cNvSpPr/>
          <p:nvPr/>
        </p:nvSpPr>
        <p:spPr>
          <a:xfrm>
            <a:off x="4323399" y="0"/>
            <a:ext cx="354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/>
              <a:t>I) Diagramme de classe</a:t>
            </a:r>
            <a:endParaRPr lang="en-IE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7B7F02-58FF-45D7-B94F-F57C6A5916E1}"/>
              </a:ext>
            </a:extLst>
          </p:cNvPr>
          <p:cNvSpPr/>
          <p:nvPr/>
        </p:nvSpPr>
        <p:spPr>
          <a:xfrm>
            <a:off x="5442646" y="375907"/>
            <a:ext cx="1306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/>
              <a:t>Contrôleur</a:t>
            </a:r>
            <a:endParaRPr lang="en-IE" sz="2000" u="sng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FF2F9B8-68EC-4313-B486-B07C3C6A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4</a:t>
            </a:fld>
            <a:endParaRPr lang="en-I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E03DB04-A0C0-4E1F-8C6C-B51C03CD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97" y="776017"/>
            <a:ext cx="6800601" cy="573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F72FED75-5F43-4F0C-98B2-D8353470ADB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I) Diagramme de classe</a:t>
            </a:r>
            <a:endParaRPr lang="en-IE" sz="32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0E798D1D-D2EA-4657-9B96-D6E34FA20A16}"/>
              </a:ext>
            </a:extLst>
          </p:cNvPr>
          <p:cNvSpPr txBox="1"/>
          <p:nvPr/>
        </p:nvSpPr>
        <p:spPr>
          <a:xfrm>
            <a:off x="5444591" y="501015"/>
            <a:ext cx="130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Modèle</a:t>
            </a:r>
            <a:endParaRPr lang="en-IE" sz="2000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98D1AA8-0EAE-452A-9255-75479DD8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5</a:t>
            </a:fld>
            <a:endParaRPr lang="en-IE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20195C9-90D5-4EE0-89A4-2316D21D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54" y="885199"/>
            <a:ext cx="7596804" cy="59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7718D8-1969-4C7F-B3AA-0C96E460CCF6}"/>
              </a:ext>
            </a:extLst>
          </p:cNvPr>
          <p:cNvSpPr/>
          <p:nvPr/>
        </p:nvSpPr>
        <p:spPr>
          <a:xfrm>
            <a:off x="4323399" y="0"/>
            <a:ext cx="3545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/>
              <a:t>I) Diagramme de classe</a:t>
            </a:r>
            <a:endParaRPr lang="en-I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9F9316-FF8B-4C97-A875-D15323861E37}"/>
              </a:ext>
            </a:extLst>
          </p:cNvPr>
          <p:cNvSpPr/>
          <p:nvPr/>
        </p:nvSpPr>
        <p:spPr>
          <a:xfrm>
            <a:off x="5802425" y="407606"/>
            <a:ext cx="587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u="sng" dirty="0"/>
              <a:t>Vue</a:t>
            </a:r>
            <a:endParaRPr lang="en-IE" sz="2000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A0EF1DC-4FB5-4A1F-95A3-722A203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6</a:t>
            </a:fld>
            <a:endParaRPr lang="en-I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C20F7BD-D2B3-4FF3-83B2-5338E2322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4" y="807716"/>
            <a:ext cx="9504610" cy="59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16B0CA39-C51D-44A8-A73A-F976B0EF9597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II) Conception technique </a:t>
            </a:r>
            <a:endParaRPr lang="en-IE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4254C13-4A10-4CA7-80DA-CE2051A25710}"/>
              </a:ext>
            </a:extLst>
          </p:cNvPr>
          <p:cNvSpPr txBox="1"/>
          <p:nvPr/>
        </p:nvSpPr>
        <p:spPr>
          <a:xfrm>
            <a:off x="1135273" y="593963"/>
            <a:ext cx="1319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Modèle</a:t>
            </a:r>
            <a:endParaRPr lang="en-IE" sz="2000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1E486732-D718-473F-86C2-380084AAECB8}"/>
              </a:ext>
            </a:extLst>
          </p:cNvPr>
          <p:cNvSpPr txBox="1"/>
          <p:nvPr/>
        </p:nvSpPr>
        <p:spPr>
          <a:xfrm>
            <a:off x="9181763" y="591950"/>
            <a:ext cx="3010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Vue</a:t>
            </a:r>
            <a:endParaRPr lang="en-IE" sz="2000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0A48B052-0D4D-43D7-8021-4A77CFE56429}"/>
              </a:ext>
            </a:extLst>
          </p:cNvPr>
          <p:cNvSpPr txBox="1"/>
          <p:nvPr/>
        </p:nvSpPr>
        <p:spPr>
          <a:xfrm>
            <a:off x="4861561" y="593751"/>
            <a:ext cx="267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Contrôleur</a:t>
            </a:r>
            <a:endParaRPr lang="en-IE" sz="2000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513949-A580-428B-944D-7E50B6B5D73D}"/>
              </a:ext>
            </a:extLst>
          </p:cNvPr>
          <p:cNvSpPr/>
          <p:nvPr/>
        </p:nvSpPr>
        <p:spPr>
          <a:xfrm>
            <a:off x="8820318" y="1531485"/>
            <a:ext cx="1432275" cy="633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Fenêtre_Connexion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00DD2E-D61A-4639-9D37-79F122B21064}"/>
              </a:ext>
            </a:extLst>
          </p:cNvPr>
          <p:cNvSpPr/>
          <p:nvPr/>
        </p:nvSpPr>
        <p:spPr>
          <a:xfrm>
            <a:off x="8820318" y="2457210"/>
            <a:ext cx="1432275" cy="53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  <a:endParaRPr lang="en-IE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C9C273F0-71E9-4CA5-AD71-4AF083AB3A30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6580996" y="1848086"/>
            <a:ext cx="2239322" cy="7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60650A2-6595-4D9C-BC54-3ADEC12E2CE0}"/>
              </a:ext>
            </a:extLst>
          </p:cNvPr>
          <p:cNvSpPr txBox="1"/>
          <p:nvPr/>
        </p:nvSpPr>
        <p:spPr>
          <a:xfrm>
            <a:off x="7307492" y="1483610"/>
            <a:ext cx="1027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Affiche</a:t>
            </a:r>
            <a:endParaRPr lang="en-IE" sz="16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516DA470-808F-490F-833E-65FD4C28585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529039" y="2464651"/>
            <a:ext cx="3291279" cy="38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C640687-4D48-43A9-9B28-FD19A8AA6BCC}"/>
              </a:ext>
            </a:extLst>
          </p:cNvPr>
          <p:cNvSpPr/>
          <p:nvPr/>
        </p:nvSpPr>
        <p:spPr>
          <a:xfrm>
            <a:off x="4477082" y="1372226"/>
            <a:ext cx="2103914" cy="109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Connexion</a:t>
            </a:r>
            <a:endParaRPr lang="en-IE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84EC6A03-73F1-45C9-949B-16912FAF8EFA}"/>
              </a:ext>
            </a:extLst>
          </p:cNvPr>
          <p:cNvSpPr txBox="1"/>
          <p:nvPr/>
        </p:nvSpPr>
        <p:spPr>
          <a:xfrm rot="379482">
            <a:off x="6440423" y="2212580"/>
            <a:ext cx="141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Affiche la base de données</a:t>
            </a:r>
            <a:endParaRPr lang="en-IE" sz="14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xmlns="" id="{A9E952F3-91C9-45FA-A877-FE8D2E06278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580996" y="1918439"/>
            <a:ext cx="2205780" cy="9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7DBD66-69AF-4654-8203-903223AF074D}"/>
              </a:ext>
            </a:extLst>
          </p:cNvPr>
          <p:cNvSpPr/>
          <p:nvPr/>
        </p:nvSpPr>
        <p:spPr>
          <a:xfrm rot="1375667">
            <a:off x="7719483" y="2165493"/>
            <a:ext cx="76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Affiche</a:t>
            </a:r>
            <a:endParaRPr lang="en-I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E71F9B5-B560-4AD4-B1B2-3FA4BBE03A31}"/>
              </a:ext>
            </a:extLst>
          </p:cNvPr>
          <p:cNvSpPr/>
          <p:nvPr/>
        </p:nvSpPr>
        <p:spPr>
          <a:xfrm>
            <a:off x="6464068" y="5517999"/>
            <a:ext cx="1986610" cy="573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Recherche d’informations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B1CA96D-8EF7-4010-AFA5-0C6DE217846E}"/>
              </a:ext>
            </a:extLst>
          </p:cNvPr>
          <p:cNvSpPr/>
          <p:nvPr/>
        </p:nvSpPr>
        <p:spPr>
          <a:xfrm>
            <a:off x="10689318" y="5670399"/>
            <a:ext cx="1203698" cy="35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Reporting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3BD3D00-0A20-4CC5-8509-A13D4B2E6580}"/>
              </a:ext>
            </a:extLst>
          </p:cNvPr>
          <p:cNvSpPr/>
          <p:nvPr/>
        </p:nvSpPr>
        <p:spPr>
          <a:xfrm>
            <a:off x="8576693" y="5089463"/>
            <a:ext cx="1986610" cy="504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Ajouter/Supprimer donnée</a:t>
            </a:r>
            <a:endParaRPr lang="en-I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5C312D2-98E4-4AA1-B1E4-0C97E01E3B74}"/>
              </a:ext>
            </a:extLst>
          </p:cNvPr>
          <p:cNvSpPr/>
          <p:nvPr/>
        </p:nvSpPr>
        <p:spPr>
          <a:xfrm>
            <a:off x="714675" y="1641131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Docteur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C3F4132-2919-4774-9D5C-19694B382852}"/>
              </a:ext>
            </a:extLst>
          </p:cNvPr>
          <p:cNvSpPr/>
          <p:nvPr/>
        </p:nvSpPr>
        <p:spPr>
          <a:xfrm>
            <a:off x="714675" y="2299013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Employé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A218105-E854-451E-B9BA-FBEB56832CCC}"/>
              </a:ext>
            </a:extLst>
          </p:cNvPr>
          <p:cNvSpPr/>
          <p:nvPr/>
        </p:nvSpPr>
        <p:spPr>
          <a:xfrm>
            <a:off x="714675" y="2956895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Hospitalisation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300FC80-2F39-4279-BA81-5CD913D62FBD}"/>
              </a:ext>
            </a:extLst>
          </p:cNvPr>
          <p:cNvSpPr/>
          <p:nvPr/>
        </p:nvSpPr>
        <p:spPr>
          <a:xfrm>
            <a:off x="714675" y="4359611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Malade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6E929C20-7C45-4B2D-8449-452FE904679E}"/>
              </a:ext>
            </a:extLst>
          </p:cNvPr>
          <p:cNvSpPr/>
          <p:nvPr/>
        </p:nvSpPr>
        <p:spPr>
          <a:xfrm>
            <a:off x="714675" y="3647724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Infirmier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A659F62E-D223-422D-BE4D-82A7D2156188}"/>
              </a:ext>
            </a:extLst>
          </p:cNvPr>
          <p:cNvSpPr/>
          <p:nvPr/>
        </p:nvSpPr>
        <p:spPr>
          <a:xfrm>
            <a:off x="714675" y="5071498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Service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9B24C6EE-6DF9-434D-9907-CB0AE81AB7FD}"/>
              </a:ext>
            </a:extLst>
          </p:cNvPr>
          <p:cNvSpPr/>
          <p:nvPr/>
        </p:nvSpPr>
        <p:spPr>
          <a:xfrm>
            <a:off x="700879" y="5750061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Soigné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C0B7D42-8EB8-4A33-82E6-EE19E18E910B}"/>
              </a:ext>
            </a:extLst>
          </p:cNvPr>
          <p:cNvSpPr/>
          <p:nvPr/>
        </p:nvSpPr>
        <p:spPr>
          <a:xfrm>
            <a:off x="700879" y="1027688"/>
            <a:ext cx="1753396" cy="546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Chambre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xmlns="" id="{9B7C9DA0-EC7A-426F-9DE9-D3D62646119F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flipH="1">
            <a:off x="7457373" y="2995269"/>
            <a:ext cx="2079083" cy="252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xmlns="" id="{DA52EFAC-5F0D-425C-9999-C8CEF77056F5}"/>
              </a:ext>
            </a:extLst>
          </p:cNvPr>
          <p:cNvSpPr txBox="1"/>
          <p:nvPr/>
        </p:nvSpPr>
        <p:spPr>
          <a:xfrm>
            <a:off x="8721074" y="3887834"/>
            <a:ext cx="1816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ActionPerformed</a:t>
            </a:r>
            <a:endParaRPr lang="en-IE" sz="1600" dirty="0"/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xmlns="" id="{AA4E7627-6518-4708-A741-6E3AABFF525E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9536456" y="2995269"/>
            <a:ext cx="33542" cy="20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xmlns="" id="{6A327170-6618-4A50-9AC1-D615B39CB9BD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9536456" y="2995269"/>
            <a:ext cx="1754711" cy="267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xmlns="" id="{C81577B2-023A-40D5-A0F2-5B00DC6518DA}"/>
              </a:ext>
            </a:extLst>
          </p:cNvPr>
          <p:cNvCxnSpPr>
            <a:cxnSpLocks/>
            <a:stCxn id="35" idx="0"/>
            <a:endCxn id="19" idx="2"/>
          </p:cNvCxnSpPr>
          <p:nvPr/>
        </p:nvCxnSpPr>
        <p:spPr>
          <a:xfrm flipH="1" flipV="1">
            <a:off x="5529039" y="2464651"/>
            <a:ext cx="4040959" cy="262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xmlns="" id="{9363E4E8-F8CC-4F4D-922E-DA2B43087349}"/>
              </a:ext>
            </a:extLst>
          </p:cNvPr>
          <p:cNvCxnSpPr>
            <a:cxnSpLocks/>
            <a:stCxn id="19" idx="1"/>
            <a:endCxn id="61" idx="3"/>
          </p:cNvCxnSpPr>
          <p:nvPr/>
        </p:nvCxnSpPr>
        <p:spPr>
          <a:xfrm rot="10800000">
            <a:off x="2454276" y="1300795"/>
            <a:ext cx="2022807" cy="617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xmlns="" id="{8E32C414-F632-445B-A966-95844299800B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rot="10800000">
            <a:off x="2468072" y="1914237"/>
            <a:ext cx="2009011" cy="4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xmlns="" id="{D5C57976-A763-4212-A222-0B77366664CB}"/>
              </a:ext>
            </a:extLst>
          </p:cNvPr>
          <p:cNvCxnSpPr>
            <a:cxnSpLocks/>
            <a:stCxn id="19" idx="1"/>
            <a:endCxn id="54" idx="3"/>
          </p:cNvCxnSpPr>
          <p:nvPr/>
        </p:nvCxnSpPr>
        <p:spPr>
          <a:xfrm rot="10800000" flipV="1">
            <a:off x="2468072" y="1918439"/>
            <a:ext cx="2009011" cy="653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xmlns="" id="{77F59D94-7DCE-4A7E-9905-DAA3A6015D63}"/>
              </a:ext>
            </a:extLst>
          </p:cNvPr>
          <p:cNvCxnSpPr>
            <a:cxnSpLocks/>
            <a:stCxn id="19" idx="1"/>
            <a:endCxn id="55" idx="3"/>
          </p:cNvCxnSpPr>
          <p:nvPr/>
        </p:nvCxnSpPr>
        <p:spPr>
          <a:xfrm rot="10800000" flipV="1">
            <a:off x="2468072" y="1918439"/>
            <a:ext cx="2009011" cy="1311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 : en angle 136">
            <a:extLst>
              <a:ext uri="{FF2B5EF4-FFF2-40B4-BE49-F238E27FC236}">
                <a16:creationId xmlns:a16="http://schemas.microsoft.com/office/drawing/2014/main" xmlns="" id="{760D2D65-3FAA-43D4-8538-497B1D85D9B6}"/>
              </a:ext>
            </a:extLst>
          </p:cNvPr>
          <p:cNvCxnSpPr>
            <a:cxnSpLocks/>
            <a:stCxn id="19" idx="1"/>
            <a:endCxn id="58" idx="3"/>
          </p:cNvCxnSpPr>
          <p:nvPr/>
        </p:nvCxnSpPr>
        <p:spPr>
          <a:xfrm rot="10800000" flipV="1">
            <a:off x="2468072" y="1918438"/>
            <a:ext cx="2009011" cy="2002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ngle 140">
            <a:extLst>
              <a:ext uri="{FF2B5EF4-FFF2-40B4-BE49-F238E27FC236}">
                <a16:creationId xmlns:a16="http://schemas.microsoft.com/office/drawing/2014/main" xmlns="" id="{41189175-5FED-48DA-9206-19E79498A2C7}"/>
              </a:ext>
            </a:extLst>
          </p:cNvPr>
          <p:cNvCxnSpPr>
            <a:cxnSpLocks/>
            <a:stCxn id="19" idx="1"/>
            <a:endCxn id="56" idx="3"/>
          </p:cNvCxnSpPr>
          <p:nvPr/>
        </p:nvCxnSpPr>
        <p:spPr>
          <a:xfrm rot="10800000" flipV="1">
            <a:off x="2468072" y="1918439"/>
            <a:ext cx="2009011" cy="2714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xmlns="" id="{E59AF19C-3D09-4284-8D2F-0C876231A412}"/>
              </a:ext>
            </a:extLst>
          </p:cNvPr>
          <p:cNvCxnSpPr>
            <a:cxnSpLocks/>
            <a:stCxn id="19" idx="1"/>
            <a:endCxn id="59" idx="3"/>
          </p:cNvCxnSpPr>
          <p:nvPr/>
        </p:nvCxnSpPr>
        <p:spPr>
          <a:xfrm rot="10800000" flipV="1">
            <a:off x="2468072" y="1918438"/>
            <a:ext cx="2009011" cy="3426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xmlns="" id="{2005A829-55FD-428A-9D5B-DEF9F63A492E}"/>
              </a:ext>
            </a:extLst>
          </p:cNvPr>
          <p:cNvCxnSpPr>
            <a:cxnSpLocks/>
            <a:stCxn id="19" idx="1"/>
            <a:endCxn id="60" idx="3"/>
          </p:cNvCxnSpPr>
          <p:nvPr/>
        </p:nvCxnSpPr>
        <p:spPr>
          <a:xfrm rot="10800000" flipV="1">
            <a:off x="2454276" y="1918439"/>
            <a:ext cx="2022807" cy="410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>
            <a:extLst>
              <a:ext uri="{FF2B5EF4-FFF2-40B4-BE49-F238E27FC236}">
                <a16:creationId xmlns:a16="http://schemas.microsoft.com/office/drawing/2014/main" xmlns="" id="{493EF776-C1DA-4481-9554-87A79AB6FBCD}"/>
              </a:ext>
            </a:extLst>
          </p:cNvPr>
          <p:cNvSpPr txBox="1"/>
          <p:nvPr/>
        </p:nvSpPr>
        <p:spPr>
          <a:xfrm>
            <a:off x="3371099" y="2164012"/>
            <a:ext cx="112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Action sur les </a:t>
            </a:r>
            <a:r>
              <a:rPr lang="fr-FR" sz="1600" dirty="0"/>
              <a:t>données</a:t>
            </a:r>
            <a:endParaRPr lang="en-IE" sz="1600" dirty="0"/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xmlns="" id="{9D6A4BA7-9B12-4AA2-B487-C84C4A9309D2}"/>
              </a:ext>
            </a:extLst>
          </p:cNvPr>
          <p:cNvSpPr txBox="1"/>
          <p:nvPr/>
        </p:nvSpPr>
        <p:spPr>
          <a:xfrm rot="3187513">
            <a:off x="6168950" y="4781008"/>
            <a:ext cx="145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Listeners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4EC95AB-404B-4643-8FED-EAEEBED4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7</a:t>
            </a:fld>
            <a:endParaRPr lang="en-IE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3BA754DA-B9B1-4D6E-9B03-9B7B88DC295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6608128" y="4274175"/>
            <a:ext cx="849245" cy="124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6B74E12-1F43-4DE3-B578-0A6B75F160A5}"/>
              </a:ext>
            </a:extLst>
          </p:cNvPr>
          <p:cNvSpPr/>
          <p:nvPr/>
        </p:nvSpPr>
        <p:spPr>
          <a:xfrm>
            <a:off x="5072728" y="2697678"/>
            <a:ext cx="1058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Requêtes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32E383D0-71BC-4969-AC47-DE3EFA92668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580996" y="2480052"/>
            <a:ext cx="876377" cy="30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B054B40-E5B1-4E82-AF90-D82A620F72D7}"/>
              </a:ext>
            </a:extLst>
          </p:cNvPr>
          <p:cNvSpPr/>
          <p:nvPr/>
        </p:nvSpPr>
        <p:spPr>
          <a:xfrm>
            <a:off x="7053261" y="4041722"/>
            <a:ext cx="8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Affiche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F2851C8-F4C7-4679-973C-931ADE0B467F}"/>
              </a:ext>
            </a:extLst>
          </p:cNvPr>
          <p:cNvSpPr/>
          <p:nvPr/>
        </p:nvSpPr>
        <p:spPr>
          <a:xfrm>
            <a:off x="4486095" y="3181750"/>
            <a:ext cx="2103914" cy="109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ButtonController</a:t>
            </a:r>
            <a:endParaRPr lang="en-IE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xmlns="" id="{45D667E1-74BF-4CB2-A5CA-2005043617C8}"/>
              </a:ext>
            </a:extLst>
          </p:cNvPr>
          <p:cNvCxnSpPr/>
          <p:nvPr/>
        </p:nvCxnSpPr>
        <p:spPr>
          <a:xfrm flipV="1">
            <a:off x="5125672" y="2489811"/>
            <a:ext cx="0" cy="66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13B170F-6873-4372-A81A-FACCF2C46B9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III) Maquette de l’interface</a:t>
            </a:r>
            <a:endParaRPr lang="en-IE" sz="32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xmlns="" id="{28F2E3A7-EE60-4AAD-9FA1-098413811CA4}"/>
              </a:ext>
            </a:extLst>
          </p:cNvPr>
          <p:cNvCxnSpPr>
            <a:cxnSpLocks/>
          </p:cNvCxnSpPr>
          <p:nvPr/>
        </p:nvCxnSpPr>
        <p:spPr>
          <a:xfrm>
            <a:off x="3218481" y="735075"/>
            <a:ext cx="88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91FEBA55-ED17-44D8-AA27-9DBC0A9E7F76}"/>
              </a:ext>
            </a:extLst>
          </p:cNvPr>
          <p:cNvCxnSpPr>
            <a:cxnSpLocks/>
          </p:cNvCxnSpPr>
          <p:nvPr/>
        </p:nvCxnSpPr>
        <p:spPr>
          <a:xfrm>
            <a:off x="2999996" y="4554365"/>
            <a:ext cx="11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xmlns="" id="{E5984686-52BB-48AC-B0ED-1E465C413DD4}"/>
              </a:ext>
            </a:extLst>
          </p:cNvPr>
          <p:cNvCxnSpPr/>
          <p:nvPr/>
        </p:nvCxnSpPr>
        <p:spPr>
          <a:xfrm>
            <a:off x="2157835" y="2148651"/>
            <a:ext cx="195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60149402-EE70-4B44-B9F0-F3AF94F4458B}"/>
              </a:ext>
            </a:extLst>
          </p:cNvPr>
          <p:cNvCxnSpPr>
            <a:cxnSpLocks/>
          </p:cNvCxnSpPr>
          <p:nvPr/>
        </p:nvCxnSpPr>
        <p:spPr>
          <a:xfrm flipV="1">
            <a:off x="2999996" y="3537262"/>
            <a:ext cx="1100516" cy="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B197B668-8D01-45E1-B69A-8CCAACC2855E}"/>
              </a:ext>
            </a:extLst>
          </p:cNvPr>
          <p:cNvCxnSpPr>
            <a:cxnSpLocks/>
          </p:cNvCxnSpPr>
          <p:nvPr/>
        </p:nvCxnSpPr>
        <p:spPr>
          <a:xfrm flipH="1">
            <a:off x="8091487" y="6266121"/>
            <a:ext cx="73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05663888-1FE5-4AB6-BA80-1DB29E022866}"/>
              </a:ext>
            </a:extLst>
          </p:cNvPr>
          <p:cNvSpPr txBox="1"/>
          <p:nvPr/>
        </p:nvSpPr>
        <p:spPr>
          <a:xfrm>
            <a:off x="2291541" y="236437"/>
            <a:ext cx="88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err="1"/>
              <a:t>JFrame</a:t>
            </a:r>
            <a:endParaRPr lang="en-IE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9A305947-F8C5-48FA-8FFB-568F73D32F89}"/>
              </a:ext>
            </a:extLst>
          </p:cNvPr>
          <p:cNvSpPr txBox="1"/>
          <p:nvPr/>
        </p:nvSpPr>
        <p:spPr>
          <a:xfrm>
            <a:off x="968159" y="1963985"/>
            <a:ext cx="12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ImageIcon</a:t>
            </a:r>
            <a:endParaRPr lang="en-IE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xmlns="" id="{7E13C042-BB6E-429E-8B65-72E205455ABF}"/>
              </a:ext>
            </a:extLst>
          </p:cNvPr>
          <p:cNvSpPr txBox="1"/>
          <p:nvPr/>
        </p:nvSpPr>
        <p:spPr>
          <a:xfrm>
            <a:off x="8872347" y="6081455"/>
            <a:ext cx="184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en-IE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B9CD1467-5A7F-49F8-8ED6-664AEFBB2949}"/>
              </a:ext>
            </a:extLst>
          </p:cNvPr>
          <p:cNvSpPr txBox="1"/>
          <p:nvPr/>
        </p:nvSpPr>
        <p:spPr>
          <a:xfrm>
            <a:off x="2115699" y="3998923"/>
            <a:ext cx="152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JLabel</a:t>
            </a:r>
            <a:endParaRPr lang="en-IE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C9DDDA9C-5972-4C6A-8AC6-C3CC08FD7BD9}"/>
              </a:ext>
            </a:extLst>
          </p:cNvPr>
          <p:cNvSpPr txBox="1"/>
          <p:nvPr/>
        </p:nvSpPr>
        <p:spPr>
          <a:xfrm>
            <a:off x="1504258" y="3342315"/>
            <a:ext cx="14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JTabbedPane</a:t>
            </a:r>
            <a:endParaRPr lang="en-IE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D2C92389-29EE-4F12-9369-50813F0FBE86}"/>
              </a:ext>
            </a:extLst>
          </p:cNvPr>
          <p:cNvSpPr txBox="1"/>
          <p:nvPr/>
        </p:nvSpPr>
        <p:spPr>
          <a:xfrm>
            <a:off x="9169263" y="549106"/>
            <a:ext cx="451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 utilisé : </a:t>
            </a:r>
            <a:r>
              <a:rPr lang="fr-FR" dirty="0" err="1"/>
              <a:t>BorderLayout</a:t>
            </a:r>
            <a:r>
              <a:rPr lang="fr-FR" dirty="0"/>
              <a:t> </a:t>
            </a:r>
            <a:endParaRPr lang="en-I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115042D-132D-4758-9CFC-A431F2C5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8</a:t>
            </a:fld>
            <a:endParaRPr lang="en-I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9FFD8E88-6C10-4DD9-9EB6-A9BC53F7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584775"/>
            <a:ext cx="3990975" cy="599122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9FC078E9-3160-4972-9942-0DA7DC20D2E4}"/>
              </a:ext>
            </a:extLst>
          </p:cNvPr>
          <p:cNvSpPr txBox="1"/>
          <p:nvPr/>
        </p:nvSpPr>
        <p:spPr>
          <a:xfrm>
            <a:off x="1798309" y="4339568"/>
            <a:ext cx="152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JTextField</a:t>
            </a:r>
            <a:endParaRPr lang="en-IE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AEFBFBB3-5FBB-46EE-8F33-D3C5D1F154B6}"/>
              </a:ext>
            </a:extLst>
          </p:cNvPr>
          <p:cNvCxnSpPr>
            <a:cxnSpLocks/>
          </p:cNvCxnSpPr>
          <p:nvPr/>
        </p:nvCxnSpPr>
        <p:spPr>
          <a:xfrm>
            <a:off x="3007499" y="4204544"/>
            <a:ext cx="11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xmlns="" id="{7420AEC1-137F-4C98-A73D-FA90AE24779C}"/>
              </a:ext>
            </a:extLst>
          </p:cNvPr>
          <p:cNvCxnSpPr>
            <a:cxnSpLocks/>
          </p:cNvCxnSpPr>
          <p:nvPr/>
        </p:nvCxnSpPr>
        <p:spPr>
          <a:xfrm>
            <a:off x="3007499" y="5996722"/>
            <a:ext cx="1100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4CF263A4-83E9-4FF4-82DC-149A118B71BA}"/>
              </a:ext>
            </a:extLst>
          </p:cNvPr>
          <p:cNvSpPr txBox="1"/>
          <p:nvPr/>
        </p:nvSpPr>
        <p:spPr>
          <a:xfrm>
            <a:off x="1389113" y="5812056"/>
            <a:ext cx="174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JPasswordField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33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C13B170F-6873-4372-A81A-FACCF2C46B9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III) Maquette de l’interface</a:t>
            </a:r>
            <a:endParaRPr lang="en-IE" sz="32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65077DDB-5D77-4181-B4C2-A133106B2748}"/>
              </a:ext>
            </a:extLst>
          </p:cNvPr>
          <p:cNvCxnSpPr/>
          <p:nvPr/>
        </p:nvCxnSpPr>
        <p:spPr>
          <a:xfrm>
            <a:off x="2091454" y="4649787"/>
            <a:ext cx="10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CFF7A440-0514-43BE-A02B-09A6C81D8D36}"/>
              </a:ext>
            </a:extLst>
          </p:cNvPr>
          <p:cNvSpPr txBox="1"/>
          <p:nvPr/>
        </p:nvSpPr>
        <p:spPr>
          <a:xfrm>
            <a:off x="556159" y="4030413"/>
            <a:ext cx="156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JToggleButton</a:t>
            </a:r>
            <a:endParaRPr lang="en-IE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E9AC9611-F73C-45DE-86CC-7DFABDF78F6A}"/>
              </a:ext>
            </a:extLst>
          </p:cNvPr>
          <p:cNvSpPr txBox="1"/>
          <p:nvPr/>
        </p:nvSpPr>
        <p:spPr>
          <a:xfrm>
            <a:off x="762889" y="3754777"/>
            <a:ext cx="14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JComboBox</a:t>
            </a:r>
            <a:endParaRPr lang="en-IE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A82CBEA5-8F8A-4872-AEED-2A86D6DB8FE6}"/>
              </a:ext>
            </a:extLst>
          </p:cNvPr>
          <p:cNvSpPr txBox="1"/>
          <p:nvPr/>
        </p:nvSpPr>
        <p:spPr>
          <a:xfrm>
            <a:off x="10086625" y="2543464"/>
            <a:ext cx="8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JTable</a:t>
            </a:r>
            <a:endParaRPr lang="en-IE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3DB26077-7617-4CE8-A5ED-3E2CD4665A60}"/>
              </a:ext>
            </a:extLst>
          </p:cNvPr>
          <p:cNvSpPr txBox="1"/>
          <p:nvPr/>
        </p:nvSpPr>
        <p:spPr>
          <a:xfrm>
            <a:off x="1088041" y="4373412"/>
            <a:ext cx="100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JButton</a:t>
            </a:r>
            <a:endParaRPr lang="en-IE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BC94DB1C-37C4-4650-A876-BB9C881DFCA2}"/>
              </a:ext>
            </a:extLst>
          </p:cNvPr>
          <p:cNvSpPr txBox="1"/>
          <p:nvPr/>
        </p:nvSpPr>
        <p:spPr>
          <a:xfrm>
            <a:off x="10076968" y="1804271"/>
            <a:ext cx="20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JLabel</a:t>
            </a:r>
            <a:endParaRPr lang="en-IE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633AA860-D016-46E8-A1C4-3CB207743658}"/>
              </a:ext>
            </a:extLst>
          </p:cNvPr>
          <p:cNvSpPr txBox="1"/>
          <p:nvPr/>
        </p:nvSpPr>
        <p:spPr>
          <a:xfrm>
            <a:off x="1529395" y="1534542"/>
            <a:ext cx="9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JFrame</a:t>
            </a:r>
            <a:endParaRPr lang="en-IE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xmlns="" id="{2C3D9D2A-9E30-4321-B5BB-E7D28A4386B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481557" y="1719208"/>
            <a:ext cx="645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xmlns="" id="{C48DBDA0-CC0F-4E98-BAF7-B5D318F20F55}"/>
              </a:ext>
            </a:extLst>
          </p:cNvPr>
          <p:cNvSpPr txBox="1"/>
          <p:nvPr/>
        </p:nvSpPr>
        <p:spPr>
          <a:xfrm>
            <a:off x="486027" y="5505265"/>
            <a:ext cx="46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Layout</a:t>
            </a:r>
            <a:r>
              <a:rPr lang="fr-FR" dirty="0"/>
              <a:t> utilisé : </a:t>
            </a:r>
            <a:r>
              <a:rPr lang="fr-FR" dirty="0" err="1"/>
              <a:t>BorderLayout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D0C358E-2CF7-480B-BA45-7154297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BF84-7859-4953-9489-12BF5B84F8B9}" type="slidenum">
              <a:rPr lang="en-IE" smtClean="0"/>
              <a:t>9</a:t>
            </a:fld>
            <a:endParaRPr lang="en-I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236FAEF-5058-49B7-9689-002F8370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34" y="1564104"/>
            <a:ext cx="6061777" cy="3729792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8E3D34FC-3AEC-4E23-AE08-C3DE5FEDECC2}"/>
              </a:ext>
            </a:extLst>
          </p:cNvPr>
          <p:cNvCxnSpPr>
            <a:cxnSpLocks/>
          </p:cNvCxnSpPr>
          <p:nvPr/>
        </p:nvCxnSpPr>
        <p:spPr>
          <a:xfrm>
            <a:off x="2091454" y="4649787"/>
            <a:ext cx="1035780" cy="3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85C1C3BB-A8F2-4C69-A7E6-556159AFA11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01150" y="2728130"/>
            <a:ext cx="88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xmlns="" id="{49A2511F-AED7-4A20-8BC7-7C2F8756B900}"/>
              </a:ext>
            </a:extLst>
          </p:cNvPr>
          <p:cNvCxnSpPr>
            <a:cxnSpLocks/>
          </p:cNvCxnSpPr>
          <p:nvPr/>
        </p:nvCxnSpPr>
        <p:spPr>
          <a:xfrm>
            <a:off x="2152482" y="3957658"/>
            <a:ext cx="10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xmlns="" id="{A284881A-5E21-40E3-B777-7F114D3621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17922" y="4215079"/>
            <a:ext cx="1070340" cy="1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6E26919F-8186-4353-BCB4-5C961A80277F}"/>
              </a:ext>
            </a:extLst>
          </p:cNvPr>
          <p:cNvCxnSpPr>
            <a:cxnSpLocks/>
          </p:cNvCxnSpPr>
          <p:nvPr/>
        </p:nvCxnSpPr>
        <p:spPr>
          <a:xfrm>
            <a:off x="2220012" y="2436379"/>
            <a:ext cx="103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D67142B7-4995-4CC1-BE0A-0FB0CA561B4F}"/>
              </a:ext>
            </a:extLst>
          </p:cNvPr>
          <p:cNvSpPr txBox="1"/>
          <p:nvPr/>
        </p:nvSpPr>
        <p:spPr>
          <a:xfrm>
            <a:off x="585649" y="2174132"/>
            <a:ext cx="156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JRadioButton</a:t>
            </a:r>
            <a:endParaRPr lang="en-IE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xmlns="" id="{6CFC52B3-E4A2-4A8F-AE75-377C97FAFAC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15150" y="1988937"/>
            <a:ext cx="31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10586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on">
  <a:themeElements>
    <a:clrScheme name="Rétrospectio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1119</TotalTime>
  <Words>288</Words>
  <Application>Microsoft Macintosh PowerPoint</Application>
  <PresentationFormat>Grand écran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Rétrospection</vt:lpstr>
      <vt:lpstr>Projet Java ING3 2018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Java ING3 2018</dc:title>
  <dc:creator>Léo REMURIER</dc:creator>
  <cp:lastModifiedBy>Utilisateur de Microsoft Office</cp:lastModifiedBy>
  <cp:revision>87</cp:revision>
  <dcterms:created xsi:type="dcterms:W3CDTF">2018-04-15T13:05:38Z</dcterms:created>
  <dcterms:modified xsi:type="dcterms:W3CDTF">2018-04-23T10:23:35Z</dcterms:modified>
</cp:coreProperties>
</file>