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Pompiere" charset="1" panose="02000000000000000000"/>
      <p:regular r:id="rId19"/>
    </p:embeddedFont>
    <p:embeddedFont>
      <p:font typeface="Krabuler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45.jpeg" Type="http://schemas.openxmlformats.org/officeDocument/2006/relationships/image"/><Relationship Id="rId9" Target="../media/image46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53.png" Type="http://schemas.openxmlformats.org/officeDocument/2006/relationships/image"/><Relationship Id="rId13" Target="../media/image5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7.png" Type="http://schemas.openxmlformats.org/officeDocument/2006/relationships/image"/><Relationship Id="rId5" Target="../media/image48.svg" Type="http://schemas.openxmlformats.org/officeDocument/2006/relationships/image"/><Relationship Id="rId6" Target="../media/image49.png" Type="http://schemas.openxmlformats.org/officeDocument/2006/relationships/image"/><Relationship Id="rId7" Target="../media/image50.svg" Type="http://schemas.openxmlformats.org/officeDocument/2006/relationships/image"/><Relationship Id="rId8" Target="../media/image51.png" Type="http://schemas.openxmlformats.org/officeDocument/2006/relationships/image"/><Relationship Id="rId9" Target="../media/image5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14" Target="../media/image25.png" Type="http://schemas.openxmlformats.org/officeDocument/2006/relationships/image"/><Relationship Id="rId15" Target="../media/image26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jpeg" Type="http://schemas.openxmlformats.org/officeDocument/2006/relationships/image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5.jpeg" Type="http://schemas.openxmlformats.org/officeDocument/2006/relationships/image"/><Relationship Id="rId9" Target="../media/image36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8.jpeg" Type="http://schemas.openxmlformats.org/officeDocument/2006/relationships/image"/><Relationship Id="rId9" Target="../media/image39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2.jpeg" Type="http://schemas.openxmlformats.org/officeDocument/2006/relationships/image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40.jpeg" Type="http://schemas.openxmlformats.org/officeDocument/2006/relationships/image"/><Relationship Id="rId9" Target="../media/image4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43.jpeg" Type="http://schemas.openxmlformats.org/officeDocument/2006/relationships/image"/><Relationship Id="rId9" Target="../media/image44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9223231" y="8895219"/>
            <a:ext cx="11552272" cy="1596314"/>
          </a:xfrm>
          <a:custGeom>
            <a:avLst/>
            <a:gdLst/>
            <a:ahLst/>
            <a:cxnLst/>
            <a:rect r="r" b="b" t="t" l="l"/>
            <a:pathLst>
              <a:path h="1596314" w="11552272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2649686" y="-149539"/>
            <a:ext cx="11546413" cy="1595504"/>
          </a:xfrm>
          <a:custGeom>
            <a:avLst/>
            <a:gdLst/>
            <a:ahLst/>
            <a:cxnLst/>
            <a:rect r="r" b="b" t="t" l="l"/>
            <a:pathLst>
              <a:path h="1595504" w="11546413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860641">
            <a:off x="2665669" y="1714596"/>
            <a:ext cx="1737858" cy="1583030"/>
          </a:xfrm>
          <a:custGeom>
            <a:avLst/>
            <a:gdLst/>
            <a:ahLst/>
            <a:cxnLst/>
            <a:rect r="r" b="b" t="t" l="l"/>
            <a:pathLst>
              <a:path h="1583030" w="1737858">
                <a:moveTo>
                  <a:pt x="0" y="0"/>
                </a:moveTo>
                <a:lnTo>
                  <a:pt x="1737858" y="0"/>
                </a:lnTo>
                <a:lnTo>
                  <a:pt x="1737858" y="1583031"/>
                </a:lnTo>
                <a:lnTo>
                  <a:pt x="0" y="15830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286815" y="3201084"/>
            <a:ext cx="7069036" cy="2056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5460"/>
              </a:lnSpc>
            </a:pPr>
            <a:r>
              <a:rPr lang="en-US" sz="15616" spc="343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PYSPARK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33199" y="5877591"/>
            <a:ext cx="11029225" cy="2279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012"/>
              </a:lnSpc>
            </a:pPr>
            <a:r>
              <a:rPr lang="en-US" sz="17184" spc="189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WORKSHOP</a:t>
            </a:r>
          </a:p>
        </p:txBody>
      </p:sp>
      <p:sp>
        <p:nvSpPr>
          <p:cNvPr name="Freeform 7" id="7"/>
          <p:cNvSpPr/>
          <p:nvPr/>
        </p:nvSpPr>
        <p:spPr>
          <a:xfrm flipH="false" flipV="true" rot="-9379677">
            <a:off x="11474513" y="970223"/>
            <a:ext cx="3617028" cy="3833073"/>
          </a:xfrm>
          <a:custGeom>
            <a:avLst/>
            <a:gdLst/>
            <a:ahLst/>
            <a:cxnLst/>
            <a:rect r="r" b="b" t="t" l="l"/>
            <a:pathLst>
              <a:path h="3833073" w="3617028">
                <a:moveTo>
                  <a:pt x="0" y="3833073"/>
                </a:moveTo>
                <a:lnTo>
                  <a:pt x="3617028" y="3833073"/>
                </a:lnTo>
                <a:lnTo>
                  <a:pt x="3617028" y="0"/>
                </a:lnTo>
                <a:lnTo>
                  <a:pt x="0" y="0"/>
                </a:lnTo>
                <a:lnTo>
                  <a:pt x="0" y="3833073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399026">
            <a:off x="15122169" y="5020050"/>
            <a:ext cx="1719464" cy="2465181"/>
          </a:xfrm>
          <a:custGeom>
            <a:avLst/>
            <a:gdLst/>
            <a:ahLst/>
            <a:cxnLst/>
            <a:rect r="r" b="b" t="t" l="l"/>
            <a:pathLst>
              <a:path h="2465181" w="1719464">
                <a:moveTo>
                  <a:pt x="0" y="0"/>
                </a:moveTo>
                <a:lnTo>
                  <a:pt x="1719463" y="0"/>
                </a:lnTo>
                <a:lnTo>
                  <a:pt x="1719463" y="2465181"/>
                </a:lnTo>
                <a:lnTo>
                  <a:pt x="0" y="246518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51678" y="4780419"/>
            <a:ext cx="4137367" cy="4114800"/>
          </a:xfrm>
          <a:custGeom>
            <a:avLst/>
            <a:gdLst/>
            <a:ahLst/>
            <a:cxnLst/>
            <a:rect r="r" b="b" t="t" l="l"/>
            <a:pathLst>
              <a:path h="4114800" w="4137367">
                <a:moveTo>
                  <a:pt x="0" y="0"/>
                </a:moveTo>
                <a:lnTo>
                  <a:pt x="4137367" y="0"/>
                </a:lnTo>
                <a:lnTo>
                  <a:pt x="41373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0699" y="235906"/>
            <a:ext cx="8681150" cy="2777968"/>
          </a:xfrm>
          <a:custGeom>
            <a:avLst/>
            <a:gdLst/>
            <a:ahLst/>
            <a:cxnLst/>
            <a:rect r="r" b="b" t="t" l="l"/>
            <a:pathLst>
              <a:path h="2777968" w="8681150">
                <a:moveTo>
                  <a:pt x="0" y="0"/>
                </a:moveTo>
                <a:lnTo>
                  <a:pt x="8681150" y="0"/>
                </a:lnTo>
                <a:lnTo>
                  <a:pt x="8681150" y="2777968"/>
                </a:lnTo>
                <a:lnTo>
                  <a:pt x="0" y="27779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-166726">
            <a:off x="1306485" y="753877"/>
            <a:ext cx="6724499" cy="1926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30"/>
              </a:lnSpc>
              <a:spcBef>
                <a:spcPct val="0"/>
              </a:spcBef>
            </a:pPr>
            <a:r>
              <a:rPr lang="en-US" sz="5521" spc="215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RANDOM NUMBER GENERATION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491967">
            <a:off x="-92239" y="-49172"/>
            <a:ext cx="2241878" cy="2042147"/>
          </a:xfrm>
          <a:custGeom>
            <a:avLst/>
            <a:gdLst/>
            <a:ahLst/>
            <a:cxnLst/>
            <a:rect r="r" b="b" t="t" l="l"/>
            <a:pathLst>
              <a:path h="2042147" w="2241878">
                <a:moveTo>
                  <a:pt x="0" y="0"/>
                </a:moveTo>
                <a:lnTo>
                  <a:pt x="2241878" y="0"/>
                </a:lnTo>
                <a:lnTo>
                  <a:pt x="2241878" y="2042147"/>
                </a:lnTo>
                <a:lnTo>
                  <a:pt x="0" y="20421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538197" y="0"/>
            <a:ext cx="10083238" cy="1393320"/>
          </a:xfrm>
          <a:custGeom>
            <a:avLst/>
            <a:gdLst/>
            <a:ahLst/>
            <a:cxnLst/>
            <a:rect r="r" b="b" t="t" l="l"/>
            <a:pathLst>
              <a:path h="1393320" w="10083238">
                <a:moveTo>
                  <a:pt x="0" y="0"/>
                </a:moveTo>
                <a:lnTo>
                  <a:pt x="10083238" y="0"/>
                </a:lnTo>
                <a:lnTo>
                  <a:pt x="10083238" y="1393320"/>
                </a:lnTo>
                <a:lnTo>
                  <a:pt x="0" y="13933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-4098675" y="8905418"/>
            <a:ext cx="9279203" cy="2078243"/>
          </a:xfrm>
          <a:custGeom>
            <a:avLst/>
            <a:gdLst/>
            <a:ahLst/>
            <a:cxnLst/>
            <a:rect r="r" b="b" t="t" l="l"/>
            <a:pathLst>
              <a:path h="2078243" w="9279203">
                <a:moveTo>
                  <a:pt x="0" y="0"/>
                </a:moveTo>
                <a:lnTo>
                  <a:pt x="9279203" y="0"/>
                </a:lnTo>
                <a:lnTo>
                  <a:pt x="9279203" y="2078242"/>
                </a:lnTo>
                <a:lnTo>
                  <a:pt x="0" y="20782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62081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8092783" y="3048800"/>
            <a:ext cx="0" cy="649224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865460" y="4548694"/>
            <a:ext cx="5544311" cy="1419884"/>
          </a:xfrm>
          <a:custGeom>
            <a:avLst/>
            <a:gdLst/>
            <a:ahLst/>
            <a:cxnLst/>
            <a:rect r="r" b="b" t="t" l="l"/>
            <a:pathLst>
              <a:path h="1419884" w="5544311">
                <a:moveTo>
                  <a:pt x="0" y="0"/>
                </a:moveTo>
                <a:lnTo>
                  <a:pt x="5544311" y="0"/>
                </a:lnTo>
                <a:lnTo>
                  <a:pt x="5544311" y="1419884"/>
                </a:lnTo>
                <a:lnTo>
                  <a:pt x="0" y="14198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345532" y="4548694"/>
            <a:ext cx="9610813" cy="1189612"/>
          </a:xfrm>
          <a:custGeom>
            <a:avLst/>
            <a:gdLst/>
            <a:ahLst/>
            <a:cxnLst/>
            <a:rect r="r" b="b" t="t" l="l"/>
            <a:pathLst>
              <a:path h="1189612" w="9610813">
                <a:moveTo>
                  <a:pt x="0" y="0"/>
                </a:moveTo>
                <a:lnTo>
                  <a:pt x="9610813" y="0"/>
                </a:lnTo>
                <a:lnTo>
                  <a:pt x="9610813" y="1189612"/>
                </a:lnTo>
                <a:lnTo>
                  <a:pt x="0" y="118961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30699" y="3305813"/>
            <a:ext cx="6613832" cy="632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9"/>
              </a:lnSpc>
            </a:pPr>
            <a:r>
              <a:rPr lang="en-US" sz="3656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1. IMPORTING THE RANDOM MODULE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557225" y="3305813"/>
            <a:ext cx="6613832" cy="632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9"/>
              </a:lnSpc>
            </a:pPr>
            <a:r>
              <a:rPr lang="en-US" sz="3656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2. GENERATING RANDOM NUMBERS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0699" y="235906"/>
            <a:ext cx="8681150" cy="2777968"/>
          </a:xfrm>
          <a:custGeom>
            <a:avLst/>
            <a:gdLst/>
            <a:ahLst/>
            <a:cxnLst/>
            <a:rect r="r" b="b" t="t" l="l"/>
            <a:pathLst>
              <a:path h="2777968" w="8681150">
                <a:moveTo>
                  <a:pt x="0" y="0"/>
                </a:moveTo>
                <a:lnTo>
                  <a:pt x="8681150" y="0"/>
                </a:lnTo>
                <a:lnTo>
                  <a:pt x="8681150" y="2777968"/>
                </a:lnTo>
                <a:lnTo>
                  <a:pt x="0" y="27779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-166726">
            <a:off x="1042588" y="1099767"/>
            <a:ext cx="6724499" cy="945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30"/>
              </a:lnSpc>
              <a:spcBef>
                <a:spcPct val="0"/>
              </a:spcBef>
            </a:pPr>
            <a:r>
              <a:rPr lang="en-US" sz="5521" spc="215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TEXT PROCESSING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491967">
            <a:off x="-92239" y="-49172"/>
            <a:ext cx="2241878" cy="2042147"/>
          </a:xfrm>
          <a:custGeom>
            <a:avLst/>
            <a:gdLst/>
            <a:ahLst/>
            <a:cxnLst/>
            <a:rect r="r" b="b" t="t" l="l"/>
            <a:pathLst>
              <a:path h="2042147" w="2241878">
                <a:moveTo>
                  <a:pt x="0" y="0"/>
                </a:moveTo>
                <a:lnTo>
                  <a:pt x="2241878" y="0"/>
                </a:lnTo>
                <a:lnTo>
                  <a:pt x="2241878" y="2042147"/>
                </a:lnTo>
                <a:lnTo>
                  <a:pt x="0" y="20421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538197" y="0"/>
            <a:ext cx="10083238" cy="1393320"/>
          </a:xfrm>
          <a:custGeom>
            <a:avLst/>
            <a:gdLst/>
            <a:ahLst/>
            <a:cxnLst/>
            <a:rect r="r" b="b" t="t" l="l"/>
            <a:pathLst>
              <a:path h="1393320" w="10083238">
                <a:moveTo>
                  <a:pt x="0" y="0"/>
                </a:moveTo>
                <a:lnTo>
                  <a:pt x="10083238" y="0"/>
                </a:lnTo>
                <a:lnTo>
                  <a:pt x="10083238" y="1393320"/>
                </a:lnTo>
                <a:lnTo>
                  <a:pt x="0" y="13933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-4098675" y="8905418"/>
            <a:ext cx="9279203" cy="2078243"/>
          </a:xfrm>
          <a:custGeom>
            <a:avLst/>
            <a:gdLst/>
            <a:ahLst/>
            <a:cxnLst/>
            <a:rect r="r" b="b" t="t" l="l"/>
            <a:pathLst>
              <a:path h="2078243" w="9279203">
                <a:moveTo>
                  <a:pt x="0" y="0"/>
                </a:moveTo>
                <a:lnTo>
                  <a:pt x="9279203" y="0"/>
                </a:lnTo>
                <a:lnTo>
                  <a:pt x="9279203" y="2078242"/>
                </a:lnTo>
                <a:lnTo>
                  <a:pt x="0" y="20782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62081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43922" y="3105449"/>
            <a:ext cx="13084268" cy="6839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51326" indent="-525663" lvl="1">
              <a:lnSpc>
                <a:spcPts val="6817"/>
              </a:lnSpc>
              <a:buFont typeface="Arial"/>
              <a:buChar char="•"/>
            </a:pPr>
            <a:r>
              <a:rPr lang="en-US" sz="486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LEN(STRING): RETURNS THE LENGTH OF THE STRING.</a:t>
            </a:r>
          </a:p>
          <a:p>
            <a:pPr algn="l">
              <a:lnSpc>
                <a:spcPts val="6817"/>
              </a:lnSpc>
            </a:pPr>
            <a:r>
              <a:rPr lang="en-US" sz="4869">
                <a:solidFill>
                  <a:srgbClr val="FFDE59"/>
                </a:solidFill>
                <a:latin typeface="Krabuler"/>
                <a:ea typeface="Krabuler"/>
                <a:cs typeface="Krabuler"/>
                <a:sym typeface="Krabuler"/>
              </a:rPr>
              <a:t>         </a:t>
            </a:r>
            <a:r>
              <a:rPr lang="en-US" sz="4869">
                <a:solidFill>
                  <a:srgbClr val="387EB8"/>
                </a:solidFill>
                <a:latin typeface="Krabuler"/>
                <a:ea typeface="Krabuler"/>
                <a:cs typeface="Krabuler"/>
                <a:sym typeface="Krabuler"/>
              </a:rPr>
              <a:t>EXAMPLE: LEN("PYTHON") ➔ 6</a:t>
            </a:r>
          </a:p>
          <a:p>
            <a:pPr algn="l" marL="1051326" indent="-525663" lvl="1">
              <a:lnSpc>
                <a:spcPts val="6817"/>
              </a:lnSpc>
              <a:buFont typeface="Arial"/>
              <a:buChar char="•"/>
            </a:pPr>
            <a:r>
              <a:rPr lang="en-US" sz="486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IN: CHECKS IF A SUBSTRING EXISTS IN A STRING.   </a:t>
            </a:r>
          </a:p>
          <a:p>
            <a:pPr algn="l">
              <a:lnSpc>
                <a:spcPts val="6817"/>
              </a:lnSpc>
            </a:pPr>
            <a:r>
              <a:rPr lang="en-US" sz="4869">
                <a:solidFill>
                  <a:srgbClr val="366994"/>
                </a:solidFill>
                <a:latin typeface="Krabuler"/>
                <a:ea typeface="Krabuler"/>
                <a:cs typeface="Krabuler"/>
                <a:sym typeface="Krabuler"/>
              </a:rPr>
              <a:t>        </a:t>
            </a:r>
            <a:r>
              <a:rPr lang="en-US" sz="4869">
                <a:solidFill>
                  <a:srgbClr val="366994"/>
                </a:solidFill>
                <a:latin typeface="Krabuler"/>
                <a:ea typeface="Krabuler"/>
                <a:cs typeface="Krabuler"/>
                <a:sym typeface="Krabuler"/>
              </a:rPr>
              <a:t>EXAMPLE: "FUN" IN "PYTHON IS FUN" ➔ TRUE</a:t>
            </a:r>
          </a:p>
          <a:p>
            <a:pPr algn="l" marL="1051326" indent="-525663" lvl="1">
              <a:lnSpc>
                <a:spcPts val="6817"/>
              </a:lnSpc>
              <a:buFont typeface="Arial"/>
              <a:buChar char="•"/>
            </a:pPr>
            <a:r>
              <a:rPr lang="en-US" sz="486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FIND(SUBSTRING): RETURNS THE INDEX OF THE FIRST OCCURRENCE OF THE SUBSTRING OR -1 IF NOT FOUND.</a:t>
            </a:r>
          </a:p>
          <a:p>
            <a:pPr algn="l">
              <a:lnSpc>
                <a:spcPts val="6817"/>
              </a:lnSpc>
            </a:pPr>
            <a:r>
              <a:rPr lang="en-US" sz="4869">
                <a:solidFill>
                  <a:srgbClr val="366994"/>
                </a:solidFill>
                <a:latin typeface="Krabuler"/>
                <a:ea typeface="Krabuler"/>
                <a:cs typeface="Krabuler"/>
                <a:sym typeface="Krabuler"/>
              </a:rPr>
              <a:t>        </a:t>
            </a:r>
            <a:r>
              <a:rPr lang="en-US" sz="4869">
                <a:solidFill>
                  <a:srgbClr val="366994"/>
                </a:solidFill>
                <a:latin typeface="Krabuler"/>
                <a:ea typeface="Krabuler"/>
                <a:cs typeface="Krabuler"/>
                <a:sym typeface="Krabuler"/>
              </a:rPr>
              <a:t>EXAMPLE: "PYTHON".FIND("TH") ➔ 2</a:t>
            </a:r>
          </a:p>
          <a:p>
            <a:pPr algn="l">
              <a:lnSpc>
                <a:spcPts val="6817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0699" y="235906"/>
            <a:ext cx="8681150" cy="2777968"/>
          </a:xfrm>
          <a:custGeom>
            <a:avLst/>
            <a:gdLst/>
            <a:ahLst/>
            <a:cxnLst/>
            <a:rect r="r" b="b" t="t" l="l"/>
            <a:pathLst>
              <a:path h="2777968" w="8681150">
                <a:moveTo>
                  <a:pt x="0" y="0"/>
                </a:moveTo>
                <a:lnTo>
                  <a:pt x="8681150" y="0"/>
                </a:lnTo>
                <a:lnTo>
                  <a:pt x="8681150" y="2777968"/>
                </a:lnTo>
                <a:lnTo>
                  <a:pt x="0" y="27779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-166726">
            <a:off x="1042588" y="1099767"/>
            <a:ext cx="6724499" cy="945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30"/>
              </a:lnSpc>
              <a:spcBef>
                <a:spcPct val="0"/>
              </a:spcBef>
            </a:pPr>
            <a:r>
              <a:rPr lang="en-US" sz="5521" spc="215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TEXT PROCESSING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491967">
            <a:off x="-92239" y="-49172"/>
            <a:ext cx="2241878" cy="2042147"/>
          </a:xfrm>
          <a:custGeom>
            <a:avLst/>
            <a:gdLst/>
            <a:ahLst/>
            <a:cxnLst/>
            <a:rect r="r" b="b" t="t" l="l"/>
            <a:pathLst>
              <a:path h="2042147" w="2241878">
                <a:moveTo>
                  <a:pt x="0" y="0"/>
                </a:moveTo>
                <a:lnTo>
                  <a:pt x="2241878" y="0"/>
                </a:lnTo>
                <a:lnTo>
                  <a:pt x="2241878" y="2042147"/>
                </a:lnTo>
                <a:lnTo>
                  <a:pt x="0" y="20421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538197" y="0"/>
            <a:ext cx="10083238" cy="1393320"/>
          </a:xfrm>
          <a:custGeom>
            <a:avLst/>
            <a:gdLst/>
            <a:ahLst/>
            <a:cxnLst/>
            <a:rect r="r" b="b" t="t" l="l"/>
            <a:pathLst>
              <a:path h="1393320" w="10083238">
                <a:moveTo>
                  <a:pt x="0" y="0"/>
                </a:moveTo>
                <a:lnTo>
                  <a:pt x="10083238" y="0"/>
                </a:lnTo>
                <a:lnTo>
                  <a:pt x="10083238" y="1393320"/>
                </a:lnTo>
                <a:lnTo>
                  <a:pt x="0" y="13933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-4098675" y="8905418"/>
            <a:ext cx="9279203" cy="2078243"/>
          </a:xfrm>
          <a:custGeom>
            <a:avLst/>
            <a:gdLst/>
            <a:ahLst/>
            <a:cxnLst/>
            <a:rect r="r" b="b" t="t" l="l"/>
            <a:pathLst>
              <a:path h="2078243" w="9279203">
                <a:moveTo>
                  <a:pt x="0" y="0"/>
                </a:moveTo>
                <a:lnTo>
                  <a:pt x="9279203" y="0"/>
                </a:lnTo>
                <a:lnTo>
                  <a:pt x="9279203" y="2078242"/>
                </a:lnTo>
                <a:lnTo>
                  <a:pt x="0" y="20782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62081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43922" y="3105449"/>
            <a:ext cx="17398948" cy="6839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51326" indent="-525663" lvl="1">
              <a:lnSpc>
                <a:spcPts val="6817"/>
              </a:lnSpc>
              <a:buFont typeface="Arial"/>
              <a:buChar char="•"/>
            </a:pPr>
            <a:r>
              <a:rPr lang="en-US" sz="486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REPLACE(OLD, NEW): REPLACES ALL OCCURRENCES OF OLD WITH NEW.</a:t>
            </a:r>
          </a:p>
          <a:p>
            <a:pPr algn="l">
              <a:lnSpc>
                <a:spcPts val="6817"/>
              </a:lnSpc>
            </a:pPr>
            <a:r>
              <a:rPr lang="en-US" sz="4869">
                <a:solidFill>
                  <a:srgbClr val="366994"/>
                </a:solidFill>
                <a:latin typeface="Krabuler"/>
                <a:ea typeface="Krabuler"/>
                <a:cs typeface="Krabuler"/>
                <a:sym typeface="Krabuler"/>
              </a:rPr>
              <a:t>        </a:t>
            </a:r>
            <a:r>
              <a:rPr lang="en-US" sz="4869">
                <a:solidFill>
                  <a:srgbClr val="366994"/>
                </a:solidFill>
                <a:latin typeface="Krabuler"/>
                <a:ea typeface="Krabuler"/>
                <a:cs typeface="Krabuler"/>
                <a:sym typeface="Krabuler"/>
              </a:rPr>
              <a:t>"Hello World".replace("World", "Python") ➔ "Hello Python"</a:t>
            </a:r>
          </a:p>
          <a:p>
            <a:pPr algn="l" marL="1051326" indent="-525663" lvl="1">
              <a:lnSpc>
                <a:spcPts val="6817"/>
              </a:lnSpc>
              <a:buFont typeface="Arial"/>
              <a:buChar char="•"/>
            </a:pPr>
            <a:r>
              <a:rPr lang="en-US" sz="486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split: Splits the string into a list based on the separator.</a:t>
            </a:r>
          </a:p>
          <a:p>
            <a:pPr algn="l">
              <a:lnSpc>
                <a:spcPts val="6817"/>
              </a:lnSpc>
            </a:pPr>
            <a:r>
              <a:rPr lang="en-US" sz="4869">
                <a:solidFill>
                  <a:srgbClr val="366994"/>
                </a:solidFill>
                <a:latin typeface="Krabuler"/>
                <a:ea typeface="Krabuler"/>
                <a:cs typeface="Krabuler"/>
                <a:sym typeface="Krabuler"/>
              </a:rPr>
              <a:t>         </a:t>
            </a:r>
            <a:r>
              <a:rPr lang="en-US" sz="4869">
                <a:solidFill>
                  <a:srgbClr val="366994"/>
                </a:solidFill>
                <a:latin typeface="Krabuler"/>
                <a:ea typeface="Krabuler"/>
                <a:cs typeface="Krabuler"/>
                <a:sym typeface="Krabuler"/>
              </a:rPr>
              <a:t>"a,b,c".split(",") ➔ ['a', 'b', 'c']</a:t>
            </a:r>
          </a:p>
          <a:p>
            <a:pPr algn="l" marL="1051326" indent="-525663" lvl="1">
              <a:lnSpc>
                <a:spcPts val="6817"/>
              </a:lnSpc>
              <a:buFont typeface="Arial"/>
              <a:buChar char="•"/>
            </a:pPr>
            <a:r>
              <a:rPr lang="en-US" sz="486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join(list): Joins a list of strings into one string, using a separator.</a:t>
            </a:r>
          </a:p>
          <a:p>
            <a:pPr algn="l">
              <a:lnSpc>
                <a:spcPts val="6817"/>
              </a:lnSpc>
            </a:pPr>
            <a:r>
              <a:rPr lang="en-US" sz="486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         </a:t>
            </a:r>
            <a:r>
              <a:rPr lang="en-US" sz="4869">
                <a:solidFill>
                  <a:srgbClr val="366994"/>
                </a:solidFill>
                <a:latin typeface="Krabuler"/>
                <a:ea typeface="Krabuler"/>
                <a:cs typeface="Krabuler"/>
                <a:sym typeface="Krabuler"/>
              </a:rPr>
              <a:t>",".join(['a', 'b', 'c']) ➔ "a,b,c"</a:t>
            </a:r>
          </a:p>
          <a:p>
            <a:pPr algn="l">
              <a:lnSpc>
                <a:spcPts val="6817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9223231" y="8895219"/>
            <a:ext cx="11552272" cy="1596314"/>
          </a:xfrm>
          <a:custGeom>
            <a:avLst/>
            <a:gdLst/>
            <a:ahLst/>
            <a:cxnLst/>
            <a:rect r="r" b="b" t="t" l="l"/>
            <a:pathLst>
              <a:path h="1596314" w="11552272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2649686" y="-149539"/>
            <a:ext cx="11546413" cy="1595504"/>
          </a:xfrm>
          <a:custGeom>
            <a:avLst/>
            <a:gdLst/>
            <a:ahLst/>
            <a:cxnLst/>
            <a:rect r="r" b="b" t="t" l="l"/>
            <a:pathLst>
              <a:path h="1595504" w="11546413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491967">
            <a:off x="10230322" y="1585290"/>
            <a:ext cx="1707111" cy="1555022"/>
          </a:xfrm>
          <a:custGeom>
            <a:avLst/>
            <a:gdLst/>
            <a:ahLst/>
            <a:cxnLst/>
            <a:rect r="r" b="b" t="t" l="l"/>
            <a:pathLst>
              <a:path h="1555022" w="1707111">
                <a:moveTo>
                  <a:pt x="1707111" y="0"/>
                </a:moveTo>
                <a:lnTo>
                  <a:pt x="0" y="0"/>
                </a:lnTo>
                <a:lnTo>
                  <a:pt x="0" y="1555023"/>
                </a:lnTo>
                <a:lnTo>
                  <a:pt x="1707111" y="1555023"/>
                </a:lnTo>
                <a:lnTo>
                  <a:pt x="170711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926670" y="442615"/>
            <a:ext cx="3634128" cy="4158041"/>
          </a:xfrm>
          <a:custGeom>
            <a:avLst/>
            <a:gdLst/>
            <a:ahLst/>
            <a:cxnLst/>
            <a:rect r="r" b="b" t="t" l="l"/>
            <a:pathLst>
              <a:path h="4158041" w="3634128">
                <a:moveTo>
                  <a:pt x="0" y="0"/>
                </a:moveTo>
                <a:lnTo>
                  <a:pt x="3634128" y="0"/>
                </a:lnTo>
                <a:lnTo>
                  <a:pt x="3634128" y="4158041"/>
                </a:lnTo>
                <a:lnTo>
                  <a:pt x="0" y="41580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246167">
            <a:off x="1368422" y="1204751"/>
            <a:ext cx="3895386" cy="4128059"/>
          </a:xfrm>
          <a:custGeom>
            <a:avLst/>
            <a:gdLst/>
            <a:ahLst/>
            <a:cxnLst/>
            <a:rect r="r" b="b" t="t" l="l"/>
            <a:pathLst>
              <a:path h="4128059" w="3895386">
                <a:moveTo>
                  <a:pt x="0" y="0"/>
                </a:moveTo>
                <a:lnTo>
                  <a:pt x="3895386" y="0"/>
                </a:lnTo>
                <a:lnTo>
                  <a:pt x="3895386" y="4128059"/>
                </a:lnTo>
                <a:lnTo>
                  <a:pt x="0" y="412805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568932">
            <a:off x="15135770" y="5523994"/>
            <a:ext cx="1480813" cy="2123030"/>
          </a:xfrm>
          <a:custGeom>
            <a:avLst/>
            <a:gdLst/>
            <a:ahLst/>
            <a:cxnLst/>
            <a:rect r="r" b="b" t="t" l="l"/>
            <a:pathLst>
              <a:path h="2123030" w="1480813">
                <a:moveTo>
                  <a:pt x="0" y="0"/>
                </a:moveTo>
                <a:lnTo>
                  <a:pt x="1480813" y="0"/>
                </a:lnTo>
                <a:lnTo>
                  <a:pt x="1480813" y="2123029"/>
                </a:lnTo>
                <a:lnTo>
                  <a:pt x="0" y="212302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316115" y="2918635"/>
            <a:ext cx="11161226" cy="5499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50"/>
              </a:lnSpc>
            </a:pPr>
            <a:r>
              <a:rPr lang="en-US" sz="18504" spc="407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ANY </a:t>
            </a:r>
          </a:p>
          <a:p>
            <a:pPr algn="ctr">
              <a:lnSpc>
                <a:spcPts val="21650"/>
              </a:lnSpc>
            </a:pPr>
            <a:r>
              <a:rPr lang="en-US" sz="18504" spc="407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6604311" y="962570"/>
            <a:ext cx="7336589" cy="9254871"/>
          </a:xfrm>
          <a:custGeom>
            <a:avLst/>
            <a:gdLst/>
            <a:ahLst/>
            <a:cxnLst/>
            <a:rect r="r" b="b" t="t" l="l"/>
            <a:pathLst>
              <a:path h="9254871" w="7336589">
                <a:moveTo>
                  <a:pt x="0" y="0"/>
                </a:moveTo>
                <a:lnTo>
                  <a:pt x="7336589" y="0"/>
                </a:lnTo>
                <a:lnTo>
                  <a:pt x="7336589" y="9254871"/>
                </a:lnTo>
                <a:lnTo>
                  <a:pt x="0" y="92548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20756" y="1028700"/>
            <a:ext cx="4584113" cy="3975676"/>
          </a:xfrm>
          <a:custGeom>
            <a:avLst/>
            <a:gdLst/>
            <a:ahLst/>
            <a:cxnLst/>
            <a:rect r="r" b="b" t="t" l="l"/>
            <a:pathLst>
              <a:path h="3975676" w="4584113">
                <a:moveTo>
                  <a:pt x="0" y="0"/>
                </a:moveTo>
                <a:lnTo>
                  <a:pt x="4584113" y="0"/>
                </a:lnTo>
                <a:lnTo>
                  <a:pt x="4584113" y="3975676"/>
                </a:lnTo>
                <a:lnTo>
                  <a:pt x="0" y="39756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810814">
            <a:off x="2971610" y="1996203"/>
            <a:ext cx="3535128" cy="211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34"/>
              </a:lnSpc>
            </a:pPr>
            <a:r>
              <a:rPr lang="en-US" sz="8216" spc="18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Key Points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313744" y="2119765"/>
            <a:ext cx="7917723" cy="6745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0" indent="-485775" lvl="1">
              <a:lnSpc>
                <a:spcPts val="5985"/>
              </a:lnSpc>
              <a:buAutoNum type="arabicPeriod" startAt="1"/>
            </a:pPr>
            <a:r>
              <a:rPr lang="en-US" sz="4500" spc="99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Understanding Tuples and Dictionaries</a:t>
            </a:r>
          </a:p>
          <a:p>
            <a:pPr algn="l" marL="971550" indent="-485775" lvl="1">
              <a:lnSpc>
                <a:spcPts val="5985"/>
              </a:lnSpc>
              <a:buAutoNum type="arabicPeriod" startAt="1"/>
            </a:pPr>
            <a:r>
              <a:rPr lang="en-US" sz="4500" spc="99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String Manipulation</a:t>
            </a:r>
          </a:p>
          <a:p>
            <a:pPr algn="l" marL="971550" indent="-485775" lvl="1">
              <a:lnSpc>
                <a:spcPts val="5985"/>
              </a:lnSpc>
              <a:buAutoNum type="arabicPeriod" startAt="1"/>
            </a:pPr>
            <a:r>
              <a:rPr lang="en-US" sz="4500" spc="99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Conditional Statements and Loops</a:t>
            </a:r>
          </a:p>
          <a:p>
            <a:pPr algn="l" marL="971550" indent="-485775" lvl="1">
              <a:lnSpc>
                <a:spcPts val="5985"/>
              </a:lnSpc>
              <a:buAutoNum type="arabicPeriod" startAt="1"/>
            </a:pPr>
            <a:r>
              <a:rPr lang="en-US" sz="4500" spc="99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Handling User Input</a:t>
            </a:r>
          </a:p>
          <a:p>
            <a:pPr algn="l" marL="971550" indent="-485775" lvl="1">
              <a:lnSpc>
                <a:spcPts val="5985"/>
              </a:lnSpc>
              <a:buAutoNum type="arabicPeriod" startAt="1"/>
            </a:pPr>
            <a:r>
              <a:rPr lang="en-US" sz="4500" spc="99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Random Number Generation</a:t>
            </a:r>
          </a:p>
          <a:p>
            <a:pPr algn="l" marL="971550" indent="-485775" lvl="1">
              <a:lnSpc>
                <a:spcPts val="5985"/>
              </a:lnSpc>
              <a:buAutoNum type="arabicPeriod" startAt="1"/>
            </a:pPr>
            <a:r>
              <a:rPr lang="en-US" sz="4500" spc="99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Basic Function Creation</a:t>
            </a:r>
          </a:p>
          <a:p>
            <a:pPr algn="l" marL="971550" indent="-485775" lvl="1">
              <a:lnSpc>
                <a:spcPts val="5985"/>
              </a:lnSpc>
              <a:buAutoNum type="arabicPeriod" startAt="1"/>
            </a:pPr>
            <a:r>
              <a:rPr lang="en-US" sz="4500" spc="99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Text Processing</a:t>
            </a:r>
          </a:p>
        </p:txBody>
      </p:sp>
      <p:sp>
        <p:nvSpPr>
          <p:cNvPr name="Freeform 6" id="6"/>
          <p:cNvSpPr/>
          <p:nvPr/>
        </p:nvSpPr>
        <p:spPr>
          <a:xfrm flipH="false" flipV="true" rot="787682">
            <a:off x="1397312" y="5080667"/>
            <a:ext cx="3435988" cy="3641221"/>
          </a:xfrm>
          <a:custGeom>
            <a:avLst/>
            <a:gdLst/>
            <a:ahLst/>
            <a:cxnLst/>
            <a:rect r="r" b="b" t="t" l="l"/>
            <a:pathLst>
              <a:path h="3641221" w="3435988">
                <a:moveTo>
                  <a:pt x="0" y="3641220"/>
                </a:moveTo>
                <a:lnTo>
                  <a:pt x="3435988" y="3641220"/>
                </a:lnTo>
                <a:lnTo>
                  <a:pt x="3435988" y="0"/>
                </a:lnTo>
                <a:lnTo>
                  <a:pt x="0" y="0"/>
                </a:lnTo>
                <a:lnTo>
                  <a:pt x="0" y="364122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568932">
            <a:off x="15282144" y="5728523"/>
            <a:ext cx="1443297" cy="2069242"/>
          </a:xfrm>
          <a:custGeom>
            <a:avLst/>
            <a:gdLst/>
            <a:ahLst/>
            <a:cxnLst/>
            <a:rect r="r" b="b" t="t" l="l"/>
            <a:pathLst>
              <a:path h="2069242" w="1443297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190582">
            <a:off x="14724727" y="1065672"/>
            <a:ext cx="1514128" cy="1379233"/>
          </a:xfrm>
          <a:custGeom>
            <a:avLst/>
            <a:gdLst/>
            <a:ahLst/>
            <a:cxnLst/>
            <a:rect r="r" b="b" t="t" l="l"/>
            <a:pathLst>
              <a:path h="1379233" w="1514128">
                <a:moveTo>
                  <a:pt x="0" y="0"/>
                </a:moveTo>
                <a:lnTo>
                  <a:pt x="1514128" y="0"/>
                </a:lnTo>
                <a:lnTo>
                  <a:pt x="1514128" y="1379233"/>
                </a:lnTo>
                <a:lnTo>
                  <a:pt x="0" y="13792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752595" y="-301411"/>
            <a:ext cx="12710840" cy="1756407"/>
          </a:xfrm>
          <a:custGeom>
            <a:avLst/>
            <a:gdLst/>
            <a:ahLst/>
            <a:cxnLst/>
            <a:rect r="r" b="b" t="t" l="l"/>
            <a:pathLst>
              <a:path h="1756407" w="12710840">
                <a:moveTo>
                  <a:pt x="0" y="0"/>
                </a:moveTo>
                <a:lnTo>
                  <a:pt x="12710840" y="0"/>
                </a:lnTo>
                <a:lnTo>
                  <a:pt x="12710840" y="1756407"/>
                </a:lnTo>
                <a:lnTo>
                  <a:pt x="0" y="17564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-5599813" y="8633321"/>
            <a:ext cx="13959219" cy="1928910"/>
          </a:xfrm>
          <a:custGeom>
            <a:avLst/>
            <a:gdLst/>
            <a:ahLst/>
            <a:cxnLst/>
            <a:rect r="r" b="b" t="t" l="l"/>
            <a:pathLst>
              <a:path h="1928910" w="13959219">
                <a:moveTo>
                  <a:pt x="0" y="0"/>
                </a:moveTo>
                <a:lnTo>
                  <a:pt x="13959219" y="0"/>
                </a:lnTo>
                <a:lnTo>
                  <a:pt x="13959219" y="1928910"/>
                </a:lnTo>
                <a:lnTo>
                  <a:pt x="0" y="192891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0699" y="3264012"/>
            <a:ext cx="5856849" cy="1296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AN ORDERED, IMMUTABLE COLLECTION OF ELEMENTS.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330699" y="235906"/>
            <a:ext cx="8681150" cy="2777968"/>
          </a:xfrm>
          <a:custGeom>
            <a:avLst/>
            <a:gdLst/>
            <a:ahLst/>
            <a:cxnLst/>
            <a:rect r="r" b="b" t="t" l="l"/>
            <a:pathLst>
              <a:path h="2777968" w="8681150">
                <a:moveTo>
                  <a:pt x="0" y="0"/>
                </a:moveTo>
                <a:lnTo>
                  <a:pt x="8681150" y="0"/>
                </a:lnTo>
                <a:lnTo>
                  <a:pt x="8681150" y="2777968"/>
                </a:lnTo>
                <a:lnTo>
                  <a:pt x="0" y="27779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166726">
            <a:off x="1306485" y="753881"/>
            <a:ext cx="6724499" cy="1920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30"/>
              </a:lnSpc>
              <a:spcBef>
                <a:spcPct val="0"/>
              </a:spcBef>
            </a:pPr>
            <a:r>
              <a:rPr lang="en-US" sz="5521" spc="215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UNDERSTANDING TUPLES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491967">
            <a:off x="-92239" y="-49172"/>
            <a:ext cx="2241878" cy="2042147"/>
          </a:xfrm>
          <a:custGeom>
            <a:avLst/>
            <a:gdLst/>
            <a:ahLst/>
            <a:cxnLst/>
            <a:rect r="r" b="b" t="t" l="l"/>
            <a:pathLst>
              <a:path h="2042147" w="2241878">
                <a:moveTo>
                  <a:pt x="0" y="0"/>
                </a:moveTo>
                <a:lnTo>
                  <a:pt x="2241878" y="0"/>
                </a:lnTo>
                <a:lnTo>
                  <a:pt x="2241878" y="2042147"/>
                </a:lnTo>
                <a:lnTo>
                  <a:pt x="0" y="20421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538197" y="0"/>
            <a:ext cx="10083238" cy="1393320"/>
          </a:xfrm>
          <a:custGeom>
            <a:avLst/>
            <a:gdLst/>
            <a:ahLst/>
            <a:cxnLst/>
            <a:rect r="r" b="b" t="t" l="l"/>
            <a:pathLst>
              <a:path h="1393320" w="10083238">
                <a:moveTo>
                  <a:pt x="0" y="0"/>
                </a:moveTo>
                <a:lnTo>
                  <a:pt x="10083238" y="0"/>
                </a:lnTo>
                <a:lnTo>
                  <a:pt x="10083238" y="1393320"/>
                </a:lnTo>
                <a:lnTo>
                  <a:pt x="0" y="13933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-4098675" y="8905418"/>
            <a:ext cx="9279203" cy="2078243"/>
          </a:xfrm>
          <a:custGeom>
            <a:avLst/>
            <a:gdLst/>
            <a:ahLst/>
            <a:cxnLst/>
            <a:rect r="r" b="b" t="t" l="l"/>
            <a:pathLst>
              <a:path h="2078243" w="9279203">
                <a:moveTo>
                  <a:pt x="0" y="0"/>
                </a:moveTo>
                <a:lnTo>
                  <a:pt x="9279203" y="0"/>
                </a:lnTo>
                <a:lnTo>
                  <a:pt x="9279203" y="2078242"/>
                </a:lnTo>
                <a:lnTo>
                  <a:pt x="0" y="20782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62081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6168499" y="3242474"/>
            <a:ext cx="0" cy="649224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6348360" y="3166274"/>
            <a:ext cx="11939640" cy="458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8" indent="-399414" lvl="1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IMM</a:t>
            </a:r>
            <a:r>
              <a:rPr lang="en-US" sz="36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UTABLE: </a:t>
            </a:r>
            <a:r>
              <a:rPr lang="en-US" sz="36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ONCE CREATED, THE ELEMENTS CANNOT BE CHANGED.</a:t>
            </a:r>
          </a:p>
          <a:p>
            <a:pPr algn="l" marL="798828" indent="-399414" lvl="1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ORDERED: ELEMENTS MAINTAIN THE ORDER IN WHICH THEY ARE DEFINED.</a:t>
            </a:r>
          </a:p>
          <a:p>
            <a:pPr algn="l" marL="798828" indent="-399414" lvl="1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HETEROGENEOUS: CAN CONTAIN ELEMENTS OF DIFFERENT DATA TYPES.</a:t>
            </a:r>
          </a:p>
          <a:p>
            <a:pPr algn="l">
              <a:lnSpc>
                <a:spcPts val="5179"/>
              </a:lnSpc>
              <a:spcBef>
                <a:spcPct val="0"/>
              </a:spcBef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7080779" y="7397727"/>
            <a:ext cx="9513803" cy="1060823"/>
          </a:xfrm>
          <a:custGeom>
            <a:avLst/>
            <a:gdLst/>
            <a:ahLst/>
            <a:cxnLst/>
            <a:rect r="r" b="b" t="t" l="l"/>
            <a:pathLst>
              <a:path h="1060823" w="9513803">
                <a:moveTo>
                  <a:pt x="0" y="0"/>
                </a:moveTo>
                <a:lnTo>
                  <a:pt x="9513802" y="0"/>
                </a:lnTo>
                <a:lnTo>
                  <a:pt x="9513802" y="1060823"/>
                </a:lnTo>
                <a:lnTo>
                  <a:pt x="0" y="106082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-21694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011849" y="1973060"/>
            <a:ext cx="5651661" cy="862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0"/>
              </a:lnSpc>
              <a:spcBef>
                <a:spcPct val="0"/>
              </a:spcBef>
            </a:pPr>
            <a:r>
              <a:rPr lang="en-US" sz="4978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KEY FEATURES: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30699" y="5067300"/>
            <a:ext cx="5656824" cy="1296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SYNTAX: </a:t>
            </a:r>
          </a:p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DEFINED USING PARENTHESES ().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348360" y="8243252"/>
            <a:ext cx="11939640" cy="1953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</a:p>
          <a:p>
            <a:pPr algn="l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USE INDEXING TO ACCESS ELEMENTS: MY_TUPLE[0] RETURNS 1.</a:t>
            </a:r>
          </a:p>
          <a:p>
            <a:pPr algn="l">
              <a:lnSpc>
                <a:spcPts val="51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0699" y="3264012"/>
            <a:ext cx="5856849" cy="1953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AN UNORDERED, MUTABLE COLLECTION OF KEY-VALUE PAIRS.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330699" y="235906"/>
            <a:ext cx="8681150" cy="2777968"/>
          </a:xfrm>
          <a:custGeom>
            <a:avLst/>
            <a:gdLst/>
            <a:ahLst/>
            <a:cxnLst/>
            <a:rect r="r" b="b" t="t" l="l"/>
            <a:pathLst>
              <a:path h="2777968" w="8681150">
                <a:moveTo>
                  <a:pt x="0" y="0"/>
                </a:moveTo>
                <a:lnTo>
                  <a:pt x="8681150" y="0"/>
                </a:lnTo>
                <a:lnTo>
                  <a:pt x="8681150" y="2777968"/>
                </a:lnTo>
                <a:lnTo>
                  <a:pt x="0" y="27779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166726">
            <a:off x="1306485" y="753881"/>
            <a:ext cx="6724499" cy="1920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30"/>
              </a:lnSpc>
              <a:spcBef>
                <a:spcPct val="0"/>
              </a:spcBef>
            </a:pPr>
            <a:r>
              <a:rPr lang="en-US" sz="5521" spc="215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UNDERSTANDING DICTIONARIES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491967">
            <a:off x="-92239" y="-49172"/>
            <a:ext cx="2241878" cy="2042147"/>
          </a:xfrm>
          <a:custGeom>
            <a:avLst/>
            <a:gdLst/>
            <a:ahLst/>
            <a:cxnLst/>
            <a:rect r="r" b="b" t="t" l="l"/>
            <a:pathLst>
              <a:path h="2042147" w="2241878">
                <a:moveTo>
                  <a:pt x="0" y="0"/>
                </a:moveTo>
                <a:lnTo>
                  <a:pt x="2241878" y="0"/>
                </a:lnTo>
                <a:lnTo>
                  <a:pt x="2241878" y="2042147"/>
                </a:lnTo>
                <a:lnTo>
                  <a:pt x="0" y="20421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538197" y="0"/>
            <a:ext cx="10083238" cy="1393320"/>
          </a:xfrm>
          <a:custGeom>
            <a:avLst/>
            <a:gdLst/>
            <a:ahLst/>
            <a:cxnLst/>
            <a:rect r="r" b="b" t="t" l="l"/>
            <a:pathLst>
              <a:path h="1393320" w="10083238">
                <a:moveTo>
                  <a:pt x="0" y="0"/>
                </a:moveTo>
                <a:lnTo>
                  <a:pt x="10083238" y="0"/>
                </a:lnTo>
                <a:lnTo>
                  <a:pt x="10083238" y="1393320"/>
                </a:lnTo>
                <a:lnTo>
                  <a:pt x="0" y="13933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-4098675" y="8905418"/>
            <a:ext cx="9279203" cy="2078243"/>
          </a:xfrm>
          <a:custGeom>
            <a:avLst/>
            <a:gdLst/>
            <a:ahLst/>
            <a:cxnLst/>
            <a:rect r="r" b="b" t="t" l="l"/>
            <a:pathLst>
              <a:path h="2078243" w="9279203">
                <a:moveTo>
                  <a:pt x="0" y="0"/>
                </a:moveTo>
                <a:lnTo>
                  <a:pt x="9279203" y="0"/>
                </a:lnTo>
                <a:lnTo>
                  <a:pt x="9279203" y="2078242"/>
                </a:lnTo>
                <a:lnTo>
                  <a:pt x="0" y="20782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62081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6168499" y="3242474"/>
            <a:ext cx="0" cy="649224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6348360" y="3166274"/>
            <a:ext cx="11939640" cy="3925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MUTABLE: YOU CAN ADD, REMOVE, OR CHANGE ELEMENTS AFTER CREATION.</a:t>
            </a:r>
          </a:p>
          <a:p>
            <a:pPr algn="l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Unordered: Does not maintain any order for the elements.</a:t>
            </a:r>
          </a:p>
          <a:p>
            <a:pPr algn="l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Key-Value Pairs: Each key is unique and maps to a value.</a:t>
            </a:r>
          </a:p>
          <a:p>
            <a:pPr algn="l">
              <a:lnSpc>
                <a:spcPts val="5179"/>
              </a:lnSpc>
              <a:spcBef>
                <a:spcPct val="0"/>
              </a:spcBef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6759778" y="7091844"/>
            <a:ext cx="11116803" cy="815611"/>
          </a:xfrm>
          <a:custGeom>
            <a:avLst/>
            <a:gdLst/>
            <a:ahLst/>
            <a:cxnLst/>
            <a:rect r="r" b="b" t="t" l="l"/>
            <a:pathLst>
              <a:path h="815611" w="11116803">
                <a:moveTo>
                  <a:pt x="0" y="0"/>
                </a:moveTo>
                <a:lnTo>
                  <a:pt x="11116803" y="0"/>
                </a:lnTo>
                <a:lnTo>
                  <a:pt x="11116803" y="815611"/>
                </a:lnTo>
                <a:lnTo>
                  <a:pt x="0" y="81561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536" t="0" r="-1536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011849" y="1973060"/>
            <a:ext cx="5651661" cy="862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0"/>
              </a:lnSpc>
              <a:spcBef>
                <a:spcPct val="0"/>
              </a:spcBef>
            </a:pPr>
            <a:r>
              <a:rPr lang="en-US" sz="4978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KEY FEATURES: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30699" y="5646533"/>
            <a:ext cx="5856849" cy="1296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SYNTAX: </a:t>
            </a:r>
          </a:p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DEFINED USING CURLY BRACES {}.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348360" y="8218982"/>
            <a:ext cx="11939640" cy="1296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USE THE KEY TO ACCESS VALUES: MY_DICT['NAME']         RETURNS 'HASNAT'.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0699" y="3264012"/>
            <a:ext cx="5856849" cy="1953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A SEQUENCE OF CHARACTERS ENCLOSED WITHIN SINGLE QUOTES ' ' OR DOUBLE QUOTES "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330699" y="235906"/>
            <a:ext cx="8681150" cy="2777968"/>
          </a:xfrm>
          <a:custGeom>
            <a:avLst/>
            <a:gdLst/>
            <a:ahLst/>
            <a:cxnLst/>
            <a:rect r="r" b="b" t="t" l="l"/>
            <a:pathLst>
              <a:path h="2777968" w="8681150">
                <a:moveTo>
                  <a:pt x="0" y="0"/>
                </a:moveTo>
                <a:lnTo>
                  <a:pt x="8681150" y="0"/>
                </a:lnTo>
                <a:lnTo>
                  <a:pt x="8681150" y="2777968"/>
                </a:lnTo>
                <a:lnTo>
                  <a:pt x="0" y="27779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166726">
            <a:off x="1306485" y="753881"/>
            <a:ext cx="6724499" cy="1920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30"/>
              </a:lnSpc>
            </a:pPr>
            <a:r>
              <a:rPr lang="en-US" sz="5521" spc="215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STRING</a:t>
            </a:r>
          </a:p>
          <a:p>
            <a:pPr algn="ctr">
              <a:lnSpc>
                <a:spcPts val="7730"/>
              </a:lnSpc>
              <a:spcBef>
                <a:spcPct val="0"/>
              </a:spcBef>
            </a:pPr>
            <a:r>
              <a:rPr lang="en-US" sz="5521" spc="215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MANIPULATION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491967">
            <a:off x="-92239" y="-49172"/>
            <a:ext cx="2241878" cy="2042147"/>
          </a:xfrm>
          <a:custGeom>
            <a:avLst/>
            <a:gdLst/>
            <a:ahLst/>
            <a:cxnLst/>
            <a:rect r="r" b="b" t="t" l="l"/>
            <a:pathLst>
              <a:path h="2042147" w="2241878">
                <a:moveTo>
                  <a:pt x="0" y="0"/>
                </a:moveTo>
                <a:lnTo>
                  <a:pt x="2241878" y="0"/>
                </a:lnTo>
                <a:lnTo>
                  <a:pt x="2241878" y="2042147"/>
                </a:lnTo>
                <a:lnTo>
                  <a:pt x="0" y="20421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538197" y="0"/>
            <a:ext cx="10083238" cy="1393320"/>
          </a:xfrm>
          <a:custGeom>
            <a:avLst/>
            <a:gdLst/>
            <a:ahLst/>
            <a:cxnLst/>
            <a:rect r="r" b="b" t="t" l="l"/>
            <a:pathLst>
              <a:path h="1393320" w="10083238">
                <a:moveTo>
                  <a:pt x="0" y="0"/>
                </a:moveTo>
                <a:lnTo>
                  <a:pt x="10083238" y="0"/>
                </a:lnTo>
                <a:lnTo>
                  <a:pt x="10083238" y="1393320"/>
                </a:lnTo>
                <a:lnTo>
                  <a:pt x="0" y="13933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-4098675" y="8905418"/>
            <a:ext cx="9279203" cy="2078243"/>
          </a:xfrm>
          <a:custGeom>
            <a:avLst/>
            <a:gdLst/>
            <a:ahLst/>
            <a:cxnLst/>
            <a:rect r="r" b="b" t="t" l="l"/>
            <a:pathLst>
              <a:path h="2078243" w="9279203">
                <a:moveTo>
                  <a:pt x="0" y="0"/>
                </a:moveTo>
                <a:lnTo>
                  <a:pt x="9279203" y="0"/>
                </a:lnTo>
                <a:lnTo>
                  <a:pt x="9279203" y="2078242"/>
                </a:lnTo>
                <a:lnTo>
                  <a:pt x="0" y="20782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62081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6168499" y="3242474"/>
            <a:ext cx="0" cy="649224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330699" y="5875927"/>
            <a:ext cx="5486896" cy="985781"/>
          </a:xfrm>
          <a:custGeom>
            <a:avLst/>
            <a:gdLst/>
            <a:ahLst/>
            <a:cxnLst/>
            <a:rect r="r" b="b" t="t" l="l"/>
            <a:pathLst>
              <a:path h="985781" w="5486896">
                <a:moveTo>
                  <a:pt x="0" y="0"/>
                </a:moveTo>
                <a:lnTo>
                  <a:pt x="5486897" y="0"/>
                </a:lnTo>
                <a:lnTo>
                  <a:pt x="5486897" y="985782"/>
                </a:lnTo>
                <a:lnTo>
                  <a:pt x="0" y="98578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903028" y="6190728"/>
            <a:ext cx="10839225" cy="916801"/>
          </a:xfrm>
          <a:custGeom>
            <a:avLst/>
            <a:gdLst/>
            <a:ahLst/>
            <a:cxnLst/>
            <a:rect r="r" b="b" t="t" l="l"/>
            <a:pathLst>
              <a:path h="916801" w="10839225">
                <a:moveTo>
                  <a:pt x="0" y="0"/>
                </a:moveTo>
                <a:lnTo>
                  <a:pt x="10839225" y="0"/>
                </a:lnTo>
                <a:lnTo>
                  <a:pt x="10839225" y="916800"/>
                </a:lnTo>
                <a:lnTo>
                  <a:pt x="0" y="9168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18" t="-2278" r="-11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903028" y="4034319"/>
            <a:ext cx="10839225" cy="953453"/>
          </a:xfrm>
          <a:custGeom>
            <a:avLst/>
            <a:gdLst/>
            <a:ahLst/>
            <a:cxnLst/>
            <a:rect r="r" b="b" t="t" l="l"/>
            <a:pathLst>
              <a:path h="953453" w="10839225">
                <a:moveTo>
                  <a:pt x="0" y="0"/>
                </a:moveTo>
                <a:lnTo>
                  <a:pt x="10839225" y="0"/>
                </a:lnTo>
                <a:lnTo>
                  <a:pt x="10839225" y="953453"/>
                </a:lnTo>
                <a:lnTo>
                  <a:pt x="0" y="95345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6023" r="0" b="-3016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348360" y="3166274"/>
            <a:ext cx="11939640" cy="639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CONCATENATION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44000" y="1288545"/>
            <a:ext cx="7262609" cy="862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0"/>
              </a:lnSpc>
              <a:spcBef>
                <a:spcPct val="0"/>
              </a:spcBef>
            </a:pPr>
            <a:r>
              <a:rPr lang="en-US" sz="4978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COMMON STRING OPERATIONS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352820" y="5141708"/>
            <a:ext cx="11939640" cy="639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REPETITION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0699" y="235906"/>
            <a:ext cx="8681150" cy="2777968"/>
          </a:xfrm>
          <a:custGeom>
            <a:avLst/>
            <a:gdLst/>
            <a:ahLst/>
            <a:cxnLst/>
            <a:rect r="r" b="b" t="t" l="l"/>
            <a:pathLst>
              <a:path h="2777968" w="8681150">
                <a:moveTo>
                  <a:pt x="0" y="0"/>
                </a:moveTo>
                <a:lnTo>
                  <a:pt x="8681150" y="0"/>
                </a:lnTo>
                <a:lnTo>
                  <a:pt x="8681150" y="2777968"/>
                </a:lnTo>
                <a:lnTo>
                  <a:pt x="0" y="27779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-166726">
            <a:off x="1306485" y="753881"/>
            <a:ext cx="6724499" cy="1920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30"/>
              </a:lnSpc>
            </a:pPr>
            <a:r>
              <a:rPr lang="en-US" sz="5521" spc="215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STRING</a:t>
            </a:r>
          </a:p>
          <a:p>
            <a:pPr algn="ctr">
              <a:lnSpc>
                <a:spcPts val="7730"/>
              </a:lnSpc>
              <a:spcBef>
                <a:spcPct val="0"/>
              </a:spcBef>
            </a:pPr>
            <a:r>
              <a:rPr lang="en-US" sz="5521" spc="215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MANIPULATION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491967">
            <a:off x="-92239" y="-49172"/>
            <a:ext cx="2241878" cy="2042147"/>
          </a:xfrm>
          <a:custGeom>
            <a:avLst/>
            <a:gdLst/>
            <a:ahLst/>
            <a:cxnLst/>
            <a:rect r="r" b="b" t="t" l="l"/>
            <a:pathLst>
              <a:path h="2042147" w="2241878">
                <a:moveTo>
                  <a:pt x="0" y="0"/>
                </a:moveTo>
                <a:lnTo>
                  <a:pt x="2241878" y="0"/>
                </a:lnTo>
                <a:lnTo>
                  <a:pt x="2241878" y="2042147"/>
                </a:lnTo>
                <a:lnTo>
                  <a:pt x="0" y="20421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538197" y="0"/>
            <a:ext cx="10083238" cy="1393320"/>
          </a:xfrm>
          <a:custGeom>
            <a:avLst/>
            <a:gdLst/>
            <a:ahLst/>
            <a:cxnLst/>
            <a:rect r="r" b="b" t="t" l="l"/>
            <a:pathLst>
              <a:path h="1393320" w="10083238">
                <a:moveTo>
                  <a:pt x="0" y="0"/>
                </a:moveTo>
                <a:lnTo>
                  <a:pt x="10083238" y="0"/>
                </a:lnTo>
                <a:lnTo>
                  <a:pt x="10083238" y="1393320"/>
                </a:lnTo>
                <a:lnTo>
                  <a:pt x="0" y="13933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-4098675" y="8905418"/>
            <a:ext cx="9279203" cy="2078243"/>
          </a:xfrm>
          <a:custGeom>
            <a:avLst/>
            <a:gdLst/>
            <a:ahLst/>
            <a:cxnLst/>
            <a:rect r="r" b="b" t="t" l="l"/>
            <a:pathLst>
              <a:path h="2078243" w="9279203">
                <a:moveTo>
                  <a:pt x="0" y="0"/>
                </a:moveTo>
                <a:lnTo>
                  <a:pt x="9279203" y="0"/>
                </a:lnTo>
                <a:lnTo>
                  <a:pt x="9279203" y="2078242"/>
                </a:lnTo>
                <a:lnTo>
                  <a:pt x="0" y="20782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62081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8092622" y="3013874"/>
            <a:ext cx="0" cy="649224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0" y="3309472"/>
            <a:ext cx="8319549" cy="795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3027" indent="-496514" lvl="1">
              <a:lnSpc>
                <a:spcPts val="6439"/>
              </a:lnSpc>
              <a:buFont typeface="Arial"/>
              <a:buChar char="•"/>
            </a:pPr>
            <a:r>
              <a:rPr lang="en-US" sz="45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STRING METHODS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4909" y="4210339"/>
            <a:ext cx="7232095" cy="3925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1) CHANGING CASE:</a:t>
            </a:r>
          </a:p>
          <a:p>
            <a:pPr algn="just" marL="798828" indent="-399414" lvl="1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UPPER(): CONVERTS TO UPPERCASE.</a:t>
            </a:r>
          </a:p>
          <a:p>
            <a:pPr algn="just" marL="1597656" indent="-532552" lvl="2">
              <a:lnSpc>
                <a:spcPts val="5179"/>
              </a:lnSpc>
              <a:spcBef>
                <a:spcPct val="0"/>
              </a:spcBef>
              <a:buFont typeface="Arial"/>
              <a:buChar char="⚬"/>
            </a:pPr>
            <a:r>
              <a:rPr lang="en-US" sz="36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"python".upper() ➔ "PYTHON"</a:t>
            </a:r>
          </a:p>
          <a:p>
            <a:pPr algn="just" marL="798828" indent="-399414" lvl="1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LOWER(): CONVERTS TO LOWERCASE.</a:t>
            </a:r>
          </a:p>
          <a:p>
            <a:pPr algn="just" marL="1597656" indent="-532552" lvl="2">
              <a:lnSpc>
                <a:spcPts val="5179"/>
              </a:lnSpc>
              <a:spcBef>
                <a:spcPct val="0"/>
              </a:spcBef>
              <a:buFont typeface="Arial"/>
              <a:buChar char="⚬"/>
            </a:pPr>
            <a:r>
              <a:rPr lang="en-US" sz="36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"PYTHON".lower() ➔ "python"</a:t>
            </a:r>
          </a:p>
          <a:p>
            <a:pPr algn="just">
              <a:lnSpc>
                <a:spcPts val="5179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8396963" y="2947199"/>
            <a:ext cx="9560474" cy="307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2) SPLITTING AND JOINING:</a:t>
            </a:r>
          </a:p>
          <a:p>
            <a:pPr algn="just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S</a:t>
            </a:r>
            <a:r>
              <a:rPr lang="en-US" sz="350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PLIT(): SPLITS A STRING INTO A LIST.</a:t>
            </a:r>
          </a:p>
          <a:p>
            <a:pPr algn="just" marL="1511301" indent="-503767" lvl="2">
              <a:lnSpc>
                <a:spcPts val="4900"/>
              </a:lnSpc>
              <a:spcBef>
                <a:spcPct val="0"/>
              </a:spcBef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"Hello World".split()➔ ['Hel</a:t>
            </a:r>
            <a:r>
              <a:rPr lang="en-US" sz="350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LO', 'WORLD']</a:t>
            </a:r>
          </a:p>
          <a:p>
            <a:pPr algn="just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JOIN(): JOINS ELEMENTS OF A LIST INTO A STRING.</a:t>
            </a:r>
          </a:p>
          <a:p>
            <a:pPr algn="just" marL="1511301" indent="-503767" lvl="2">
              <a:lnSpc>
                <a:spcPts val="4900"/>
              </a:lnSpc>
              <a:spcBef>
                <a:spcPct val="0"/>
              </a:spcBef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"-".join(['Hello','World'])➔"Hello-World"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396963" y="6184900"/>
            <a:ext cx="9715302" cy="307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3) STRIPPING:</a:t>
            </a:r>
          </a:p>
          <a:p>
            <a:pPr algn="just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STRI</a:t>
            </a:r>
            <a:r>
              <a:rPr lang="en-US" sz="350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P(): REMOVES LEADING AND TRAILING WHITESPACE.</a:t>
            </a:r>
          </a:p>
          <a:p>
            <a:pPr algn="just" marL="1511301" indent="-503767" lvl="2">
              <a:lnSpc>
                <a:spcPts val="4900"/>
              </a:lnSpc>
              <a:spcBef>
                <a:spcPct val="0"/>
              </a:spcBef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EXAM</a:t>
            </a:r>
            <a:r>
              <a:rPr lang="en-US" sz="350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ple</a:t>
            </a:r>
            <a:r>
              <a:rPr lang="en-US" sz="350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: " PYTHON ".STRIP</a:t>
            </a:r>
            <a:r>
              <a:rPr lang="en-US" sz="350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() ➔ "Python"</a:t>
            </a:r>
          </a:p>
          <a:p>
            <a:pPr algn="just">
              <a:lnSpc>
                <a:spcPts val="49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0699" y="235906"/>
            <a:ext cx="8681150" cy="2777968"/>
          </a:xfrm>
          <a:custGeom>
            <a:avLst/>
            <a:gdLst/>
            <a:ahLst/>
            <a:cxnLst/>
            <a:rect r="r" b="b" t="t" l="l"/>
            <a:pathLst>
              <a:path h="2777968" w="8681150">
                <a:moveTo>
                  <a:pt x="0" y="0"/>
                </a:moveTo>
                <a:lnTo>
                  <a:pt x="8681150" y="0"/>
                </a:lnTo>
                <a:lnTo>
                  <a:pt x="8681150" y="2777968"/>
                </a:lnTo>
                <a:lnTo>
                  <a:pt x="0" y="27779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-166726">
            <a:off x="1306485" y="753881"/>
            <a:ext cx="6724499" cy="1920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30"/>
              </a:lnSpc>
            </a:pPr>
            <a:r>
              <a:rPr lang="en-US" sz="5521" spc="215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STRING</a:t>
            </a:r>
          </a:p>
          <a:p>
            <a:pPr algn="ctr">
              <a:lnSpc>
                <a:spcPts val="7730"/>
              </a:lnSpc>
              <a:spcBef>
                <a:spcPct val="0"/>
              </a:spcBef>
            </a:pPr>
            <a:r>
              <a:rPr lang="en-US" sz="5521" spc="215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MANIPULATION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491967">
            <a:off x="-92239" y="-49172"/>
            <a:ext cx="2241878" cy="2042147"/>
          </a:xfrm>
          <a:custGeom>
            <a:avLst/>
            <a:gdLst/>
            <a:ahLst/>
            <a:cxnLst/>
            <a:rect r="r" b="b" t="t" l="l"/>
            <a:pathLst>
              <a:path h="2042147" w="2241878">
                <a:moveTo>
                  <a:pt x="0" y="0"/>
                </a:moveTo>
                <a:lnTo>
                  <a:pt x="2241878" y="0"/>
                </a:lnTo>
                <a:lnTo>
                  <a:pt x="2241878" y="2042147"/>
                </a:lnTo>
                <a:lnTo>
                  <a:pt x="0" y="20421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538197" y="0"/>
            <a:ext cx="10083238" cy="1393320"/>
          </a:xfrm>
          <a:custGeom>
            <a:avLst/>
            <a:gdLst/>
            <a:ahLst/>
            <a:cxnLst/>
            <a:rect r="r" b="b" t="t" l="l"/>
            <a:pathLst>
              <a:path h="1393320" w="10083238">
                <a:moveTo>
                  <a:pt x="0" y="0"/>
                </a:moveTo>
                <a:lnTo>
                  <a:pt x="10083238" y="0"/>
                </a:lnTo>
                <a:lnTo>
                  <a:pt x="10083238" y="1393320"/>
                </a:lnTo>
                <a:lnTo>
                  <a:pt x="0" y="13933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-4098675" y="8905418"/>
            <a:ext cx="9279203" cy="2078243"/>
          </a:xfrm>
          <a:custGeom>
            <a:avLst/>
            <a:gdLst/>
            <a:ahLst/>
            <a:cxnLst/>
            <a:rect r="r" b="b" t="t" l="l"/>
            <a:pathLst>
              <a:path h="2078243" w="9279203">
                <a:moveTo>
                  <a:pt x="0" y="0"/>
                </a:moveTo>
                <a:lnTo>
                  <a:pt x="9279203" y="0"/>
                </a:lnTo>
                <a:lnTo>
                  <a:pt x="9279203" y="2078242"/>
                </a:lnTo>
                <a:lnTo>
                  <a:pt x="0" y="20782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62081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8992799" y="2835779"/>
            <a:ext cx="0" cy="649224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330699" y="6479507"/>
            <a:ext cx="8434501" cy="1857587"/>
          </a:xfrm>
          <a:custGeom>
            <a:avLst/>
            <a:gdLst/>
            <a:ahLst/>
            <a:cxnLst/>
            <a:rect r="r" b="b" t="t" l="l"/>
            <a:pathLst>
              <a:path h="1857587" w="8434501">
                <a:moveTo>
                  <a:pt x="0" y="0"/>
                </a:moveTo>
                <a:lnTo>
                  <a:pt x="8434501" y="0"/>
                </a:lnTo>
                <a:lnTo>
                  <a:pt x="8434501" y="1857587"/>
                </a:lnTo>
                <a:lnTo>
                  <a:pt x="0" y="185758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14461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44000" y="6765515"/>
            <a:ext cx="9009438" cy="826893"/>
          </a:xfrm>
          <a:custGeom>
            <a:avLst/>
            <a:gdLst/>
            <a:ahLst/>
            <a:cxnLst/>
            <a:rect r="r" b="b" t="t" l="l"/>
            <a:pathLst>
              <a:path h="826893" w="9009438">
                <a:moveTo>
                  <a:pt x="0" y="0"/>
                </a:moveTo>
                <a:lnTo>
                  <a:pt x="9009438" y="0"/>
                </a:lnTo>
                <a:lnTo>
                  <a:pt x="9009438" y="826894"/>
                </a:lnTo>
                <a:lnTo>
                  <a:pt x="0" y="82689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-16255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0" y="3309472"/>
            <a:ext cx="8319549" cy="2429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3027" indent="-496514" lvl="1">
              <a:lnSpc>
                <a:spcPts val="6439"/>
              </a:lnSpc>
              <a:buFont typeface="Arial"/>
              <a:buChar char="•"/>
            </a:pPr>
            <a:r>
              <a:rPr lang="en-US" sz="45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ACCESSING CHARACTERS</a:t>
            </a:r>
          </a:p>
          <a:p>
            <a:pPr algn="l">
              <a:lnSpc>
                <a:spcPts val="6439"/>
              </a:lnSpc>
            </a:pPr>
          </a:p>
          <a:p>
            <a:pPr algn="l">
              <a:lnSpc>
                <a:spcPts val="643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692300" y="4476559"/>
            <a:ext cx="8319549" cy="1612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INDEXING: ACCESS CHARACTERS BY INDEX (0-BASED).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299963" y="4289663"/>
            <a:ext cx="8319549" cy="1612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SLICING: EXTRACT A SUBSTRING USING A RANGE OF INDICES.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0699" y="235906"/>
            <a:ext cx="8681150" cy="2777968"/>
          </a:xfrm>
          <a:custGeom>
            <a:avLst/>
            <a:gdLst/>
            <a:ahLst/>
            <a:cxnLst/>
            <a:rect r="r" b="b" t="t" l="l"/>
            <a:pathLst>
              <a:path h="2777968" w="8681150">
                <a:moveTo>
                  <a:pt x="0" y="0"/>
                </a:moveTo>
                <a:lnTo>
                  <a:pt x="8681150" y="0"/>
                </a:lnTo>
                <a:lnTo>
                  <a:pt x="8681150" y="2777968"/>
                </a:lnTo>
                <a:lnTo>
                  <a:pt x="0" y="27779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-166726">
            <a:off x="1306485" y="753881"/>
            <a:ext cx="6724499" cy="1920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30"/>
              </a:lnSpc>
              <a:spcBef>
                <a:spcPct val="0"/>
              </a:spcBef>
            </a:pPr>
            <a:r>
              <a:rPr lang="en-US" sz="5521" spc="215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CONDITIONAL STATEMENTS &amp; LOOPS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491967">
            <a:off x="-92239" y="-49172"/>
            <a:ext cx="2241878" cy="2042147"/>
          </a:xfrm>
          <a:custGeom>
            <a:avLst/>
            <a:gdLst/>
            <a:ahLst/>
            <a:cxnLst/>
            <a:rect r="r" b="b" t="t" l="l"/>
            <a:pathLst>
              <a:path h="2042147" w="2241878">
                <a:moveTo>
                  <a:pt x="0" y="0"/>
                </a:moveTo>
                <a:lnTo>
                  <a:pt x="2241878" y="0"/>
                </a:lnTo>
                <a:lnTo>
                  <a:pt x="2241878" y="2042147"/>
                </a:lnTo>
                <a:lnTo>
                  <a:pt x="0" y="20421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538197" y="0"/>
            <a:ext cx="10083238" cy="1393320"/>
          </a:xfrm>
          <a:custGeom>
            <a:avLst/>
            <a:gdLst/>
            <a:ahLst/>
            <a:cxnLst/>
            <a:rect r="r" b="b" t="t" l="l"/>
            <a:pathLst>
              <a:path h="1393320" w="10083238">
                <a:moveTo>
                  <a:pt x="0" y="0"/>
                </a:moveTo>
                <a:lnTo>
                  <a:pt x="10083238" y="0"/>
                </a:lnTo>
                <a:lnTo>
                  <a:pt x="10083238" y="1393320"/>
                </a:lnTo>
                <a:lnTo>
                  <a:pt x="0" y="13933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-4098675" y="8905418"/>
            <a:ext cx="9279203" cy="2078243"/>
          </a:xfrm>
          <a:custGeom>
            <a:avLst/>
            <a:gdLst/>
            <a:ahLst/>
            <a:cxnLst/>
            <a:rect r="r" b="b" t="t" l="l"/>
            <a:pathLst>
              <a:path h="2078243" w="9279203">
                <a:moveTo>
                  <a:pt x="0" y="0"/>
                </a:moveTo>
                <a:lnTo>
                  <a:pt x="9279203" y="0"/>
                </a:lnTo>
                <a:lnTo>
                  <a:pt x="9279203" y="2078242"/>
                </a:lnTo>
                <a:lnTo>
                  <a:pt x="0" y="20782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62081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8338599" y="2835779"/>
            <a:ext cx="0" cy="649224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784211" y="4290282"/>
            <a:ext cx="5403652" cy="4615136"/>
          </a:xfrm>
          <a:custGeom>
            <a:avLst/>
            <a:gdLst/>
            <a:ahLst/>
            <a:cxnLst/>
            <a:rect r="r" b="b" t="t" l="l"/>
            <a:pathLst>
              <a:path h="4615136" w="5403652">
                <a:moveTo>
                  <a:pt x="0" y="0"/>
                </a:moveTo>
                <a:lnTo>
                  <a:pt x="5403651" y="0"/>
                </a:lnTo>
                <a:lnTo>
                  <a:pt x="5403651" y="4615136"/>
                </a:lnTo>
                <a:lnTo>
                  <a:pt x="0" y="461513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573126" y="2893558"/>
            <a:ext cx="8890423" cy="2249942"/>
          </a:xfrm>
          <a:custGeom>
            <a:avLst/>
            <a:gdLst/>
            <a:ahLst/>
            <a:cxnLst/>
            <a:rect r="r" b="b" t="t" l="l"/>
            <a:pathLst>
              <a:path h="2249942" w="8890423">
                <a:moveTo>
                  <a:pt x="0" y="0"/>
                </a:moveTo>
                <a:lnTo>
                  <a:pt x="8890423" y="0"/>
                </a:lnTo>
                <a:lnTo>
                  <a:pt x="8890423" y="2249942"/>
                </a:lnTo>
                <a:lnTo>
                  <a:pt x="0" y="224994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-6421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573126" y="6464406"/>
            <a:ext cx="5500855" cy="3480133"/>
          </a:xfrm>
          <a:custGeom>
            <a:avLst/>
            <a:gdLst/>
            <a:ahLst/>
            <a:cxnLst/>
            <a:rect r="r" b="b" t="t" l="l"/>
            <a:pathLst>
              <a:path h="3480133" w="5500855">
                <a:moveTo>
                  <a:pt x="0" y="0"/>
                </a:moveTo>
                <a:lnTo>
                  <a:pt x="5500855" y="0"/>
                </a:lnTo>
                <a:lnTo>
                  <a:pt x="5500855" y="3480133"/>
                </a:lnTo>
                <a:lnTo>
                  <a:pt x="0" y="348013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0" y="3309472"/>
            <a:ext cx="8319549" cy="2429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3027" indent="-496514" lvl="1">
              <a:lnSpc>
                <a:spcPts val="6439"/>
              </a:lnSpc>
              <a:buFont typeface="Arial"/>
              <a:buChar char="•"/>
            </a:pPr>
            <a:r>
              <a:rPr lang="en-US" sz="45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IF/ELSE</a:t>
            </a:r>
          </a:p>
          <a:p>
            <a:pPr algn="l">
              <a:lnSpc>
                <a:spcPts val="6439"/>
              </a:lnSpc>
            </a:pPr>
          </a:p>
          <a:p>
            <a:pPr algn="l">
              <a:lnSpc>
                <a:spcPts val="643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8573126" y="1670970"/>
            <a:ext cx="8890423" cy="788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3028" indent="-496514" lvl="1">
              <a:lnSpc>
                <a:spcPts val="6439"/>
              </a:lnSpc>
              <a:buFont typeface="Arial"/>
              <a:buChar char="•"/>
            </a:pPr>
            <a:r>
              <a:rPr lang="en-US" sz="45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FOR LOOP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573126" y="5419725"/>
            <a:ext cx="8890423" cy="788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3028" indent="-496514" lvl="1">
              <a:lnSpc>
                <a:spcPts val="6439"/>
              </a:lnSpc>
              <a:buFont typeface="Arial"/>
              <a:buChar char="•"/>
            </a:pPr>
            <a:r>
              <a:rPr lang="en-US" sz="45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WHILE LOOP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0699" y="235906"/>
            <a:ext cx="8681150" cy="2777968"/>
          </a:xfrm>
          <a:custGeom>
            <a:avLst/>
            <a:gdLst/>
            <a:ahLst/>
            <a:cxnLst/>
            <a:rect r="r" b="b" t="t" l="l"/>
            <a:pathLst>
              <a:path h="2777968" w="8681150">
                <a:moveTo>
                  <a:pt x="0" y="0"/>
                </a:moveTo>
                <a:lnTo>
                  <a:pt x="8681150" y="0"/>
                </a:lnTo>
                <a:lnTo>
                  <a:pt x="8681150" y="2777968"/>
                </a:lnTo>
                <a:lnTo>
                  <a:pt x="0" y="27779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-166726">
            <a:off x="1576082" y="1241097"/>
            <a:ext cx="6724499" cy="945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30"/>
              </a:lnSpc>
              <a:spcBef>
                <a:spcPct val="0"/>
              </a:spcBef>
            </a:pPr>
            <a:r>
              <a:rPr lang="en-US" sz="5521" spc="215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HANDLING USER INPUT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491967">
            <a:off x="-92239" y="-49172"/>
            <a:ext cx="2241878" cy="2042147"/>
          </a:xfrm>
          <a:custGeom>
            <a:avLst/>
            <a:gdLst/>
            <a:ahLst/>
            <a:cxnLst/>
            <a:rect r="r" b="b" t="t" l="l"/>
            <a:pathLst>
              <a:path h="2042147" w="2241878">
                <a:moveTo>
                  <a:pt x="0" y="0"/>
                </a:moveTo>
                <a:lnTo>
                  <a:pt x="2241878" y="0"/>
                </a:lnTo>
                <a:lnTo>
                  <a:pt x="2241878" y="2042147"/>
                </a:lnTo>
                <a:lnTo>
                  <a:pt x="0" y="20421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538197" y="0"/>
            <a:ext cx="10083238" cy="1393320"/>
          </a:xfrm>
          <a:custGeom>
            <a:avLst/>
            <a:gdLst/>
            <a:ahLst/>
            <a:cxnLst/>
            <a:rect r="r" b="b" t="t" l="l"/>
            <a:pathLst>
              <a:path h="1393320" w="10083238">
                <a:moveTo>
                  <a:pt x="0" y="0"/>
                </a:moveTo>
                <a:lnTo>
                  <a:pt x="10083238" y="0"/>
                </a:lnTo>
                <a:lnTo>
                  <a:pt x="10083238" y="1393320"/>
                </a:lnTo>
                <a:lnTo>
                  <a:pt x="0" y="13933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-4098675" y="8905418"/>
            <a:ext cx="9279203" cy="2078243"/>
          </a:xfrm>
          <a:custGeom>
            <a:avLst/>
            <a:gdLst/>
            <a:ahLst/>
            <a:cxnLst/>
            <a:rect r="r" b="b" t="t" l="l"/>
            <a:pathLst>
              <a:path h="2078243" w="9279203">
                <a:moveTo>
                  <a:pt x="0" y="0"/>
                </a:moveTo>
                <a:lnTo>
                  <a:pt x="9279203" y="0"/>
                </a:lnTo>
                <a:lnTo>
                  <a:pt x="9279203" y="2078242"/>
                </a:lnTo>
                <a:lnTo>
                  <a:pt x="0" y="20782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62081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9163050" y="2766060"/>
            <a:ext cx="0" cy="649224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329630" y="6767078"/>
            <a:ext cx="8503117" cy="1886993"/>
          </a:xfrm>
          <a:custGeom>
            <a:avLst/>
            <a:gdLst/>
            <a:ahLst/>
            <a:cxnLst/>
            <a:rect r="r" b="b" t="t" l="l"/>
            <a:pathLst>
              <a:path h="1886993" w="8503117">
                <a:moveTo>
                  <a:pt x="0" y="0"/>
                </a:moveTo>
                <a:lnTo>
                  <a:pt x="8503118" y="0"/>
                </a:lnTo>
                <a:lnTo>
                  <a:pt x="8503118" y="1886993"/>
                </a:lnTo>
                <a:lnTo>
                  <a:pt x="0" y="188699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660295" y="4293303"/>
            <a:ext cx="8265396" cy="1392252"/>
          </a:xfrm>
          <a:custGeom>
            <a:avLst/>
            <a:gdLst/>
            <a:ahLst/>
            <a:cxnLst/>
            <a:rect r="r" b="b" t="t" l="l"/>
            <a:pathLst>
              <a:path h="1392252" w="8265396">
                <a:moveTo>
                  <a:pt x="0" y="0"/>
                </a:moveTo>
                <a:lnTo>
                  <a:pt x="8265397" y="0"/>
                </a:lnTo>
                <a:lnTo>
                  <a:pt x="8265397" y="1392252"/>
                </a:lnTo>
                <a:lnTo>
                  <a:pt x="0" y="139225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30699" y="3305813"/>
            <a:ext cx="6613832" cy="3880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9"/>
              </a:lnSpc>
            </a:pPr>
            <a:r>
              <a:rPr lang="en-US" sz="3656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1. GETTING INPUT FROM THE USER</a:t>
            </a:r>
          </a:p>
          <a:p>
            <a:pPr algn="l" marL="789432" indent="-394716" lvl="1">
              <a:lnSpc>
                <a:spcPts val="5119"/>
              </a:lnSpc>
              <a:buFont typeface="Arial"/>
              <a:buChar char="•"/>
            </a:pPr>
            <a:r>
              <a:rPr lang="en-US" sz="3656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input() Function: Used to capture input from the user.</a:t>
            </a:r>
          </a:p>
          <a:p>
            <a:pPr algn="l" marL="789432" indent="-394716" lvl="1">
              <a:lnSpc>
                <a:spcPts val="5119"/>
              </a:lnSpc>
              <a:buFont typeface="Arial"/>
              <a:buChar char="•"/>
            </a:pPr>
            <a:r>
              <a:rPr lang="en-US" sz="3656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Always returns data as a string.</a:t>
            </a:r>
          </a:p>
          <a:p>
            <a:pPr algn="l">
              <a:lnSpc>
                <a:spcPts val="511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9660295" y="3305813"/>
            <a:ext cx="6613832" cy="1282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9"/>
              </a:lnSpc>
            </a:pPr>
            <a:r>
              <a:rPr lang="en-US" sz="3656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2. CONVERTING INPUT TYPES</a:t>
            </a:r>
          </a:p>
          <a:p>
            <a:pPr algn="l">
              <a:lnSpc>
                <a:spcPts val="511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DAGPgWy0pDg</dc:identifier>
  <dcterms:modified xsi:type="dcterms:W3CDTF">2011-08-01T06:04:30Z</dcterms:modified>
  <cp:revision>1</cp:revision>
  <dc:title>PYSPARK</dc:title>
</cp:coreProperties>
</file>