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339" r:id="rId4"/>
    <p:sldId id="340" r:id="rId5"/>
    <p:sldId id="341" r:id="rId6"/>
    <p:sldId id="342" r:id="rId7"/>
    <p:sldId id="343" r:id="rId8"/>
    <p:sldId id="346" r:id="rId9"/>
    <p:sldId id="347" r:id="rId10"/>
    <p:sldId id="348" r:id="rId11"/>
    <p:sldId id="349" r:id="rId12"/>
    <p:sldId id="350" r:id="rId13"/>
    <p:sldId id="351" r:id="rId14"/>
    <p:sldId id="344" r:id="rId15"/>
    <p:sldId id="345" r:id="rId16"/>
    <p:sldId id="352"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7" r:id="rId30"/>
    <p:sldId id="372" r:id="rId31"/>
    <p:sldId id="373" r:id="rId32"/>
    <p:sldId id="369" r:id="rId33"/>
    <p:sldId id="3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25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B92EADE-F6EB-4931-8983-31B1F884648A}" type="datetimeFigureOut">
              <a:rPr lang="en-US" smtClean="0"/>
              <a:pPr/>
              <a:t>2/3/2022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B92EADE-F6EB-4931-8983-31B1F884648A}"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2/3/2022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sz="6000"/>
            </a:br>
            <a:r>
              <a:rPr lang="en-US" sz="6000"/>
              <a:t>Function</a:t>
            </a:r>
            <a:r>
              <a:rPr lang="en-US" sz="6000" dirty="0"/>
              <a:t>, Module, Package</a:t>
            </a:r>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Trong phiên bản Python 3.6 có 68 hàm Python được tích hợp sẵn.</a:t>
            </a:r>
            <a:endParaRPr lang="en-US" dirty="0"/>
          </a:p>
        </p:txBody>
      </p:sp>
      <p:pic>
        <p:nvPicPr>
          <p:cNvPr id="8195" name="Picture 3"/>
          <p:cNvPicPr>
            <a:picLocks noChangeAspect="1" noChangeArrowheads="1"/>
          </p:cNvPicPr>
          <p:nvPr/>
        </p:nvPicPr>
        <p:blipFill>
          <a:blip r:embed="rId2"/>
          <a:srcRect/>
          <a:stretch>
            <a:fillRect/>
          </a:stretch>
        </p:blipFill>
        <p:spPr bwMode="auto">
          <a:xfrm>
            <a:off x="2965903" y="2465381"/>
            <a:ext cx="4697640" cy="425063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main() </a:t>
            </a:r>
            <a:r>
              <a:rPr lang="en-US" dirty="0" err="1"/>
              <a:t>trong</a:t>
            </a:r>
            <a:r>
              <a:rPr lang="en-US" dirty="0"/>
              <a:t> python:   if __name __ == "__main__" </a:t>
            </a:r>
          </a:p>
        </p:txBody>
      </p:sp>
      <p:pic>
        <p:nvPicPr>
          <p:cNvPr id="9218" name="Picture 2"/>
          <p:cNvPicPr>
            <a:picLocks noChangeAspect="1" noChangeArrowheads="1"/>
          </p:cNvPicPr>
          <p:nvPr/>
        </p:nvPicPr>
        <p:blipFill>
          <a:blip r:embed="rId2"/>
          <a:srcRect/>
          <a:stretch>
            <a:fillRect/>
          </a:stretch>
        </p:blipFill>
        <p:spPr bwMode="auto">
          <a:xfrm>
            <a:off x="313871" y="2694441"/>
            <a:ext cx="4800600" cy="31527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094414" y="2592237"/>
            <a:ext cx="5023530" cy="36763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Lambda </a:t>
            </a:r>
            <a:r>
              <a:rPr lang="en-US" dirty="0" err="1"/>
              <a:t>trong</a:t>
            </a:r>
            <a:r>
              <a:rPr lang="en-US" dirty="0"/>
              <a:t> Python: </a:t>
            </a:r>
          </a:p>
          <a:p>
            <a:pPr lvl="1"/>
            <a:r>
              <a:rPr lang="vi-VN" dirty="0"/>
              <a:t>Trong Python, </a:t>
            </a:r>
            <a:r>
              <a:rPr lang="vi-VN" b="1" dirty="0"/>
              <a:t>hàm vô danh </a:t>
            </a:r>
            <a:r>
              <a:rPr lang="vi-VN" dirty="0"/>
              <a:t>là hàm được định nghĩa mà không có tên.</a:t>
            </a:r>
            <a:endParaRPr lang="en-US" dirty="0"/>
          </a:p>
          <a:p>
            <a:pPr lvl="1"/>
            <a:r>
              <a:rPr lang="vi-VN" dirty="0"/>
              <a:t>Nếu các hàm bình thường được định nghĩa bằng cách sử dụng từ khóa def, thì </a:t>
            </a:r>
            <a:r>
              <a:rPr lang="vi-VN" b="1" dirty="0"/>
              <a:t>hàm vô danh</a:t>
            </a:r>
            <a:r>
              <a:rPr lang="vi-VN" dirty="0"/>
              <a:t> được định nghĩa bằng cách sử dụng từ khóa </a:t>
            </a:r>
            <a:r>
              <a:rPr lang="vi-VN" b="1" dirty="0"/>
              <a:t>lambda</a:t>
            </a:r>
            <a:endParaRPr lang="en-US" b="1" dirty="0"/>
          </a:p>
          <a:p>
            <a:r>
              <a:rPr lang="en-US" sz="2400" dirty="0" err="1"/>
              <a:t>Một</a:t>
            </a:r>
            <a:r>
              <a:rPr lang="en-US" sz="2400" dirty="0"/>
              <a:t> </a:t>
            </a:r>
            <a:r>
              <a:rPr lang="en-US" sz="2400" dirty="0" err="1"/>
              <a:t>hàm</a:t>
            </a:r>
            <a:r>
              <a:rPr lang="en-US" sz="2400" dirty="0"/>
              <a:t> Lambda </a:t>
            </a:r>
            <a:r>
              <a:rPr lang="en-US" sz="2400" dirty="0" err="1"/>
              <a:t>trong</a:t>
            </a:r>
            <a:r>
              <a:rPr lang="en-US" sz="2400" dirty="0"/>
              <a:t> Python </a:t>
            </a:r>
            <a:r>
              <a:rPr lang="en-US" sz="2400" dirty="0" err="1"/>
              <a:t>có</a:t>
            </a:r>
            <a:r>
              <a:rPr lang="en-US" sz="2400" dirty="0"/>
              <a:t> </a:t>
            </a:r>
            <a:r>
              <a:rPr lang="en-US" sz="2400" dirty="0" err="1"/>
              <a:t>cú</a:t>
            </a:r>
            <a:r>
              <a:rPr lang="en-US" sz="2400" dirty="0"/>
              <a:t> </a:t>
            </a:r>
            <a:r>
              <a:rPr lang="en-US" sz="2400" dirty="0" err="1"/>
              <a:t>pháp</a:t>
            </a:r>
            <a:r>
              <a:rPr lang="en-US" sz="2400" dirty="0"/>
              <a:t> </a:t>
            </a:r>
            <a:r>
              <a:rPr lang="en-US" sz="2400" dirty="0" err="1"/>
              <a:t>sau</a:t>
            </a:r>
            <a:r>
              <a:rPr lang="en-US" sz="2400" dirty="0"/>
              <a:t>:</a:t>
            </a:r>
          </a:p>
        </p:txBody>
      </p:sp>
      <p:sp>
        <p:nvSpPr>
          <p:cNvPr id="11265" name="Rectangle 1"/>
          <p:cNvSpPr>
            <a:spLocks noChangeArrowheads="1"/>
          </p:cNvSpPr>
          <p:nvPr/>
        </p:nvSpPr>
        <p:spPr bwMode="auto">
          <a:xfrm>
            <a:off x="2931885" y="4194629"/>
            <a:ext cx="4507644" cy="553998"/>
          </a:xfrm>
          <a:prstGeom prst="rect">
            <a:avLst/>
          </a:prstGeom>
          <a:solidFill>
            <a:schemeClr val="bg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err="1">
                <a:ln>
                  <a:noFill/>
                </a:ln>
                <a:solidFill>
                  <a:srgbClr val="131513"/>
                </a:solidFill>
                <a:effectLst/>
                <a:latin typeface="Arial Unicode MS" pitchFamily="34" charset="-128"/>
                <a:ea typeface="Menlo"/>
                <a:cs typeface="Arial" pitchFamily="34" charset="0"/>
              </a:rPr>
              <a:t>tham_so</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err="1">
                <a:ln>
                  <a:noFill/>
                </a:ln>
                <a:solidFill>
                  <a:srgbClr val="131513"/>
                </a:solidFill>
                <a:effectLst/>
                <a:latin typeface="Arial Unicode MS" pitchFamily="34" charset="-128"/>
                <a:ea typeface="Menlo"/>
                <a:cs typeface="Arial" pitchFamily="34" charset="0"/>
              </a:rPr>
              <a:t>bieu_thuc</a:t>
            </a:r>
            <a:r>
              <a:rPr kumimoji="0" lang="en-US" sz="3600" b="0" i="0" u="none" strike="noStrike" cap="none" normalizeH="0" baseline="0" dirty="0">
                <a:ln>
                  <a:noFill/>
                </a:ln>
                <a:solidFill>
                  <a:schemeClr val="tx1"/>
                </a:solidFill>
                <a:effectLst/>
                <a:latin typeface="Arial" pitchFamily="34" charset="0"/>
                <a:cs typeface="Arial" pitchFamily="34" charset="0"/>
              </a:rPr>
              <a:t> </a:t>
            </a:r>
            <a:endParaRPr kumimoji="0" lang="en-US" sz="5400" b="0" i="0" u="none" strike="noStrike" cap="none" normalizeH="0" baseline="0" dirty="0">
              <a:ln>
                <a:noFill/>
              </a:ln>
              <a:solidFill>
                <a:schemeClr val="tx1"/>
              </a:solidFill>
              <a:effectLst/>
              <a:latin typeface="Arial" pitchFamily="34" charset="0"/>
              <a:cs typeface="Arial" pitchFamily="34" charset="0"/>
            </a:endParaRPr>
          </a:p>
        </p:txBody>
      </p:sp>
      <p:sp>
        <p:nvSpPr>
          <p:cNvPr id="7" name="TextBox 6">
            <a:extLst>
              <a:ext uri="{FF2B5EF4-FFF2-40B4-BE49-F238E27FC236}">
                <a16:creationId xmlns:a16="http://schemas.microsoft.com/office/drawing/2014/main" id="{35EC5536-D6B9-4331-B320-94E5B134E6CD}"/>
              </a:ext>
            </a:extLst>
          </p:cNvPr>
          <p:cNvSpPr txBox="1"/>
          <p:nvPr/>
        </p:nvSpPr>
        <p:spPr>
          <a:xfrm>
            <a:off x="2931885" y="5199805"/>
            <a:ext cx="6109854" cy="954107"/>
          </a:xfrm>
          <a:prstGeom prst="rect">
            <a:avLst/>
          </a:prstGeom>
          <a:noFill/>
        </p:spPr>
        <p:txBody>
          <a:bodyPr wrap="square">
            <a:spAutoFit/>
          </a:bodyPr>
          <a:lstStyle/>
          <a:p>
            <a:r>
              <a:rPr lang="en-US" sz="2800"/>
              <a:t>cube = lambda x: x*x*x</a:t>
            </a:r>
          </a:p>
          <a:p>
            <a:r>
              <a:rPr lang="en-US" sz="2800"/>
              <a:t>print(cube(3))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Hàm vô danh có thể được định nghĩa với nhiều hơn một tham số đầu vào:</a:t>
            </a:r>
            <a:endParaRPr lang="en-US" dirty="0"/>
          </a:p>
        </p:txBody>
      </p:sp>
      <p:pic>
        <p:nvPicPr>
          <p:cNvPr id="10241" name="Picture 1"/>
          <p:cNvPicPr>
            <a:picLocks noChangeAspect="1" noChangeArrowheads="1"/>
          </p:cNvPicPr>
          <p:nvPr/>
        </p:nvPicPr>
        <p:blipFill>
          <a:blip r:embed="rId2"/>
          <a:srcRect/>
          <a:stretch>
            <a:fillRect/>
          </a:stretch>
        </p:blipFill>
        <p:spPr bwMode="auto">
          <a:xfrm>
            <a:off x="3261179" y="2462213"/>
            <a:ext cx="4489448" cy="171790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Sức mạnh của hàm vô danh được thể hiện khi chúng ta tạo các hàm ẩn trong thời gian chạy của chương trình:</a:t>
            </a:r>
            <a:endParaRPr lang="en-US" dirty="0"/>
          </a:p>
        </p:txBody>
      </p:sp>
      <p:pic>
        <p:nvPicPr>
          <p:cNvPr id="13313" name="Picture 1"/>
          <p:cNvPicPr>
            <a:picLocks noChangeAspect="1" noChangeArrowheads="1"/>
          </p:cNvPicPr>
          <p:nvPr/>
        </p:nvPicPr>
        <p:blipFill>
          <a:blip r:embed="rId2"/>
          <a:srcRect/>
          <a:stretch>
            <a:fillRect/>
          </a:stretch>
        </p:blipFill>
        <p:spPr bwMode="auto">
          <a:xfrm>
            <a:off x="905328" y="2959101"/>
            <a:ext cx="10370850" cy="32675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dùng</a:t>
            </a:r>
            <a:r>
              <a:rPr lang="en-US" dirty="0"/>
              <a:t> </a:t>
            </a:r>
            <a:r>
              <a:rPr lang="en-US" dirty="0" err="1"/>
              <a:t>hàm</a:t>
            </a:r>
            <a:r>
              <a:rPr lang="en-US" dirty="0"/>
              <a:t> lambda </a:t>
            </a:r>
            <a:r>
              <a:rPr lang="en-US" dirty="0" err="1"/>
              <a:t>với</a:t>
            </a:r>
            <a:r>
              <a:rPr lang="en-US" dirty="0"/>
              <a:t> filter():</a:t>
            </a:r>
          </a:p>
          <a:p>
            <a:pPr lvl="1"/>
            <a:r>
              <a:rPr lang="en-US" dirty="0" err="1"/>
              <a:t>Hàm</a:t>
            </a:r>
            <a:r>
              <a:rPr lang="en-US" dirty="0"/>
              <a:t> filter() </a:t>
            </a:r>
            <a:r>
              <a:rPr lang="en-US" dirty="0" err="1"/>
              <a:t>sẽ</a:t>
            </a:r>
            <a:r>
              <a:rPr lang="en-US" dirty="0"/>
              <a:t> </a:t>
            </a:r>
            <a:r>
              <a:rPr lang="en-US" dirty="0" err="1"/>
              <a:t>lấy</a:t>
            </a:r>
            <a:r>
              <a:rPr lang="en-US" dirty="0"/>
              <a:t> </a:t>
            </a:r>
            <a:r>
              <a:rPr lang="en-US" dirty="0" err="1"/>
              <a:t>các</a:t>
            </a:r>
            <a:r>
              <a:rPr lang="en-US" dirty="0"/>
              <a:t> tham số </a:t>
            </a:r>
            <a:r>
              <a:rPr lang="en-US" dirty="0" err="1"/>
              <a:t>là</a:t>
            </a:r>
            <a:r>
              <a:rPr lang="en-US" dirty="0"/>
              <a:t> </a:t>
            </a:r>
            <a:r>
              <a:rPr lang="en-US" b="1" dirty="0" err="1"/>
              <a:t>một</a:t>
            </a:r>
            <a:r>
              <a:rPr lang="en-US" b="1" dirty="0"/>
              <a:t> </a:t>
            </a:r>
            <a:r>
              <a:rPr lang="en-US" b="1" dirty="0" err="1"/>
              <a:t>hàm</a:t>
            </a:r>
            <a:r>
              <a:rPr lang="en-US" b="1" dirty="0"/>
              <a:t> </a:t>
            </a:r>
            <a:r>
              <a:rPr lang="en-US" dirty="0" err="1"/>
              <a:t>và</a:t>
            </a:r>
            <a:r>
              <a:rPr lang="en-US" dirty="0"/>
              <a:t> </a:t>
            </a:r>
            <a:r>
              <a:rPr lang="en-US" b="1" dirty="0" err="1"/>
              <a:t>một</a:t>
            </a:r>
            <a:r>
              <a:rPr lang="en-US" b="1" dirty="0"/>
              <a:t> list</a:t>
            </a:r>
            <a:r>
              <a:rPr lang="en-US" dirty="0"/>
              <a:t>.</a:t>
            </a:r>
          </a:p>
          <a:p>
            <a:pPr lvl="1"/>
            <a:r>
              <a:rPr lang="vi-VN" dirty="0"/>
              <a:t>Hàm được gọi với tất cả các mục trong list và list mới sẽ được trả về, chứa các mục mà hàm đánh giá là True</a:t>
            </a:r>
            <a:r>
              <a:rPr lang="en-US" dirty="0"/>
              <a:t>.</a:t>
            </a:r>
          </a:p>
        </p:txBody>
      </p:sp>
      <p:sp>
        <p:nvSpPr>
          <p:cNvPr id="12289" name="Rectangle 1"/>
          <p:cNvSpPr>
            <a:spLocks noChangeArrowheads="1"/>
          </p:cNvSpPr>
          <p:nvPr/>
        </p:nvSpPr>
        <p:spPr bwMode="auto">
          <a:xfrm>
            <a:off x="1190171" y="3889829"/>
            <a:ext cx="10421258" cy="2092881"/>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8</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6</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4</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list(filter(</a:t>
            </a: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 (a%</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Kết</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quả</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[10, 8, 6, 2, 4]</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a:ln>
                  <a:noFill/>
                </a:ln>
                <a:solidFill>
                  <a:schemeClr val="tx1"/>
                </a:solidFill>
                <a:effectLst/>
                <a:latin typeface="Arial" pitchFamily="34" charset="0"/>
                <a:cs typeface="Arial" pitchFamily="34" charset="0"/>
              </a:rPr>
              <a:t> </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dùng</a:t>
            </a:r>
            <a:r>
              <a:rPr lang="en-US" dirty="0"/>
              <a:t> </a:t>
            </a:r>
            <a:r>
              <a:rPr lang="en-US" dirty="0" err="1"/>
              <a:t>hàm</a:t>
            </a:r>
            <a:r>
              <a:rPr lang="en-US" dirty="0"/>
              <a:t> Lambda </a:t>
            </a:r>
            <a:r>
              <a:rPr lang="en-US" dirty="0" err="1"/>
              <a:t>với</a:t>
            </a:r>
            <a:r>
              <a:rPr lang="en-US" dirty="0"/>
              <a:t> map(): </a:t>
            </a:r>
          </a:p>
          <a:p>
            <a:pPr lvl="1"/>
            <a:r>
              <a:rPr lang="vi-VN" dirty="0"/>
              <a:t>Hàm map() cũng lấy các tham số là một hàm và một list. </a:t>
            </a:r>
            <a:endParaRPr lang="en-US" dirty="0"/>
          </a:p>
          <a:p>
            <a:pPr lvl="1"/>
            <a:r>
              <a:rPr lang="vi-VN" dirty="0"/>
              <a:t>Hàm được gọi với tất cả các mục trong list và list mới được trả về chứa các mục được hàm trả về tương ứng cho mỗi mục. </a:t>
            </a:r>
            <a:endParaRPr lang="en-US" dirty="0"/>
          </a:p>
        </p:txBody>
      </p:sp>
      <p:sp>
        <p:nvSpPr>
          <p:cNvPr id="29697" name="Rectangle 1"/>
          <p:cNvSpPr>
            <a:spLocks noChangeArrowheads="1"/>
          </p:cNvSpPr>
          <p:nvPr/>
        </p:nvSpPr>
        <p:spPr bwMode="auto">
          <a:xfrm>
            <a:off x="1291771" y="3817256"/>
            <a:ext cx="8316686" cy="2092881"/>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8</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6</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4</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list(map(</a:t>
            </a: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 a*</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Kết</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quả</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[20, 18, 16, 14, 12, 2, 4, 6, 8, 10]</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a:ln>
                  <a:noFill/>
                </a:ln>
                <a:solidFill>
                  <a:schemeClr val="tx1"/>
                </a:solidFill>
                <a:effectLst/>
                <a:latin typeface="Arial" pitchFamily="34" charset="0"/>
                <a:cs typeface="Arial" pitchFamily="34" charset="0"/>
              </a:rPr>
              <a:t> </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err="1"/>
              <a:t>Trong</a:t>
            </a:r>
            <a:r>
              <a:rPr lang="en-US" dirty="0"/>
              <a:t> Python</a:t>
            </a:r>
          </a:p>
        </p:txBody>
      </p:sp>
      <p:sp>
        <p:nvSpPr>
          <p:cNvPr id="3" name="Content Placeholder 2"/>
          <p:cNvSpPr>
            <a:spLocks noGrp="1"/>
          </p:cNvSpPr>
          <p:nvPr>
            <p:ph idx="1"/>
          </p:nvPr>
        </p:nvSpPr>
        <p:spPr/>
        <p:txBody>
          <a:bodyPr/>
          <a:lstStyle/>
          <a:p>
            <a:r>
              <a:rPr lang="vi-VN" dirty="0"/>
              <a:t>Module đề cập đến một file</a:t>
            </a:r>
            <a:r>
              <a:rPr lang="en-US" dirty="0"/>
              <a:t> (.</a:t>
            </a:r>
            <a:r>
              <a:rPr lang="en-US" dirty="0" err="1"/>
              <a:t>py</a:t>
            </a:r>
            <a:r>
              <a:rPr lang="en-US" dirty="0"/>
              <a:t>)</a:t>
            </a:r>
            <a:r>
              <a:rPr lang="vi-VN" dirty="0"/>
              <a:t> chứa những câu lệnh Python</a:t>
            </a:r>
            <a:r>
              <a:rPr lang="en-US" dirty="0"/>
              <a:t>, </a:t>
            </a:r>
            <a:r>
              <a:rPr lang="en-US" dirty="0" err="1"/>
              <a:t>các</a:t>
            </a:r>
            <a:r>
              <a:rPr lang="en-US" dirty="0"/>
              <a:t> </a:t>
            </a:r>
            <a:r>
              <a:rPr lang="en-US" dirty="0" err="1"/>
              <a:t>hàm</a:t>
            </a:r>
            <a:r>
              <a:rPr lang="vi-VN" dirty="0"/>
              <a:t> và các định nghĩa</a:t>
            </a:r>
            <a:r>
              <a:rPr lang="en-US" dirty="0"/>
              <a:t>.</a:t>
            </a:r>
          </a:p>
          <a:p>
            <a:endParaRPr lang="en-US" dirty="0"/>
          </a:p>
          <a:p>
            <a:r>
              <a:rPr lang="vi-VN" dirty="0"/>
              <a:t>Một file chứa code Python, ví dụ </a:t>
            </a:r>
            <a:r>
              <a:rPr lang="en-US" b="1" dirty="0" err="1"/>
              <a:t>myfunction</a:t>
            </a:r>
            <a:r>
              <a:rPr lang="vi-VN" b="1" dirty="0"/>
              <a:t>.py </a:t>
            </a:r>
            <a:r>
              <a:rPr lang="vi-VN" dirty="0"/>
              <a:t>được gọi là module và tên của module sẽ là </a:t>
            </a:r>
            <a:r>
              <a:rPr lang="en-US" b="1" dirty="0" err="1"/>
              <a:t>myfunction</a:t>
            </a:r>
            <a:r>
              <a:rPr lang="vi-VN" dirty="0"/>
              <a:t>.</a:t>
            </a:r>
            <a:endParaRPr lang="en-US" dirty="0"/>
          </a:p>
        </p:txBody>
      </p:sp>
      <p:pic>
        <p:nvPicPr>
          <p:cNvPr id="1026" name="Picture 2"/>
          <p:cNvPicPr>
            <a:picLocks noChangeAspect="1" noChangeArrowheads="1"/>
          </p:cNvPicPr>
          <p:nvPr/>
        </p:nvPicPr>
        <p:blipFill>
          <a:blip r:embed="rId2"/>
          <a:srcRect/>
          <a:stretch>
            <a:fillRect/>
          </a:stretch>
        </p:blipFill>
        <p:spPr bwMode="auto">
          <a:xfrm>
            <a:off x="5577567" y="4062866"/>
            <a:ext cx="4742090" cy="279513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normAutofit/>
          </a:bodyPr>
          <a:lstStyle/>
          <a:p>
            <a:r>
              <a:rPr lang="vi-VN" dirty="0"/>
              <a:t>Module thường được sử dụng khi muốn chia chương trình lớn thành những file nhỏ hơn để dễ quản lý và tổ chức. </a:t>
            </a:r>
            <a:endParaRPr lang="en-US" dirty="0"/>
          </a:p>
          <a:p>
            <a:pPr>
              <a:buNone/>
            </a:pPr>
            <a:endParaRPr lang="en-US" dirty="0"/>
          </a:p>
          <a:p>
            <a:r>
              <a:rPr lang="en-US" dirty="0"/>
              <a:t>M</a:t>
            </a:r>
            <a:r>
              <a:rPr lang="vi-VN" dirty="0"/>
              <a:t>odule cho phép tái sử dụng code</a:t>
            </a:r>
            <a:endParaRPr lang="en-US" dirty="0"/>
          </a:p>
          <a:p>
            <a:endParaRPr lang="en-US" dirty="0"/>
          </a:p>
          <a:p>
            <a:r>
              <a:rPr lang="vi-VN" b="1" dirty="0"/>
              <a:t>Làm sao để nhập module trong Python?</a:t>
            </a:r>
          </a:p>
          <a:p>
            <a:pPr lvl="1"/>
            <a:r>
              <a:rPr lang="vi-VN" dirty="0"/>
              <a:t>Chúng ta có thể nhập các định nghĩa từ module này vào module khác hoặc vào trình thông dịch trong Python. </a:t>
            </a:r>
            <a:endParaRPr lang="en-US" dirty="0"/>
          </a:p>
          <a:p>
            <a:pPr lvl="1"/>
            <a:r>
              <a:rPr lang="vi-VN" dirty="0"/>
              <a:t>Chúng ta sử dụng từ khóa </a:t>
            </a:r>
            <a:r>
              <a:rPr lang="vi-VN" b="1" dirty="0">
                <a:solidFill>
                  <a:srgbClr val="FF0000"/>
                </a:solidFill>
              </a:rPr>
              <a:t>import</a:t>
            </a:r>
            <a:r>
              <a:rPr lang="vi-VN" dirty="0"/>
              <a:t> để thực hiện việc này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tạo</a:t>
            </a:r>
            <a:r>
              <a:rPr lang="en-US" dirty="0"/>
              <a:t> file </a:t>
            </a:r>
            <a:r>
              <a:rPr lang="en-US" b="1" dirty="0"/>
              <a:t>testfunction.py</a:t>
            </a:r>
            <a:r>
              <a:rPr lang="en-US" dirty="0"/>
              <a:t> (</a:t>
            </a:r>
            <a:r>
              <a:rPr lang="en-US" dirty="0" err="1"/>
              <a:t>lưu</a:t>
            </a:r>
            <a:r>
              <a:rPr lang="en-US" dirty="0"/>
              <a:t> </a:t>
            </a:r>
            <a:r>
              <a:rPr lang="en-US" dirty="0" err="1"/>
              <a:t>cùng</a:t>
            </a:r>
            <a:r>
              <a:rPr lang="en-US" dirty="0"/>
              <a:t> folder </a:t>
            </a:r>
            <a:r>
              <a:rPr lang="en-US" dirty="0" err="1"/>
              <a:t>với</a:t>
            </a:r>
            <a:r>
              <a:rPr lang="en-US" dirty="0"/>
              <a:t> module </a:t>
            </a:r>
            <a:r>
              <a:rPr lang="en-US" b="1" dirty="0" err="1"/>
              <a:t>myfuction</a:t>
            </a:r>
            <a:r>
              <a:rPr lang="en-US" dirty="0"/>
              <a:t>) </a:t>
            </a:r>
            <a:r>
              <a:rPr lang="en-US" dirty="0" err="1"/>
              <a:t>để</a:t>
            </a:r>
            <a:r>
              <a:rPr lang="en-US" dirty="0"/>
              <a:t> </a:t>
            </a:r>
            <a:r>
              <a:rPr lang="en-US" dirty="0" err="1"/>
              <a:t>sử</a:t>
            </a:r>
            <a:r>
              <a:rPr lang="en-US" dirty="0"/>
              <a:t> </a:t>
            </a:r>
            <a:r>
              <a:rPr lang="en-US" dirty="0" err="1"/>
              <a:t>dụng</a:t>
            </a:r>
            <a:r>
              <a:rPr lang="en-US" dirty="0"/>
              <a:t> module </a:t>
            </a:r>
            <a:r>
              <a:rPr lang="en-US" dirty="0" err="1"/>
              <a:t>myfuction</a:t>
            </a:r>
            <a:endParaRPr lang="en-US" dirty="0"/>
          </a:p>
        </p:txBody>
      </p:sp>
      <p:pic>
        <p:nvPicPr>
          <p:cNvPr id="4" name="Picture 2"/>
          <p:cNvPicPr>
            <a:picLocks noChangeAspect="1" noChangeArrowheads="1"/>
          </p:cNvPicPr>
          <p:nvPr/>
        </p:nvPicPr>
        <p:blipFill>
          <a:blip r:embed="rId2"/>
          <a:srcRect/>
          <a:stretch>
            <a:fillRect/>
          </a:stretch>
        </p:blipFill>
        <p:spPr bwMode="auto">
          <a:xfrm>
            <a:off x="221796" y="3148465"/>
            <a:ext cx="4742090" cy="2795134"/>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373459" y="3113996"/>
            <a:ext cx="6593445" cy="267720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a:t>Function</a:t>
            </a:r>
          </a:p>
          <a:p>
            <a:r>
              <a:rPr lang="en-US" dirty="0"/>
              <a:t>Module</a:t>
            </a:r>
          </a:p>
          <a:p>
            <a:r>
              <a:rPr lang="en-US" dirty="0"/>
              <a:t>Package</a:t>
            </a:r>
            <a:endParaRPr lang="vi-VN" dirty="0"/>
          </a:p>
          <a:p>
            <a:pPr>
              <a:buNone/>
            </a:pPr>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US" dirty="0" err="1"/>
              <a:t>Sử</a:t>
            </a:r>
            <a:r>
              <a:rPr lang="en-US" dirty="0"/>
              <a:t> </a:t>
            </a:r>
            <a:r>
              <a:rPr lang="en-US" dirty="0" err="1"/>
              <a:t>dụng</a:t>
            </a:r>
            <a:r>
              <a:rPr lang="en-US" dirty="0"/>
              <a:t> </a:t>
            </a:r>
            <a:r>
              <a:rPr lang="en-US" dirty="0" err="1"/>
              <a:t>lệnh</a:t>
            </a:r>
            <a:r>
              <a:rPr lang="en-US" dirty="0"/>
              <a:t> import:</a:t>
            </a:r>
          </a:p>
          <a:p>
            <a:r>
              <a:rPr lang="en-US" dirty="0" err="1"/>
              <a:t>Có</a:t>
            </a:r>
            <a:r>
              <a:rPr lang="en-US" dirty="0"/>
              <a:t> </a:t>
            </a:r>
            <a:r>
              <a:rPr lang="en-US" dirty="0" err="1"/>
              <a:t>thể</a:t>
            </a:r>
            <a:r>
              <a:rPr lang="en-US" dirty="0"/>
              <a:t> </a:t>
            </a:r>
            <a:r>
              <a:rPr lang="en-US" dirty="0" err="1"/>
              <a:t>gọi</a:t>
            </a:r>
            <a:r>
              <a:rPr lang="en-US" dirty="0"/>
              <a:t> </a:t>
            </a:r>
            <a:r>
              <a:rPr lang="en-US" dirty="0" err="1"/>
              <a:t>nhiều</a:t>
            </a:r>
            <a:r>
              <a:rPr lang="en-US" dirty="0"/>
              <a:t> module </a:t>
            </a:r>
          </a:p>
          <a:p>
            <a:endParaRPr lang="en-US" dirty="0"/>
          </a:p>
          <a:p>
            <a:pPr lvl="1">
              <a:buNone/>
            </a:pPr>
            <a:r>
              <a:rPr lang="en-US" sz="2800" dirty="0" err="1"/>
              <a:t>hoặc</a:t>
            </a:r>
            <a:r>
              <a:rPr lang="en-US" sz="2800" dirty="0"/>
              <a:t> </a:t>
            </a:r>
            <a:endParaRPr lang="en-US" dirty="0"/>
          </a:p>
        </p:txBody>
      </p:sp>
      <p:sp>
        <p:nvSpPr>
          <p:cNvPr id="5" name="Rectangle 4"/>
          <p:cNvSpPr/>
          <p:nvPr/>
        </p:nvSpPr>
        <p:spPr>
          <a:xfrm>
            <a:off x="3453224" y="2954049"/>
            <a:ext cx="4370107" cy="523220"/>
          </a:xfrm>
          <a:prstGeom prst="rect">
            <a:avLst/>
          </a:prstGeom>
        </p:spPr>
        <p:txBody>
          <a:bodyPr wrap="none">
            <a:spAutoFit/>
          </a:bodyPr>
          <a:lstStyle/>
          <a:p>
            <a:r>
              <a:rPr lang="en-US" sz="2800" dirty="0">
                <a:solidFill>
                  <a:schemeClr val="accent1"/>
                </a:solidFill>
                <a:latin typeface="Times New Roman" pitchFamily="18" charset="0"/>
                <a:cs typeface="Times New Roman" pitchFamily="18" charset="0"/>
              </a:rPr>
              <a:t>import</a:t>
            </a:r>
            <a:r>
              <a:rPr lang="en-US" sz="2800" dirty="0">
                <a:latin typeface="Times New Roman" pitchFamily="18" charset="0"/>
                <a:cs typeface="Times New Roman" pitchFamily="18" charset="0"/>
              </a:rPr>
              <a:t>  module1, module2,...</a:t>
            </a:r>
          </a:p>
        </p:txBody>
      </p:sp>
      <p:sp>
        <p:nvSpPr>
          <p:cNvPr id="6" name="Rectangle 5"/>
          <p:cNvSpPr/>
          <p:nvPr/>
        </p:nvSpPr>
        <p:spPr>
          <a:xfrm>
            <a:off x="3482427" y="3752334"/>
            <a:ext cx="2597186" cy="1384995"/>
          </a:xfrm>
          <a:prstGeom prst="rect">
            <a:avLst/>
          </a:prstGeom>
        </p:spPr>
        <p:txBody>
          <a:bodyPr wrap="none">
            <a:spAutoFit/>
          </a:bodyPr>
          <a:lstStyle/>
          <a:p>
            <a:pPr algn="just"/>
            <a:r>
              <a:rPr lang="en-US" sz="2800" dirty="0">
                <a:solidFill>
                  <a:schemeClr val="accent1"/>
                </a:solidFill>
                <a:latin typeface="Times" pitchFamily="18" charset="0"/>
              </a:rPr>
              <a:t>import</a:t>
            </a:r>
            <a:r>
              <a:rPr lang="en-US" sz="2800" dirty="0">
                <a:latin typeface="Times" pitchFamily="18" charset="0"/>
              </a:rPr>
              <a:t>  module1</a:t>
            </a:r>
          </a:p>
          <a:p>
            <a:pPr algn="just"/>
            <a:r>
              <a:rPr lang="en-US" sz="2800" dirty="0">
                <a:solidFill>
                  <a:schemeClr val="accent1"/>
                </a:solidFill>
                <a:latin typeface="Times" pitchFamily="18" charset="0"/>
              </a:rPr>
              <a:t>import</a:t>
            </a:r>
            <a:r>
              <a:rPr lang="en-US" sz="2800" dirty="0">
                <a:latin typeface="Times" pitchFamily="18" charset="0"/>
              </a:rPr>
              <a:t>  module2</a:t>
            </a:r>
          </a:p>
          <a:p>
            <a:pPr algn="just"/>
            <a:r>
              <a:rPr lang="en-US" sz="2800" dirty="0">
                <a:solidFill>
                  <a:schemeClr val="accent1"/>
                </a:solidFill>
                <a:latin typeface="Times" pitchFamily="18" charset="0"/>
              </a:rPr>
              <a:t>Import </a:t>
            </a:r>
            <a:r>
              <a:rPr lang="en-US" sz="2800" dirty="0">
                <a:latin typeface="Times" pitchFamily="18" charset="0"/>
              </a:rPr>
              <a:t> module3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module </a:t>
            </a:r>
            <a:r>
              <a:rPr lang="en-US" b="1" dirty="0"/>
              <a:t>math</a:t>
            </a:r>
            <a:r>
              <a:rPr lang="en-US" dirty="0"/>
              <a:t> </a:t>
            </a:r>
            <a:r>
              <a:rPr lang="en-US" dirty="0" err="1"/>
              <a:t>tích</a:t>
            </a:r>
            <a:r>
              <a:rPr lang="en-US" dirty="0"/>
              <a:t> </a:t>
            </a:r>
            <a:r>
              <a:rPr lang="en-US" dirty="0" err="1"/>
              <a:t>hợp</a:t>
            </a:r>
            <a:r>
              <a:rPr lang="en-US" dirty="0"/>
              <a:t> </a:t>
            </a:r>
            <a:r>
              <a:rPr lang="en-US" dirty="0" err="1"/>
              <a:t>sẵn</a:t>
            </a:r>
            <a:r>
              <a:rPr lang="en-US" dirty="0"/>
              <a:t> </a:t>
            </a:r>
            <a:r>
              <a:rPr lang="en-US" dirty="0" err="1"/>
              <a:t>trong</a:t>
            </a:r>
            <a:r>
              <a:rPr lang="en-US" dirty="0"/>
              <a:t> Python</a:t>
            </a:r>
          </a:p>
        </p:txBody>
      </p:sp>
      <p:sp>
        <p:nvSpPr>
          <p:cNvPr id="4" name="Rectangle 3"/>
          <p:cNvSpPr/>
          <p:nvPr/>
        </p:nvSpPr>
        <p:spPr>
          <a:xfrm>
            <a:off x="1422399" y="2597834"/>
            <a:ext cx="9187543" cy="3416320"/>
          </a:xfrm>
          <a:prstGeom prst="rect">
            <a:avLst/>
          </a:prstGeom>
        </p:spPr>
        <p:txBody>
          <a:bodyPr wrap="square">
            <a:spAutoFit/>
          </a:bodyPr>
          <a:lstStyle/>
          <a:p>
            <a:r>
              <a:rPr lang="en-US" sz="3600" dirty="0">
                <a:solidFill>
                  <a:schemeClr val="accent2"/>
                </a:solidFill>
              </a:rPr>
              <a:t>import</a:t>
            </a:r>
            <a:r>
              <a:rPr lang="en-US" sz="3600" dirty="0"/>
              <a:t> math </a:t>
            </a:r>
          </a:p>
          <a:p>
            <a:r>
              <a:rPr lang="en-US" sz="3600" dirty="0"/>
              <a:t>a = 3.2 </a:t>
            </a:r>
          </a:p>
          <a:p>
            <a:r>
              <a:rPr lang="en-US" sz="3600" dirty="0">
                <a:solidFill>
                  <a:schemeClr val="accent4"/>
                </a:solidFill>
              </a:rPr>
              <a:t># </a:t>
            </a:r>
            <a:r>
              <a:rPr lang="en-US" sz="3600" dirty="0" err="1">
                <a:solidFill>
                  <a:schemeClr val="accent4"/>
                </a:solidFill>
              </a:rPr>
              <a:t>làm</a:t>
            </a:r>
            <a:r>
              <a:rPr lang="en-US" sz="3600" dirty="0">
                <a:solidFill>
                  <a:schemeClr val="accent4"/>
                </a:solidFill>
              </a:rPr>
              <a:t> </a:t>
            </a:r>
            <a:r>
              <a:rPr lang="en-US" sz="3600" dirty="0" err="1">
                <a:solidFill>
                  <a:schemeClr val="accent4"/>
                </a:solidFill>
              </a:rPr>
              <a:t>tròn</a:t>
            </a:r>
            <a:r>
              <a:rPr lang="en-US" sz="3600" dirty="0">
                <a:solidFill>
                  <a:schemeClr val="accent4"/>
                </a:solidFill>
              </a:rPr>
              <a:t> </a:t>
            </a:r>
            <a:r>
              <a:rPr lang="en-US" sz="3600" dirty="0" err="1">
                <a:solidFill>
                  <a:schemeClr val="accent4"/>
                </a:solidFill>
              </a:rPr>
              <a:t>lên</a:t>
            </a:r>
            <a:r>
              <a:rPr lang="en-US" sz="3600" dirty="0">
                <a:solidFill>
                  <a:schemeClr val="accent4"/>
                </a:solidFill>
              </a:rPr>
              <a:t> 1 </a:t>
            </a:r>
            <a:r>
              <a:rPr lang="en-US" sz="3600" dirty="0" err="1">
                <a:solidFill>
                  <a:schemeClr val="accent4"/>
                </a:solidFill>
              </a:rPr>
              <a:t>số</a:t>
            </a:r>
            <a:r>
              <a:rPr lang="en-US" sz="3600" dirty="0">
                <a:solidFill>
                  <a:schemeClr val="accent4"/>
                </a:solidFill>
              </a:rPr>
              <a:t> </a:t>
            </a:r>
          </a:p>
          <a:p>
            <a:r>
              <a:rPr lang="en-US" sz="3600" dirty="0">
                <a:solidFill>
                  <a:srgbClr val="7030A0"/>
                </a:solidFill>
              </a:rPr>
              <a:t>print</a:t>
            </a:r>
            <a:r>
              <a:rPr lang="en-US" sz="3600" dirty="0"/>
              <a:t>(</a:t>
            </a:r>
            <a:r>
              <a:rPr lang="en-US" sz="3600" dirty="0" err="1"/>
              <a:t>math.ceil</a:t>
            </a:r>
            <a:r>
              <a:rPr lang="en-US" sz="3600" dirty="0"/>
              <a:t>(a)) </a:t>
            </a:r>
            <a:r>
              <a:rPr lang="en-US" sz="3600" dirty="0">
                <a:solidFill>
                  <a:schemeClr val="accent4"/>
                </a:solidFill>
              </a:rPr>
              <a:t># 4</a:t>
            </a:r>
            <a:r>
              <a:rPr lang="en-US" sz="3600" dirty="0"/>
              <a:t> </a:t>
            </a:r>
          </a:p>
          <a:p>
            <a:r>
              <a:rPr lang="en-US" sz="3600" dirty="0"/>
              <a:t># </a:t>
            </a:r>
            <a:r>
              <a:rPr lang="en-US" sz="3600" dirty="0" err="1"/>
              <a:t>làm</a:t>
            </a:r>
            <a:r>
              <a:rPr lang="en-US" sz="3600" dirty="0"/>
              <a:t> </a:t>
            </a:r>
            <a:r>
              <a:rPr lang="en-US" sz="3600" dirty="0" err="1"/>
              <a:t>tròn</a:t>
            </a:r>
            <a:r>
              <a:rPr lang="en-US" sz="3600" dirty="0"/>
              <a:t> </a:t>
            </a:r>
            <a:r>
              <a:rPr lang="en-US" sz="3600" dirty="0" err="1"/>
              <a:t>xuống</a:t>
            </a:r>
            <a:r>
              <a:rPr lang="en-US" sz="3600" dirty="0"/>
              <a:t> 1 </a:t>
            </a:r>
            <a:r>
              <a:rPr lang="en-US" sz="3600" dirty="0" err="1"/>
              <a:t>số</a:t>
            </a:r>
            <a:r>
              <a:rPr lang="en-US" sz="3600" dirty="0"/>
              <a:t> </a:t>
            </a:r>
          </a:p>
          <a:p>
            <a:r>
              <a:rPr lang="en-US" sz="3600" dirty="0">
                <a:solidFill>
                  <a:srgbClr val="7030A0"/>
                </a:solidFill>
              </a:rPr>
              <a:t>print</a:t>
            </a:r>
            <a:r>
              <a:rPr lang="en-US" sz="3600" dirty="0"/>
              <a:t>(</a:t>
            </a:r>
            <a:r>
              <a:rPr lang="en-US" sz="3600" dirty="0" err="1"/>
              <a:t>math.floor</a:t>
            </a:r>
            <a:r>
              <a:rPr lang="en-US" sz="3600" dirty="0"/>
              <a:t>(a)) </a:t>
            </a:r>
            <a:r>
              <a:rPr lang="en-US" sz="3600" dirty="0">
                <a:solidFill>
                  <a:schemeClr val="accent4"/>
                </a:solidFill>
              </a:rPr>
              <a: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pPr algn="just"/>
            <a:r>
              <a:rPr lang="en-US" b="1" dirty="0" err="1"/>
              <a:t>Đặt</a:t>
            </a:r>
            <a:r>
              <a:rPr lang="en-US" b="1" dirty="0"/>
              <a:t> </a:t>
            </a:r>
            <a:r>
              <a:rPr lang="en-US" b="1" dirty="0" err="1"/>
              <a:t>lại</a:t>
            </a:r>
            <a:r>
              <a:rPr lang="en-US" b="1" dirty="0"/>
              <a:t> </a:t>
            </a:r>
            <a:r>
              <a:rPr lang="en-US" b="1" dirty="0" err="1"/>
              <a:t>tên</a:t>
            </a:r>
            <a:r>
              <a:rPr lang="en-US" b="1" dirty="0"/>
              <a:t> </a:t>
            </a:r>
            <a:r>
              <a:rPr lang="en-US" b="1" dirty="0" err="1"/>
              <a:t>cho</a:t>
            </a:r>
            <a:r>
              <a:rPr lang="en-US" b="1" dirty="0"/>
              <a:t> module</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bí</a:t>
            </a:r>
            <a:r>
              <a:rPr lang="en-US" dirty="0"/>
              <a:t> </a:t>
            </a:r>
            <a:r>
              <a:rPr lang="en-US" dirty="0" err="1"/>
              <a:t>danh</a:t>
            </a:r>
            <a:r>
              <a:rPr lang="en-US" dirty="0"/>
              <a:t> </a:t>
            </a:r>
            <a:r>
              <a:rPr lang="en-US" dirty="0" err="1"/>
              <a:t>khi</a:t>
            </a:r>
            <a:r>
              <a:rPr lang="en-US" dirty="0"/>
              <a:t> </a:t>
            </a:r>
            <a:r>
              <a:rPr lang="en-US" dirty="0" err="1"/>
              <a:t>bạn</a:t>
            </a:r>
            <a:r>
              <a:rPr lang="en-US" dirty="0"/>
              <a:t> </a:t>
            </a:r>
            <a:r>
              <a:rPr lang="en-US" dirty="0" err="1"/>
              <a:t>nhập</a:t>
            </a:r>
            <a:r>
              <a:rPr lang="en-US" dirty="0"/>
              <a:t> module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b="1" dirty="0">
                <a:solidFill>
                  <a:schemeClr val="accent4"/>
                </a:solidFill>
              </a:rPr>
              <a:t>as </a:t>
            </a:r>
            <a:r>
              <a:rPr lang="en-US" dirty="0"/>
              <a:t>: </a:t>
            </a:r>
          </a:p>
          <a:p>
            <a:endParaRPr lang="en-US" dirty="0"/>
          </a:p>
        </p:txBody>
      </p:sp>
      <p:sp>
        <p:nvSpPr>
          <p:cNvPr id="4" name="Rectangle 3"/>
          <p:cNvSpPr/>
          <p:nvPr/>
        </p:nvSpPr>
        <p:spPr>
          <a:xfrm>
            <a:off x="2714172" y="2946177"/>
            <a:ext cx="5515428" cy="3416320"/>
          </a:xfrm>
          <a:prstGeom prst="rect">
            <a:avLst/>
          </a:prstGeom>
        </p:spPr>
        <p:txBody>
          <a:bodyPr wrap="square">
            <a:spAutoFit/>
          </a:bodyPr>
          <a:lstStyle/>
          <a:p>
            <a:r>
              <a:rPr lang="en-US" sz="3600" dirty="0">
                <a:solidFill>
                  <a:schemeClr val="accent2"/>
                </a:solidFill>
              </a:rPr>
              <a:t>import</a:t>
            </a:r>
            <a:r>
              <a:rPr lang="en-US" sz="3600" dirty="0"/>
              <a:t> math </a:t>
            </a:r>
            <a:r>
              <a:rPr lang="en-US" sz="3600" dirty="0">
                <a:solidFill>
                  <a:schemeClr val="accent2"/>
                </a:solidFill>
              </a:rPr>
              <a:t>as</a:t>
            </a:r>
            <a:r>
              <a:rPr lang="en-US" sz="3600" dirty="0"/>
              <a:t> </a:t>
            </a:r>
            <a:r>
              <a:rPr lang="en-US" sz="3600" b="1" dirty="0">
                <a:solidFill>
                  <a:srgbClr val="FF0000"/>
                </a:solidFill>
              </a:rPr>
              <a:t>m</a:t>
            </a:r>
          </a:p>
          <a:p>
            <a:r>
              <a:rPr lang="en-US" sz="3600" dirty="0"/>
              <a:t>a = 3.2 </a:t>
            </a:r>
          </a:p>
          <a:p>
            <a:r>
              <a:rPr lang="en-US" sz="3600" dirty="0">
                <a:solidFill>
                  <a:schemeClr val="accent4"/>
                </a:solidFill>
              </a:rPr>
              <a:t># </a:t>
            </a:r>
            <a:r>
              <a:rPr lang="en-US" sz="3600" dirty="0" err="1">
                <a:solidFill>
                  <a:schemeClr val="accent4"/>
                </a:solidFill>
              </a:rPr>
              <a:t>làm</a:t>
            </a:r>
            <a:r>
              <a:rPr lang="en-US" sz="3600" dirty="0">
                <a:solidFill>
                  <a:schemeClr val="accent4"/>
                </a:solidFill>
              </a:rPr>
              <a:t> </a:t>
            </a:r>
            <a:r>
              <a:rPr lang="en-US" sz="3600" dirty="0" err="1">
                <a:solidFill>
                  <a:schemeClr val="accent4"/>
                </a:solidFill>
              </a:rPr>
              <a:t>tròn</a:t>
            </a:r>
            <a:r>
              <a:rPr lang="en-US" sz="3600" dirty="0">
                <a:solidFill>
                  <a:schemeClr val="accent4"/>
                </a:solidFill>
              </a:rPr>
              <a:t> </a:t>
            </a:r>
            <a:r>
              <a:rPr lang="en-US" sz="3600" dirty="0" err="1">
                <a:solidFill>
                  <a:schemeClr val="accent4"/>
                </a:solidFill>
              </a:rPr>
              <a:t>lên</a:t>
            </a:r>
            <a:r>
              <a:rPr lang="en-US" sz="3600" dirty="0">
                <a:solidFill>
                  <a:schemeClr val="accent4"/>
                </a:solidFill>
              </a:rPr>
              <a:t> 1 </a:t>
            </a:r>
            <a:r>
              <a:rPr lang="en-US" sz="3600" dirty="0" err="1">
                <a:solidFill>
                  <a:schemeClr val="accent4"/>
                </a:solidFill>
              </a:rPr>
              <a:t>số</a:t>
            </a:r>
            <a:r>
              <a:rPr lang="en-US" sz="3600" dirty="0">
                <a:solidFill>
                  <a:schemeClr val="accent4"/>
                </a:solidFill>
              </a:rPr>
              <a:t> </a:t>
            </a:r>
          </a:p>
          <a:p>
            <a:r>
              <a:rPr lang="en-US" sz="3600" dirty="0">
                <a:solidFill>
                  <a:srgbClr val="7030A0"/>
                </a:solidFill>
              </a:rPr>
              <a:t>print</a:t>
            </a:r>
            <a:r>
              <a:rPr lang="en-US" sz="3600" dirty="0"/>
              <a:t>(</a:t>
            </a:r>
            <a:r>
              <a:rPr lang="en-US" sz="3600" dirty="0" err="1"/>
              <a:t>m.ceil</a:t>
            </a:r>
            <a:r>
              <a:rPr lang="en-US" sz="3600" dirty="0"/>
              <a:t>(a)) </a:t>
            </a:r>
            <a:r>
              <a:rPr lang="en-US" sz="3600" dirty="0">
                <a:solidFill>
                  <a:schemeClr val="accent4"/>
                </a:solidFill>
              </a:rPr>
              <a:t># 4</a:t>
            </a:r>
            <a:r>
              <a:rPr lang="en-US" sz="3600" dirty="0"/>
              <a:t> </a:t>
            </a:r>
          </a:p>
          <a:p>
            <a:r>
              <a:rPr lang="en-US" sz="3600" dirty="0"/>
              <a:t># </a:t>
            </a:r>
            <a:r>
              <a:rPr lang="en-US" sz="3600" dirty="0" err="1"/>
              <a:t>làm</a:t>
            </a:r>
            <a:r>
              <a:rPr lang="en-US" sz="3600" dirty="0"/>
              <a:t> </a:t>
            </a:r>
            <a:r>
              <a:rPr lang="en-US" sz="3600" dirty="0" err="1"/>
              <a:t>tròn</a:t>
            </a:r>
            <a:r>
              <a:rPr lang="en-US" sz="3600" dirty="0"/>
              <a:t> </a:t>
            </a:r>
            <a:r>
              <a:rPr lang="en-US" sz="3600" dirty="0" err="1"/>
              <a:t>xuống</a:t>
            </a:r>
            <a:r>
              <a:rPr lang="en-US" sz="3600" dirty="0"/>
              <a:t> 1 </a:t>
            </a:r>
            <a:r>
              <a:rPr lang="en-US" sz="3600" dirty="0" err="1"/>
              <a:t>số</a:t>
            </a:r>
            <a:r>
              <a:rPr lang="en-US" sz="3600" dirty="0"/>
              <a:t> </a:t>
            </a:r>
          </a:p>
          <a:p>
            <a:r>
              <a:rPr lang="en-US" sz="3600" dirty="0">
                <a:solidFill>
                  <a:srgbClr val="7030A0"/>
                </a:solidFill>
              </a:rPr>
              <a:t>print</a:t>
            </a:r>
            <a:r>
              <a:rPr lang="en-US" sz="3600" dirty="0"/>
              <a:t>(</a:t>
            </a:r>
            <a:r>
              <a:rPr lang="en-US" sz="3600" dirty="0" err="1"/>
              <a:t>m.floor</a:t>
            </a:r>
            <a:r>
              <a:rPr lang="en-US" sz="3600" dirty="0"/>
              <a:t>(a)) </a:t>
            </a:r>
            <a:r>
              <a:rPr lang="en-US" sz="3600" dirty="0">
                <a:solidFill>
                  <a:schemeClr val="accent4"/>
                </a:solidFill>
              </a:rPr>
              <a:t># 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b="1" dirty="0" err="1"/>
              <a:t>Lệnh</a:t>
            </a:r>
            <a:r>
              <a:rPr lang="en-US" b="1" dirty="0"/>
              <a:t> from...import </a:t>
            </a:r>
            <a:r>
              <a:rPr lang="en-US" b="1" dirty="0" err="1"/>
              <a:t>trong</a:t>
            </a:r>
            <a:r>
              <a:rPr lang="en-US" b="1" dirty="0"/>
              <a:t> Python: </a:t>
            </a:r>
            <a:r>
              <a:rPr lang="en-US" dirty="0" err="1"/>
              <a:t>Bạn</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chỉ</a:t>
            </a:r>
            <a:r>
              <a:rPr lang="en-US" dirty="0"/>
              <a:t> </a:t>
            </a:r>
            <a:r>
              <a:rPr lang="en-US" dirty="0" err="1"/>
              <a:t>nhập</a:t>
            </a:r>
            <a:r>
              <a:rPr lang="en-US" dirty="0"/>
              <a:t> </a:t>
            </a:r>
            <a:r>
              <a:rPr lang="en-US" dirty="0" err="1"/>
              <a:t>các</a:t>
            </a:r>
            <a:r>
              <a:rPr lang="en-US" dirty="0"/>
              <a:t> </a:t>
            </a:r>
            <a:r>
              <a:rPr lang="en-US" dirty="0" err="1"/>
              <a:t>phần</a:t>
            </a:r>
            <a:r>
              <a:rPr lang="en-US" dirty="0"/>
              <a:t> </a:t>
            </a:r>
            <a:r>
              <a:rPr lang="en-US" dirty="0" err="1"/>
              <a:t>từ</a:t>
            </a:r>
            <a:r>
              <a:rPr lang="en-US" dirty="0"/>
              <a:t> module ( </a:t>
            </a:r>
            <a:r>
              <a:rPr lang="en-US" dirty="0" err="1"/>
              <a:t>một</a:t>
            </a:r>
            <a:r>
              <a:rPr lang="en-US" dirty="0"/>
              <a:t> </a:t>
            </a:r>
            <a:r>
              <a:rPr lang="en-US" dirty="0" err="1"/>
              <a:t>vài</a:t>
            </a:r>
            <a:r>
              <a:rPr lang="en-US" dirty="0"/>
              <a:t> </a:t>
            </a:r>
            <a:r>
              <a:rPr lang="en-US" dirty="0" err="1"/>
              <a:t>hàm</a:t>
            </a:r>
            <a:r>
              <a:rPr lang="en-US" dirty="0"/>
              <a:t> </a:t>
            </a:r>
            <a:r>
              <a:rPr lang="en-US" dirty="0" err="1"/>
              <a:t>hoặc</a:t>
            </a:r>
            <a:r>
              <a:rPr lang="en-US" dirty="0"/>
              <a:t> </a:t>
            </a:r>
            <a:r>
              <a:rPr lang="en-US" dirty="0" err="1"/>
              <a:t>biến</a:t>
            </a:r>
            <a:r>
              <a:rPr lang="en-US" dirty="0"/>
              <a:t>, …) </a:t>
            </a:r>
            <a:r>
              <a:rPr lang="en-US" dirty="0" err="1"/>
              <a:t>thay</a:t>
            </a:r>
            <a:r>
              <a:rPr lang="en-US" dirty="0"/>
              <a:t> </a:t>
            </a:r>
            <a:r>
              <a:rPr lang="en-US" dirty="0" err="1"/>
              <a:t>vì</a:t>
            </a:r>
            <a:r>
              <a:rPr lang="en-US" dirty="0"/>
              <a:t> </a:t>
            </a:r>
            <a:r>
              <a:rPr lang="en-US" dirty="0" err="1"/>
              <a:t>dùng</a:t>
            </a:r>
            <a:r>
              <a:rPr lang="en-US" dirty="0"/>
              <a:t> </a:t>
            </a:r>
            <a:r>
              <a:rPr lang="en-US" dirty="0" err="1"/>
              <a:t>tất</a:t>
            </a:r>
            <a:r>
              <a:rPr lang="en-US" dirty="0"/>
              <a:t> </a:t>
            </a:r>
            <a:r>
              <a:rPr lang="en-US" dirty="0" err="1"/>
              <a:t>cả</a:t>
            </a:r>
            <a:r>
              <a:rPr lang="en-US" dirty="0"/>
              <a:t> </a:t>
            </a:r>
            <a:r>
              <a:rPr lang="en-US" dirty="0" err="1"/>
              <a:t>thành</a:t>
            </a:r>
            <a:r>
              <a:rPr lang="en-US" dirty="0"/>
              <a:t> </a:t>
            </a:r>
            <a:r>
              <a:rPr lang="en-US" dirty="0" err="1"/>
              <a:t>phần</a:t>
            </a:r>
            <a:r>
              <a:rPr lang="en-US" dirty="0"/>
              <a:t> </a:t>
            </a:r>
            <a:r>
              <a:rPr lang="en-US" dirty="0" err="1"/>
              <a:t>trong</a:t>
            </a:r>
            <a:r>
              <a:rPr lang="en-US" dirty="0"/>
              <a:t> module.</a:t>
            </a:r>
            <a:endParaRPr lang="en-US" b="1" dirty="0"/>
          </a:p>
          <a:p>
            <a:endParaRPr lang="en-US" dirty="0"/>
          </a:p>
        </p:txBody>
      </p:sp>
      <p:sp>
        <p:nvSpPr>
          <p:cNvPr id="4" name="Rectangle 3"/>
          <p:cNvSpPr/>
          <p:nvPr/>
        </p:nvSpPr>
        <p:spPr>
          <a:xfrm>
            <a:off x="2111542" y="3433020"/>
            <a:ext cx="7585090" cy="523220"/>
          </a:xfrm>
          <a:prstGeom prst="rect">
            <a:avLst/>
          </a:prstGeom>
        </p:spPr>
        <p:txBody>
          <a:bodyPr wrap="none">
            <a:spAutoFit/>
          </a:bodyPr>
          <a:lstStyle/>
          <a:p>
            <a:r>
              <a:rPr lang="en-US" sz="2800" dirty="0">
                <a:solidFill>
                  <a:schemeClr val="accent2"/>
                </a:solidFill>
              </a:rPr>
              <a:t>from</a:t>
            </a:r>
            <a:r>
              <a:rPr lang="en-US" sz="2800" dirty="0"/>
              <a:t> modules </a:t>
            </a:r>
            <a:r>
              <a:rPr lang="en-US" sz="2800" dirty="0">
                <a:solidFill>
                  <a:schemeClr val="accent2"/>
                </a:solidFill>
              </a:rPr>
              <a:t>import</a:t>
            </a:r>
            <a:r>
              <a:rPr lang="en-US" sz="2800" dirty="0"/>
              <a:t> something, something2,...</a:t>
            </a:r>
          </a:p>
        </p:txBody>
      </p:sp>
      <p:pic>
        <p:nvPicPr>
          <p:cNvPr id="4099" name="Picture 3"/>
          <p:cNvPicPr>
            <a:picLocks noChangeAspect="1" noChangeArrowheads="1"/>
          </p:cNvPicPr>
          <p:nvPr/>
        </p:nvPicPr>
        <p:blipFill>
          <a:blip r:embed="rId2"/>
          <a:srcRect/>
          <a:stretch>
            <a:fillRect/>
          </a:stretch>
        </p:blipFill>
        <p:spPr bwMode="auto">
          <a:xfrm>
            <a:off x="2094139" y="4396242"/>
            <a:ext cx="6784538" cy="162718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4" name="Rectangle 3"/>
          <p:cNvSpPr/>
          <p:nvPr/>
        </p:nvSpPr>
        <p:spPr>
          <a:xfrm>
            <a:off x="1349829" y="2888121"/>
            <a:ext cx="10522857" cy="2062103"/>
          </a:xfrm>
          <a:prstGeom prst="rect">
            <a:avLst/>
          </a:prstGeom>
        </p:spPr>
        <p:txBody>
          <a:bodyPr wrap="square">
            <a:spAutoFit/>
          </a:bodyPr>
          <a:lstStyle/>
          <a:p>
            <a:r>
              <a:rPr lang="en-US" sz="3200" dirty="0">
                <a:solidFill>
                  <a:schemeClr val="accent2"/>
                </a:solidFill>
              </a:rPr>
              <a:t>from</a:t>
            </a:r>
            <a:r>
              <a:rPr lang="en-US" sz="3200" dirty="0"/>
              <a:t> math </a:t>
            </a:r>
            <a:r>
              <a:rPr lang="en-US" sz="3200" dirty="0">
                <a:solidFill>
                  <a:schemeClr val="accent2"/>
                </a:solidFill>
              </a:rPr>
              <a:t>import</a:t>
            </a:r>
            <a:r>
              <a:rPr lang="en-US" sz="3200" dirty="0"/>
              <a:t> ceil </a:t>
            </a:r>
          </a:p>
          <a:p>
            <a:r>
              <a:rPr lang="en-US" sz="3200" dirty="0"/>
              <a:t>a = 3.2 </a:t>
            </a:r>
          </a:p>
          <a:p>
            <a:r>
              <a:rPr lang="en-US" sz="3200" dirty="0">
                <a:solidFill>
                  <a:srgbClr val="7030A0"/>
                </a:solidFill>
              </a:rPr>
              <a:t>print</a:t>
            </a:r>
            <a:r>
              <a:rPr lang="en-US" sz="3200" dirty="0"/>
              <a:t>(ceil(a)) </a:t>
            </a:r>
            <a:r>
              <a:rPr lang="en-US" sz="3200" dirty="0">
                <a:solidFill>
                  <a:schemeClr val="accent4"/>
                </a:solidFill>
              </a:rPr>
              <a:t># </a:t>
            </a:r>
            <a:r>
              <a:rPr lang="en-US" sz="3200" dirty="0" err="1">
                <a:solidFill>
                  <a:schemeClr val="accent4"/>
                </a:solidFill>
              </a:rPr>
              <a:t>kết</a:t>
            </a:r>
            <a:r>
              <a:rPr lang="en-US" sz="3200" dirty="0">
                <a:solidFill>
                  <a:schemeClr val="accent4"/>
                </a:solidFill>
              </a:rPr>
              <a:t> </a:t>
            </a:r>
            <a:r>
              <a:rPr lang="en-US" sz="3200" dirty="0" err="1">
                <a:solidFill>
                  <a:schemeClr val="accent4"/>
                </a:solidFill>
              </a:rPr>
              <a:t>quả</a:t>
            </a:r>
            <a:r>
              <a:rPr lang="en-US" sz="3200" dirty="0">
                <a:solidFill>
                  <a:schemeClr val="accent4"/>
                </a:solidFill>
              </a:rPr>
              <a:t>: 4 </a:t>
            </a:r>
          </a:p>
          <a:p>
            <a:r>
              <a:rPr lang="en-US" sz="3200" dirty="0">
                <a:solidFill>
                  <a:srgbClr val="7030A0"/>
                </a:solidFill>
              </a:rPr>
              <a:t>print</a:t>
            </a:r>
            <a:r>
              <a:rPr lang="en-US" sz="3200" dirty="0"/>
              <a:t>(floor(a)) </a:t>
            </a:r>
            <a:r>
              <a:rPr lang="en-US" sz="3200" dirty="0">
                <a:solidFill>
                  <a:schemeClr val="accent4"/>
                </a:solidFill>
              </a:rPr>
              <a:t># </a:t>
            </a:r>
            <a:r>
              <a:rPr lang="en-US" sz="3200" dirty="0" err="1">
                <a:solidFill>
                  <a:schemeClr val="accent4"/>
                </a:solidFill>
              </a:rPr>
              <a:t>Kết</a:t>
            </a:r>
            <a:r>
              <a:rPr lang="en-US" sz="3200" dirty="0">
                <a:solidFill>
                  <a:schemeClr val="accent4"/>
                </a:solidFill>
              </a:rPr>
              <a:t> </a:t>
            </a:r>
            <a:r>
              <a:rPr lang="en-US" sz="3200" dirty="0" err="1">
                <a:solidFill>
                  <a:schemeClr val="accent4"/>
                </a:solidFill>
              </a:rPr>
              <a:t>quả</a:t>
            </a:r>
            <a:r>
              <a:rPr lang="en-US" sz="3200" dirty="0">
                <a:solidFill>
                  <a:schemeClr val="accent4"/>
                </a:solidFill>
              </a:rPr>
              <a:t>: name 'floor' is not defined</a:t>
            </a:r>
          </a:p>
        </p:txBody>
      </p:sp>
      <p:sp>
        <p:nvSpPr>
          <p:cNvPr id="6" name="Rectangle 5"/>
          <p:cNvSpPr/>
          <p:nvPr/>
        </p:nvSpPr>
        <p:spPr>
          <a:xfrm>
            <a:off x="1415257" y="2155762"/>
            <a:ext cx="6452407" cy="461665"/>
          </a:xfrm>
          <a:prstGeom prst="rect">
            <a:avLst/>
          </a:prstGeom>
        </p:spPr>
        <p:txBody>
          <a:bodyPr wrap="none">
            <a:spAutoFit/>
          </a:bodyPr>
          <a:lstStyle/>
          <a:p>
            <a:r>
              <a:rPr lang="vi-VN" sz="2400" dirty="0"/>
              <a:t>import mỗi phương thức ceil ở trong module math.</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4" name="Rectangle 3"/>
          <p:cNvSpPr/>
          <p:nvPr/>
        </p:nvSpPr>
        <p:spPr>
          <a:xfrm>
            <a:off x="1980237" y="2097705"/>
            <a:ext cx="7766870" cy="523220"/>
          </a:xfrm>
          <a:prstGeom prst="rect">
            <a:avLst/>
          </a:prstGeom>
        </p:spPr>
        <p:txBody>
          <a:bodyPr wrap="none">
            <a:spAutoFit/>
          </a:bodyPr>
          <a:lstStyle/>
          <a:p>
            <a:r>
              <a:rPr lang="vi-VN" sz="2800" dirty="0"/>
              <a:t>import tất cả mọi thứ được cho phép từ module math</a:t>
            </a:r>
            <a:endParaRPr lang="en-US" sz="2800" dirty="0"/>
          </a:p>
        </p:txBody>
      </p:sp>
      <p:sp>
        <p:nvSpPr>
          <p:cNvPr id="5" name="Rectangle 4"/>
          <p:cNvSpPr/>
          <p:nvPr/>
        </p:nvSpPr>
        <p:spPr>
          <a:xfrm>
            <a:off x="2307771" y="2626864"/>
            <a:ext cx="6096000" cy="2062103"/>
          </a:xfrm>
          <a:prstGeom prst="rect">
            <a:avLst/>
          </a:prstGeom>
        </p:spPr>
        <p:txBody>
          <a:bodyPr>
            <a:spAutoFit/>
          </a:bodyPr>
          <a:lstStyle/>
          <a:p>
            <a:r>
              <a:rPr lang="en-US" sz="3200" dirty="0">
                <a:solidFill>
                  <a:schemeClr val="accent2"/>
                </a:solidFill>
              </a:rPr>
              <a:t>from</a:t>
            </a:r>
            <a:r>
              <a:rPr lang="en-US" sz="3200" dirty="0"/>
              <a:t> math </a:t>
            </a:r>
            <a:r>
              <a:rPr lang="en-US" sz="3200" dirty="0">
                <a:solidFill>
                  <a:schemeClr val="accent2"/>
                </a:solidFill>
              </a:rPr>
              <a:t>import</a:t>
            </a:r>
            <a:r>
              <a:rPr lang="en-US" sz="3200" dirty="0"/>
              <a:t> *</a:t>
            </a:r>
          </a:p>
          <a:p>
            <a:r>
              <a:rPr lang="en-US" sz="3200" dirty="0"/>
              <a:t>a = 3.2 </a:t>
            </a:r>
          </a:p>
          <a:p>
            <a:r>
              <a:rPr lang="en-US" sz="3200" dirty="0">
                <a:solidFill>
                  <a:srgbClr val="7030A0"/>
                </a:solidFill>
              </a:rPr>
              <a:t>print</a:t>
            </a:r>
            <a:r>
              <a:rPr lang="en-US" sz="3200" dirty="0"/>
              <a:t>(ceil(a)) </a:t>
            </a:r>
            <a:r>
              <a:rPr lang="en-US" sz="3200" dirty="0">
                <a:solidFill>
                  <a:srgbClr val="92D050"/>
                </a:solidFill>
              </a:rPr>
              <a:t># </a:t>
            </a:r>
            <a:r>
              <a:rPr lang="en-US" sz="3200" dirty="0" err="1">
                <a:solidFill>
                  <a:srgbClr val="92D050"/>
                </a:solidFill>
              </a:rPr>
              <a:t>kết</a:t>
            </a:r>
            <a:r>
              <a:rPr lang="en-US" sz="3200" dirty="0">
                <a:solidFill>
                  <a:srgbClr val="92D050"/>
                </a:solidFill>
              </a:rPr>
              <a:t> </a:t>
            </a:r>
            <a:r>
              <a:rPr lang="en-US" sz="3200" dirty="0" err="1">
                <a:solidFill>
                  <a:srgbClr val="92D050"/>
                </a:solidFill>
              </a:rPr>
              <a:t>quả</a:t>
            </a:r>
            <a:r>
              <a:rPr lang="en-US" sz="3200" dirty="0">
                <a:solidFill>
                  <a:srgbClr val="92D050"/>
                </a:solidFill>
              </a:rPr>
              <a:t>: 4 </a:t>
            </a:r>
            <a:r>
              <a:rPr lang="en-US" sz="3200" dirty="0">
                <a:solidFill>
                  <a:srgbClr val="7030A0"/>
                </a:solidFill>
              </a:rPr>
              <a:t>print</a:t>
            </a:r>
            <a:r>
              <a:rPr lang="en-US" sz="3200" dirty="0"/>
              <a:t>(floor(a)) </a:t>
            </a:r>
            <a:r>
              <a:rPr lang="en-US" sz="3200" dirty="0">
                <a:solidFill>
                  <a:srgbClr val="92D050"/>
                </a:solidFill>
              </a:rPr>
              <a:t># </a:t>
            </a:r>
            <a:r>
              <a:rPr lang="en-US" sz="3200" dirty="0" err="1">
                <a:solidFill>
                  <a:srgbClr val="92D050"/>
                </a:solidFill>
              </a:rPr>
              <a:t>Kết</a:t>
            </a:r>
            <a:r>
              <a:rPr lang="en-US" sz="3200" dirty="0">
                <a:solidFill>
                  <a:srgbClr val="92D050"/>
                </a:solidFill>
              </a:rPr>
              <a:t> </a:t>
            </a:r>
            <a:r>
              <a:rPr lang="en-US" sz="3200" dirty="0" err="1">
                <a:solidFill>
                  <a:srgbClr val="92D050"/>
                </a:solidFill>
              </a:rPr>
              <a:t>quả</a:t>
            </a:r>
            <a:r>
              <a:rPr lang="en-US" sz="3200" dirty="0">
                <a:solidFill>
                  <a:srgbClr val="92D050"/>
                </a:solidFill>
              </a:rPr>
              <a:t>: 3</a:t>
            </a:r>
          </a:p>
        </p:txBody>
      </p:sp>
      <p:sp>
        <p:nvSpPr>
          <p:cNvPr id="6" name="Rectangle 5"/>
          <p:cNvSpPr/>
          <p:nvPr/>
        </p:nvSpPr>
        <p:spPr>
          <a:xfrm>
            <a:off x="943428" y="5070678"/>
            <a:ext cx="10566401" cy="1569660"/>
          </a:xfrm>
          <a:prstGeom prst="rect">
            <a:avLst/>
          </a:prstGeom>
        </p:spPr>
        <p:txBody>
          <a:bodyPr wrap="square">
            <a:spAutoFit/>
          </a:bodyPr>
          <a:lstStyle/>
          <a:p>
            <a:pPr algn="just">
              <a:buFont typeface="Arial" pitchFamily="34" charset="0"/>
              <a:buChar char="•"/>
            </a:pPr>
            <a:r>
              <a:rPr lang="en-US" sz="2400" dirty="0"/>
              <a:t> </a:t>
            </a:r>
            <a:r>
              <a:rPr lang="vi-VN" sz="2400" dirty="0"/>
              <a:t>Đối với trường hợp các bạn sử dụng </a:t>
            </a:r>
            <a:r>
              <a:rPr lang="vi-VN" sz="2400" dirty="0">
                <a:solidFill>
                  <a:srgbClr val="FF0000"/>
                </a:solidFill>
              </a:rPr>
              <a:t>from ... import * </a:t>
            </a:r>
            <a:r>
              <a:rPr lang="vi-VN" sz="2400" dirty="0"/>
              <a:t>thì mặc định python nó sẽ </a:t>
            </a:r>
            <a:r>
              <a:rPr lang="vi-VN" sz="2400" b="1" dirty="0">
                <a:solidFill>
                  <a:srgbClr val="FF0000"/>
                </a:solidFill>
              </a:rPr>
              <a:t>không import </a:t>
            </a:r>
            <a:r>
              <a:rPr lang="vi-VN" sz="2400" dirty="0"/>
              <a:t>được các đối tượng có tên được </a:t>
            </a:r>
            <a:r>
              <a:rPr lang="vi-VN" sz="2400" b="1" dirty="0">
                <a:solidFill>
                  <a:srgbClr val="FF0000"/>
                </a:solidFill>
              </a:rPr>
              <a:t>bắt đầu bằng ký tự _ </a:t>
            </a:r>
            <a:r>
              <a:rPr lang="vi-VN" sz="2400" dirty="0"/>
              <a:t>. </a:t>
            </a:r>
            <a:endParaRPr lang="en-US" sz="2400" dirty="0"/>
          </a:p>
          <a:p>
            <a:pPr algn="just">
              <a:buFont typeface="Arial" pitchFamily="34" charset="0"/>
              <a:buChar char="•"/>
            </a:pPr>
            <a:r>
              <a:rPr lang="en-US" sz="2400" dirty="0"/>
              <a:t> </a:t>
            </a:r>
            <a:r>
              <a:rPr lang="vi-VN" sz="2400" dirty="0"/>
              <a:t>Trong trường hợp này, nếu như bạn muốn import được các đối tượng đó thì bạn sẽ phải chỉ đích danh các đối tượng đó.</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pic>
        <p:nvPicPr>
          <p:cNvPr id="6145" name="Picture 1"/>
          <p:cNvPicPr>
            <a:picLocks noChangeAspect="1" noChangeArrowheads="1"/>
          </p:cNvPicPr>
          <p:nvPr/>
        </p:nvPicPr>
        <p:blipFill>
          <a:blip r:embed="rId2"/>
          <a:srcRect/>
          <a:stretch>
            <a:fillRect/>
          </a:stretch>
        </p:blipFill>
        <p:spPr bwMode="auto">
          <a:xfrm>
            <a:off x="706210" y="2108198"/>
            <a:ext cx="5030675" cy="1694543"/>
          </a:xfrm>
          <a:prstGeom prst="rect">
            <a:avLst/>
          </a:prstGeom>
          <a:noFill/>
          <a:ln w="9525">
            <a:noFill/>
            <a:miter lim="800000"/>
            <a:headEnd/>
            <a:tailEnd/>
          </a:ln>
          <a:effectLst/>
        </p:spPr>
      </p:pic>
      <p:pic>
        <p:nvPicPr>
          <p:cNvPr id="6146" name="Picture 2"/>
          <p:cNvPicPr>
            <a:picLocks noGrp="1" noChangeAspect="1" noChangeArrowheads="1"/>
          </p:cNvPicPr>
          <p:nvPr>
            <p:ph idx="1"/>
          </p:nvPr>
        </p:nvPicPr>
        <p:blipFill>
          <a:blip r:embed="rId3"/>
          <a:srcRect/>
          <a:stretch>
            <a:fillRect/>
          </a:stretch>
        </p:blipFill>
        <p:spPr bwMode="auto">
          <a:xfrm>
            <a:off x="689428" y="4238965"/>
            <a:ext cx="6602791" cy="185703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332230" y="2143353"/>
            <a:ext cx="5600345" cy="167390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vi-VN" b="1" dirty="0"/>
              <a:t>Sử dụng hàm dir():</a:t>
            </a:r>
          </a:p>
          <a:p>
            <a:pPr lvl="1"/>
            <a:r>
              <a:rPr lang="en-US" dirty="0"/>
              <a:t>C</a:t>
            </a:r>
            <a:r>
              <a:rPr lang="vi-VN" dirty="0"/>
              <a:t>ó chức năng liệt kê tất cả các tên hàm (hoặc tên biến) trong một module. </a:t>
            </a:r>
          </a:p>
          <a:p>
            <a:endParaRPr lang="en-US" dirty="0"/>
          </a:p>
        </p:txBody>
      </p:sp>
      <p:pic>
        <p:nvPicPr>
          <p:cNvPr id="5121" name="Picture 1"/>
          <p:cNvPicPr>
            <a:picLocks noChangeAspect="1" noChangeArrowheads="1"/>
          </p:cNvPicPr>
          <p:nvPr/>
        </p:nvPicPr>
        <p:blipFill>
          <a:blip r:embed="rId2"/>
          <a:srcRect/>
          <a:stretch>
            <a:fillRect/>
          </a:stretch>
        </p:blipFill>
        <p:spPr bwMode="auto">
          <a:xfrm>
            <a:off x="276225" y="3177042"/>
            <a:ext cx="4731204" cy="2083142"/>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4459660" y="3160031"/>
            <a:ext cx="7645256" cy="25876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normAutofit/>
          </a:bodyPr>
          <a:lstStyle/>
          <a:p>
            <a:pPr>
              <a:buFont typeface="Wingdings" pitchFamily="2" charset="2"/>
              <a:buChar char="v"/>
            </a:pPr>
            <a:r>
              <a:rPr lang="en-US" b="1" dirty="0"/>
              <a:t> </a:t>
            </a:r>
            <a:r>
              <a:rPr lang="vi-VN" b="1" dirty="0"/>
              <a:t>Đường dẫn tìm kiếm module Python</a:t>
            </a:r>
          </a:p>
          <a:p>
            <a:r>
              <a:rPr lang="vi-VN" dirty="0"/>
              <a:t>Khi nhập module, Python sẽ tìm một vài nơi. Trình thông dịch tìm các module có sẵn, nếu không thấy nó sẽ vào danh sách các thư mục được định nghĩa trong sys.path. Thứ tự tìm kiếm sẽ là:</a:t>
            </a:r>
          </a:p>
          <a:p>
            <a:pPr lvl="1"/>
            <a:r>
              <a:rPr lang="vi-VN" dirty="0"/>
              <a:t>Thư mục hiện tại.</a:t>
            </a:r>
          </a:p>
          <a:p>
            <a:pPr lvl="1"/>
            <a:r>
              <a:rPr lang="vi-VN" dirty="0"/>
              <a:t>PYTHONPATH (một biến môi trường với danh sách thư mục).</a:t>
            </a:r>
          </a:p>
          <a:p>
            <a:pPr lvl="1"/>
            <a:r>
              <a:rPr lang="vi-VN" dirty="0"/>
              <a:t>Thư mục mặc định có vị trí phụ thuộc vào chọn lựa trong quá trình cài đặt.</a:t>
            </a:r>
          </a:p>
        </p:txBody>
      </p:sp>
      <p:sp>
        <p:nvSpPr>
          <p:cNvPr id="4" name="Rectangle 3"/>
          <p:cNvSpPr/>
          <p:nvPr/>
        </p:nvSpPr>
        <p:spPr>
          <a:xfrm>
            <a:off x="3730171" y="5297492"/>
            <a:ext cx="3106057" cy="954107"/>
          </a:xfrm>
          <a:prstGeom prst="rect">
            <a:avLst/>
          </a:prstGeom>
        </p:spPr>
        <p:txBody>
          <a:bodyPr wrap="square">
            <a:spAutoFit/>
          </a:bodyPr>
          <a:lstStyle/>
          <a:p>
            <a:pPr>
              <a:buNone/>
            </a:pPr>
            <a:r>
              <a:rPr lang="vi-VN" sz="2800" dirty="0">
                <a:solidFill>
                  <a:schemeClr val="accent1"/>
                </a:solidFill>
              </a:rPr>
              <a:t>import</a:t>
            </a:r>
            <a:r>
              <a:rPr lang="vi-VN" sz="2800" dirty="0"/>
              <a:t> sys</a:t>
            </a:r>
            <a:br>
              <a:rPr lang="vi-VN" sz="2800" dirty="0"/>
            </a:br>
            <a:r>
              <a:rPr lang="en-US" sz="2800" dirty="0">
                <a:solidFill>
                  <a:srgbClr val="7030A0"/>
                </a:solidFill>
              </a:rPr>
              <a:t>print</a:t>
            </a:r>
            <a:r>
              <a:rPr lang="en-US" sz="2800" dirty="0"/>
              <a:t>(</a:t>
            </a:r>
            <a:r>
              <a:rPr lang="vi-VN" sz="2800" dirty="0"/>
              <a:t>sys.path</a:t>
            </a:r>
            <a:r>
              <a:rPr lang="en-US" sz="28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nếu</a:t>
            </a:r>
            <a:r>
              <a:rPr lang="en-US" dirty="0"/>
              <a:t> module </a:t>
            </a:r>
            <a:r>
              <a:rPr lang="en-US" dirty="0" err="1"/>
              <a:t>myfunction</a:t>
            </a:r>
            <a:r>
              <a:rPr lang="en-US" dirty="0"/>
              <a:t> </a:t>
            </a:r>
            <a:r>
              <a:rPr lang="en-US" dirty="0" err="1"/>
              <a:t>và</a:t>
            </a:r>
            <a:r>
              <a:rPr lang="en-US" dirty="0"/>
              <a:t> file </a:t>
            </a:r>
            <a:r>
              <a:rPr lang="en-US" dirty="0" err="1"/>
              <a:t>testfunction</a:t>
            </a:r>
            <a:r>
              <a:rPr lang="en-US" dirty="0"/>
              <a:t> </a:t>
            </a:r>
            <a:r>
              <a:rPr lang="en-US" dirty="0" err="1"/>
              <a:t>được</a:t>
            </a:r>
            <a:r>
              <a:rPr lang="en-US" dirty="0"/>
              <a:t> </a:t>
            </a:r>
            <a:r>
              <a:rPr lang="en-US" dirty="0" err="1"/>
              <a:t>lưu</a:t>
            </a:r>
            <a:r>
              <a:rPr lang="en-US" dirty="0"/>
              <a:t> </a:t>
            </a:r>
            <a:r>
              <a:rPr lang="en-US" dirty="0" err="1"/>
              <a:t>cùng</a:t>
            </a:r>
            <a:r>
              <a:rPr lang="en-US" dirty="0"/>
              <a:t> </a:t>
            </a:r>
            <a:r>
              <a:rPr lang="en-US" dirty="0" err="1"/>
              <a:t>một</a:t>
            </a:r>
            <a:r>
              <a:rPr lang="en-US" dirty="0"/>
              <a:t> folder  (C:\Users\sony\Desktop\python_co_ban\test\mymodule) </a:t>
            </a:r>
            <a:r>
              <a:rPr lang="en-US" dirty="0" err="1"/>
              <a:t>thì</a:t>
            </a:r>
            <a:r>
              <a:rPr lang="en-US" dirty="0"/>
              <a:t> import </a:t>
            </a:r>
            <a:r>
              <a:rPr lang="en-US" dirty="0" err="1"/>
              <a:t>ko</a:t>
            </a:r>
            <a:r>
              <a:rPr lang="en-US" dirty="0"/>
              <a:t> </a:t>
            </a:r>
            <a:r>
              <a:rPr lang="en-US" dirty="0" err="1"/>
              <a:t>lỗi</a:t>
            </a:r>
            <a:r>
              <a:rPr lang="en-US" dirty="0"/>
              <a:t>  </a:t>
            </a:r>
          </a:p>
        </p:txBody>
      </p:sp>
      <p:pic>
        <p:nvPicPr>
          <p:cNvPr id="6" name="Picture 2"/>
          <p:cNvPicPr>
            <a:picLocks noChangeAspect="1" noChangeArrowheads="1"/>
          </p:cNvPicPr>
          <p:nvPr/>
        </p:nvPicPr>
        <p:blipFill>
          <a:blip r:embed="rId2"/>
          <a:srcRect/>
          <a:stretch>
            <a:fillRect/>
          </a:stretch>
        </p:blipFill>
        <p:spPr bwMode="auto">
          <a:xfrm>
            <a:off x="323396" y="3351665"/>
            <a:ext cx="4742090" cy="279513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5417001" y="3288167"/>
            <a:ext cx="6593445" cy="26772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Hàm là một khối các câu lệnh chỉ thực hiện khi được gọi</a:t>
            </a:r>
            <a:endParaRPr lang="en-US" dirty="0"/>
          </a:p>
          <a:p>
            <a:r>
              <a:rPr lang="vi-VN" dirty="0"/>
              <a:t>Trong Python, hàm được định nghĩa bằng từ khóa </a:t>
            </a:r>
            <a:r>
              <a:rPr lang="vi-VN" b="1" dirty="0"/>
              <a:t>def</a:t>
            </a:r>
            <a:r>
              <a:rPr lang="en-US" dirty="0"/>
              <a:t>  t</a:t>
            </a:r>
            <a:r>
              <a:rPr lang="vi-VN" dirty="0"/>
              <a:t>heo sau là </a:t>
            </a:r>
            <a:r>
              <a:rPr lang="vi-VN" b="1" dirty="0"/>
              <a:t>tên hàm </a:t>
            </a:r>
            <a:r>
              <a:rPr lang="vi-VN" dirty="0"/>
              <a:t>và dấu ngoặc đơn</a:t>
            </a:r>
            <a:r>
              <a:rPr lang="vi-VN" b="1" dirty="0"/>
              <a:t> (</a:t>
            </a:r>
            <a:r>
              <a:rPr lang="en-US" b="1" dirty="0"/>
              <a:t> </a:t>
            </a:r>
            <a:r>
              <a:rPr lang="vi-VN" b="1" dirty="0"/>
              <a:t>):</a:t>
            </a:r>
            <a:endParaRPr lang="en-US" b="1" dirty="0"/>
          </a:p>
        </p:txBody>
      </p:sp>
      <p:pic>
        <p:nvPicPr>
          <p:cNvPr id="1026" name="Picture 2"/>
          <p:cNvPicPr>
            <a:picLocks noChangeAspect="1" noChangeArrowheads="1"/>
          </p:cNvPicPr>
          <p:nvPr/>
        </p:nvPicPr>
        <p:blipFill>
          <a:blip r:embed="rId2"/>
          <a:srcRect/>
          <a:stretch>
            <a:fillRect/>
          </a:stretch>
        </p:blipFill>
        <p:spPr bwMode="auto">
          <a:xfrm>
            <a:off x="1964870" y="3539900"/>
            <a:ext cx="7151080" cy="159815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err="1"/>
              <a:t>Ví</a:t>
            </a:r>
            <a:r>
              <a:rPr lang="en-US" sz="2000" dirty="0"/>
              <a:t> </a:t>
            </a:r>
            <a:r>
              <a:rPr lang="en-US" sz="2000" dirty="0" err="1"/>
              <a:t>dụ</a:t>
            </a:r>
            <a:r>
              <a:rPr lang="en-US" sz="2000" dirty="0"/>
              <a:t> 2: </a:t>
            </a:r>
            <a:r>
              <a:rPr lang="en-US" sz="2000" dirty="0" err="1"/>
              <a:t>Tạo</a:t>
            </a:r>
            <a:r>
              <a:rPr lang="en-US" sz="2000" dirty="0"/>
              <a:t> </a:t>
            </a:r>
            <a:r>
              <a:rPr lang="en-US" sz="2000" dirty="0" err="1"/>
              <a:t>một</a:t>
            </a:r>
            <a:r>
              <a:rPr lang="en-US" sz="2000" dirty="0"/>
              <a:t> module </a:t>
            </a:r>
            <a:r>
              <a:rPr lang="en-US" sz="2000" b="1" dirty="0"/>
              <a:t>myfunction2.py</a:t>
            </a:r>
            <a:r>
              <a:rPr lang="en-US" sz="2000" dirty="0"/>
              <a:t>  </a:t>
            </a:r>
            <a:r>
              <a:rPr lang="en-US" sz="2000" dirty="0" err="1"/>
              <a:t>và</a:t>
            </a:r>
            <a:r>
              <a:rPr lang="en-US" sz="2000" dirty="0"/>
              <a:t> </a:t>
            </a:r>
            <a:r>
              <a:rPr lang="en-US" sz="2000" dirty="0" err="1"/>
              <a:t>lưu</a:t>
            </a:r>
            <a:r>
              <a:rPr lang="en-US" sz="2000" dirty="0"/>
              <a:t> </a:t>
            </a:r>
            <a:r>
              <a:rPr lang="en-US" sz="2000" dirty="0" err="1"/>
              <a:t>tại</a:t>
            </a:r>
            <a:r>
              <a:rPr lang="en-US" sz="2000" dirty="0"/>
              <a:t> ổ </a:t>
            </a:r>
            <a:r>
              <a:rPr lang="en-US" sz="2000" b="1" dirty="0"/>
              <a:t>F:\myfunction_2</a:t>
            </a:r>
          </a:p>
          <a:p>
            <a:endParaRPr lang="en-US" sz="2000" dirty="0"/>
          </a:p>
          <a:p>
            <a:endParaRPr lang="en-US" sz="2000" dirty="0"/>
          </a:p>
          <a:p>
            <a:endParaRPr lang="en-US" sz="2000" dirty="0"/>
          </a:p>
          <a:p>
            <a:r>
              <a:rPr lang="en-US" sz="2000" dirty="0" err="1"/>
              <a:t>Hàm</a:t>
            </a:r>
            <a:r>
              <a:rPr lang="en-US" sz="2000" dirty="0"/>
              <a:t> testfunction.py  </a:t>
            </a:r>
            <a:r>
              <a:rPr lang="en-US" sz="2000" dirty="0" err="1"/>
              <a:t>được</a:t>
            </a:r>
            <a:r>
              <a:rPr lang="en-US" sz="2000" dirty="0"/>
              <a:t> </a:t>
            </a:r>
            <a:r>
              <a:rPr lang="en-US" sz="2000" dirty="0" err="1"/>
              <a:t>lưu</a:t>
            </a:r>
            <a:r>
              <a:rPr lang="en-US" sz="2000" dirty="0"/>
              <a:t> </a:t>
            </a:r>
            <a:r>
              <a:rPr lang="en-US" sz="2000" dirty="0" err="1"/>
              <a:t>cùng</a:t>
            </a:r>
            <a:r>
              <a:rPr lang="en-US" sz="2000" dirty="0"/>
              <a:t> </a:t>
            </a:r>
            <a:r>
              <a:rPr lang="en-US" sz="2000" dirty="0" err="1"/>
              <a:t>một</a:t>
            </a:r>
            <a:r>
              <a:rPr lang="en-US" sz="2000" dirty="0"/>
              <a:t> folder (</a:t>
            </a:r>
            <a:r>
              <a:rPr lang="en-US" sz="2000" b="1" dirty="0"/>
              <a:t>C:\Users\sony\Desktop\python_co_ban\test\mymodule</a:t>
            </a:r>
            <a:r>
              <a:rPr lang="en-US" sz="2000" dirty="0"/>
              <a:t>)</a:t>
            </a:r>
          </a:p>
        </p:txBody>
      </p:sp>
      <p:pic>
        <p:nvPicPr>
          <p:cNvPr id="2050" name="Picture 2"/>
          <p:cNvPicPr>
            <a:picLocks noChangeAspect="1" noChangeArrowheads="1"/>
          </p:cNvPicPr>
          <p:nvPr/>
        </p:nvPicPr>
        <p:blipFill>
          <a:blip r:embed="rId2"/>
          <a:srcRect/>
          <a:stretch>
            <a:fillRect/>
          </a:stretch>
        </p:blipFill>
        <p:spPr bwMode="auto">
          <a:xfrm>
            <a:off x="8071529" y="2358571"/>
            <a:ext cx="3046413" cy="1601871"/>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021216" y="4145417"/>
            <a:ext cx="4261984" cy="2583418"/>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539695" y="4863645"/>
            <a:ext cx="6311185" cy="137749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F:\myfuntion_2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module myfunction2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python (PYTHONPATH) </a:t>
            </a:r>
            <a:r>
              <a:rPr lang="en-US" dirty="0" err="1">
                <a:latin typeface="Times New Roman" pitchFamily="18" charset="0"/>
                <a:cs typeface="Times New Roman" pitchFamily="18" charset="0"/>
              </a:rPr>
              <a:t>dùng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sys.path</a:t>
            </a:r>
            <a:endParaRPr lang="en-US" b="1" dirty="0">
              <a:latin typeface="Times New Roman" pitchFamily="18" charset="0"/>
              <a:cs typeface="Times New Roman" pitchFamily="18" charset="0"/>
            </a:endParaRPr>
          </a:p>
        </p:txBody>
      </p:sp>
      <p:sp>
        <p:nvSpPr>
          <p:cNvPr id="4" name="Rectangle 3"/>
          <p:cNvSpPr/>
          <p:nvPr/>
        </p:nvSpPr>
        <p:spPr>
          <a:xfrm>
            <a:off x="391885" y="3409407"/>
            <a:ext cx="6647544" cy="1323439"/>
          </a:xfrm>
          <a:prstGeom prst="rect">
            <a:avLst/>
          </a:prstGeom>
        </p:spPr>
        <p:txBody>
          <a:bodyPr wrap="square">
            <a:spAutoFit/>
          </a:bodyPr>
          <a:lstStyle/>
          <a:p>
            <a:r>
              <a:rPr lang="vi-VN" sz="2000" b="1" dirty="0">
                <a:solidFill>
                  <a:srgbClr val="00B0F0"/>
                </a:solidFill>
              </a:rPr>
              <a:t>import</a:t>
            </a:r>
            <a:r>
              <a:rPr lang="vi-VN" sz="2000" b="1" dirty="0"/>
              <a:t> sys</a:t>
            </a:r>
          </a:p>
          <a:p>
            <a:r>
              <a:rPr lang="vi-VN" sz="2000" b="1" dirty="0">
                <a:solidFill>
                  <a:srgbClr val="FF0000"/>
                </a:solidFill>
              </a:rPr>
              <a:t>mymodule_path = 'F:\myfunction_2'</a:t>
            </a:r>
          </a:p>
          <a:p>
            <a:r>
              <a:rPr lang="vi-VN" sz="2000" dirty="0">
                <a:solidFill>
                  <a:srgbClr val="00B050"/>
                </a:solidFill>
              </a:rPr>
              <a:t># thêm thư mục cần load vào trong hệ thống</a:t>
            </a:r>
          </a:p>
          <a:p>
            <a:r>
              <a:rPr lang="vi-VN" sz="2000" b="1" dirty="0">
                <a:solidFill>
                  <a:srgbClr val="FF0000"/>
                </a:solidFill>
              </a:rPr>
              <a:t>sys.path.append(mymodule_path)</a:t>
            </a:r>
            <a:endParaRPr lang="en-US" sz="2000" b="1"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5320393" y="2845447"/>
            <a:ext cx="5391149" cy="395449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Content Placeholder 2"/>
          <p:cNvSpPr>
            <a:spLocks noGrp="1"/>
          </p:cNvSpPr>
          <p:nvPr>
            <p:ph idx="1"/>
          </p:nvPr>
        </p:nvSpPr>
        <p:spPr/>
        <p:txBody>
          <a:bodyPr>
            <a:normAutofit/>
          </a:bodyPr>
          <a:lstStyle/>
          <a:p>
            <a:r>
              <a:rPr lang="vi-VN" dirty="0"/>
              <a:t>Các </a:t>
            </a:r>
            <a:r>
              <a:rPr lang="en-US" dirty="0"/>
              <a:t>file </a:t>
            </a:r>
            <a:r>
              <a:rPr lang="vi-VN" dirty="0"/>
              <a:t>tương tự hoặc cùng liên quan đến một chủ đề nào đó sẽ được để trong cùng một thư mục</a:t>
            </a:r>
            <a:r>
              <a:rPr lang="en-US" dirty="0"/>
              <a:t>.</a:t>
            </a:r>
          </a:p>
          <a:p>
            <a:r>
              <a:rPr lang="vi-VN" dirty="0"/>
              <a:t>Python có các </a:t>
            </a:r>
            <a:r>
              <a:rPr lang="vi-VN" b="1" dirty="0">
                <a:solidFill>
                  <a:srgbClr val="FF0000"/>
                </a:solidFill>
              </a:rPr>
              <a:t>package cho thư mục </a:t>
            </a:r>
            <a:r>
              <a:rPr lang="vi-VN" dirty="0"/>
              <a:t>và </a:t>
            </a:r>
            <a:r>
              <a:rPr lang="vi-VN" b="1" dirty="0">
                <a:solidFill>
                  <a:srgbClr val="FF0000"/>
                </a:solidFill>
              </a:rPr>
              <a:t>module cho file</a:t>
            </a:r>
            <a:r>
              <a:rPr lang="vi-VN" dirty="0"/>
              <a:t>.</a:t>
            </a:r>
          </a:p>
          <a:p>
            <a:r>
              <a:rPr lang="vi-VN" dirty="0"/>
              <a:t>Khi chương trình đang code ngày càng lớn với rất nhiều module, chúng ta sẽ đặt những module giống nhau vào một package, và những nhóm module khác vào package khác. </a:t>
            </a:r>
          </a:p>
          <a:p>
            <a:r>
              <a:rPr lang="en-US" dirty="0"/>
              <a:t>T</a:t>
            </a:r>
            <a:r>
              <a:rPr lang="vi-VN" dirty="0"/>
              <a:t>rong một package có thể có package con và các module khác.</a:t>
            </a:r>
          </a:p>
          <a:p>
            <a:r>
              <a:rPr lang="vi-VN" dirty="0"/>
              <a:t>Một thư mục phải chứa file có tên </a:t>
            </a:r>
            <a:r>
              <a:rPr lang="vi-VN" b="1" dirty="0">
                <a:solidFill>
                  <a:srgbClr val="FF0000"/>
                </a:solidFill>
              </a:rPr>
              <a:t>__init__.py </a:t>
            </a:r>
            <a:r>
              <a:rPr lang="en-US" b="1" dirty="0">
                <a:solidFill>
                  <a:srgbClr val="FF0000"/>
                </a:solidFill>
              </a:rPr>
              <a:t> </a:t>
            </a:r>
            <a:r>
              <a:rPr lang="vi-VN" dirty="0"/>
              <a:t>để Python hiểu thư mục này là một package. File này có thể để trống</a:t>
            </a:r>
            <a:r>
              <a:rPr lang="en-US" dirty="0"/>
              <a:t>.</a:t>
            </a:r>
          </a:p>
          <a:p>
            <a:endParaRPr lang="vi-VN"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418874"/>
            <a:ext cx="12192000" cy="3050041"/>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1487340" y="2974533"/>
            <a:ext cx="6408431" cy="3883467"/>
          </a:xfrm>
          <a:prstGeom prst="rect">
            <a:avLst/>
          </a:prstGeom>
          <a:noFill/>
          <a:ln w="9525">
            <a:noFill/>
            <a:miter lim="800000"/>
            <a:headEnd/>
            <a:tailEnd/>
          </a:ln>
          <a:effectLst/>
        </p:spPr>
      </p:pic>
      <p:sp>
        <p:nvSpPr>
          <p:cNvPr id="7" name="Rectangle 6"/>
          <p:cNvSpPr/>
          <p:nvPr/>
        </p:nvSpPr>
        <p:spPr>
          <a:xfrm>
            <a:off x="5950856" y="3671892"/>
            <a:ext cx="6096000" cy="2554545"/>
          </a:xfrm>
          <a:prstGeom prst="rect">
            <a:avLst/>
          </a:prstGeom>
        </p:spPr>
        <p:txBody>
          <a:bodyPr>
            <a:spAutoFit/>
          </a:bodyPr>
          <a:lstStyle/>
          <a:p>
            <a:r>
              <a:rPr lang="vi-VN" sz="2000" dirty="0"/>
              <a:t>Ta có thể nhập các module từ package sử dụng toán tử dấu chấm (.)</a:t>
            </a:r>
            <a:endParaRPr lang="en-US" sz="2000" dirty="0"/>
          </a:p>
          <a:p>
            <a:r>
              <a:rPr lang="en-US" sz="2000" b="1" dirty="0" err="1"/>
              <a:t>Ví</a:t>
            </a:r>
            <a:r>
              <a:rPr lang="en-US" sz="2000" b="1" dirty="0"/>
              <a:t> </a:t>
            </a:r>
            <a:r>
              <a:rPr lang="en-US" sz="2000" b="1" dirty="0" err="1"/>
              <a:t>dụ</a:t>
            </a:r>
            <a:r>
              <a:rPr lang="en-US" sz="2000" b="1" dirty="0"/>
              <a:t>:</a:t>
            </a:r>
          </a:p>
          <a:p>
            <a:r>
              <a:rPr lang="en-US" sz="2000" dirty="0">
                <a:solidFill>
                  <a:schemeClr val="accent2"/>
                </a:solidFill>
              </a:rPr>
              <a:t>import</a:t>
            </a:r>
            <a:r>
              <a:rPr lang="en-US" sz="2000" dirty="0"/>
              <a:t> </a:t>
            </a:r>
            <a:r>
              <a:rPr lang="en-US" sz="2000" dirty="0" err="1"/>
              <a:t>src.label</a:t>
            </a:r>
            <a:endParaRPr lang="en-US" sz="2000" dirty="0"/>
          </a:p>
          <a:p>
            <a:r>
              <a:rPr lang="en-US" sz="2000" dirty="0">
                <a:solidFill>
                  <a:schemeClr val="accent2"/>
                </a:solidFill>
              </a:rPr>
              <a:t>import</a:t>
            </a:r>
            <a:r>
              <a:rPr lang="en-US" sz="2000" dirty="0"/>
              <a:t> </a:t>
            </a:r>
            <a:r>
              <a:rPr lang="en-US" sz="2000" dirty="0" err="1"/>
              <a:t>src.utils</a:t>
            </a:r>
            <a:endParaRPr lang="en-US" sz="2000" dirty="0"/>
          </a:p>
          <a:p>
            <a:r>
              <a:rPr lang="en-US" sz="2000" dirty="0">
                <a:solidFill>
                  <a:schemeClr val="accent2"/>
                </a:solidFill>
              </a:rPr>
              <a:t>from</a:t>
            </a:r>
            <a:r>
              <a:rPr lang="en-US" sz="2000" dirty="0"/>
              <a:t> </a:t>
            </a:r>
            <a:r>
              <a:rPr lang="en-US" sz="2000" dirty="0" err="1"/>
              <a:t>src</a:t>
            </a:r>
            <a:r>
              <a:rPr lang="en-US" sz="2000" dirty="0"/>
              <a:t> </a:t>
            </a:r>
            <a:r>
              <a:rPr lang="en-US" sz="2000" dirty="0">
                <a:solidFill>
                  <a:schemeClr val="accent2"/>
                </a:solidFill>
              </a:rPr>
              <a:t>import</a:t>
            </a:r>
            <a:r>
              <a:rPr lang="en-US" sz="2000" dirty="0"/>
              <a:t> loss</a:t>
            </a:r>
          </a:p>
          <a:p>
            <a:r>
              <a:rPr lang="en-US" sz="2000" dirty="0">
                <a:solidFill>
                  <a:schemeClr val="accent2"/>
                </a:solidFill>
              </a:rPr>
              <a:t>from</a:t>
            </a:r>
            <a:r>
              <a:rPr lang="en-US" sz="2000" dirty="0"/>
              <a:t> </a:t>
            </a:r>
            <a:r>
              <a:rPr lang="en-US" sz="2000" dirty="0" err="1"/>
              <a:t>src.utils</a:t>
            </a:r>
            <a:r>
              <a:rPr lang="en-US" sz="2000" dirty="0"/>
              <a:t> </a:t>
            </a:r>
            <a:r>
              <a:rPr lang="en-US" sz="2000" dirty="0">
                <a:solidFill>
                  <a:schemeClr val="accent2"/>
                </a:solidFill>
              </a:rPr>
              <a:t>import</a:t>
            </a:r>
            <a:r>
              <a:rPr lang="en-US" sz="2000" dirty="0"/>
              <a:t> </a:t>
            </a:r>
            <a:r>
              <a:rPr lang="en-US" sz="2000" dirty="0" err="1"/>
              <a:t>IOU,getWH</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en-US" dirty="0" err="1"/>
              <a:t>canh</a:t>
            </a:r>
            <a:r>
              <a:rPr lang="en-US" dirty="0"/>
              <a:t> </a:t>
            </a:r>
            <a:r>
              <a:rPr lang="en-US" dirty="0" err="1"/>
              <a:t>lề</a:t>
            </a:r>
            <a:r>
              <a:rPr lang="en-US" dirty="0"/>
              <a:t> </a:t>
            </a:r>
            <a:r>
              <a:rPr lang="en-US" dirty="0" err="1"/>
              <a:t>trong</a:t>
            </a:r>
            <a:r>
              <a:rPr lang="en-US" dirty="0"/>
              <a:t> </a:t>
            </a:r>
            <a:r>
              <a:rPr lang="en-US" dirty="0" err="1"/>
              <a:t>hàm</a:t>
            </a:r>
            <a:endParaRPr lang="en-US" dirty="0"/>
          </a:p>
        </p:txBody>
      </p:sp>
      <p:pic>
        <p:nvPicPr>
          <p:cNvPr id="2050" name="Picture 2"/>
          <p:cNvPicPr>
            <a:picLocks noChangeAspect="1" noChangeArrowheads="1"/>
          </p:cNvPicPr>
          <p:nvPr/>
        </p:nvPicPr>
        <p:blipFill>
          <a:blip r:embed="rId2"/>
          <a:srcRect/>
          <a:stretch>
            <a:fillRect/>
          </a:stretch>
        </p:blipFill>
        <p:spPr bwMode="auto">
          <a:xfrm>
            <a:off x="390977" y="2536599"/>
            <a:ext cx="5144301" cy="23837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56955" y="2335439"/>
            <a:ext cx="6171975" cy="24687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en-US" dirty="0" err="1"/>
              <a:t>canh</a:t>
            </a:r>
            <a:r>
              <a:rPr lang="en-US" dirty="0"/>
              <a:t> </a:t>
            </a:r>
            <a:r>
              <a:rPr lang="en-US" dirty="0" err="1"/>
              <a:t>lề</a:t>
            </a:r>
            <a:r>
              <a:rPr lang="en-US" dirty="0"/>
              <a:t> </a:t>
            </a:r>
            <a:r>
              <a:rPr lang="en-US" dirty="0" err="1"/>
              <a:t>trong</a:t>
            </a:r>
            <a:r>
              <a:rPr lang="en-US" dirty="0"/>
              <a:t> </a:t>
            </a:r>
            <a:r>
              <a:rPr lang="en-US" dirty="0" err="1"/>
              <a:t>hàm</a:t>
            </a:r>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2868612" y="2400753"/>
            <a:ext cx="5919935" cy="206964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873603" y="4557486"/>
            <a:ext cx="5878511" cy="23005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Gọi</a:t>
            </a:r>
            <a:r>
              <a:rPr lang="en-US" dirty="0"/>
              <a:t> </a:t>
            </a:r>
            <a:r>
              <a:rPr lang="en-US" dirty="0" err="1"/>
              <a:t>một</a:t>
            </a:r>
            <a:r>
              <a:rPr lang="en-US" dirty="0"/>
              <a:t> </a:t>
            </a:r>
            <a:r>
              <a:rPr lang="en-US" dirty="0" err="1"/>
              <a:t>hàm</a:t>
            </a:r>
            <a:r>
              <a:rPr lang="en-US" dirty="0"/>
              <a:t>: </a:t>
            </a:r>
            <a:r>
              <a:rPr lang="vi-VN" dirty="0"/>
              <a:t>Để gọi một hàm, chúng ta sử dụng tên hàm, theo sau là cặp dấu ngoặc đơn ():</a:t>
            </a:r>
            <a:r>
              <a:rPr lang="en-US" dirty="0"/>
              <a:t> </a:t>
            </a:r>
          </a:p>
        </p:txBody>
      </p:sp>
      <p:pic>
        <p:nvPicPr>
          <p:cNvPr id="4098" name="Picture 2"/>
          <p:cNvPicPr>
            <a:picLocks noChangeAspect="1" noChangeArrowheads="1"/>
          </p:cNvPicPr>
          <p:nvPr/>
        </p:nvPicPr>
        <p:blipFill>
          <a:blip r:embed="rId2"/>
          <a:srcRect/>
          <a:stretch>
            <a:fillRect/>
          </a:stretch>
        </p:blipFill>
        <p:spPr bwMode="auto">
          <a:xfrm>
            <a:off x="2844800" y="2884942"/>
            <a:ext cx="5689600" cy="22002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Tham số</a:t>
            </a:r>
            <a:r>
              <a:rPr lang="en-US" dirty="0"/>
              <a:t>:</a:t>
            </a:r>
            <a:endParaRPr lang="vi-VN" dirty="0"/>
          </a:p>
          <a:p>
            <a:pPr lvl="1"/>
            <a:r>
              <a:rPr lang="vi-VN" dirty="0"/>
              <a:t>Các tham số có thể thêm sau tên hàm, bên trong cặp dấu ngoặc đơn ().</a:t>
            </a:r>
          </a:p>
          <a:p>
            <a:pPr lvl="1"/>
            <a:r>
              <a:rPr lang="vi-VN" dirty="0"/>
              <a:t>Chúng ta có thể thêm bao nhiêu tham số tùy thích, chỉ cần tách chúng bằng dấu phẩy.</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3716792" y="3434442"/>
            <a:ext cx="3206523" cy="30980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vi-VN" sz="2400" dirty="0"/>
              <a:t>Tham số mặc định</a:t>
            </a:r>
          </a:p>
          <a:p>
            <a:pPr lvl="1"/>
            <a:r>
              <a:rPr lang="vi-VN" sz="2000" dirty="0"/>
              <a:t>Tham số mặc định là tham số đã có sẵn một giá trị trước khi hàm được gọi.</a:t>
            </a:r>
            <a:endParaRPr lang="en-US" sz="2000" dirty="0"/>
          </a:p>
          <a:p>
            <a:pPr lvl="1"/>
            <a:r>
              <a:rPr lang="vi-VN" sz="2000" dirty="0"/>
              <a:t>Nếu chúng ta gọi một hàm mà không truyền vào tham số, hàm sẽ sử dụng giá trị mặc định</a:t>
            </a:r>
            <a:r>
              <a:rPr lang="en-US" sz="2000" dirty="0"/>
              <a:t>. </a:t>
            </a:r>
          </a:p>
          <a:p>
            <a:pPr lvl="1"/>
            <a:r>
              <a:rPr lang="vi-VN" sz="2000" dirty="0"/>
              <a:t>Ở trường hợp còn lại, tham số mặc định sẽ hoạt động như tham số thông thường.</a:t>
            </a:r>
          </a:p>
          <a:p>
            <a:endParaRPr lang="en-US" sz="2400" dirty="0"/>
          </a:p>
        </p:txBody>
      </p:sp>
      <p:pic>
        <p:nvPicPr>
          <p:cNvPr id="6146" name="Picture 2"/>
          <p:cNvPicPr>
            <a:picLocks noChangeAspect="1" noChangeArrowheads="1"/>
          </p:cNvPicPr>
          <p:nvPr/>
        </p:nvPicPr>
        <p:blipFill>
          <a:blip r:embed="rId2"/>
          <a:srcRect/>
          <a:stretch>
            <a:fillRect/>
          </a:stretch>
        </p:blipFill>
        <p:spPr bwMode="auto">
          <a:xfrm>
            <a:off x="2995839" y="3567711"/>
            <a:ext cx="5103132" cy="310160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a:t>
            </a:r>
            <a:r>
              <a:rPr lang="en-US" dirty="0" err="1"/>
              <a:t>có</a:t>
            </a:r>
            <a:r>
              <a:rPr lang="en-US" dirty="0"/>
              <a:t> </a:t>
            </a:r>
            <a:r>
              <a:rPr lang="en-US" dirty="0" err="1"/>
              <a:t>kiểu</a:t>
            </a:r>
            <a:r>
              <a:rPr lang="en-US" dirty="0"/>
              <a:t> </a:t>
            </a:r>
            <a:r>
              <a:rPr lang="en-US" dirty="0" err="1"/>
              <a:t>trả</a:t>
            </a:r>
            <a:r>
              <a:rPr lang="en-US" dirty="0"/>
              <a:t> </a:t>
            </a:r>
            <a:r>
              <a:rPr lang="en-US" dirty="0" err="1"/>
              <a:t>về</a:t>
            </a:r>
            <a:endParaRPr lang="en-US" dirty="0"/>
          </a:p>
          <a:p>
            <a:pPr lvl="1"/>
            <a:r>
              <a:rPr lang="en-US" dirty="0" err="1"/>
              <a:t>Để</a:t>
            </a:r>
            <a:r>
              <a:rPr lang="en-US" dirty="0"/>
              <a:t> </a:t>
            </a:r>
            <a:r>
              <a:rPr lang="en-US" dirty="0" err="1"/>
              <a:t>cho</a:t>
            </a:r>
            <a:r>
              <a:rPr lang="en-US" dirty="0"/>
              <a:t> </a:t>
            </a:r>
            <a:r>
              <a:rPr lang="en-US" dirty="0" err="1"/>
              <a:t>một</a:t>
            </a:r>
            <a:r>
              <a:rPr lang="en-US" dirty="0"/>
              <a:t> </a:t>
            </a:r>
            <a:r>
              <a:rPr lang="en-US" dirty="0" err="1"/>
              <a:t>hàm</a:t>
            </a:r>
            <a:r>
              <a:rPr lang="en-US" dirty="0"/>
              <a:t> </a:t>
            </a:r>
            <a:r>
              <a:rPr lang="en-US" dirty="0" err="1"/>
              <a:t>có</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chúng</a:t>
            </a:r>
            <a:r>
              <a:rPr lang="en-US" dirty="0"/>
              <a:t> </a:t>
            </a:r>
            <a:r>
              <a:rPr lang="en-US" dirty="0" err="1"/>
              <a:t>ta</a:t>
            </a:r>
            <a:r>
              <a:rPr lang="en-US" dirty="0"/>
              <a:t> </a:t>
            </a:r>
            <a:r>
              <a:rPr lang="en-US" dirty="0" err="1"/>
              <a:t>cần</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b="1" dirty="0"/>
              <a:t>return</a:t>
            </a:r>
            <a:r>
              <a:rPr lang="en-US" dirty="0"/>
              <a:t>:</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3812041" y="2893786"/>
            <a:ext cx="3328988" cy="384524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2509</TotalTime>
  <Words>1559</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Arial</vt:lpstr>
      <vt:lpstr>Calibri</vt:lpstr>
      <vt:lpstr>Constantia</vt:lpstr>
      <vt:lpstr>Times</vt:lpstr>
      <vt:lpstr>Times New Roman</vt:lpstr>
      <vt:lpstr>Wingdings</vt:lpstr>
      <vt:lpstr>Wingdings 2</vt:lpstr>
      <vt:lpstr>Flow</vt:lpstr>
      <vt:lpstr> Function, Module, Package</vt:lpstr>
      <vt:lpstr>Nội Dung</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Module Trong Python</vt:lpstr>
      <vt:lpstr>Module</vt:lpstr>
      <vt:lpstr>Module</vt:lpstr>
      <vt:lpstr>Module</vt:lpstr>
      <vt:lpstr>Module</vt:lpstr>
      <vt:lpstr>Module</vt:lpstr>
      <vt:lpstr>Module</vt:lpstr>
      <vt:lpstr>Module</vt:lpstr>
      <vt:lpstr>Module</vt:lpstr>
      <vt:lpstr>Module</vt:lpstr>
      <vt:lpstr>Module</vt:lpstr>
      <vt:lpstr>Module</vt:lpstr>
      <vt:lpstr>Module</vt:lpstr>
      <vt:lpstr>PowerPoint Presentation</vt:lpstr>
      <vt:lpstr>PowerPoint Presentation</vt:lpstr>
      <vt:lpstr>Package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Trinh, Loc Tan</dc:creator>
  <cp:lastModifiedBy>Luong Tran Hy Hien</cp:lastModifiedBy>
  <cp:revision>522</cp:revision>
  <dcterms:created xsi:type="dcterms:W3CDTF">2019-02-17T12:55:35Z</dcterms:created>
  <dcterms:modified xsi:type="dcterms:W3CDTF">2022-02-03T08:02:39Z</dcterms:modified>
</cp:coreProperties>
</file>