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338" r:id="rId3"/>
    <p:sldId id="297" r:id="rId4"/>
    <p:sldId id="298" r:id="rId5"/>
    <p:sldId id="294" r:id="rId6"/>
    <p:sldId id="295" r:id="rId7"/>
    <p:sldId id="296" r:id="rId8"/>
    <p:sldId id="286" r:id="rId9"/>
    <p:sldId id="287" r:id="rId10"/>
    <p:sldId id="288" r:id="rId11"/>
    <p:sldId id="289" r:id="rId12"/>
    <p:sldId id="306" r:id="rId13"/>
    <p:sldId id="290" r:id="rId14"/>
    <p:sldId id="291" r:id="rId15"/>
    <p:sldId id="292" r:id="rId16"/>
    <p:sldId id="293" r:id="rId17"/>
    <p:sldId id="299" r:id="rId18"/>
    <p:sldId id="300" r:id="rId19"/>
    <p:sldId id="301" r:id="rId20"/>
    <p:sldId id="302" r:id="rId21"/>
    <p:sldId id="303" r:id="rId22"/>
    <p:sldId id="305" r:id="rId23"/>
    <p:sldId id="307" r:id="rId24"/>
    <p:sldId id="334" r:id="rId25"/>
    <p:sldId id="335" r:id="rId26"/>
    <p:sldId id="336" r:id="rId27"/>
    <p:sldId id="337" r:id="rId28"/>
    <p:sldId id="339" r:id="rId29"/>
    <p:sldId id="308" r:id="rId30"/>
    <p:sldId id="309" r:id="rId31"/>
    <p:sldId id="311" r:id="rId32"/>
    <p:sldId id="312" r:id="rId33"/>
    <p:sldId id="31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B92EADE-F6EB-4931-8983-31B1F884648A}" type="datetimeFigureOut">
              <a:rPr lang="en-US" smtClean="0"/>
              <a:pPr/>
              <a:t>3/21/2021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B92EADE-F6EB-4931-8983-31B1F884648A}"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B92EADE-F6EB-4931-8983-31B1F884648A}"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B92EADE-F6EB-4931-8983-31B1F884648A}"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2EADE-F6EB-4931-8983-31B1F884648A}"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B92EADE-F6EB-4931-8983-31B1F884648A}"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1CF7450-50F9-46C2-B208-3CA5246EED8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92EADE-F6EB-4931-8983-31B1F884648A}" type="datetimeFigureOut">
              <a:rPr lang="en-US" smtClean="0"/>
              <a:pPr/>
              <a:t>3/21/2021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CF7450-50F9-46C2-B208-3CA5246EED8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br>
              <a:rPr lang="en-US" dirty="0"/>
            </a:b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Python</a:t>
            </a:r>
            <a:br>
              <a:rPr lang="en-US" dirty="0"/>
            </a:br>
            <a:r>
              <a:rPr lang="en-US" dirty="0" err="1"/>
              <a:t>Biến</a:t>
            </a:r>
            <a:r>
              <a:rPr lang="en-US" dirty="0"/>
              <a:t>, </a:t>
            </a:r>
            <a:r>
              <a:rPr lang="en-US" dirty="0" err="1"/>
              <a:t>Từ</a:t>
            </a:r>
            <a:r>
              <a:rPr lang="en-US" dirty="0"/>
              <a:t> </a:t>
            </a:r>
            <a:r>
              <a:rPr lang="en-US" dirty="0" err="1"/>
              <a:t>Khóa</a:t>
            </a:r>
            <a:r>
              <a:rPr lang="en-US" dirty="0"/>
              <a:t>, </a:t>
            </a:r>
            <a:r>
              <a:rPr lang="en-US" dirty="0" err="1"/>
              <a:t>Định</a:t>
            </a:r>
            <a:r>
              <a:rPr lang="en-US" dirty="0"/>
              <a:t> </a:t>
            </a:r>
            <a:r>
              <a:rPr lang="en-US" dirty="0" err="1"/>
              <a:t>Danh</a:t>
            </a:r>
            <a:r>
              <a:rPr lang="en-US" dirty="0"/>
              <a:t>, </a:t>
            </a:r>
            <a:r>
              <a:rPr lang="en-US" dirty="0" err="1"/>
              <a:t>Kiểu</a:t>
            </a:r>
            <a:r>
              <a:rPr lang="en-US" dirty="0"/>
              <a:t> </a:t>
            </a:r>
            <a:r>
              <a:rPr lang="en-US" dirty="0" err="1"/>
              <a:t>Dữ</a:t>
            </a:r>
            <a:r>
              <a:rPr lang="en-US" dirty="0"/>
              <a:t> </a:t>
            </a:r>
            <a:r>
              <a:rPr lang="en-US" dirty="0" err="1"/>
              <a:t>Liệu</a:t>
            </a:r>
            <a:endParaRPr lang="en-US" dirty="0"/>
          </a:p>
        </p:txBody>
      </p:sp>
      <p:sp>
        <p:nvSpPr>
          <p:cNvPr id="5" name="Subtitle 4">
            <a:extLst>
              <a:ext uri="{FF2B5EF4-FFF2-40B4-BE49-F238E27FC236}">
                <a16:creationId xmlns:a16="http://schemas.microsoft.com/office/drawing/2014/main" id="{9C7C5B08-FE30-48F7-901E-5637B7751770}"/>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812339" y="1631896"/>
            <a:ext cx="6599675" cy="497012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r>
              <a:rPr lang="vi-VN" dirty="0"/>
              <a:t>Tất cả mọi biến trong python đều là các đối tượng, vì thế nó có kiểu</a:t>
            </a:r>
            <a:r>
              <a:rPr lang="en-US" dirty="0"/>
              <a:t> (type)</a:t>
            </a:r>
            <a:r>
              <a:rPr lang="vi-VN" dirty="0"/>
              <a:t> và vị trí trong bộ nhớ (id) </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136736" y="2933700"/>
            <a:ext cx="12055264" cy="359322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a:bodyPr>
          <a:lstStyle/>
          <a:p>
            <a:pPr>
              <a:buNone/>
            </a:pPr>
            <a:r>
              <a:rPr lang="en-US" b="1" dirty="0" err="1">
                <a:latin typeface="Times New Roman" pitchFamily="18" charset="0"/>
                <a:cs typeface="Times New Roman" pitchFamily="18" charset="0"/>
              </a:rPr>
              <a:t>Gán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nhiều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giá</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trị</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vi-VN" dirty="0">
                <a:latin typeface="Times New Roman" pitchFamily="18" charset="0"/>
                <a:cs typeface="Times New Roman" pitchFamily="18" charset="0"/>
              </a:rPr>
              <a:t>Trong Python bạn có thể thực hiện gán nhiều giá trị trong một lệnh như sau:</a:t>
            </a:r>
            <a:endParaRPr lang="it-IT" dirty="0">
              <a:latin typeface="Times New Roman" pitchFamily="18" charset="0"/>
              <a:cs typeface="Times New Roman" pitchFamily="18" charset="0"/>
            </a:endParaRPr>
          </a:p>
          <a:p>
            <a:pPr>
              <a:buNone/>
            </a:pPr>
            <a:r>
              <a:rPr lang="it-IT" b="1" dirty="0">
                <a:solidFill>
                  <a:srgbClr val="FF0000"/>
                </a:solidFill>
                <a:latin typeface="Times New Roman" pitchFamily="18" charset="0"/>
                <a:cs typeface="Times New Roman" pitchFamily="18" charset="0"/>
              </a:rPr>
              <a:t>s, x, f = “Vang", 3, 5.5</a:t>
            </a:r>
            <a:endParaRPr lang="en-US" dirty="0">
              <a:solidFill>
                <a:srgbClr val="FF0000"/>
              </a:solidFill>
              <a:latin typeface="Times New Roman" pitchFamily="18" charset="0"/>
              <a:cs typeface="Times New Roman" pitchFamily="18" charset="0"/>
            </a:endParaRPr>
          </a:p>
          <a:p>
            <a:r>
              <a:rPr lang="vi-VN" dirty="0">
                <a:latin typeface="Times New Roman" pitchFamily="18" charset="0"/>
                <a:cs typeface="Times New Roman" pitchFamily="18" charset="0"/>
              </a:rPr>
              <a:t>Nếu muốn gán giá trị giống nhau cho nhiều biến thì có thể viết lệnh như sau:</a:t>
            </a:r>
          </a:p>
          <a:p>
            <a:pPr>
              <a:buNone/>
            </a:pPr>
            <a:r>
              <a:rPr lang="en-US" b="1" dirty="0">
                <a:solidFill>
                  <a:srgbClr val="FF0000"/>
                </a:solidFill>
                <a:latin typeface="Times New Roman" pitchFamily="18" charset="0"/>
                <a:cs typeface="Times New Roman" pitchFamily="18" charset="0"/>
              </a:rPr>
              <a:t>s, x, f = 3</a:t>
            </a:r>
            <a:br>
              <a:rPr lang="vi-VN"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pPr>
              <a:buNone/>
            </a:pPr>
            <a:r>
              <a:rPr lang="en-US" b="1" dirty="0" err="1"/>
              <a:t>Biến</a:t>
            </a:r>
            <a:r>
              <a:rPr lang="en-US" b="1" dirty="0"/>
              <a:t> </a:t>
            </a:r>
            <a:r>
              <a:rPr lang="en-US" b="1" dirty="0" err="1"/>
              <a:t>toàn</a:t>
            </a:r>
            <a:r>
              <a:rPr lang="en-US" b="1" dirty="0"/>
              <a:t> </a:t>
            </a:r>
            <a:r>
              <a:rPr lang="en-US" b="1" dirty="0" err="1"/>
              <a:t>cục</a:t>
            </a:r>
            <a:r>
              <a:rPr lang="en-US" b="1" dirty="0"/>
              <a:t> </a:t>
            </a:r>
            <a:r>
              <a:rPr lang="en-US" b="1" dirty="0" err="1"/>
              <a:t>và</a:t>
            </a:r>
            <a:r>
              <a:rPr lang="en-US" b="1" dirty="0"/>
              <a:t> </a:t>
            </a:r>
            <a:r>
              <a:rPr lang="en-US" b="1" dirty="0" err="1"/>
              <a:t>biến</a:t>
            </a:r>
            <a:r>
              <a:rPr lang="en-US" b="1" dirty="0"/>
              <a:t> </a:t>
            </a:r>
            <a:r>
              <a:rPr lang="en-US" b="1" dirty="0" err="1"/>
              <a:t>cục</a:t>
            </a:r>
            <a:r>
              <a:rPr lang="en-US" b="1" dirty="0"/>
              <a:t> </a:t>
            </a:r>
            <a:r>
              <a:rPr lang="en-US" b="1" dirty="0" err="1"/>
              <a:t>bộ</a:t>
            </a:r>
            <a:endParaRPr lang="en-US" dirty="0"/>
          </a:p>
          <a:p>
            <a:r>
              <a:rPr lang="vi-VN" dirty="0"/>
              <a:t>Trong Python khi bạn muốn sử dụng </a:t>
            </a:r>
            <a:r>
              <a:rPr lang="vi-VN" b="1" dirty="0"/>
              <a:t>cùng một biến cho toàn bộ chương trình hoặc mô-đun</a:t>
            </a:r>
            <a:r>
              <a:rPr lang="vi-VN" dirty="0"/>
              <a:t>, bạn cần khai báo nó dưới dạng biến toàn cục. </a:t>
            </a:r>
            <a:endParaRPr lang="en-US" dirty="0"/>
          </a:p>
          <a:p>
            <a:r>
              <a:rPr lang="vi-VN" dirty="0"/>
              <a:t>Trường hợp bạn muốn sử dụng </a:t>
            </a:r>
            <a:r>
              <a:rPr lang="vi-VN" b="1" dirty="0"/>
              <a:t>biến trong một hàm hoặc phương thức cụ thể</a:t>
            </a:r>
            <a:r>
              <a:rPr lang="vi-VN" dirty="0"/>
              <a:t>, bạn hãy sử dụng biến cục bộ.</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a:t>
            </a:r>
            <a:r>
              <a:rPr lang="en-US" dirty="0" err="1"/>
              <a:t>trong</a:t>
            </a:r>
            <a:r>
              <a:rPr lang="en-US" dirty="0"/>
              <a:t> Python</a:t>
            </a:r>
          </a:p>
        </p:txBody>
      </p:sp>
      <p:pic>
        <p:nvPicPr>
          <p:cNvPr id="6146" name="Picture 2"/>
          <p:cNvPicPr>
            <a:picLocks noChangeAspect="1" noChangeArrowheads="1"/>
          </p:cNvPicPr>
          <p:nvPr/>
        </p:nvPicPr>
        <p:blipFill>
          <a:blip r:embed="rId2"/>
          <a:srcRect/>
          <a:stretch>
            <a:fillRect/>
          </a:stretch>
        </p:blipFill>
        <p:spPr bwMode="auto">
          <a:xfrm>
            <a:off x="4545724" y="1953610"/>
            <a:ext cx="7010400" cy="4495800"/>
          </a:xfrm>
          <a:prstGeom prst="rect">
            <a:avLst/>
          </a:prstGeom>
          <a:noFill/>
          <a:ln w="9525">
            <a:noFill/>
            <a:miter lim="800000"/>
            <a:headEnd/>
            <a:tailEnd/>
          </a:ln>
          <a:effectLst/>
        </p:spPr>
      </p:pic>
      <p:sp>
        <p:nvSpPr>
          <p:cNvPr id="7" name="Rectangle 6"/>
          <p:cNvSpPr/>
          <p:nvPr/>
        </p:nvSpPr>
        <p:spPr>
          <a:xfrm>
            <a:off x="0" y="2060901"/>
            <a:ext cx="4445876" cy="2585323"/>
          </a:xfrm>
          <a:prstGeom prst="rect">
            <a:avLst/>
          </a:prstGeom>
        </p:spPr>
        <p:txBody>
          <a:bodyPr wrap="square">
            <a:spAutoFit/>
          </a:bodyPr>
          <a:lstStyle/>
          <a:p>
            <a:r>
              <a:rPr lang="en-US" dirty="0"/>
              <a:t># Declare a variable and initialize it</a:t>
            </a:r>
          </a:p>
          <a:p>
            <a:r>
              <a:rPr lang="en-US" dirty="0"/>
              <a:t>f = 101</a:t>
            </a:r>
          </a:p>
          <a:p>
            <a:r>
              <a:rPr lang="en-US" dirty="0"/>
              <a:t>print(f)</a:t>
            </a:r>
          </a:p>
          <a:p>
            <a:r>
              <a:rPr lang="en-US" dirty="0"/>
              <a:t># Global vs. local variables in functions</a:t>
            </a:r>
          </a:p>
          <a:p>
            <a:r>
              <a:rPr lang="en-US" dirty="0"/>
              <a:t>def </a:t>
            </a:r>
            <a:r>
              <a:rPr lang="en-US" dirty="0" err="1"/>
              <a:t>someFunction</a:t>
            </a:r>
            <a:r>
              <a:rPr lang="en-US" dirty="0"/>
              <a:t>():</a:t>
            </a:r>
          </a:p>
          <a:p>
            <a:r>
              <a:rPr lang="en-US" dirty="0"/>
              <a:t>    f = 'I am learning Python'</a:t>
            </a:r>
          </a:p>
          <a:p>
            <a:r>
              <a:rPr lang="en-US" dirty="0"/>
              <a:t>    print(f)</a:t>
            </a:r>
          </a:p>
          <a:p>
            <a:r>
              <a:rPr lang="en-US" dirty="0" err="1"/>
              <a:t>someFunction</a:t>
            </a:r>
            <a:r>
              <a:rPr lang="en-US" dirty="0"/>
              <a:t>()</a:t>
            </a:r>
          </a:p>
          <a:p>
            <a:r>
              <a:rPr lang="en-US" dirty="0"/>
              <a:t>print(f)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pPr>
              <a:buNone/>
            </a:pPr>
            <a:r>
              <a:rPr lang="en-US" b="1" dirty="0"/>
              <a:t>global f</a:t>
            </a:r>
          </a:p>
        </p:txBody>
      </p:sp>
      <p:pic>
        <p:nvPicPr>
          <p:cNvPr id="7170" name="Picture 2"/>
          <p:cNvPicPr>
            <a:picLocks noChangeAspect="1" noChangeArrowheads="1"/>
          </p:cNvPicPr>
          <p:nvPr/>
        </p:nvPicPr>
        <p:blipFill>
          <a:blip r:embed="rId2"/>
          <a:srcRect/>
          <a:stretch>
            <a:fillRect/>
          </a:stretch>
        </p:blipFill>
        <p:spPr bwMode="auto">
          <a:xfrm>
            <a:off x="4055352" y="1738264"/>
            <a:ext cx="7390414" cy="511973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lnSpcReduction="10000"/>
          </a:bodyPr>
          <a:lstStyle/>
          <a:p>
            <a:r>
              <a:rPr lang="vi-VN" dirty="0"/>
              <a:t>Dữ liệu kiểu chuỗi rất quan trọng trong lập trình python</a:t>
            </a:r>
          </a:p>
          <a:p>
            <a:r>
              <a:rPr lang="en-US" dirty="0"/>
              <a:t>K</a:t>
            </a:r>
            <a:r>
              <a:rPr lang="vi-VN" dirty="0"/>
              <a:t>hai báo dữ liệu kiểu chuỗi có thể nằm bên trong cặp nháy đơn ('), hoặc nháy kép (") hoặc 3 dấu nháy kép liên tiếp (""")</a:t>
            </a:r>
          </a:p>
          <a:p>
            <a:r>
              <a:rPr lang="en-US" dirty="0" err="1"/>
              <a:t>Ví</a:t>
            </a:r>
            <a:r>
              <a:rPr lang="en-US" dirty="0"/>
              <a:t> </a:t>
            </a:r>
            <a:r>
              <a:rPr lang="en-US" dirty="0" err="1"/>
              <a:t>dụ</a:t>
            </a:r>
            <a:r>
              <a:rPr lang="en-US" dirty="0"/>
              <a:t>: </a:t>
            </a:r>
          </a:p>
          <a:p>
            <a:pPr>
              <a:buNone/>
            </a:pPr>
            <a:r>
              <a:rPr lang="en-US" b="1" dirty="0" err="1"/>
              <a:t>S_name</a:t>
            </a:r>
            <a:r>
              <a:rPr lang="en-US" b="1" dirty="0"/>
              <a:t>= ‘AN’</a:t>
            </a:r>
          </a:p>
          <a:p>
            <a:pPr>
              <a:buNone/>
            </a:pPr>
            <a:r>
              <a:rPr lang="vi-VN" dirty="0"/>
              <a:t># chuỗi trong nó có chứa dấu nháy đơn</a:t>
            </a:r>
          </a:p>
          <a:p>
            <a:pPr>
              <a:buNone/>
            </a:pPr>
            <a:r>
              <a:rPr lang="en-US" b="1" dirty="0" err="1"/>
              <a:t>S_sentence</a:t>
            </a:r>
            <a:r>
              <a:rPr lang="en-US" b="1" dirty="0"/>
              <a:t> = “ Hello </a:t>
            </a:r>
            <a:r>
              <a:rPr lang="en-US" b="1" dirty="0" err="1"/>
              <a:t>Hello</a:t>
            </a:r>
            <a:r>
              <a:rPr lang="en-US" b="1" dirty="0"/>
              <a:t>"</a:t>
            </a:r>
          </a:p>
          <a:p>
            <a:pPr>
              <a:buNone/>
            </a:pPr>
            <a:r>
              <a:rPr lang="en-US" dirty="0"/>
              <a:t># </a:t>
            </a:r>
            <a:r>
              <a:rPr lang="en-US" dirty="0" err="1"/>
              <a:t>chuỗi</a:t>
            </a:r>
            <a:r>
              <a:rPr lang="en-US" dirty="0"/>
              <a:t> </a:t>
            </a:r>
            <a:r>
              <a:rPr lang="en-US" dirty="0" err="1"/>
              <a:t>có</a:t>
            </a:r>
            <a:r>
              <a:rPr lang="en-US" dirty="0"/>
              <a:t> </a:t>
            </a:r>
            <a:r>
              <a:rPr lang="en-US" dirty="0" err="1"/>
              <a:t>nôi</a:t>
            </a:r>
            <a:r>
              <a:rPr lang="en-US" dirty="0"/>
              <a:t> dung </a:t>
            </a:r>
            <a:r>
              <a:rPr lang="en-US" dirty="0" err="1"/>
              <a:t>nằm</a:t>
            </a:r>
            <a:r>
              <a:rPr lang="en-US" dirty="0"/>
              <a:t> </a:t>
            </a:r>
            <a:r>
              <a:rPr lang="en-US" dirty="0" err="1"/>
              <a:t>trên</a:t>
            </a:r>
            <a:r>
              <a:rPr lang="en-US" dirty="0"/>
              <a:t> 2 </a:t>
            </a:r>
            <a:r>
              <a:rPr lang="en-US" dirty="0" err="1"/>
              <a:t>dòng</a:t>
            </a:r>
            <a:endParaRPr lang="en-US" dirty="0"/>
          </a:p>
          <a:p>
            <a:pPr>
              <a:buNone/>
            </a:pPr>
            <a:r>
              <a:rPr lang="en-US" b="1" dirty="0" err="1"/>
              <a:t>S_twoline</a:t>
            </a:r>
            <a:r>
              <a:rPr lang="en-US" b="1" dirty="0"/>
              <a:t>= """This string has</a:t>
            </a:r>
          </a:p>
          <a:p>
            <a:pPr>
              <a:buNone/>
            </a:pPr>
            <a:r>
              <a:rPr lang="en-US" b="1" dirty="0"/>
              <a:t>multiple lines in 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Xuất</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r>
              <a:rPr lang="vi-VN" dirty="0"/>
              <a:t>Sử dụng hàm </a:t>
            </a:r>
            <a:r>
              <a:rPr lang="vi-VN" b="1" dirty="0"/>
              <a:t>print</a:t>
            </a:r>
            <a:r>
              <a:rPr lang="vi-VN" dirty="0"/>
              <a:t> để in dữ liệu ra màn hình</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3092339" y="2315560"/>
            <a:ext cx="4837715" cy="433424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Nhập</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r>
              <a:rPr lang="vi-VN" dirty="0"/>
              <a:t>Sử dụng hàm </a:t>
            </a:r>
            <a:r>
              <a:rPr lang="vi-VN" b="1" dirty="0"/>
              <a:t>input</a:t>
            </a:r>
            <a:r>
              <a:rPr lang="vi-VN" dirty="0"/>
              <a:t> để nhập dữ liệu từ bàn phím</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495628" y="2480771"/>
            <a:ext cx="10975283" cy="1555202"/>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671184" y="4335314"/>
            <a:ext cx="6044927" cy="252268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Họa</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a = float(input("A = "))</a:t>
            </a:r>
          </a:p>
          <a:p>
            <a:pPr>
              <a:buNone/>
            </a:pPr>
            <a:r>
              <a:rPr lang="en-US" dirty="0"/>
              <a:t>b = float(input("B = "))</a:t>
            </a:r>
          </a:p>
          <a:p>
            <a:pPr>
              <a:buNone/>
            </a:pPr>
            <a:r>
              <a:rPr lang="en-US" dirty="0"/>
              <a:t>c = float(input("C = "))</a:t>
            </a:r>
          </a:p>
          <a:p>
            <a:pPr>
              <a:buNone/>
            </a:pPr>
            <a:r>
              <a:rPr lang="en-US" dirty="0"/>
              <a:t>delta = b*b-4*a*c</a:t>
            </a:r>
          </a:p>
          <a:p>
            <a:pPr>
              <a:buNone/>
            </a:pPr>
            <a:r>
              <a:rPr lang="en-US" dirty="0"/>
              <a:t>if delta==0:</a:t>
            </a:r>
          </a:p>
          <a:p>
            <a:pPr>
              <a:buNone/>
            </a:pPr>
            <a:r>
              <a:rPr lang="en-US" dirty="0"/>
              <a:t>    print("</a:t>
            </a:r>
            <a:r>
              <a:rPr lang="en-US" dirty="0" err="1"/>
              <a:t>Nghiem</a:t>
            </a:r>
            <a:r>
              <a:rPr lang="en-US" dirty="0"/>
              <a:t> </a:t>
            </a:r>
            <a:r>
              <a:rPr lang="en-US" dirty="0" err="1"/>
              <a:t>kep</a:t>
            </a:r>
            <a:r>
              <a:rPr lang="en-US" dirty="0"/>
              <a:t>: x = ", </a:t>
            </a:r>
            <a:r>
              <a:rPr lang="en-US" dirty="0" err="1"/>
              <a:t>str</a:t>
            </a:r>
            <a:r>
              <a:rPr lang="en-US" dirty="0"/>
              <a:t>(-b/2/a))</a:t>
            </a:r>
          </a:p>
          <a:p>
            <a:pPr>
              <a:buNone/>
            </a:pPr>
            <a:r>
              <a:rPr lang="en-US" dirty="0"/>
              <a:t>if delta&lt;0:</a:t>
            </a:r>
          </a:p>
          <a:p>
            <a:pPr>
              <a:buNone/>
            </a:pPr>
            <a:r>
              <a:rPr lang="en-US" dirty="0"/>
              <a:t>    print("Phuong </a:t>
            </a:r>
            <a:r>
              <a:rPr lang="en-US" dirty="0" err="1"/>
              <a:t>trinh</a:t>
            </a:r>
            <a:r>
              <a:rPr lang="en-US" dirty="0"/>
              <a:t> </a:t>
            </a:r>
            <a:r>
              <a:rPr lang="en-US" dirty="0" err="1"/>
              <a:t>vo</a:t>
            </a:r>
            <a:r>
              <a:rPr lang="en-US" dirty="0"/>
              <a:t> </a:t>
            </a:r>
            <a:r>
              <a:rPr lang="en-US" dirty="0" err="1"/>
              <a:t>nghiem</a:t>
            </a:r>
            <a:r>
              <a:rPr lang="en-US" dirty="0"/>
              <a:t>")</a:t>
            </a:r>
          </a:p>
          <a:p>
            <a:pPr>
              <a:buNone/>
            </a:pPr>
            <a:r>
              <a:rPr lang="en-US" dirty="0"/>
              <a:t>if delta&gt;0:</a:t>
            </a:r>
          </a:p>
          <a:p>
            <a:pPr>
              <a:buNone/>
            </a:pPr>
            <a:r>
              <a:rPr lang="en-US" dirty="0"/>
              <a:t>    print("X1 = " + </a:t>
            </a:r>
            <a:r>
              <a:rPr lang="en-US" dirty="0" err="1"/>
              <a:t>str</a:t>
            </a:r>
            <a:r>
              <a:rPr lang="en-US" dirty="0"/>
              <a:t>((-</a:t>
            </a:r>
            <a:r>
              <a:rPr lang="en-US" dirty="0" err="1"/>
              <a:t>b+delta</a:t>
            </a:r>
            <a:r>
              <a:rPr lang="en-US" dirty="0"/>
              <a:t>**0.5)/2/a))</a:t>
            </a:r>
          </a:p>
          <a:p>
            <a:pPr>
              <a:buNone/>
            </a:pPr>
            <a:r>
              <a:rPr lang="en-US" dirty="0"/>
              <a:t>    print("X2 = " + </a:t>
            </a:r>
            <a:r>
              <a:rPr lang="en-US" dirty="0" err="1"/>
              <a:t>str</a:t>
            </a:r>
            <a:r>
              <a:rPr lang="en-US" dirty="0"/>
              <a:t>((-b-delta**0.5)/2/a))</a:t>
            </a:r>
          </a:p>
        </p:txBody>
      </p:sp>
      <p:pic>
        <p:nvPicPr>
          <p:cNvPr id="11266" name="Picture 2"/>
          <p:cNvPicPr>
            <a:picLocks noChangeAspect="1" noChangeArrowheads="1"/>
          </p:cNvPicPr>
          <p:nvPr/>
        </p:nvPicPr>
        <p:blipFill>
          <a:blip r:embed="rId2"/>
          <a:srcRect/>
          <a:stretch>
            <a:fillRect/>
          </a:stretch>
        </p:blipFill>
        <p:spPr bwMode="auto">
          <a:xfrm>
            <a:off x="4093779" y="1843416"/>
            <a:ext cx="4572000" cy="12477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132622" y="3647583"/>
            <a:ext cx="2638425" cy="1076325"/>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6243966" y="4913915"/>
            <a:ext cx="3267075" cy="971550"/>
          </a:xfrm>
          <a:prstGeom prst="rect">
            <a:avLst/>
          </a:prstGeom>
          <a:noFill/>
          <a:ln w="9525">
            <a:noFill/>
            <a:miter lim="800000"/>
            <a:headEnd/>
            <a:tailEnd/>
          </a:ln>
          <a:effectLst/>
        </p:spPr>
      </p:pic>
      <p:pic>
        <p:nvPicPr>
          <p:cNvPr id="11269" name="Picture 5"/>
          <p:cNvPicPr>
            <a:picLocks noChangeAspect="1" noChangeArrowheads="1"/>
          </p:cNvPicPr>
          <p:nvPr/>
        </p:nvPicPr>
        <p:blipFill>
          <a:blip r:embed="rId5"/>
          <a:srcRect/>
          <a:stretch>
            <a:fillRect/>
          </a:stretch>
        </p:blipFill>
        <p:spPr bwMode="auto">
          <a:xfrm>
            <a:off x="6024891" y="5934075"/>
            <a:ext cx="1876425" cy="9239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dirty="0" err="1"/>
              <a:t>Từ</a:t>
            </a:r>
            <a:r>
              <a:rPr lang="en-US" dirty="0"/>
              <a:t> </a:t>
            </a:r>
            <a:r>
              <a:rPr lang="en-US" dirty="0" err="1"/>
              <a:t>Khóa</a:t>
            </a:r>
            <a:endParaRPr lang="en-US" dirty="0"/>
          </a:p>
          <a:p>
            <a:r>
              <a:rPr lang="en-US" dirty="0" err="1"/>
              <a:t>Định</a:t>
            </a:r>
            <a:r>
              <a:rPr lang="en-US" dirty="0"/>
              <a:t> </a:t>
            </a:r>
            <a:r>
              <a:rPr lang="en-US" dirty="0" err="1"/>
              <a:t>Danh</a:t>
            </a:r>
            <a:endParaRPr lang="en-US" dirty="0"/>
          </a:p>
          <a:p>
            <a:r>
              <a:rPr lang="en-US" dirty="0" err="1"/>
              <a:t>Chú</a:t>
            </a:r>
            <a:r>
              <a:rPr lang="en-US" dirty="0"/>
              <a:t> </a:t>
            </a:r>
            <a:r>
              <a:rPr lang="en-US" dirty="0" err="1"/>
              <a:t>Thích</a:t>
            </a:r>
            <a:endParaRPr lang="en-US" dirty="0"/>
          </a:p>
          <a:p>
            <a:r>
              <a:rPr lang="en-US" dirty="0" err="1"/>
              <a:t>Biến</a:t>
            </a:r>
            <a:endParaRPr lang="en-US" dirty="0"/>
          </a:p>
          <a:p>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Xuất</a:t>
            </a:r>
            <a:r>
              <a:rPr lang="en-US" dirty="0"/>
              <a:t> </a:t>
            </a:r>
            <a:r>
              <a:rPr lang="en-US" dirty="0" err="1"/>
              <a:t>dữ</a:t>
            </a:r>
            <a:r>
              <a:rPr lang="en-US" dirty="0"/>
              <a:t> </a:t>
            </a:r>
            <a:r>
              <a:rPr lang="en-US" dirty="0" err="1"/>
              <a:t>liệu</a:t>
            </a:r>
            <a:endParaRPr lang="en-US" dirty="0"/>
          </a:p>
          <a:p>
            <a:r>
              <a:rPr lang="en-US" dirty="0" err="1"/>
              <a:t>Câu</a:t>
            </a:r>
            <a:r>
              <a:rPr lang="en-US" dirty="0"/>
              <a:t> </a:t>
            </a:r>
            <a:r>
              <a:rPr lang="en-US" dirty="0" err="1"/>
              <a:t>lệnh</a:t>
            </a:r>
            <a:r>
              <a:rPr lang="en-US" dirty="0"/>
              <a:t> / </a:t>
            </a:r>
            <a:r>
              <a:rPr lang="en-US" dirty="0" err="1"/>
              <a:t>Khối</a:t>
            </a:r>
            <a:r>
              <a:rPr lang="en-US" dirty="0"/>
              <a:t> </a:t>
            </a:r>
            <a:r>
              <a:rPr lang="en-US" dirty="0" err="1"/>
              <a:t>lệnh</a:t>
            </a:r>
            <a:endParaRPr lang="en-US" dirty="0"/>
          </a:p>
          <a:p>
            <a:r>
              <a:rPr lang="en-US" dirty="0" err="1"/>
              <a:t>Toán</a:t>
            </a:r>
            <a:r>
              <a:rPr lang="en-US" dirty="0"/>
              <a:t> </a:t>
            </a:r>
            <a:r>
              <a:rPr lang="en-US" dirty="0" err="1"/>
              <a:t>Tử</a:t>
            </a:r>
            <a:r>
              <a:rPr lang="en-US" dirty="0"/>
              <a:t> </a:t>
            </a:r>
            <a:r>
              <a:rPr lang="en-US" dirty="0" err="1"/>
              <a:t>Trong</a:t>
            </a:r>
            <a:r>
              <a:rPr lang="en-US" dirty="0"/>
              <a:t> Python</a:t>
            </a:r>
          </a:p>
          <a:p>
            <a:r>
              <a:rPr lang="en-US" dirty="0" err="1"/>
              <a:t>Kiếu</a:t>
            </a:r>
            <a:r>
              <a:rPr lang="en-US" dirty="0"/>
              <a:t> </a:t>
            </a:r>
            <a:r>
              <a:rPr lang="en-US" dirty="0" err="1"/>
              <a:t>số</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Câu</a:t>
            </a:r>
            <a:r>
              <a:rPr lang="en-US" dirty="0"/>
              <a:t> </a:t>
            </a:r>
            <a:r>
              <a:rPr lang="en-US" dirty="0" err="1"/>
              <a:t>lệnh</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r>
              <a:rPr lang="vi-VN" dirty="0"/>
              <a:t>Trong Python, một câu lệnh được kết thúc bằng ký tự dòng mới, nghĩa là một câu lệnh sẽ kết thúc khi bạn xuống dòng. </a:t>
            </a:r>
            <a:endParaRPr lang="en-US" dirty="0"/>
          </a:p>
          <a:p>
            <a:r>
              <a:rPr lang="en-US" dirty="0" err="1"/>
              <a:t>Chúng</a:t>
            </a:r>
            <a:r>
              <a:rPr lang="en-US" dirty="0"/>
              <a:t> </a:t>
            </a:r>
            <a:r>
              <a:rPr lang="en-US" dirty="0" err="1"/>
              <a:t>ta</a:t>
            </a:r>
            <a:r>
              <a:rPr lang="en-US" dirty="0"/>
              <a:t> </a:t>
            </a: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câu</a:t>
            </a:r>
            <a:r>
              <a:rPr lang="en-US" dirty="0"/>
              <a:t> </a:t>
            </a:r>
            <a:r>
              <a:rPr lang="en-US" dirty="0" err="1"/>
              <a:t>lệnh</a:t>
            </a:r>
            <a:r>
              <a:rPr lang="en-US" dirty="0"/>
              <a:t> </a:t>
            </a:r>
            <a:r>
              <a:rPr lang="en-US" dirty="0" err="1"/>
              <a:t>trên</a:t>
            </a:r>
            <a:r>
              <a:rPr lang="en-US" dirty="0"/>
              <a:t> </a:t>
            </a:r>
            <a:r>
              <a:rPr lang="en-US" dirty="0" err="1"/>
              <a:t>nhiều</a:t>
            </a:r>
            <a:r>
              <a:rPr lang="en-US" dirty="0"/>
              <a:t> </a:t>
            </a:r>
            <a:r>
              <a:rPr lang="en-US" dirty="0" err="1"/>
              <a:t>dòng</a:t>
            </a:r>
            <a:r>
              <a:rPr lang="en-US" dirty="0"/>
              <a:t> </a:t>
            </a:r>
            <a:r>
              <a:rPr lang="en-US" dirty="0" err="1"/>
              <a:t>với</a:t>
            </a:r>
            <a:r>
              <a:rPr lang="en-US" dirty="0"/>
              <a:t> </a:t>
            </a:r>
            <a:r>
              <a:rPr lang="en-US" dirty="0" err="1"/>
              <a:t>ký</a:t>
            </a:r>
            <a:r>
              <a:rPr lang="en-US" dirty="0"/>
              <a:t> </a:t>
            </a:r>
            <a:r>
              <a:rPr lang="en-US" dirty="0" err="1"/>
              <a:t>tự</a:t>
            </a:r>
            <a:r>
              <a:rPr lang="en-US" dirty="0"/>
              <a:t> </a:t>
            </a:r>
            <a:r>
              <a:rPr lang="en-US" dirty="0" err="1"/>
              <a:t>tiếp</a:t>
            </a:r>
            <a:r>
              <a:rPr lang="en-US" dirty="0"/>
              <a:t> </a:t>
            </a:r>
            <a:r>
              <a:rPr lang="en-US" dirty="0" err="1"/>
              <a:t>tục</a:t>
            </a:r>
            <a:r>
              <a:rPr lang="en-US" dirty="0"/>
              <a:t> </a:t>
            </a:r>
            <a:r>
              <a:rPr lang="en-US" dirty="0" err="1"/>
              <a:t>dòng</a:t>
            </a:r>
            <a:r>
              <a:rPr lang="en-US" dirty="0"/>
              <a:t> </a:t>
            </a:r>
            <a:r>
              <a:rPr lang="en-US" dirty="0" err="1"/>
              <a:t>lệnh</a:t>
            </a:r>
            <a:r>
              <a:rPr lang="en-US" dirty="0"/>
              <a:t> (\).</a:t>
            </a:r>
          </a:p>
        </p:txBody>
      </p:sp>
      <p:sp>
        <p:nvSpPr>
          <p:cNvPr id="46081" name="Rectangle 1"/>
          <p:cNvSpPr>
            <a:spLocks noChangeArrowheads="1"/>
          </p:cNvSpPr>
          <p:nvPr/>
        </p:nvSpPr>
        <p:spPr bwMode="auto">
          <a:xfrm>
            <a:off x="3704897" y="3767959"/>
            <a:ext cx="4035971" cy="1292662"/>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sum =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1</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3</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5</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 \</a:t>
            </a:r>
            <a:br>
              <a:rPr kumimoji="0" lang="en-US" sz="28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7</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9</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11</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 \</a:t>
            </a:r>
            <a:br>
              <a:rPr kumimoji="0" lang="en-US" sz="28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13</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15</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17</a:t>
            </a:r>
            <a:r>
              <a:rPr kumimoji="0" lang="en-US" sz="2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Câu</a:t>
            </a:r>
            <a:r>
              <a:rPr lang="en-US" dirty="0"/>
              <a:t> </a:t>
            </a:r>
            <a:r>
              <a:rPr lang="en-US" dirty="0" err="1"/>
              <a:t>lệnh</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lnSpcReduction="10000"/>
          </a:bodyPr>
          <a:lstStyle/>
          <a:p>
            <a:r>
              <a:rPr lang="vi-VN" dirty="0"/>
              <a:t>Trong Python, viết tiếp câu lệnh thường sử dụng dấu ngoặc đơn (), ngoặc vuông [] hoặc ngoặc nhọn {}</a:t>
            </a:r>
            <a:endParaRPr lang="en-US" dirty="0"/>
          </a:p>
          <a:p>
            <a:endParaRPr lang="en-US" dirty="0"/>
          </a:p>
          <a:p>
            <a:endParaRPr lang="en-US" dirty="0"/>
          </a:p>
          <a:p>
            <a:endParaRPr lang="en-US" dirty="0"/>
          </a:p>
          <a:p>
            <a:endParaRPr lang="en-US" dirty="0"/>
          </a:p>
          <a:p>
            <a:endParaRPr lang="en-US" dirty="0"/>
          </a:p>
          <a:p>
            <a:endParaRPr lang="en-US" dirty="0"/>
          </a:p>
          <a:p>
            <a:r>
              <a:rPr lang="vi-VN" dirty="0"/>
              <a:t>Bạn cũng có thể đặt nhiều lệnh trên cùng một dòng, phân cách nhau bởi dấu </a:t>
            </a:r>
            <a:r>
              <a:rPr lang="vi-VN" b="1" dirty="0">
                <a:solidFill>
                  <a:srgbClr val="FF0000"/>
                </a:solidFill>
              </a:rPr>
              <a:t>chấm phẩy ;</a:t>
            </a:r>
            <a:r>
              <a:rPr lang="vi-VN" dirty="0"/>
              <a:t> </a:t>
            </a:r>
            <a:endParaRPr lang="en-US" dirty="0"/>
          </a:p>
          <a:p>
            <a:endParaRPr lang="en-US" dirty="0"/>
          </a:p>
        </p:txBody>
      </p:sp>
      <p:sp>
        <p:nvSpPr>
          <p:cNvPr id="45057" name="Rectangle 1"/>
          <p:cNvSpPr>
            <a:spLocks noChangeArrowheads="1"/>
          </p:cNvSpPr>
          <p:nvPr/>
        </p:nvSpPr>
        <p:spPr bwMode="auto">
          <a:xfrm>
            <a:off x="3310756" y="2853558"/>
            <a:ext cx="2853561" cy="1107996"/>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sum =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3</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5</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br>
              <a:rPr kumimoji="0" lang="en-US" sz="24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7</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9</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11</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br>
              <a:rPr kumimoji="0" lang="en-US" sz="24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13</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15</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17</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sp>
        <p:nvSpPr>
          <p:cNvPr id="5" name="Rectangle 4"/>
          <p:cNvSpPr/>
          <p:nvPr/>
        </p:nvSpPr>
        <p:spPr>
          <a:xfrm>
            <a:off x="6806143" y="3118210"/>
            <a:ext cx="3813865" cy="369332"/>
          </a:xfrm>
          <a:prstGeom prst="rect">
            <a:avLst/>
          </a:prstGeom>
        </p:spPr>
        <p:txBody>
          <a:bodyPr wrap="none">
            <a:spAutoFit/>
          </a:bodyPr>
          <a:lstStyle/>
          <a:p>
            <a:r>
              <a:rPr lang="vi-VN" dirty="0"/>
              <a:t>Dấu () ở đây ngầm ý tiếp tục dòng lệnh</a:t>
            </a:r>
            <a:endParaRPr lang="en-US" dirty="0"/>
          </a:p>
        </p:txBody>
      </p:sp>
      <p:sp>
        <p:nvSpPr>
          <p:cNvPr id="45058" name="Rectangle 2"/>
          <p:cNvSpPr>
            <a:spLocks noChangeArrowheads="1"/>
          </p:cNvSpPr>
          <p:nvPr/>
        </p:nvSpPr>
        <p:spPr bwMode="auto">
          <a:xfrm>
            <a:off x="3247697" y="4114797"/>
            <a:ext cx="3137338" cy="1252220"/>
          </a:xfrm>
          <a:prstGeom prst="rect">
            <a:avLst/>
          </a:prstGeom>
          <a:solidFill>
            <a:srgbClr val="F4FBF4"/>
          </a:solidFill>
          <a:ln w="9525">
            <a:noFill/>
            <a:miter lim="800000"/>
            <a:headEnd/>
            <a:tailEnd/>
          </a:ln>
          <a:effectLst/>
        </p:spPr>
        <p:txBody>
          <a:bodyPr vert="horz" wrap="square" lIns="0" tIns="0"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131513"/>
                </a:solidFill>
                <a:effectLst/>
                <a:latin typeface="Arial Unicode MS" pitchFamily="34" charset="-128"/>
                <a:ea typeface="Menlo"/>
                <a:cs typeface="Arial" pitchFamily="34" charset="0"/>
              </a:rPr>
              <a:t>mau_sac</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err="1">
                <a:ln>
                  <a:noFill/>
                </a:ln>
                <a:solidFill>
                  <a:srgbClr val="29A329"/>
                </a:solidFill>
                <a:effectLst/>
                <a:latin typeface="Arial Unicode MS" pitchFamily="34" charset="-128"/>
                <a:ea typeface="Menlo"/>
                <a:cs typeface="Arial" pitchFamily="34" charset="0"/>
              </a:rPr>
              <a:t>vang</a:t>
            </a:r>
            <a:r>
              <a:rPr kumimoji="0" lang="en-US" sz="2400" b="0" i="0" u="none" strike="noStrike" cap="none" normalizeH="0" baseline="0" dirty="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24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400" b="0" i="0" u="none" strike="noStrike" cap="none" normalizeH="0" baseline="0" dirty="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err="1">
                <a:ln>
                  <a:noFill/>
                </a:ln>
                <a:solidFill>
                  <a:srgbClr val="29A329"/>
                </a:solidFill>
                <a:effectLst/>
                <a:latin typeface="Arial Unicode MS" pitchFamily="34" charset="-128"/>
                <a:ea typeface="Menlo"/>
                <a:cs typeface="Arial" pitchFamily="34" charset="0"/>
              </a:rPr>
              <a:t>xanh</a:t>
            </a:r>
            <a:r>
              <a:rPr kumimoji="0" lang="en-US" sz="2400" b="0" i="0" u="none" strike="noStrike" cap="none" normalizeH="0" baseline="0" dirty="0">
                <a:ln>
                  <a:noFill/>
                </a:ln>
                <a:solidFill>
                  <a:srgbClr val="29A329"/>
                </a:solidFill>
                <a:effectLst/>
                <a:latin typeface="Arial Unicode MS" pitchFamily="34" charset="-128"/>
                <a:ea typeface="Menlo"/>
                <a:cs typeface="Arial" pitchFamily="34" charset="0"/>
              </a:rPr>
              <a:t>"</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24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400" b="0" i="0" u="none" strike="noStrike" cap="none" normalizeH="0" baseline="0" dirty="0">
                <a:ln>
                  <a:noFill/>
                </a:ln>
                <a:solidFill>
                  <a:srgbClr val="29A329"/>
                </a:solidFill>
                <a:effectLst/>
                <a:latin typeface="Arial Unicode MS" pitchFamily="34" charset="-128"/>
                <a:ea typeface="Menlo"/>
                <a:cs typeface="Arial" pitchFamily="34" charset="0"/>
              </a:rPr>
              <a:t>"cam"</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sp>
        <p:nvSpPr>
          <p:cNvPr id="45059" name="Rectangle 3"/>
          <p:cNvSpPr>
            <a:spLocks noChangeArrowheads="1"/>
          </p:cNvSpPr>
          <p:nvPr/>
        </p:nvSpPr>
        <p:spPr bwMode="auto">
          <a:xfrm>
            <a:off x="3294993" y="6243144"/>
            <a:ext cx="3074276" cy="369332"/>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131513"/>
                </a:solidFill>
                <a:effectLst/>
                <a:latin typeface="Arial Unicode MS" pitchFamily="34" charset="-128"/>
                <a:ea typeface="Menlo"/>
                <a:cs typeface="Arial" pitchFamily="34" charset="0"/>
              </a:rPr>
              <a:t>a =</a:t>
            </a:r>
            <a:r>
              <a:rPr kumimoji="0" lang="en-US" sz="2400" b="0" i="0" u="none" strike="noStrike" cap="none" normalizeH="0" baseline="0">
                <a:ln>
                  <a:noFill/>
                </a:ln>
                <a:solidFill>
                  <a:schemeClr val="tx1"/>
                </a:solidFill>
                <a:effectLst/>
                <a:latin typeface="Arial Unicode MS" pitchFamily="34" charset="-128"/>
                <a:ea typeface="Menlo"/>
                <a:cs typeface="Arial" pitchFamily="34" charset="0"/>
              </a:rPr>
              <a:t> </a:t>
            </a:r>
            <a:r>
              <a:rPr kumimoji="0" lang="en-US" sz="2400" b="0" i="0" u="none" strike="noStrike" cap="none" normalizeH="0" baseline="0">
                <a:ln>
                  <a:noFill/>
                </a:ln>
                <a:solidFill>
                  <a:srgbClr val="87711D"/>
                </a:solidFill>
                <a:effectLst/>
                <a:latin typeface="Arial Unicode MS" pitchFamily="34" charset="-128"/>
                <a:ea typeface="Menlo"/>
                <a:cs typeface="Arial" pitchFamily="34" charset="0"/>
              </a:rPr>
              <a:t>1</a:t>
            </a:r>
            <a:r>
              <a:rPr kumimoji="0" lang="en-US" sz="2400" b="0" i="0" u="none" strike="noStrike" cap="none" normalizeH="0" baseline="0">
                <a:ln>
                  <a:noFill/>
                </a:ln>
                <a:solidFill>
                  <a:srgbClr val="131513"/>
                </a:solidFill>
                <a:effectLst/>
                <a:latin typeface="Arial Unicode MS" pitchFamily="34" charset="-128"/>
                <a:ea typeface="Menlo"/>
                <a:cs typeface="Arial" pitchFamily="34" charset="0"/>
              </a:rPr>
              <a:t>; b =</a:t>
            </a:r>
            <a:r>
              <a:rPr kumimoji="0" lang="en-US" sz="2400" b="0" i="0" u="none" strike="noStrike" cap="none" normalizeH="0" baseline="0">
                <a:ln>
                  <a:noFill/>
                </a:ln>
                <a:solidFill>
                  <a:schemeClr val="tx1"/>
                </a:solidFill>
                <a:effectLst/>
                <a:latin typeface="Arial Unicode MS" pitchFamily="34" charset="-128"/>
                <a:ea typeface="Menlo"/>
                <a:cs typeface="Arial" pitchFamily="34" charset="0"/>
              </a:rPr>
              <a:t> </a:t>
            </a:r>
            <a:r>
              <a:rPr kumimoji="0" lang="en-US" sz="2400" b="0" i="0" u="none" strike="noStrike" cap="none" normalizeH="0" baseline="0">
                <a:ln>
                  <a:noFill/>
                </a:ln>
                <a:solidFill>
                  <a:srgbClr val="87711D"/>
                </a:solidFill>
                <a:effectLst/>
                <a:latin typeface="Arial Unicode MS" pitchFamily="34" charset="-128"/>
                <a:ea typeface="Menlo"/>
                <a:cs typeface="Arial" pitchFamily="34" charset="0"/>
              </a:rPr>
              <a:t>2</a:t>
            </a:r>
            <a:r>
              <a:rPr kumimoji="0" lang="en-US" sz="2400" b="0" i="0" u="none" strike="noStrike" cap="none" normalizeH="0" baseline="0">
                <a:ln>
                  <a:noFill/>
                </a:ln>
                <a:solidFill>
                  <a:srgbClr val="131513"/>
                </a:solidFill>
                <a:effectLst/>
                <a:latin typeface="Arial Unicode MS" pitchFamily="34" charset="-128"/>
                <a:ea typeface="Menlo"/>
                <a:cs typeface="Arial" pitchFamily="34" charset="0"/>
              </a:rPr>
              <a:t>; c =</a:t>
            </a:r>
            <a:r>
              <a:rPr kumimoji="0" lang="en-US" sz="2400" b="0" i="0" u="none" strike="noStrike" cap="none" normalizeH="0" baseline="0">
                <a:ln>
                  <a:noFill/>
                </a:ln>
                <a:solidFill>
                  <a:schemeClr val="tx1"/>
                </a:solidFill>
                <a:effectLst/>
                <a:latin typeface="Arial Unicode MS" pitchFamily="34" charset="-128"/>
                <a:ea typeface="Menlo"/>
                <a:cs typeface="Arial" pitchFamily="34" charset="0"/>
              </a:rPr>
              <a:t> </a:t>
            </a:r>
            <a:r>
              <a:rPr kumimoji="0" lang="en-US" sz="2400" b="0" i="0" u="none" strike="noStrike" cap="none" normalizeH="0" baseline="0">
                <a:ln>
                  <a:noFill/>
                </a:ln>
                <a:solidFill>
                  <a:srgbClr val="87711D"/>
                </a:solidFill>
                <a:effectLst/>
                <a:latin typeface="Arial Unicode MS" pitchFamily="34" charset="-128"/>
                <a:ea typeface="Menlo"/>
                <a:cs typeface="Arial" pitchFamily="34" charset="0"/>
              </a:rPr>
              <a:t>3</a:t>
            </a:r>
            <a:r>
              <a:rPr kumimoji="0" lang="en-US" sz="2400" b="0" i="0" u="none" strike="noStrike" cap="none" normalizeH="0" baseline="0">
                <a:ln>
                  <a:noFill/>
                </a:ln>
                <a:solidFill>
                  <a:schemeClr val="tx1"/>
                </a:solidFill>
                <a:effectLst/>
                <a:latin typeface="Arial" pitchFamily="34" charset="0"/>
                <a:cs typeface="Arial" pitchFamily="34"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Canh</a:t>
            </a:r>
            <a:r>
              <a:rPr lang="en-US" dirty="0"/>
              <a:t> </a:t>
            </a:r>
            <a:r>
              <a:rPr lang="en-US" dirty="0" err="1"/>
              <a:t>lề</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pPr algn="just"/>
            <a:r>
              <a:rPr lang="vi-VN" dirty="0"/>
              <a:t>C, C++ hay Java bạn sẽ biết rằng những ngôn ngữ lập trình này sử dụng { } để xác định các khối code</a:t>
            </a:r>
            <a:r>
              <a:rPr lang="en-US" dirty="0"/>
              <a:t>.</a:t>
            </a:r>
          </a:p>
          <a:p>
            <a:pPr algn="just"/>
            <a:r>
              <a:rPr lang="vi-VN" dirty="0"/>
              <a:t>Trong Python thì khác, những khối lệnh sẽ được nhận biết thông qua </a:t>
            </a:r>
            <a:r>
              <a:rPr lang="en-US" dirty="0" err="1"/>
              <a:t>canh</a:t>
            </a:r>
            <a:r>
              <a:rPr lang="en-US" dirty="0"/>
              <a:t> </a:t>
            </a:r>
            <a:r>
              <a:rPr lang="vi-VN" dirty="0"/>
              <a:t>lề. Đó là lý do vì sao </a:t>
            </a:r>
            <a:r>
              <a:rPr lang="en-US" dirty="0" err="1"/>
              <a:t>canh</a:t>
            </a:r>
            <a:r>
              <a:rPr lang="en-US" dirty="0"/>
              <a:t> </a:t>
            </a:r>
            <a:r>
              <a:rPr lang="vi-VN" dirty="0"/>
              <a:t>lề trong Python vô cùng quan trọng, nếu bạn </a:t>
            </a:r>
            <a:r>
              <a:rPr lang="en-US" dirty="0" err="1"/>
              <a:t>thừa</a:t>
            </a:r>
            <a:r>
              <a:rPr lang="en-US" dirty="0"/>
              <a:t> </a:t>
            </a:r>
            <a:r>
              <a:rPr lang="en-US" dirty="0" err="1"/>
              <a:t>hoặc</a:t>
            </a:r>
            <a:r>
              <a:rPr lang="en-US" dirty="0"/>
              <a:t> </a:t>
            </a:r>
            <a:r>
              <a:rPr lang="en-US" dirty="0" err="1"/>
              <a:t>thiếu</a:t>
            </a:r>
            <a:r>
              <a:rPr lang="en-US" dirty="0"/>
              <a:t> </a:t>
            </a:r>
            <a:r>
              <a:rPr lang="en-US" dirty="0" err="1"/>
              <a:t>khoảng</a:t>
            </a:r>
            <a:r>
              <a:rPr lang="en-US" dirty="0"/>
              <a:t> </a:t>
            </a:r>
            <a:r>
              <a:rPr lang="en-US" dirty="0" err="1"/>
              <a:t>trắng</a:t>
            </a:r>
            <a:r>
              <a:rPr lang="vi-VN" dirty="0"/>
              <a:t> là sẽ bị báo lỗi ngay.</a:t>
            </a:r>
            <a:endParaRPr lang="en-US" dirty="0"/>
          </a:p>
          <a:p>
            <a:pPr lvl="1" algn="just"/>
            <a:r>
              <a:rPr lang="vi-VN" dirty="0"/>
              <a:t>Một khối code (thường là khối lệnh của hàm, vòng lặp,</a:t>
            </a:r>
            <a:r>
              <a:rPr lang="en-US" dirty="0"/>
              <a:t> if </a:t>
            </a:r>
            <a:r>
              <a:rPr lang="vi-VN" dirty="0"/>
              <a:t>...) bắt đầu với </a:t>
            </a:r>
            <a:r>
              <a:rPr lang="en-US" dirty="0" err="1"/>
              <a:t>canh</a:t>
            </a:r>
            <a:r>
              <a:rPr lang="en-US" dirty="0"/>
              <a:t> </a:t>
            </a:r>
            <a:r>
              <a:rPr lang="vi-VN" dirty="0"/>
              <a:t>lề và kết thúc với dòng đầu tiên không </a:t>
            </a:r>
            <a:r>
              <a:rPr lang="en-US" dirty="0" err="1"/>
              <a:t>canh</a:t>
            </a:r>
            <a:r>
              <a:rPr lang="en-US" dirty="0"/>
              <a:t> </a:t>
            </a:r>
            <a:r>
              <a:rPr lang="vi-VN" dirty="0"/>
              <a:t>lề.</a:t>
            </a:r>
            <a:endParaRPr lang="en-US" dirty="0"/>
          </a:p>
        </p:txBody>
      </p:sp>
      <p:sp>
        <p:nvSpPr>
          <p:cNvPr id="43009" name="Rectangle 1"/>
          <p:cNvSpPr>
            <a:spLocks noChangeArrowheads="1"/>
          </p:cNvSpPr>
          <p:nvPr/>
        </p:nvSpPr>
        <p:spPr bwMode="auto">
          <a:xfrm>
            <a:off x="3815254" y="4950373"/>
            <a:ext cx="4177863" cy="1846659"/>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for</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err="1">
                <a:ln>
                  <a:noFill/>
                </a:ln>
                <a:solidFill>
                  <a:srgbClr val="131513"/>
                </a:solidFill>
                <a:effectLst/>
                <a:latin typeface="Arial Unicode MS" pitchFamily="34" charset="-128"/>
                <a:ea typeface="Menlo"/>
                <a:cs typeface="Arial" pitchFamily="34" charset="0"/>
              </a:rPr>
              <a:t>i</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in</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range(</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11</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24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400" b="0" i="0" u="none" strike="noStrike" cap="none" normalizeH="0" dirty="0">
                <a:ln>
                  <a:noFill/>
                </a:ln>
                <a:solidFill>
                  <a:schemeClr val="tx1"/>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print</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err="1">
                <a:ln>
                  <a:noFill/>
                </a:ln>
                <a:solidFill>
                  <a:srgbClr val="131513"/>
                </a:solidFill>
                <a:effectLst/>
                <a:latin typeface="Arial Unicode MS" pitchFamily="34" charset="-128"/>
                <a:ea typeface="Menlo"/>
                <a:cs typeface="Arial" pitchFamily="34" charset="0"/>
              </a:rPr>
              <a:t>i</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24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400" b="0" i="0" u="none" strike="noStrike" cap="none" normalizeH="0" dirty="0">
                <a:ln>
                  <a:noFill/>
                </a:ln>
                <a:solidFill>
                  <a:schemeClr val="tx1"/>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if</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err="1">
                <a:ln>
                  <a:noFill/>
                </a:ln>
                <a:solidFill>
                  <a:srgbClr val="131513"/>
                </a:solidFill>
                <a:effectLst/>
                <a:latin typeface="Arial Unicode MS" pitchFamily="34" charset="-128"/>
                <a:ea typeface="Menlo"/>
                <a:cs typeface="Arial" pitchFamily="34" charset="0"/>
              </a:rPr>
              <a:t>i</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5</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endParaRPr lang="en-US" sz="2400" dirty="0">
              <a:latin typeface="Arial Unicode MS" pitchFamily="34" charset="-128"/>
              <a:ea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dirty="0">
                <a:ln>
                  <a:noFill/>
                </a:ln>
                <a:solidFill>
                  <a:srgbClr val="AD2BEE"/>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break</a:t>
            </a:r>
            <a:r>
              <a:rPr kumimoji="0" lang="en-US" sz="2400" b="0" i="0" u="none" strike="noStrike" cap="none" normalizeH="0" baseline="0" dirty="0">
                <a:ln>
                  <a:noFill/>
                </a:ln>
                <a:solidFill>
                  <a:schemeClr val="tx1"/>
                </a:solidFill>
                <a:effectLst/>
                <a:latin typeface="Arial" pitchFamily="34" charset="0"/>
                <a:cs typeface="Arial" pitchFamily="34" charset="0"/>
              </a:rPr>
              <a:t> </a:t>
            </a:r>
          </a:p>
          <a:p>
            <a:pPr lvl="0" fontAlgn="base">
              <a:spcBef>
                <a:spcPct val="0"/>
              </a:spcBef>
              <a:spcAft>
                <a:spcPct val="0"/>
              </a:spcAft>
            </a:pPr>
            <a:r>
              <a:rPr lang="en-US" sz="2400" dirty="0">
                <a:solidFill>
                  <a:srgbClr val="AD2BEE"/>
                </a:solidFill>
                <a:latin typeface="Arial Unicode MS" pitchFamily="34" charset="-128"/>
                <a:ea typeface="Menlo"/>
                <a:cs typeface="Arial" pitchFamily="34" charset="0"/>
              </a:rPr>
              <a:t>print</a:t>
            </a:r>
            <a:r>
              <a:rPr lang="en-US" sz="2400" dirty="0">
                <a:solidFill>
                  <a:srgbClr val="131513"/>
                </a:solidFill>
                <a:latin typeface="Arial Unicode MS" pitchFamily="34" charset="-128"/>
                <a:ea typeface="Menlo"/>
                <a:cs typeface="Arial" pitchFamily="34" charset="0"/>
              </a:rPr>
              <a:t>(“hello”)</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Canh</a:t>
            </a:r>
            <a:r>
              <a:rPr lang="en-US" dirty="0"/>
              <a:t> </a:t>
            </a:r>
            <a:r>
              <a:rPr lang="en-US" dirty="0" err="1"/>
              <a:t>lề</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r>
              <a:rPr lang="vi-VN" dirty="0"/>
              <a:t>Nếu lệnh trên được viết thành:</a:t>
            </a:r>
            <a:endParaRPr lang="en-US" dirty="0"/>
          </a:p>
          <a:p>
            <a:endParaRPr lang="en-US" dirty="0"/>
          </a:p>
          <a:p>
            <a:endParaRPr lang="en-US" dirty="0"/>
          </a:p>
          <a:p>
            <a:endParaRPr lang="en-US" dirty="0"/>
          </a:p>
          <a:p>
            <a:endParaRPr lang="en-US" dirty="0"/>
          </a:p>
          <a:p>
            <a:r>
              <a:rPr lang="vi-VN" dirty="0"/>
              <a:t>Bạn sẽ nhận được thông báo lỗi ngay lập tức, và lỗi sẽ hiện trước lệnh print(i).</a:t>
            </a:r>
          </a:p>
          <a:p>
            <a:pPr>
              <a:buNone/>
            </a:pPr>
            <a:br>
              <a:rPr lang="vi-VN" dirty="0"/>
            </a:br>
            <a:endParaRPr lang="en-US" dirty="0"/>
          </a:p>
        </p:txBody>
      </p:sp>
      <p:sp>
        <p:nvSpPr>
          <p:cNvPr id="41985" name="Rectangle 1"/>
          <p:cNvSpPr>
            <a:spLocks noChangeArrowheads="1"/>
          </p:cNvSpPr>
          <p:nvPr/>
        </p:nvSpPr>
        <p:spPr bwMode="auto">
          <a:xfrm>
            <a:off x="3105806" y="2632842"/>
            <a:ext cx="4430110" cy="1477328"/>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for</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err="1">
                <a:ln>
                  <a:noFill/>
                </a:ln>
                <a:solidFill>
                  <a:srgbClr val="131513"/>
                </a:solidFill>
                <a:effectLst/>
                <a:latin typeface="Arial Unicode MS" pitchFamily="34" charset="-128"/>
                <a:ea typeface="Menlo"/>
                <a:cs typeface="Arial" pitchFamily="34" charset="0"/>
              </a:rPr>
              <a:t>i</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in</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range(</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11</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24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print</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err="1">
                <a:ln>
                  <a:noFill/>
                </a:ln>
                <a:solidFill>
                  <a:srgbClr val="131513"/>
                </a:solidFill>
                <a:effectLst/>
                <a:latin typeface="Arial Unicode MS" pitchFamily="34" charset="-128"/>
                <a:ea typeface="Menlo"/>
                <a:cs typeface="Arial" pitchFamily="34" charset="0"/>
              </a:rPr>
              <a:t>i</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24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if</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err="1">
                <a:ln>
                  <a:noFill/>
                </a:ln>
                <a:solidFill>
                  <a:srgbClr val="131513"/>
                </a:solidFill>
                <a:effectLst/>
                <a:latin typeface="Arial Unicode MS" pitchFamily="34" charset="-128"/>
                <a:ea typeface="Menlo"/>
                <a:cs typeface="Arial" pitchFamily="34" charset="0"/>
              </a:rPr>
              <a:t>i</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5</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24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AD2BEE"/>
                </a:solidFill>
                <a:effectLst/>
                <a:latin typeface="Arial Unicode MS" pitchFamily="34" charset="-128"/>
                <a:ea typeface="Menlo"/>
                <a:cs typeface="Arial" pitchFamily="34" charset="0"/>
              </a:rPr>
              <a:t>break</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pic>
        <p:nvPicPr>
          <p:cNvPr id="41987" name="Picture 3"/>
          <p:cNvPicPr>
            <a:picLocks noChangeAspect="1" noChangeArrowheads="1"/>
          </p:cNvPicPr>
          <p:nvPr/>
        </p:nvPicPr>
        <p:blipFill>
          <a:blip r:embed="rId2"/>
          <a:srcRect/>
          <a:stretch>
            <a:fillRect/>
          </a:stretch>
        </p:blipFill>
        <p:spPr bwMode="auto">
          <a:xfrm>
            <a:off x="6153361" y="4993069"/>
            <a:ext cx="6038639" cy="1439261"/>
          </a:xfrm>
          <a:prstGeom prst="rect">
            <a:avLst/>
          </a:prstGeom>
          <a:noFill/>
          <a:ln w="9525">
            <a:noFill/>
            <a:miter lim="800000"/>
            <a:headEnd/>
            <a:tailEnd/>
          </a:ln>
          <a:effectLst/>
        </p:spPr>
      </p:pic>
      <p:pic>
        <p:nvPicPr>
          <p:cNvPr id="41988" name="Picture 4"/>
          <p:cNvPicPr>
            <a:picLocks noChangeAspect="1" noChangeArrowheads="1"/>
          </p:cNvPicPr>
          <p:nvPr/>
        </p:nvPicPr>
        <p:blipFill>
          <a:blip r:embed="rId3"/>
          <a:srcRect/>
          <a:stretch>
            <a:fillRect/>
          </a:stretch>
        </p:blipFill>
        <p:spPr bwMode="auto">
          <a:xfrm>
            <a:off x="1063681" y="4873514"/>
            <a:ext cx="4524916" cy="1590347"/>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Python </a:t>
            </a:r>
            <a:r>
              <a:rPr lang="en-US" dirty="0" err="1">
                <a:latin typeface="Times New Roman" pitchFamily="18" charset="0"/>
                <a:cs typeface="Times New Roman" pitchFamily="18" charset="0"/>
              </a:rPr>
              <a:t>hỗ</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phép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logic, </a:t>
            </a:r>
            <a:r>
              <a:rPr lang="en-US" dirty="0" err="1">
                <a:latin typeface="Times New Roman" pitchFamily="18" charset="0"/>
                <a:cs typeface="Times New Roman" pitchFamily="18" charset="0"/>
              </a:rPr>
              <a:t>gán</a:t>
            </a:r>
            <a:r>
              <a:rPr lang="en-US" dirty="0">
                <a:latin typeface="Times New Roman" pitchFamily="18" charset="0"/>
                <a:cs typeface="Times New Roman" pitchFamily="18" charset="0"/>
              </a:rPr>
              <a:t>, so </a:t>
            </a:r>
            <a:r>
              <a:rPr lang="en-US" dirty="0" err="1">
                <a:latin typeface="Times New Roman" pitchFamily="18" charset="0"/>
                <a:cs typeface="Times New Roman" pitchFamily="18" charset="0"/>
              </a:rPr>
              <a:t>sánh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phép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toán</a:t>
            </a:r>
            <a:r>
              <a:rPr lang="en-US" dirty="0">
                <a:latin typeface="Times New Roman" pitchFamily="18" charset="0"/>
                <a:cs typeface="Times New Roman" pitchFamily="18" charset="0"/>
              </a:rPr>
              <a:t> bit </a:t>
            </a:r>
          </a:p>
          <a:p>
            <a:r>
              <a:rPr lang="en-US" b="1" dirty="0" err="1">
                <a:latin typeface="Times New Roman" pitchFamily="18" charset="0"/>
                <a:cs typeface="Times New Roman" pitchFamily="18" charset="0"/>
              </a:rPr>
              <a:t>Toán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tử</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học</a:t>
            </a:r>
            <a:r>
              <a:rPr lang="en-US" b="1"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 -, *, /, %, ** </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phép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lấy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dư</a:t>
            </a:r>
            <a:r>
              <a:rPr lang="en-US" dirty="0">
                <a:latin typeface="Times New Roman" pitchFamily="18" charset="0"/>
                <a:cs typeface="Times New Roman" pitchFamily="18" charset="0"/>
              </a:rPr>
              <a:t> ;   **: </a:t>
            </a:r>
            <a:r>
              <a:rPr lang="en-US" dirty="0" err="1">
                <a:latin typeface="Times New Roman" pitchFamily="18" charset="0"/>
                <a:cs typeface="Times New Roman" pitchFamily="18" charset="0"/>
              </a:rPr>
              <a:t>lũy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thừa</a:t>
            </a:r>
            <a:r>
              <a:rPr lang="en-US" dirty="0">
                <a:latin typeface="Times New Roman" pitchFamily="18" charset="0"/>
                <a:cs typeface="Times New Roman" pitchFamily="18" charset="0"/>
              </a:rPr>
              <a:t>) </a:t>
            </a:r>
          </a:p>
          <a:p>
            <a:pPr lvl="1">
              <a:buNone/>
            </a:pPr>
            <a:r>
              <a:rPr lang="en-US" dirty="0" err="1">
                <a:latin typeface="Times New Roman" pitchFamily="18" charset="0"/>
                <a:cs typeface="Times New Roman" pitchFamily="18" charset="0"/>
              </a:rPr>
              <a:t>Ví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a:t>
            </a:r>
            <a:r>
              <a:rPr lang="en-US" dirty="0">
                <a:latin typeface="Times New Roman" pitchFamily="18" charset="0"/>
                <a:cs typeface="Times New Roman" pitchFamily="18" charset="0"/>
              </a:rPr>
              <a:t> : 2**3 = 8  ;  3**3 = 27</a:t>
            </a:r>
          </a:p>
          <a:p>
            <a:r>
              <a:rPr lang="fr-FR" dirty="0"/>
              <a:t>Python </a:t>
            </a:r>
            <a:r>
              <a:rPr lang="fr-FR" dirty="0" err="1"/>
              <a:t>có</a:t>
            </a:r>
            <a:r>
              <a:rPr lang="fr-FR" dirty="0"/>
              <a:t> 2 </a:t>
            </a:r>
            <a:r>
              <a:rPr lang="fr-FR" dirty="0" err="1"/>
              <a:t>phép</a:t>
            </a:r>
            <a:r>
              <a:rPr lang="fr-FR" dirty="0"/>
              <a:t> chia: </a:t>
            </a:r>
          </a:p>
          <a:p>
            <a:pPr lvl="1"/>
            <a:r>
              <a:rPr lang="en-US" dirty="0"/>
              <a:t>c</a:t>
            </a:r>
            <a:r>
              <a:rPr lang="vi-VN" dirty="0"/>
              <a:t>hia đúng (</a:t>
            </a:r>
            <a:r>
              <a:rPr lang="vi-VN" b="1" dirty="0">
                <a:solidFill>
                  <a:srgbClr val="FF0000"/>
                </a:solidFill>
              </a:rPr>
              <a:t>/</a:t>
            </a:r>
            <a:r>
              <a:rPr lang="vi-VN" dirty="0"/>
              <a:t>): 10/3</a:t>
            </a:r>
            <a:r>
              <a:rPr lang="en-US" dirty="0"/>
              <a:t>   	</a:t>
            </a:r>
            <a:r>
              <a:rPr lang="vi-VN" dirty="0"/>
              <a:t> # 3.3333333333333335 </a:t>
            </a:r>
            <a:endParaRPr lang="en-US" dirty="0"/>
          </a:p>
          <a:p>
            <a:pPr lvl="1"/>
            <a:r>
              <a:rPr lang="en-US" dirty="0"/>
              <a:t>c</a:t>
            </a:r>
            <a:r>
              <a:rPr lang="vi-VN" dirty="0"/>
              <a:t>hia nguyên (</a:t>
            </a:r>
            <a:r>
              <a:rPr lang="vi-VN" b="1" dirty="0">
                <a:solidFill>
                  <a:srgbClr val="FF0000"/>
                </a:solidFill>
              </a:rPr>
              <a:t>//</a:t>
            </a:r>
            <a:r>
              <a:rPr lang="vi-VN" dirty="0"/>
              <a:t>): 10/3</a:t>
            </a:r>
            <a:r>
              <a:rPr lang="en-US" dirty="0"/>
              <a:t>	</a:t>
            </a:r>
            <a:r>
              <a:rPr lang="vi-VN" dirty="0"/>
              <a:t> # 3 (nhanh hơn phép /) </a:t>
            </a:r>
          </a:p>
          <a:p>
            <a:endParaRPr lang="en-US" sz="2800" dirty="0"/>
          </a:p>
          <a:p>
            <a:r>
              <a:rPr lang="en-US" sz="2800" b="1" dirty="0" err="1"/>
              <a:t>Các</a:t>
            </a:r>
            <a:r>
              <a:rPr lang="en-US" sz="2800" b="1" dirty="0"/>
              <a:t> </a:t>
            </a:r>
            <a:r>
              <a:rPr lang="en-US" sz="2800" b="1" dirty="0" err="1"/>
              <a:t>phép</a:t>
            </a:r>
            <a:r>
              <a:rPr lang="en-US" sz="2800" b="1" dirty="0"/>
              <a:t> so </a:t>
            </a:r>
            <a:r>
              <a:rPr lang="en-US" sz="2800" b="1" dirty="0" err="1"/>
              <a:t>sánh</a:t>
            </a:r>
            <a:r>
              <a:rPr lang="en-US" sz="2800" dirty="0"/>
              <a:t>: &lt;, &lt;=, &gt;, &gt;=, !=, == </a:t>
            </a:r>
          </a:p>
          <a:p>
            <a:endParaRPr lang="vi-VN" sz="2800" dirty="0"/>
          </a:p>
          <a:p>
            <a:pPr lvl="2"/>
            <a:endParaRPr lang="fr-FR" dirty="0"/>
          </a:p>
          <a:p>
            <a:pPr lvl="1"/>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7189075" y="5481990"/>
            <a:ext cx="3531477" cy="1107996"/>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r>
              <a:rPr lang="es-ES" sz="2400" dirty="0"/>
              <a:t>x = 4</a:t>
            </a:r>
          </a:p>
          <a:p>
            <a:r>
              <a:rPr lang="es-ES" sz="2400" dirty="0"/>
              <a:t> y = 5</a:t>
            </a:r>
          </a:p>
          <a:p>
            <a:r>
              <a:rPr lang="es-ES" sz="2400" dirty="0"/>
              <a:t> </a:t>
            </a:r>
            <a:r>
              <a:rPr lang="es-ES" sz="2400" dirty="0" err="1"/>
              <a:t>print</a:t>
            </a:r>
            <a:r>
              <a:rPr lang="es-ES" sz="2400" dirty="0"/>
              <a:t>('x &gt; y </a:t>
            </a:r>
            <a:r>
              <a:rPr lang="es-ES" sz="2400" dirty="0" err="1"/>
              <a:t>is</a:t>
            </a:r>
            <a:r>
              <a:rPr lang="es-ES" sz="2400" dirty="0"/>
              <a:t>', x&gt;y)</a:t>
            </a:r>
            <a:endParaRPr lang="en-US" sz="2400" dirty="0"/>
          </a:p>
        </p:txBody>
      </p:sp>
      <p:pic>
        <p:nvPicPr>
          <p:cNvPr id="77826" name="Picture 2"/>
          <p:cNvPicPr>
            <a:picLocks noChangeAspect="1" noChangeArrowheads="1"/>
          </p:cNvPicPr>
          <p:nvPr/>
        </p:nvPicPr>
        <p:blipFill>
          <a:blip r:embed="rId2"/>
          <a:srcRect/>
          <a:stretch>
            <a:fillRect/>
          </a:stretch>
        </p:blipFill>
        <p:spPr bwMode="auto">
          <a:xfrm>
            <a:off x="1491320" y="5740947"/>
            <a:ext cx="5600360" cy="111705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r>
              <a:rPr lang="en-US" b="1" dirty="0" err="1"/>
              <a:t>Toán</a:t>
            </a:r>
            <a:r>
              <a:rPr lang="en-US" b="1" dirty="0"/>
              <a:t> </a:t>
            </a:r>
            <a:r>
              <a:rPr lang="en-US" b="1" dirty="0" err="1"/>
              <a:t>tử</a:t>
            </a:r>
            <a:r>
              <a:rPr lang="en-US" b="1" dirty="0"/>
              <a:t> </a:t>
            </a:r>
            <a:r>
              <a:rPr lang="en-US" b="1" dirty="0" err="1"/>
              <a:t>gán</a:t>
            </a:r>
            <a:r>
              <a:rPr lang="en-US" b="1" dirty="0"/>
              <a:t>: </a:t>
            </a:r>
            <a:r>
              <a:rPr lang="vi-VN" dirty="0"/>
              <a:t>Các toán tử gán khác nhau được sử dụng trong Python là (</a:t>
            </a:r>
            <a:r>
              <a:rPr lang="en-US" dirty="0"/>
              <a:t>=, </a:t>
            </a:r>
            <a:r>
              <a:rPr lang="vi-VN" dirty="0"/>
              <a:t>+=, -=, *=, /=, ...)</a:t>
            </a:r>
            <a:endParaRPr lang="en-US" dirty="0"/>
          </a:p>
        </p:txBody>
      </p:sp>
      <p:pic>
        <p:nvPicPr>
          <p:cNvPr id="78850" name="Picture 2"/>
          <p:cNvPicPr>
            <a:picLocks noChangeAspect="1" noChangeArrowheads="1"/>
          </p:cNvPicPr>
          <p:nvPr/>
        </p:nvPicPr>
        <p:blipFill>
          <a:blip r:embed="rId2"/>
          <a:srcRect/>
          <a:stretch>
            <a:fillRect/>
          </a:stretch>
        </p:blipFill>
        <p:spPr bwMode="auto">
          <a:xfrm>
            <a:off x="331076" y="2990193"/>
            <a:ext cx="5355301" cy="1566041"/>
          </a:xfrm>
          <a:prstGeom prst="rect">
            <a:avLst/>
          </a:prstGeom>
          <a:noFill/>
          <a:ln w="9525">
            <a:noFill/>
            <a:miter lim="800000"/>
            <a:headEnd/>
            <a:tailEnd/>
          </a:ln>
          <a:effectLst/>
        </p:spPr>
      </p:pic>
      <p:pic>
        <p:nvPicPr>
          <p:cNvPr id="78851" name="Picture 3"/>
          <p:cNvPicPr>
            <a:picLocks noChangeAspect="1" noChangeArrowheads="1"/>
          </p:cNvPicPr>
          <p:nvPr/>
        </p:nvPicPr>
        <p:blipFill>
          <a:blip r:embed="rId3"/>
          <a:srcRect/>
          <a:stretch>
            <a:fillRect/>
          </a:stretch>
        </p:blipFill>
        <p:spPr bwMode="auto">
          <a:xfrm>
            <a:off x="5790870" y="3015977"/>
            <a:ext cx="6173979" cy="2438892"/>
          </a:xfrm>
          <a:prstGeom prst="rect">
            <a:avLst/>
          </a:prstGeom>
          <a:noFill/>
          <a:ln w="9525">
            <a:noFill/>
            <a:miter lim="800000"/>
            <a:headEnd/>
            <a:tailEnd/>
          </a:ln>
          <a:effectLst/>
        </p:spPr>
      </p:pic>
      <p:pic>
        <p:nvPicPr>
          <p:cNvPr id="78852" name="Picture 4"/>
          <p:cNvPicPr>
            <a:picLocks noChangeAspect="1" noChangeArrowheads="1"/>
          </p:cNvPicPr>
          <p:nvPr/>
        </p:nvPicPr>
        <p:blipFill>
          <a:blip r:embed="rId4"/>
          <a:srcRect/>
          <a:stretch>
            <a:fillRect/>
          </a:stretch>
        </p:blipFill>
        <p:spPr bwMode="auto">
          <a:xfrm>
            <a:off x="206594" y="5486398"/>
            <a:ext cx="7368075" cy="130853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r>
              <a:rPr lang="en-US" b="1" dirty="0" err="1"/>
              <a:t>Toán</a:t>
            </a:r>
            <a:r>
              <a:rPr lang="en-US" b="1" dirty="0"/>
              <a:t> </a:t>
            </a:r>
            <a:r>
              <a:rPr lang="en-US" b="1" dirty="0" err="1"/>
              <a:t>tử</a:t>
            </a:r>
            <a:r>
              <a:rPr lang="en-US" b="1" dirty="0"/>
              <a:t> logic:   </a:t>
            </a:r>
            <a:r>
              <a:rPr lang="en-US" b="1" dirty="0">
                <a:solidFill>
                  <a:srgbClr val="FF0000"/>
                </a:solidFill>
              </a:rPr>
              <a:t>and, or, not </a:t>
            </a:r>
          </a:p>
          <a:p>
            <a:endParaRPr lang="en-US" dirty="0"/>
          </a:p>
        </p:txBody>
      </p:sp>
      <p:pic>
        <p:nvPicPr>
          <p:cNvPr id="79874" name="Picture 2"/>
          <p:cNvPicPr>
            <a:picLocks noChangeAspect="1" noChangeArrowheads="1"/>
          </p:cNvPicPr>
          <p:nvPr/>
        </p:nvPicPr>
        <p:blipFill>
          <a:blip r:embed="rId2"/>
          <a:srcRect/>
          <a:stretch>
            <a:fillRect/>
          </a:stretch>
        </p:blipFill>
        <p:spPr bwMode="auto">
          <a:xfrm>
            <a:off x="448660" y="2671270"/>
            <a:ext cx="5172122" cy="2231806"/>
          </a:xfrm>
          <a:prstGeom prst="rect">
            <a:avLst/>
          </a:prstGeom>
          <a:noFill/>
          <a:ln w="9525">
            <a:noFill/>
            <a:miter lim="800000"/>
            <a:headEnd/>
            <a:tailEnd/>
          </a:ln>
          <a:effectLst/>
        </p:spPr>
      </p:pic>
      <p:pic>
        <p:nvPicPr>
          <p:cNvPr id="79875" name="Picture 3"/>
          <p:cNvPicPr>
            <a:picLocks noChangeAspect="1" noChangeArrowheads="1"/>
          </p:cNvPicPr>
          <p:nvPr/>
        </p:nvPicPr>
        <p:blipFill>
          <a:blip r:embed="rId3"/>
          <a:srcRect/>
          <a:stretch>
            <a:fillRect/>
          </a:stretch>
        </p:blipFill>
        <p:spPr bwMode="auto">
          <a:xfrm>
            <a:off x="6173513" y="2712983"/>
            <a:ext cx="5377961" cy="241081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r>
              <a:rPr lang="en-US" b="1" dirty="0" err="1"/>
              <a:t>Toán</a:t>
            </a:r>
            <a:r>
              <a:rPr lang="en-US" b="1" dirty="0"/>
              <a:t> </a:t>
            </a:r>
            <a:r>
              <a:rPr lang="en-US" b="1" dirty="0" err="1"/>
              <a:t>tử</a:t>
            </a:r>
            <a:r>
              <a:rPr lang="en-US" b="1" dirty="0"/>
              <a:t> </a:t>
            </a:r>
            <a:r>
              <a:rPr lang="en-US" b="1" dirty="0" err="1"/>
              <a:t>thành</a:t>
            </a:r>
            <a:r>
              <a:rPr lang="en-US" b="1" dirty="0"/>
              <a:t> </a:t>
            </a:r>
            <a:r>
              <a:rPr lang="en-US" b="1" dirty="0" err="1"/>
              <a:t>viên</a:t>
            </a:r>
            <a:r>
              <a:rPr lang="en-US" b="1" dirty="0"/>
              <a:t> : </a:t>
            </a:r>
            <a:r>
              <a:rPr lang="vi-VN" dirty="0"/>
              <a:t>Các toán tử này kiểm tra tư cách thành viên trong một tập như danh sách, chuỗi hoặc tuple. Có hai toán tử thành viên được sử dụng trong Python là (</a:t>
            </a:r>
            <a:r>
              <a:rPr lang="vi-VN" b="1" dirty="0">
                <a:solidFill>
                  <a:srgbClr val="FF0000"/>
                </a:solidFill>
              </a:rPr>
              <a:t>in, not in</a:t>
            </a:r>
            <a:r>
              <a:rPr lang="vi-VN" dirty="0"/>
              <a:t>). Kết quả trả về phụ thuộc vào việc biến có tồn tại trong chuỗi hoặc tập cho trước hay không.</a:t>
            </a:r>
            <a:endParaRPr lang="en-US" dirty="0"/>
          </a:p>
          <a:p>
            <a:pPr>
              <a:buNone/>
            </a:pPr>
            <a:br>
              <a:rPr lang="en-US" dirty="0"/>
            </a:br>
            <a:endParaRPr lang="en-US" dirty="0"/>
          </a:p>
        </p:txBody>
      </p:sp>
      <p:pic>
        <p:nvPicPr>
          <p:cNvPr id="80898" name="Picture 2"/>
          <p:cNvPicPr>
            <a:picLocks noChangeAspect="1" noChangeArrowheads="1"/>
          </p:cNvPicPr>
          <p:nvPr/>
        </p:nvPicPr>
        <p:blipFill>
          <a:blip r:embed="rId2"/>
          <a:srcRect/>
          <a:stretch>
            <a:fillRect/>
          </a:stretch>
        </p:blipFill>
        <p:spPr bwMode="auto">
          <a:xfrm>
            <a:off x="236153" y="3927749"/>
            <a:ext cx="6859153" cy="2930251"/>
          </a:xfrm>
          <a:prstGeom prst="rect">
            <a:avLst/>
          </a:prstGeom>
          <a:noFill/>
          <a:ln w="9525">
            <a:noFill/>
            <a:miter lim="800000"/>
            <a:headEnd/>
            <a:tailEnd/>
          </a:ln>
          <a:effectLst/>
        </p:spPr>
      </p:pic>
      <p:pic>
        <p:nvPicPr>
          <p:cNvPr id="80899" name="Picture 3"/>
          <p:cNvPicPr>
            <a:picLocks noChangeAspect="1" noChangeArrowheads="1"/>
          </p:cNvPicPr>
          <p:nvPr/>
        </p:nvPicPr>
        <p:blipFill>
          <a:blip r:embed="rId3"/>
          <a:srcRect/>
          <a:stretch>
            <a:fillRect/>
          </a:stretch>
        </p:blipFill>
        <p:spPr bwMode="auto">
          <a:xfrm>
            <a:off x="7253968" y="4069474"/>
            <a:ext cx="4938032" cy="10858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r>
              <a:rPr lang="en-US" dirty="0"/>
              <a:t>: Number</a:t>
            </a:r>
          </a:p>
        </p:txBody>
      </p:sp>
      <p:sp>
        <p:nvSpPr>
          <p:cNvPr id="3" name="Content Placeholder 2"/>
          <p:cNvSpPr>
            <a:spLocks noGrp="1"/>
          </p:cNvSpPr>
          <p:nvPr>
            <p:ph idx="1"/>
          </p:nvPr>
        </p:nvSpPr>
        <p:spPr/>
        <p:txBody>
          <a:bodyPr/>
          <a:lstStyle/>
          <a:p>
            <a:r>
              <a:rPr lang="vi-VN" dirty="0"/>
              <a:t>Python hỗ trợ số nguyên, số thập phân và số phức, chúng lần lượt được định nghĩa là các lớp int, float, complex trong Python</a:t>
            </a:r>
            <a:endParaRPr lang="en-US" dirty="0"/>
          </a:p>
          <a:p>
            <a:r>
              <a:rPr lang="vi-VN" dirty="0"/>
              <a:t>Số nguyên trong Python không bị giới hạn độ dài, số thập phân bị giới hạn đến 16 số sau dấu thập phân.</a:t>
            </a:r>
            <a:endParaRPr lang="en-US" dirty="0"/>
          </a:p>
        </p:txBody>
      </p:sp>
      <p:pic>
        <p:nvPicPr>
          <p:cNvPr id="81923" name="Picture 3"/>
          <p:cNvPicPr>
            <a:picLocks noChangeAspect="1" noChangeArrowheads="1"/>
          </p:cNvPicPr>
          <p:nvPr/>
        </p:nvPicPr>
        <p:blipFill>
          <a:blip r:embed="rId2"/>
          <a:srcRect/>
          <a:stretch>
            <a:fillRect/>
          </a:stretch>
        </p:blipFill>
        <p:spPr bwMode="auto">
          <a:xfrm>
            <a:off x="1759662" y="3762212"/>
            <a:ext cx="9609988" cy="2591291"/>
          </a:xfrm>
          <a:prstGeom prst="rect">
            <a:avLst/>
          </a:prstGeom>
          <a:noFill/>
          <a:ln w="9525">
            <a:noFill/>
            <a:miter lim="800000"/>
            <a:headEnd/>
            <a:tailEnd/>
          </a:ln>
          <a:effectLst/>
        </p:spPr>
      </p:pic>
      <p:sp>
        <p:nvSpPr>
          <p:cNvPr id="6" name="Rectangle 5"/>
          <p:cNvSpPr/>
          <p:nvPr/>
        </p:nvSpPr>
        <p:spPr>
          <a:xfrm>
            <a:off x="1977615" y="6441370"/>
            <a:ext cx="3844322" cy="369332"/>
          </a:xfrm>
          <a:prstGeom prst="rect">
            <a:avLst/>
          </a:prstGeom>
        </p:spPr>
        <p:txBody>
          <a:bodyPr wrap="none">
            <a:spAutoFit/>
          </a:bodyPr>
          <a:lstStyle/>
          <a:p>
            <a:r>
              <a:rPr lang="vi-VN" dirty="0"/>
              <a:t>(Bạn đặt tiền tố nhưng không có dấu ' ‘</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r>
              <a:rPr lang="en-US" dirty="0"/>
              <a:t>: Number</a:t>
            </a:r>
          </a:p>
        </p:txBody>
      </p:sp>
      <p:sp>
        <p:nvSpPr>
          <p:cNvPr id="3" name="Content Placeholder 2"/>
          <p:cNvSpPr>
            <a:spLocks noGrp="1"/>
          </p:cNvSpPr>
          <p:nvPr>
            <p:ph idx="1"/>
          </p:nvPr>
        </p:nvSpPr>
        <p:spPr/>
        <p:txBody>
          <a:bodyPr/>
          <a:lstStyle/>
          <a:p>
            <a:r>
              <a:rPr lang="vi-VN" dirty="0"/>
              <a:t>Python viết số nguyên theo nhiều hệ cơ số </a:t>
            </a:r>
          </a:p>
          <a:p>
            <a:endParaRPr lang="en-US" dirty="0"/>
          </a:p>
        </p:txBody>
      </p:sp>
      <p:pic>
        <p:nvPicPr>
          <p:cNvPr id="40961" name="Picture 1"/>
          <p:cNvPicPr>
            <a:picLocks noChangeAspect="1" noChangeArrowheads="1"/>
          </p:cNvPicPr>
          <p:nvPr/>
        </p:nvPicPr>
        <p:blipFill>
          <a:blip r:embed="rId2"/>
          <a:srcRect/>
          <a:stretch>
            <a:fillRect/>
          </a:stretch>
        </p:blipFill>
        <p:spPr bwMode="auto">
          <a:xfrm>
            <a:off x="2172522" y="2468616"/>
            <a:ext cx="5206450" cy="1709245"/>
          </a:xfrm>
          <a:prstGeom prst="rect">
            <a:avLst/>
          </a:prstGeom>
          <a:noFill/>
          <a:ln w="9525">
            <a:noFill/>
            <a:miter lim="800000"/>
            <a:headEnd/>
            <a:tailEnd/>
          </a:ln>
          <a:effectLst/>
        </p:spPr>
      </p:pic>
      <p:pic>
        <p:nvPicPr>
          <p:cNvPr id="40962" name="Picture 2"/>
          <p:cNvPicPr>
            <a:picLocks noChangeAspect="1" noChangeArrowheads="1"/>
          </p:cNvPicPr>
          <p:nvPr/>
        </p:nvPicPr>
        <p:blipFill>
          <a:blip r:embed="rId3"/>
          <a:srcRect/>
          <a:stretch>
            <a:fillRect/>
          </a:stretch>
        </p:blipFill>
        <p:spPr bwMode="auto">
          <a:xfrm>
            <a:off x="544733" y="4131411"/>
            <a:ext cx="3822316" cy="2458575"/>
          </a:xfrm>
          <a:prstGeom prst="rect">
            <a:avLst/>
          </a:prstGeom>
          <a:noFill/>
          <a:ln w="9525">
            <a:noFill/>
            <a:miter lim="800000"/>
            <a:headEnd/>
            <a:tailEnd/>
          </a:ln>
          <a:effectLst/>
        </p:spPr>
      </p:pic>
      <p:pic>
        <p:nvPicPr>
          <p:cNvPr id="40963" name="Picture 3"/>
          <p:cNvPicPr>
            <a:picLocks noChangeAspect="1" noChangeArrowheads="1"/>
          </p:cNvPicPr>
          <p:nvPr/>
        </p:nvPicPr>
        <p:blipFill>
          <a:blip r:embed="rId4"/>
          <a:srcRect/>
          <a:stretch>
            <a:fillRect/>
          </a:stretch>
        </p:blipFill>
        <p:spPr bwMode="auto">
          <a:xfrm>
            <a:off x="4675461" y="4233864"/>
            <a:ext cx="4695262" cy="230882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Từ</a:t>
            </a:r>
            <a:r>
              <a:rPr lang="en-US" dirty="0"/>
              <a:t> </a:t>
            </a:r>
            <a:r>
              <a:rPr lang="en-US" dirty="0" err="1"/>
              <a:t>Khóa</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pPr algn="just"/>
            <a:r>
              <a:rPr lang="en-US" dirty="0" err="1"/>
              <a:t>Những</a:t>
            </a:r>
            <a:r>
              <a:rPr lang="en-US" dirty="0"/>
              <a:t> </a:t>
            </a:r>
            <a:r>
              <a:rPr lang="en-US" dirty="0" err="1"/>
              <a:t>từ</a:t>
            </a:r>
            <a:r>
              <a:rPr lang="en-US" dirty="0"/>
              <a:t> </a:t>
            </a:r>
            <a:r>
              <a:rPr lang="en-US" dirty="0" err="1"/>
              <a:t>chỉ</a:t>
            </a:r>
            <a:r>
              <a:rPr lang="en-US" dirty="0"/>
              <a:t> </a:t>
            </a:r>
            <a:r>
              <a:rPr lang="en-US" dirty="0" err="1"/>
              <a:t>dành</a:t>
            </a:r>
            <a:r>
              <a:rPr lang="en-US" dirty="0"/>
              <a:t> </a:t>
            </a:r>
            <a:r>
              <a:rPr lang="en-US" dirty="0" err="1"/>
              <a:t>riêng</a:t>
            </a:r>
            <a:r>
              <a:rPr lang="en-US" dirty="0"/>
              <a:t> </a:t>
            </a:r>
            <a:r>
              <a:rPr lang="en-US" dirty="0" err="1"/>
              <a:t>cho</a:t>
            </a:r>
            <a:r>
              <a:rPr lang="en-US" dirty="0"/>
              <a:t> Python</a:t>
            </a:r>
          </a:p>
          <a:p>
            <a:pPr algn="just"/>
            <a:r>
              <a:rPr lang="vi-VN" dirty="0"/>
              <a:t>Trong Python, ngoại trừ </a:t>
            </a:r>
            <a:r>
              <a:rPr lang="vi-VN" b="1" dirty="0"/>
              <a:t>True, False và None</a:t>
            </a:r>
            <a:r>
              <a:rPr lang="vi-VN" dirty="0"/>
              <a:t> được viết hoa ra thì các keyword khác đều được viết dưới dạng chữ thường, đây là điều bắt buộc.</a:t>
            </a:r>
            <a:endParaRPr lang="en-US" dirty="0"/>
          </a:p>
        </p:txBody>
      </p:sp>
      <p:pic>
        <p:nvPicPr>
          <p:cNvPr id="8194" name="Picture 2"/>
          <p:cNvPicPr>
            <a:picLocks noChangeAspect="1" noChangeArrowheads="1"/>
          </p:cNvPicPr>
          <p:nvPr/>
        </p:nvPicPr>
        <p:blipFill>
          <a:blip r:embed="rId2"/>
          <a:srcRect/>
          <a:stretch>
            <a:fillRect/>
          </a:stretch>
        </p:blipFill>
        <p:spPr bwMode="auto">
          <a:xfrm>
            <a:off x="2017985" y="3406008"/>
            <a:ext cx="8232945" cy="297902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r>
              <a:rPr lang="en-US" dirty="0"/>
              <a:t>: Number</a:t>
            </a:r>
          </a:p>
        </p:txBody>
      </p:sp>
      <p:sp>
        <p:nvSpPr>
          <p:cNvPr id="3" name="Content Placeholder 2"/>
          <p:cNvSpPr>
            <a:spLocks noGrp="1"/>
          </p:cNvSpPr>
          <p:nvPr>
            <p:ph idx="1"/>
          </p:nvPr>
        </p:nvSpPr>
        <p:spPr/>
        <p:txBody>
          <a:bodyPr/>
          <a:lstStyle/>
          <a:p>
            <a:r>
              <a:rPr lang="vi-VN" dirty="0"/>
              <a:t>Chuyển đổi từ số nguyên thành string ở các hệ cơ số khác nhau </a:t>
            </a:r>
          </a:p>
          <a:p>
            <a:endParaRPr lang="en-US" dirty="0"/>
          </a:p>
        </p:txBody>
      </p:sp>
      <p:pic>
        <p:nvPicPr>
          <p:cNvPr id="39937" name="Picture 1"/>
          <p:cNvPicPr>
            <a:picLocks noChangeAspect="1" noChangeArrowheads="1"/>
          </p:cNvPicPr>
          <p:nvPr/>
        </p:nvPicPr>
        <p:blipFill>
          <a:blip r:embed="rId2"/>
          <a:srcRect/>
          <a:stretch>
            <a:fillRect/>
          </a:stretch>
        </p:blipFill>
        <p:spPr bwMode="auto">
          <a:xfrm>
            <a:off x="777929" y="4255540"/>
            <a:ext cx="3620650" cy="2336479"/>
          </a:xfrm>
          <a:prstGeom prst="rect">
            <a:avLst/>
          </a:prstGeom>
          <a:noFill/>
          <a:ln w="9525">
            <a:noFill/>
            <a:miter lim="800000"/>
            <a:headEnd/>
            <a:tailEnd/>
          </a:ln>
          <a:effectLst/>
        </p:spPr>
      </p:pic>
      <p:pic>
        <p:nvPicPr>
          <p:cNvPr id="39938" name="Picture 2"/>
          <p:cNvPicPr>
            <a:picLocks noChangeAspect="1" noChangeArrowheads="1"/>
          </p:cNvPicPr>
          <p:nvPr/>
        </p:nvPicPr>
        <p:blipFill>
          <a:blip r:embed="rId3"/>
          <a:srcRect/>
          <a:stretch>
            <a:fillRect/>
          </a:stretch>
        </p:blipFill>
        <p:spPr bwMode="auto">
          <a:xfrm>
            <a:off x="4807169" y="4460328"/>
            <a:ext cx="4703287" cy="2066596"/>
          </a:xfrm>
          <a:prstGeom prst="rect">
            <a:avLst/>
          </a:prstGeom>
          <a:noFill/>
          <a:ln w="9525">
            <a:noFill/>
            <a:miter lim="800000"/>
            <a:headEnd/>
            <a:tailEnd/>
          </a:ln>
          <a:effectLst/>
        </p:spPr>
      </p:pic>
      <p:pic>
        <p:nvPicPr>
          <p:cNvPr id="39939" name="Picture 3"/>
          <p:cNvPicPr>
            <a:picLocks noChangeAspect="1" noChangeArrowheads="1"/>
          </p:cNvPicPr>
          <p:nvPr/>
        </p:nvPicPr>
        <p:blipFill>
          <a:blip r:embed="rId4"/>
          <a:srcRect/>
          <a:stretch>
            <a:fillRect/>
          </a:stretch>
        </p:blipFill>
        <p:spPr bwMode="auto">
          <a:xfrm>
            <a:off x="1474240" y="2536114"/>
            <a:ext cx="7606974" cy="1752107"/>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r>
              <a:rPr lang="en-US" dirty="0"/>
              <a:t>: Number</a:t>
            </a:r>
          </a:p>
        </p:txBody>
      </p:sp>
      <p:sp>
        <p:nvSpPr>
          <p:cNvPr id="3" name="Content Placeholder 2"/>
          <p:cNvSpPr>
            <a:spLocks noGrp="1"/>
          </p:cNvSpPr>
          <p:nvPr>
            <p:ph idx="1"/>
          </p:nvPr>
        </p:nvSpPr>
        <p:spPr/>
        <p:txBody>
          <a:bodyPr/>
          <a:lstStyle/>
          <a:p>
            <a:r>
              <a:rPr lang="vi-VN" dirty="0"/>
              <a:t>Python hỗ trợ kiểu số phức, với chữ j đại diện cho phần ảo </a:t>
            </a:r>
          </a:p>
          <a:p>
            <a:endParaRPr lang="en-US" dirty="0"/>
          </a:p>
        </p:txBody>
      </p:sp>
      <p:pic>
        <p:nvPicPr>
          <p:cNvPr id="37889" name="Picture 1"/>
          <p:cNvPicPr>
            <a:picLocks noChangeAspect="1" noChangeArrowheads="1"/>
          </p:cNvPicPr>
          <p:nvPr/>
        </p:nvPicPr>
        <p:blipFill>
          <a:blip r:embed="rId2"/>
          <a:srcRect/>
          <a:stretch>
            <a:fillRect/>
          </a:stretch>
        </p:blipFill>
        <p:spPr bwMode="auto">
          <a:xfrm>
            <a:off x="1308866" y="2583574"/>
            <a:ext cx="8876094" cy="190959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r>
              <a:rPr lang="en-US" dirty="0"/>
              <a:t>: Number</a:t>
            </a:r>
          </a:p>
        </p:txBody>
      </p:sp>
      <p:sp>
        <p:nvSpPr>
          <p:cNvPr id="3" name="Content Placeholder 2"/>
          <p:cNvSpPr>
            <a:spLocks noGrp="1"/>
          </p:cNvSpPr>
          <p:nvPr>
            <p:ph idx="1"/>
          </p:nvPr>
        </p:nvSpPr>
        <p:spPr/>
        <p:txBody>
          <a:bodyPr/>
          <a:lstStyle/>
          <a:p>
            <a:pPr>
              <a:buNone/>
            </a:pPr>
            <a:r>
              <a:rPr lang="vi-VN" b="1" dirty="0"/>
              <a:t>Chuyển đổi giữa các kiểu số trong Python</a:t>
            </a:r>
          </a:p>
          <a:p>
            <a:r>
              <a:rPr lang="vi-VN" dirty="0"/>
              <a:t>Ví dụ: Nếu bạn thực hiện phép cộng giữa số nguyên là 2 và số thập phân là 3.0, thì 2 sẽ bị cưỡng chế chuyển thành số thập phân 2.0 và kết quả trả về sẽ là số thập phân 5.0. </a:t>
            </a:r>
            <a:br>
              <a:rPr lang="vi-VN" dirty="0"/>
            </a:br>
            <a:endParaRPr lang="en-US" dirty="0"/>
          </a:p>
        </p:txBody>
      </p:sp>
      <p:sp>
        <p:nvSpPr>
          <p:cNvPr id="36865" name="Rectangle 1"/>
          <p:cNvSpPr>
            <a:spLocks noChangeArrowheads="1"/>
          </p:cNvSpPr>
          <p:nvPr/>
        </p:nvSpPr>
        <p:spPr bwMode="auto">
          <a:xfrm>
            <a:off x="4193628" y="3594537"/>
            <a:ext cx="2695904" cy="861774"/>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&gt;&gt;&gt;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3.0</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87711D"/>
                </a:solidFill>
                <a:effectLst/>
                <a:latin typeface="Arial Unicode MS" pitchFamily="34" charset="-128"/>
                <a:ea typeface="Menlo"/>
                <a:cs typeface="Arial" pitchFamily="34" charset="0"/>
              </a:rPr>
              <a:t>5.0</a:t>
            </a:r>
            <a:r>
              <a:rPr kumimoji="0" lang="en-US" sz="2800" b="0" i="0" u="none" strike="noStrike" cap="none" normalizeH="0" baseline="0" dirty="0">
                <a:ln>
                  <a:noFill/>
                </a:ln>
                <a:solidFill>
                  <a:schemeClr val="tx1"/>
                </a:solidFill>
                <a:effectLst/>
                <a:latin typeface="Arial" pitchFamily="34" charset="0"/>
                <a:cs typeface="Arial" pitchFamily="34" charset="0"/>
              </a:rPr>
              <a:t> </a:t>
            </a:r>
          </a:p>
        </p:txBody>
      </p:sp>
      <p:sp>
        <p:nvSpPr>
          <p:cNvPr id="5" name="Rectangle 4"/>
          <p:cNvSpPr/>
          <p:nvPr/>
        </p:nvSpPr>
        <p:spPr>
          <a:xfrm>
            <a:off x="7778060" y="3654237"/>
            <a:ext cx="2359168" cy="523220"/>
          </a:xfrm>
          <a:prstGeom prst="rect">
            <a:avLst/>
          </a:prstGeom>
        </p:spPr>
        <p:txBody>
          <a:bodyPr wrap="square">
            <a:spAutoFit/>
          </a:bodyPr>
          <a:lstStyle/>
          <a:p>
            <a:r>
              <a:rPr lang="en-US" sz="2800" dirty="0"/>
              <a:t>print(2+ 3.0)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Dữ</a:t>
            </a:r>
            <a:r>
              <a:rPr lang="en-US" dirty="0"/>
              <a:t> </a:t>
            </a:r>
            <a:r>
              <a:rPr lang="en-US" dirty="0" err="1"/>
              <a:t>Liệu</a:t>
            </a:r>
            <a:r>
              <a:rPr lang="en-US" dirty="0"/>
              <a:t>: Number</a:t>
            </a:r>
          </a:p>
        </p:txBody>
      </p:sp>
      <p:sp>
        <p:nvSpPr>
          <p:cNvPr id="3" name="Content Placeholder 2"/>
          <p:cNvSpPr>
            <a:spLocks noGrp="1"/>
          </p:cNvSpPr>
          <p:nvPr>
            <p:ph idx="1"/>
          </p:nvPr>
        </p:nvSpPr>
        <p:spPr/>
        <p:txBody>
          <a:bodyPr/>
          <a:lstStyle/>
          <a:p>
            <a:r>
              <a:rPr lang="en-US" dirty="0"/>
              <a:t>C</a:t>
            </a:r>
            <a:r>
              <a:rPr lang="vi-VN" dirty="0"/>
              <a:t>ó thể sử dụng các hàm Python tích hợp sẵn như </a:t>
            </a:r>
            <a:r>
              <a:rPr lang="vi-VN" b="1" dirty="0"/>
              <a:t>int(), float() </a:t>
            </a:r>
            <a:r>
              <a:rPr lang="vi-VN" dirty="0"/>
              <a:t>và</a:t>
            </a:r>
            <a:r>
              <a:rPr lang="vi-VN" b="1" dirty="0"/>
              <a:t> complex()</a:t>
            </a:r>
            <a:r>
              <a:rPr lang="vi-VN" dirty="0"/>
              <a:t> để chuyển đổi giữa các kiểu số một cách rõ ràng. Những hàm này thậm chí có thể chuyển đổi từ các chuỗi.</a:t>
            </a:r>
            <a:endParaRPr lang="en-US" dirty="0"/>
          </a:p>
        </p:txBody>
      </p:sp>
      <p:sp>
        <p:nvSpPr>
          <p:cNvPr id="35842" name="Rectangle 2"/>
          <p:cNvSpPr>
            <a:spLocks noChangeArrowheads="1"/>
          </p:cNvSpPr>
          <p:nvPr/>
        </p:nvSpPr>
        <p:spPr bwMode="auto">
          <a:xfrm>
            <a:off x="2648607" y="3342289"/>
            <a:ext cx="3484179" cy="2954655"/>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&gt;&gt;&gt; </a:t>
            </a:r>
            <a:r>
              <a:rPr kumimoji="0" lang="en-US" sz="2400" b="0" i="0" u="none" strike="noStrike" cap="none" normalizeH="0" baseline="0" dirty="0" err="1">
                <a:ln>
                  <a:noFill/>
                </a:ln>
                <a:solidFill>
                  <a:srgbClr val="131513"/>
                </a:solidFill>
                <a:effectLst/>
                <a:latin typeface="Arial Unicode MS" pitchFamily="34" charset="-128"/>
                <a:ea typeface="Menlo"/>
                <a:cs typeface="Arial" pitchFamily="34" charset="0"/>
              </a:rPr>
              <a:t>int</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3.6</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3</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&gt;&gt;&gt; </a:t>
            </a:r>
            <a:r>
              <a:rPr kumimoji="0" lang="en-US" sz="2400" b="0" i="0" u="none" strike="noStrike" cap="none" normalizeH="0" baseline="0" dirty="0" err="1">
                <a:ln>
                  <a:noFill/>
                </a:ln>
                <a:solidFill>
                  <a:srgbClr val="131513"/>
                </a:solidFill>
                <a:effectLst/>
                <a:latin typeface="Arial Unicode MS" pitchFamily="34" charset="-128"/>
                <a:ea typeface="Menlo"/>
                <a:cs typeface="Arial" pitchFamily="34" charset="0"/>
              </a:rPr>
              <a:t>int</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1.2</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1</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&gt;&gt;&gt; float(</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7</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7.0</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&gt;&gt;&gt; complex(</a:t>
            </a:r>
            <a:r>
              <a:rPr kumimoji="0" lang="en-US" sz="2400" b="0" i="0" u="none" strike="noStrike" cap="none" normalizeH="0" baseline="0" dirty="0">
                <a:ln>
                  <a:noFill/>
                </a:ln>
                <a:solidFill>
                  <a:srgbClr val="29A329"/>
                </a:solidFill>
                <a:effectLst/>
                <a:latin typeface="Arial Unicode MS" pitchFamily="34" charset="-128"/>
                <a:ea typeface="Menlo"/>
                <a:cs typeface="Arial" pitchFamily="34" charset="0"/>
              </a:rPr>
              <a:t>'2+8j'</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a:ln>
                  <a:noFill/>
                </a:ln>
                <a:solidFill>
                  <a:srgbClr val="87711D"/>
                </a:solidFill>
                <a:effectLst/>
                <a:latin typeface="Arial Unicode MS" pitchFamily="34" charset="-128"/>
                <a:ea typeface="Menlo"/>
                <a:cs typeface="Arial" pitchFamily="34" charset="0"/>
              </a:rPr>
              <a:t>8j</a:t>
            </a:r>
            <a:r>
              <a:rPr kumimoji="0" lang="en-US" sz="24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Định</a:t>
            </a:r>
            <a:r>
              <a:rPr lang="en-US" dirty="0"/>
              <a:t> </a:t>
            </a:r>
            <a:r>
              <a:rPr lang="en-US" dirty="0" err="1"/>
              <a:t>Danh</a:t>
            </a:r>
            <a:r>
              <a:rPr lang="en-US" dirty="0"/>
              <a:t> </a:t>
            </a:r>
            <a:r>
              <a:rPr lang="en-US" dirty="0" err="1"/>
              <a:t>Trong</a:t>
            </a:r>
            <a:r>
              <a:rPr lang="en-US" dirty="0"/>
              <a:t> Python </a:t>
            </a:r>
          </a:p>
        </p:txBody>
      </p:sp>
      <p:sp>
        <p:nvSpPr>
          <p:cNvPr id="3" name="Content Placeholder 2"/>
          <p:cNvSpPr>
            <a:spLocks noGrp="1"/>
          </p:cNvSpPr>
          <p:nvPr>
            <p:ph idx="1"/>
          </p:nvPr>
        </p:nvSpPr>
        <p:spPr/>
        <p:txBody>
          <a:bodyPr>
            <a:normAutofit fontScale="85000" lnSpcReduction="20000"/>
          </a:bodyPr>
          <a:lstStyle/>
          <a:p>
            <a:pPr algn="just"/>
            <a:r>
              <a:rPr lang="vi-VN" dirty="0"/>
              <a:t>Định danh là tên được đặt cho các thực thể như class, function, biến,... trong Python. Nó giúp phân biệt thực thể này với thực thể khác.</a:t>
            </a:r>
            <a:endParaRPr lang="en-US" dirty="0"/>
          </a:p>
          <a:p>
            <a:pPr algn="just"/>
            <a:r>
              <a:rPr lang="vi-VN" dirty="0"/>
              <a:t>Quy tắc viết định danh và vài tips cho định danh trong Python:</a:t>
            </a:r>
          </a:p>
          <a:p>
            <a:pPr lvl="1" algn="just"/>
            <a:r>
              <a:rPr lang="vi-VN" dirty="0"/>
              <a:t>Định danh có thể là sự kết hợp giữa các chữ cái viết thường (</a:t>
            </a:r>
            <a:r>
              <a:rPr lang="vi-VN" b="1" dirty="0"/>
              <a:t>từ a đến z</a:t>
            </a:r>
            <a:r>
              <a:rPr lang="vi-VN" dirty="0"/>
              <a:t>) hoặc viết hoa (</a:t>
            </a:r>
            <a:r>
              <a:rPr lang="vi-VN" b="1" dirty="0"/>
              <a:t>A đến Z</a:t>
            </a:r>
            <a:r>
              <a:rPr lang="vi-VN" dirty="0"/>
              <a:t>) hoặc các số (</a:t>
            </a:r>
            <a:r>
              <a:rPr lang="vi-VN" b="1" dirty="0"/>
              <a:t>từ 0 đến 9</a:t>
            </a:r>
            <a:r>
              <a:rPr lang="vi-VN" dirty="0"/>
              <a:t>) hoăc dấu gạch dưới (_). Định danh hợp lệ sẽ giống như thế này: bien_1, tinh_tong_0_9, firstClass.</a:t>
            </a:r>
          </a:p>
          <a:p>
            <a:pPr lvl="1" algn="just"/>
            <a:r>
              <a:rPr lang="vi-VN" dirty="0"/>
              <a:t>Định danh </a:t>
            </a:r>
            <a:r>
              <a:rPr lang="vi-VN" b="1" dirty="0"/>
              <a:t>không thể bắt đầu bằng một chữ số</a:t>
            </a:r>
            <a:r>
              <a:rPr lang="vi-VN" dirty="0"/>
              <a:t>, ví dụ 1bien là không hợp lệ, nhưng bien1 thì đúng.</a:t>
            </a:r>
            <a:endParaRPr lang="en-US" dirty="0"/>
          </a:p>
          <a:p>
            <a:pPr lvl="1" algn="just"/>
            <a:r>
              <a:rPr lang="vi-VN" dirty="0"/>
              <a:t>Định danh phải </a:t>
            </a:r>
            <a:r>
              <a:rPr lang="vi-VN" b="1" dirty="0"/>
              <a:t>khác các keyword</a:t>
            </a:r>
            <a:r>
              <a:rPr lang="vi-VN" dirty="0"/>
              <a:t>. Bạn thử nhập and = 1 rồi chạy sẽ xuất hiện thông báo lỗi "SyntaxError: invalid syntax".</a:t>
            </a:r>
          </a:p>
          <a:p>
            <a:pPr lvl="1" algn="just"/>
            <a:r>
              <a:rPr lang="vi-VN" dirty="0"/>
              <a:t>Python </a:t>
            </a:r>
            <a:r>
              <a:rPr lang="vi-VN" b="1" dirty="0"/>
              <a:t>không hỗ trợ các ký tự đặc biệt</a:t>
            </a:r>
            <a:r>
              <a:rPr lang="vi-VN" dirty="0"/>
              <a:t> như !, @, #, $, %,... trong định danh. Nếu cố tình gán các ký tự này trong định danh bạn cũng sẽ nhận được thông báo lỗi "SyntaxError: invalid syntax" hoặc "NameError:...“</a:t>
            </a:r>
            <a:endParaRPr lang="en-US" dirty="0"/>
          </a:p>
          <a:p>
            <a:pPr lvl="1" algn="just"/>
            <a:r>
              <a:rPr lang="vi-VN" dirty="0"/>
              <a:t>Python là ngôn ngữ lập trình </a:t>
            </a:r>
            <a:r>
              <a:rPr lang="vi-VN" b="1" dirty="0"/>
              <a:t>phân biệt chữ hoa, chữ thường</a:t>
            </a:r>
            <a:r>
              <a:rPr lang="vi-VN" dirty="0"/>
              <a:t>, nghĩa là bien và Bien là không giống nhau. </a:t>
            </a:r>
            <a:endParaRPr lang="en-US" dirty="0"/>
          </a:p>
          <a:p>
            <a:pPr lvl="1"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Chú</a:t>
            </a:r>
            <a:r>
              <a:rPr lang="en-US" dirty="0"/>
              <a:t> </a:t>
            </a:r>
            <a:r>
              <a:rPr lang="en-US" dirty="0" err="1"/>
              <a:t>Thích</a:t>
            </a:r>
            <a:r>
              <a:rPr lang="en-US" dirty="0"/>
              <a:t> (comment)</a:t>
            </a:r>
          </a:p>
        </p:txBody>
      </p:sp>
      <p:sp>
        <p:nvSpPr>
          <p:cNvPr id="3" name="Content Placeholder 2"/>
          <p:cNvSpPr>
            <a:spLocks noGrp="1"/>
          </p:cNvSpPr>
          <p:nvPr>
            <p:ph idx="1"/>
          </p:nvPr>
        </p:nvSpPr>
        <p:spPr/>
        <p:txBody>
          <a:bodyPr/>
          <a:lstStyle/>
          <a:p>
            <a:r>
              <a:rPr lang="vi-VN" dirty="0"/>
              <a:t>Python sử dụng </a:t>
            </a:r>
            <a:r>
              <a:rPr lang="vi-VN" b="1" dirty="0"/>
              <a:t>kí tự # </a:t>
            </a:r>
            <a:r>
              <a:rPr lang="vi-VN" dirty="0"/>
              <a:t>để chú thích các đoạn code</a:t>
            </a:r>
          </a:p>
          <a:p>
            <a:r>
              <a:rPr lang="vi-VN" dirty="0"/>
              <a:t>Tất cả các nội dung sau </a:t>
            </a:r>
            <a:r>
              <a:rPr lang="vi-VN" b="1" dirty="0"/>
              <a:t>kí tự # </a:t>
            </a:r>
            <a:r>
              <a:rPr lang="vi-VN" dirty="0"/>
              <a:t>sẽ không được dịch</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258456" y="3100718"/>
            <a:ext cx="10966592" cy="264358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Chú</a:t>
            </a:r>
            <a:r>
              <a:rPr lang="en-US" dirty="0"/>
              <a:t> </a:t>
            </a:r>
            <a:r>
              <a:rPr lang="en-US" dirty="0" err="1"/>
              <a:t>Thích</a:t>
            </a:r>
            <a:r>
              <a:rPr lang="en-US" dirty="0"/>
              <a:t> (comment)</a:t>
            </a:r>
          </a:p>
        </p:txBody>
      </p:sp>
      <p:sp>
        <p:nvSpPr>
          <p:cNvPr id="3" name="Content Placeholder 2"/>
          <p:cNvSpPr>
            <a:spLocks noGrp="1"/>
          </p:cNvSpPr>
          <p:nvPr>
            <p:ph idx="1"/>
          </p:nvPr>
        </p:nvSpPr>
        <p:spPr/>
        <p:txBody>
          <a:bodyPr/>
          <a:lstStyle/>
          <a:p>
            <a:r>
              <a:rPr lang="vi-VN" b="1" dirty="0"/>
              <a:t>Ghi chú nhiều dòng: Dùng </a:t>
            </a:r>
            <a:r>
              <a:rPr lang="en-US" b="1" dirty="0"/>
              <a:t> “””  ””” </a:t>
            </a:r>
            <a:r>
              <a:rPr lang="vi-VN" b="1" dirty="0"/>
              <a:t>(3 cặp nháy đôi)  hoặc ”’ ”'(3 cập nháy đơn)</a:t>
            </a:r>
            <a:endParaRPr lang="en-US" dirty="0"/>
          </a:p>
        </p:txBody>
      </p:sp>
      <p:pic>
        <p:nvPicPr>
          <p:cNvPr id="4098" name="Picture 2"/>
          <p:cNvPicPr>
            <a:picLocks noChangeAspect="1" noChangeArrowheads="1"/>
          </p:cNvPicPr>
          <p:nvPr/>
        </p:nvPicPr>
        <p:blipFill>
          <a:blip r:embed="rId2"/>
          <a:srcRect/>
          <a:stretch>
            <a:fillRect/>
          </a:stretch>
        </p:blipFill>
        <p:spPr bwMode="auto">
          <a:xfrm>
            <a:off x="2133764" y="2365321"/>
            <a:ext cx="7625091" cy="423961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Chú</a:t>
            </a:r>
            <a:r>
              <a:rPr lang="en-US" dirty="0"/>
              <a:t> </a:t>
            </a:r>
            <a:r>
              <a:rPr lang="en-US" dirty="0" err="1"/>
              <a:t>Thích</a:t>
            </a:r>
            <a:r>
              <a:rPr lang="en-US" dirty="0"/>
              <a:t> (comment)</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90058" y="1964448"/>
            <a:ext cx="11091145" cy="410527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Biến</a:t>
            </a:r>
            <a:r>
              <a:rPr lang="en-US" dirty="0"/>
              <a:t> </a:t>
            </a:r>
            <a:r>
              <a:rPr lang="en-US" dirty="0" err="1"/>
              <a:t>Trong</a:t>
            </a:r>
            <a:r>
              <a:rPr lang="en-US" dirty="0"/>
              <a:t> Python</a:t>
            </a:r>
          </a:p>
        </p:txBody>
      </p:sp>
      <p:sp>
        <p:nvSpPr>
          <p:cNvPr id="3" name="Content Placeholder 2"/>
          <p:cNvSpPr>
            <a:spLocks noGrp="1"/>
          </p:cNvSpPr>
          <p:nvPr>
            <p:ph idx="1"/>
          </p:nvPr>
        </p:nvSpPr>
        <p:spPr/>
        <p:txBody>
          <a:bodyPr/>
          <a:lstStyle/>
          <a:p>
            <a:r>
              <a:rPr lang="vi-VN" dirty="0"/>
              <a:t>Một biến Python là một khu vực bộ nhớ được dành riêng để lưu trữ các giá trị. </a:t>
            </a:r>
            <a:endParaRPr lang="en-US" dirty="0"/>
          </a:p>
          <a:p>
            <a:r>
              <a:rPr lang="vi-VN" dirty="0"/>
              <a:t>Mỗi giá trị trong Python có một kiểu dữ liệu. Các kiểu dữ liệu khác nhau trong Python là</a:t>
            </a:r>
            <a:endParaRPr lang="en-US" dirty="0"/>
          </a:p>
          <a:p>
            <a:pPr lvl="1"/>
            <a:r>
              <a:rPr lang="vi-VN" dirty="0"/>
              <a:t> kiểu số</a:t>
            </a:r>
            <a:r>
              <a:rPr lang="en-US" dirty="0"/>
              <a:t> (number)</a:t>
            </a:r>
          </a:p>
          <a:p>
            <a:pPr lvl="1"/>
            <a:r>
              <a:rPr lang="en-US" dirty="0"/>
              <a:t> </a:t>
            </a:r>
            <a:r>
              <a:rPr lang="vi-VN" dirty="0"/>
              <a:t>kiểu danh sách</a:t>
            </a:r>
            <a:r>
              <a:rPr lang="en-US" dirty="0"/>
              <a:t> (list)</a:t>
            </a:r>
          </a:p>
          <a:p>
            <a:pPr lvl="1"/>
            <a:r>
              <a:rPr lang="vi-VN" dirty="0"/>
              <a:t> kiểu bộ (tuple)</a:t>
            </a:r>
            <a:endParaRPr lang="en-US" dirty="0"/>
          </a:p>
          <a:p>
            <a:pPr lvl="1"/>
            <a:r>
              <a:rPr lang="vi-VN" dirty="0"/>
              <a:t> kiểu chuỗi (string)</a:t>
            </a:r>
            <a:endParaRPr lang="en-US" dirty="0"/>
          </a:p>
          <a:p>
            <a:pPr lvl="1"/>
            <a:r>
              <a:rPr lang="vi-VN" dirty="0"/>
              <a:t> kiểu từ điển (dictionary)</a:t>
            </a:r>
            <a:endParaRPr lang="en-US" dirty="0"/>
          </a:p>
          <a:p>
            <a:pPr lvl="1"/>
            <a:r>
              <a:rPr lang="vi-VN" dirty="0"/>
              <a:t>... </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fontScale="92500" lnSpcReduction="20000"/>
          </a:bodyPr>
          <a:lstStyle/>
          <a:p>
            <a:r>
              <a:rPr lang="en-US" dirty="0" err="1"/>
              <a:t>Biến</a:t>
            </a:r>
            <a:r>
              <a:rPr lang="en-US" dirty="0"/>
              <a:t> </a:t>
            </a:r>
            <a:r>
              <a:rPr lang="en-US" dirty="0" err="1"/>
              <a:t>trong</a:t>
            </a:r>
            <a:r>
              <a:rPr lang="en-US" dirty="0"/>
              <a:t> python: </a:t>
            </a:r>
          </a:p>
          <a:p>
            <a:pPr lvl="1"/>
            <a:r>
              <a:rPr lang="vi-VN" dirty="0"/>
              <a:t>Có tên, phân biệt chữ hoa/thường </a:t>
            </a:r>
          </a:p>
          <a:p>
            <a:pPr lvl="1"/>
            <a:r>
              <a:rPr lang="vi-VN" dirty="0"/>
              <a:t>Không cần khai báo trước </a:t>
            </a:r>
          </a:p>
          <a:p>
            <a:pPr lvl="1"/>
            <a:r>
              <a:rPr lang="en-US" dirty="0" err="1"/>
              <a:t>Không</a:t>
            </a:r>
            <a:r>
              <a:rPr lang="en-US" dirty="0"/>
              <a:t> </a:t>
            </a:r>
            <a:r>
              <a:rPr lang="en-US" dirty="0" err="1"/>
              <a:t>cần</a:t>
            </a:r>
            <a:r>
              <a:rPr lang="en-US" dirty="0"/>
              <a:t> </a:t>
            </a:r>
            <a:r>
              <a:rPr lang="en-US" dirty="0" err="1"/>
              <a:t>chỉ</a:t>
            </a:r>
            <a:r>
              <a:rPr lang="en-US" dirty="0"/>
              <a:t> </a:t>
            </a:r>
            <a:r>
              <a:rPr lang="en-US" dirty="0" err="1"/>
              <a:t>ra</a:t>
            </a:r>
            <a:r>
              <a:rPr lang="en-US" dirty="0"/>
              <a:t> </a:t>
            </a:r>
            <a:r>
              <a:rPr lang="en-US" dirty="0" err="1"/>
              <a:t>kiểu</a:t>
            </a:r>
            <a:r>
              <a:rPr lang="en-US" dirty="0"/>
              <a:t> </a:t>
            </a:r>
            <a:r>
              <a:rPr lang="en-US" dirty="0" err="1"/>
              <a:t>dữ</a:t>
            </a:r>
            <a:r>
              <a:rPr lang="en-US" dirty="0"/>
              <a:t> </a:t>
            </a:r>
            <a:r>
              <a:rPr lang="en-US" dirty="0" err="1"/>
              <a:t>liệu</a:t>
            </a:r>
            <a:r>
              <a:rPr lang="en-US" dirty="0"/>
              <a:t> </a:t>
            </a:r>
          </a:p>
          <a:p>
            <a:pPr lvl="1"/>
            <a:r>
              <a:rPr lang="vi-VN" dirty="0"/>
              <a:t>Có thể thay đổi sang kiểu dữ liệu khác </a:t>
            </a:r>
          </a:p>
          <a:p>
            <a:pPr lvl="1"/>
            <a:r>
              <a:rPr lang="vi-VN" dirty="0"/>
              <a:t>Nên gán giá trị ngay khi bắt đầu xuất hiện </a:t>
            </a:r>
            <a:endParaRPr lang="en-US" dirty="0"/>
          </a:p>
          <a:p>
            <a:pPr lvl="1"/>
            <a:r>
              <a:rPr lang="en-US" dirty="0" err="1"/>
              <a:t>Không</a:t>
            </a:r>
            <a:r>
              <a:rPr lang="en-US" dirty="0"/>
              <a:t> </a:t>
            </a:r>
            <a:r>
              <a:rPr lang="en-US" dirty="0" err="1"/>
              <a:t>được</a:t>
            </a:r>
            <a:r>
              <a:rPr lang="en-US" dirty="0"/>
              <a:t> </a:t>
            </a:r>
            <a:r>
              <a:rPr lang="en-US" dirty="0" err="1"/>
              <a:t>trùng</a:t>
            </a:r>
            <a:r>
              <a:rPr lang="en-US" dirty="0"/>
              <a:t> </a:t>
            </a:r>
            <a:r>
              <a:rPr lang="en-US" dirty="0" err="1"/>
              <a:t>với</a:t>
            </a:r>
            <a:r>
              <a:rPr lang="en-US" dirty="0"/>
              <a:t> </a:t>
            </a:r>
            <a:r>
              <a:rPr lang="en-US" dirty="0" err="1"/>
              <a:t>từ</a:t>
            </a:r>
            <a:r>
              <a:rPr lang="en-US" dirty="0"/>
              <a:t> </a:t>
            </a:r>
            <a:r>
              <a:rPr lang="en-US" dirty="0" err="1"/>
              <a:t>khóa</a:t>
            </a:r>
            <a:endParaRPr lang="vi-VN" dirty="0"/>
          </a:p>
          <a:p>
            <a:r>
              <a:rPr lang="en-US" b="1" dirty="0" err="1"/>
              <a:t>Cách</a:t>
            </a:r>
            <a:r>
              <a:rPr lang="en-US" b="1" dirty="0"/>
              <a:t> </a:t>
            </a:r>
            <a:r>
              <a:rPr lang="en-US" b="1" dirty="0" err="1"/>
              <a:t>khai</a:t>
            </a:r>
            <a:r>
              <a:rPr lang="en-US" b="1" dirty="0"/>
              <a:t> </a:t>
            </a:r>
            <a:r>
              <a:rPr lang="en-US" b="1" dirty="0" err="1"/>
              <a:t>báo</a:t>
            </a:r>
            <a:r>
              <a:rPr lang="en-US" b="1" dirty="0"/>
              <a:t> </a:t>
            </a:r>
            <a:r>
              <a:rPr lang="en-US" b="1" dirty="0" err="1"/>
              <a:t>và</a:t>
            </a:r>
            <a:r>
              <a:rPr lang="en-US" b="1" dirty="0"/>
              <a:t> </a:t>
            </a:r>
            <a:r>
              <a:rPr lang="en-US" b="1" dirty="0" err="1"/>
              <a:t>sử</a:t>
            </a:r>
            <a:r>
              <a:rPr lang="en-US" b="1" dirty="0"/>
              <a:t> </a:t>
            </a:r>
            <a:r>
              <a:rPr lang="en-US" b="1" dirty="0" err="1"/>
              <a:t>dụng</a:t>
            </a:r>
            <a:r>
              <a:rPr lang="en-US" b="1" dirty="0"/>
              <a:t> </a:t>
            </a:r>
            <a:r>
              <a:rPr lang="en-US" b="1" dirty="0" err="1"/>
              <a:t>biến</a:t>
            </a:r>
            <a:endParaRPr lang="en-US" dirty="0"/>
          </a:p>
          <a:p>
            <a:pPr lvl="1"/>
            <a:r>
              <a:rPr lang="en-US" dirty="0"/>
              <a:t>Vi du :  </a:t>
            </a:r>
            <a:r>
              <a:rPr lang="pt-BR" b="1" dirty="0">
                <a:solidFill>
                  <a:srgbClr val="FF0000"/>
                </a:solidFill>
              </a:rPr>
              <a:t>n = 12</a:t>
            </a:r>
            <a:r>
              <a:rPr lang="pt-BR" dirty="0"/>
              <a:t> # biến n là kiểu nguyên </a:t>
            </a:r>
          </a:p>
          <a:p>
            <a:pPr lvl="1">
              <a:buNone/>
            </a:pPr>
            <a:r>
              <a:rPr lang="pt-BR" dirty="0"/>
              <a:t>                 </a:t>
            </a:r>
            <a:r>
              <a:rPr lang="pt-BR" b="1" dirty="0">
                <a:solidFill>
                  <a:srgbClr val="FF0000"/>
                </a:solidFill>
              </a:rPr>
              <a:t>n = n + 0.1 </a:t>
            </a:r>
            <a:r>
              <a:rPr lang="pt-BR" dirty="0"/>
              <a:t># biến n chuyển sang kiểu thực </a:t>
            </a:r>
          </a:p>
          <a:p>
            <a:pPr lvl="1">
              <a:buNone/>
            </a:pPr>
            <a:r>
              <a:rPr lang="pt-BR" dirty="0"/>
              <a:t>                print(n)</a:t>
            </a:r>
            <a:br>
              <a:rPr lang="en-US"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1054</TotalTime>
  <Words>1905</Words>
  <Application>Microsoft Office PowerPoint</Application>
  <PresentationFormat>Widescreen</PresentationFormat>
  <Paragraphs>180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 Unicode MS</vt:lpstr>
      <vt:lpstr>Arial</vt:lpstr>
      <vt:lpstr>Calibri</vt:lpstr>
      <vt:lpstr>Constantia</vt:lpstr>
      <vt:lpstr>Times New Roman</vt:lpstr>
      <vt:lpstr>Wingdings 2</vt:lpstr>
      <vt:lpstr>Flow</vt:lpstr>
      <vt:lpstr> Ngôn Ngữ Lập Trình Python Biến, Từ Khóa, Định Danh, Kiểu Dữ Liệu</vt:lpstr>
      <vt:lpstr>Nội Dung</vt:lpstr>
      <vt:lpstr>Từ Khóa Trong Python</vt:lpstr>
      <vt:lpstr>Định Danh Trong Python </vt:lpstr>
      <vt:lpstr>Chú Thích (comment)</vt:lpstr>
      <vt:lpstr>Chú Thích (comment)</vt:lpstr>
      <vt:lpstr>Chú Thích (comment)</vt:lpstr>
      <vt:lpstr>Biến Trong Python</vt:lpstr>
      <vt:lpstr>Biến trong Python</vt:lpstr>
      <vt:lpstr>Biến trong Python</vt:lpstr>
      <vt:lpstr>Biến trong Python</vt:lpstr>
      <vt:lpstr>Biến trong Python</vt:lpstr>
      <vt:lpstr>Biến trong Python</vt:lpstr>
      <vt:lpstr>Biến trong Python</vt:lpstr>
      <vt:lpstr>Biến trong Python</vt:lpstr>
      <vt:lpstr>Biến trong Python</vt:lpstr>
      <vt:lpstr>Xuất Dữ Liệu</vt:lpstr>
      <vt:lpstr>Nhập Dữ Liệu</vt:lpstr>
      <vt:lpstr>Ví Dụ Minh Họa</vt:lpstr>
      <vt:lpstr>Câu lệnh trong Python</vt:lpstr>
      <vt:lpstr>Câu lệnh trong Python</vt:lpstr>
      <vt:lpstr>Canh lề trong Python</vt:lpstr>
      <vt:lpstr>Canh lề trong Python</vt:lpstr>
      <vt:lpstr>Toán Tử Trong Python</vt:lpstr>
      <vt:lpstr>Toán Tử Trong Python</vt:lpstr>
      <vt:lpstr>Toán Tử Trong Python</vt:lpstr>
      <vt:lpstr>Toán Tử Trong Python</vt:lpstr>
      <vt:lpstr>Kiểu Dữ Liệu: Number</vt:lpstr>
      <vt:lpstr>Kiểu Dữ Liệu: Number</vt:lpstr>
      <vt:lpstr>Kiểu Dữ Liệu: Number</vt:lpstr>
      <vt:lpstr>Kiểu Dữ Liệu: Number</vt:lpstr>
      <vt:lpstr>Kiểu Dữ Liệu: Number</vt:lpstr>
      <vt:lpstr>Kiểu Dữ Liệu: Number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Hien Luong; Luong Tran Hy Hien</dc:creator>
  <cp:lastModifiedBy>Luong Tran Hy Hien</cp:lastModifiedBy>
  <cp:revision>255</cp:revision>
  <dcterms:created xsi:type="dcterms:W3CDTF">2019-02-17T12:55:35Z</dcterms:created>
  <dcterms:modified xsi:type="dcterms:W3CDTF">2021-03-21T15:24:41Z</dcterms:modified>
</cp:coreProperties>
</file>