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7" r:id="rId3"/>
  </p:sldMasterIdLst>
  <p:notesMasterIdLst>
    <p:notesMasterId r:id="rId39"/>
  </p:notesMasterIdLst>
  <p:sldIdLst>
    <p:sldId id="285" r:id="rId4"/>
    <p:sldId id="338" r:id="rId5"/>
    <p:sldId id="339" r:id="rId6"/>
    <p:sldId id="288" r:id="rId7"/>
    <p:sldId id="360" r:id="rId8"/>
    <p:sldId id="340" r:id="rId9"/>
    <p:sldId id="341" r:id="rId10"/>
    <p:sldId id="342" r:id="rId11"/>
    <p:sldId id="343" r:id="rId12"/>
    <p:sldId id="276" r:id="rId13"/>
    <p:sldId id="277" r:id="rId14"/>
    <p:sldId id="295" r:id="rId15"/>
    <p:sldId id="344" r:id="rId16"/>
    <p:sldId id="345" r:id="rId17"/>
    <p:sldId id="346" r:id="rId18"/>
    <p:sldId id="258" r:id="rId19"/>
    <p:sldId id="308" r:id="rId20"/>
    <p:sldId id="260" r:id="rId21"/>
    <p:sldId id="261" r:id="rId22"/>
    <p:sldId id="263" r:id="rId23"/>
    <p:sldId id="264" r:id="rId24"/>
    <p:sldId id="265" r:id="rId25"/>
    <p:sldId id="347" r:id="rId26"/>
    <p:sldId id="348" r:id="rId27"/>
    <p:sldId id="349" r:id="rId28"/>
    <p:sldId id="353" r:id="rId29"/>
    <p:sldId id="354" r:id="rId30"/>
    <p:sldId id="350" r:id="rId31"/>
    <p:sldId id="355" r:id="rId32"/>
    <p:sldId id="356" r:id="rId33"/>
    <p:sldId id="351" r:id="rId34"/>
    <p:sldId id="352" r:id="rId35"/>
    <p:sldId id="358" r:id="rId36"/>
    <p:sldId id="359" r:id="rId37"/>
    <p:sldId id="35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D945-F1F9-4099-B821-2C114C0A6A8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85168-CFA2-4367-8817-D4044BEFB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66775" y="1152526"/>
            <a:ext cx="10448925" cy="231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66775" y="3533775"/>
            <a:ext cx="10448925" cy="790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0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866775" y="559191"/>
            <a:ext cx="10449000" cy="1345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10449000" cy="4230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33400" lvl="0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752475" lvl="1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971550" lvl="2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200150" lvl="3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419225" lvl="4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762125" lvl="5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105025" lvl="6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2447925" lvl="7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790825" lvl="8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1187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866775" y="559191"/>
            <a:ext cx="10449000" cy="1345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76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1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66775" y="1152526"/>
            <a:ext cx="10448925" cy="231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66775" y="3533775"/>
            <a:ext cx="10448925" cy="790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lvl="0" indent="-257175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557213" lvl="1" indent="-214313" algn="ctr" rtl="0">
              <a:spcBef>
                <a:spcPts val="0"/>
              </a:spcBef>
              <a:spcAft>
                <a:spcPts val="0"/>
              </a:spcAft>
              <a:defRPr/>
            </a:lvl2pPr>
            <a:lvl3pPr marL="857250" lvl="2" indent="-171450" algn="ctr" rtl="0">
              <a:spcBef>
                <a:spcPts val="0"/>
              </a:spcBef>
              <a:spcAft>
                <a:spcPts val="0"/>
              </a:spcAft>
              <a:defRPr/>
            </a:lvl3pPr>
            <a:lvl4pPr marL="1200150" lvl="3" indent="-171450" algn="ctr" rtl="0">
              <a:spcBef>
                <a:spcPts val="0"/>
              </a:spcBef>
              <a:spcAft>
                <a:spcPts val="0"/>
              </a:spcAft>
              <a:defRPr/>
            </a:lvl4pPr>
            <a:lvl5pPr marL="1543050" lvl="4" indent="-171450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365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866775" y="613063"/>
            <a:ext cx="10449000" cy="1291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10449000" cy="42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533400" lvl="0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2400">
                <a:solidFill>
                  <a:schemeClr val="bg1"/>
                </a:solidFill>
              </a:defRPr>
            </a:lvl1pPr>
            <a:lvl2pPr marL="752475" lvl="1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971550" lvl="2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200150" lvl="3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419225" lvl="4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762125" lvl="5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105025" lvl="6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2447925" lvl="7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790825" lvl="8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8125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866775" y="613063"/>
            <a:ext cx="10449000" cy="1291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290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38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EADE-F6EB-4931-8983-31B1F884648A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92EADE-F6EB-4931-8983-31B1F884648A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CF7450-50F9-46C2-B208-3CA5246EED8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66775" y="1152526"/>
            <a:ext cx="10448925" cy="231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6775" y="3533775"/>
            <a:ext cx="10448925" cy="790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5760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7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6268212"/>
            <a:ext cx="12192000" cy="589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700"/>
          </a:p>
        </p:txBody>
      </p:sp>
    </p:spTree>
    <p:extLst>
      <p:ext uri="{BB962C8B-B14F-4D97-AF65-F5344CB8AC3E}">
        <p14:creationId xmlns:p14="http://schemas.microsoft.com/office/powerpoint/2010/main" val="18202935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3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66775" y="1152526"/>
            <a:ext cx="10448925" cy="2314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6775" y="3533775"/>
            <a:ext cx="10448925" cy="790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5760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7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6268212"/>
            <a:ext cx="12192000" cy="589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700"/>
          </a:p>
        </p:txBody>
      </p:sp>
    </p:spTree>
    <p:extLst>
      <p:ext uri="{BB962C8B-B14F-4D97-AF65-F5344CB8AC3E}">
        <p14:creationId xmlns:p14="http://schemas.microsoft.com/office/powerpoint/2010/main" val="35583341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4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Python</a:t>
            </a:r>
            <a:br>
              <a:rPr lang="en-US" dirty="0"/>
            </a:b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,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3F5CFD-432D-4FC3-817D-8C1A3D53F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10449000" cy="3409137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561975" indent="-400050">
              <a:spcBef>
                <a:spcPts val="0"/>
              </a:spcBef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27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561975" indent="-400050"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27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561975" indent="-400050"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27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27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1851664" y="3110779"/>
            <a:ext cx="3869099" cy="2907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2250" kern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kern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kern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2250" kern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kern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kern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2250" kern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6029740" y="784723"/>
            <a:ext cx="5745137" cy="24194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defTabSz="685800">
              <a:buClr>
                <a:srgbClr val="FFFFFF"/>
              </a:buClr>
              <a:buSzPct val="25000"/>
            </a:pPr>
            <a:r>
              <a:rPr lang="en-US" sz="27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2700" kern="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27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700" kern="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2700" kern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2700" kern="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2700" kern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2700" kern="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2700" kern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2700" kern="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2700" kern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2700" kern="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2700" kern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700" kern="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2700" kern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2700" kern="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2700" kern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8128417" y="3204147"/>
            <a:ext cx="1391690" cy="84178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9520108" y="3617311"/>
            <a:ext cx="1428749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0000"/>
              </a:buClr>
              <a:buSzPct val="25000"/>
            </a:pPr>
            <a:r>
              <a:rPr lang="en-US" sz="2700" kern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algn="ctr" defTabSz="685800">
              <a:buClr>
                <a:srgbClr val="FF0000"/>
              </a:buClr>
              <a:buSzPct val="25000"/>
            </a:pPr>
            <a:r>
              <a:rPr lang="en-US" sz="2700" kern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1851664" y="3069000"/>
            <a:ext cx="3869099" cy="2907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2250" kern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kern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kern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2250" kern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250" kern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kern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2250" kern="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6029740" y="784723"/>
            <a:ext cx="5745137" cy="24194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defTabSz="685800">
              <a:buClr>
                <a:srgbClr val="FFFFFF"/>
              </a:buClr>
              <a:buSzPct val="25000"/>
            </a:pPr>
            <a:r>
              <a:rPr lang="en-US" sz="27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2700" kern="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27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700" kern="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2700" kern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2700" kern="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2700" kern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2700" kern="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2700" kern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2700" kern="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2700" kern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2700" kern="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2700" kern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700" kern="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2700" kern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2700" kern="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2700" kern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8128417" y="3204147"/>
            <a:ext cx="1391690" cy="84178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9520108" y="3617311"/>
            <a:ext cx="1428749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0000"/>
              </a:buClr>
              <a:buSzPct val="25000"/>
            </a:pPr>
            <a:r>
              <a:rPr lang="en-US" sz="2700" kern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algn="ctr" defTabSz="685800">
              <a:buClr>
                <a:srgbClr val="FF0000"/>
              </a:buClr>
              <a:buSzPct val="25000"/>
            </a:pPr>
            <a:r>
              <a:rPr lang="en-US" sz="2700" kern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845411" y="4180629"/>
            <a:ext cx="913050" cy="10124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31037" y="2340633"/>
            <a:ext cx="1428749" cy="163822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0000"/>
              </a:buClr>
              <a:buSzPct val="25000"/>
            </a:pPr>
            <a:r>
              <a:rPr lang="en-US" sz="2700" kern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1758464" y="4451013"/>
            <a:ext cx="3614625" cy="1521098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 defTabSz="685800"/>
            <a:endParaRPr sz="1050" kern="0">
              <a:solidFill>
                <a:srgbClr val="E06666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2409" y="1945070"/>
            <a:ext cx="4193166" cy="163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8807" y="3766316"/>
            <a:ext cx="6310036" cy="2823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Sử dụng while để tính tổng các số 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 1 </a:t>
            </a:r>
            <a:r>
              <a:rPr lang="en-US" b="1" dirty="0" err="1"/>
              <a:t>đến</a:t>
            </a:r>
            <a:r>
              <a:rPr lang="en-US" b="1" dirty="0"/>
              <a:t> n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6752" y="2480278"/>
            <a:ext cx="7024957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while </a:t>
            </a:r>
            <a:r>
              <a:rPr lang="en-US" b="1" dirty="0" err="1"/>
              <a:t>với</a:t>
            </a:r>
            <a:r>
              <a:rPr lang="en-US" b="1" dirty="0"/>
              <a:t> else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2078" y="2578647"/>
            <a:ext cx="8799317" cy="366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5122162" y="613063"/>
            <a:ext cx="6193613" cy="1291862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6640100" y="2386013"/>
            <a:ext cx="3764772" cy="2076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defTabSz="685800">
              <a:buClr>
                <a:srgbClr val="00FF00"/>
              </a:buClr>
              <a:buSzPct val="25000"/>
            </a:pP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24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2250" kern="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128837" y="1565675"/>
            <a:ext cx="10715" cy="42505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066800" y="1985966"/>
            <a:ext cx="2152650" cy="9525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0000"/>
              </a:buClr>
              <a:buSzPct val="25000"/>
            </a:pPr>
            <a:r>
              <a:rPr lang="en-US" sz="2625" kern="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127646" y="2938467"/>
            <a:ext cx="15477" cy="173831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3152757" y="2457359"/>
            <a:ext cx="614474" cy="58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3768328" y="2457454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3808804" y="4424365"/>
            <a:ext cx="0" cy="25241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139552" y="4651776"/>
            <a:ext cx="1640681" cy="1071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800100" y="2469360"/>
            <a:ext cx="297656" cy="238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130028" y="5010154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797653" y="2505050"/>
            <a:ext cx="27449" cy="25753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813197" y="5023250"/>
            <a:ext cx="131445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407194" y="1900242"/>
            <a:ext cx="542925" cy="46672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700" ker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047750" y="5472117"/>
            <a:ext cx="2190750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625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3494484" y="1900242"/>
            <a:ext cx="806052" cy="46672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700" ker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47751" y="1014417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625" ker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553895" y="2947992"/>
            <a:ext cx="2524106" cy="560783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625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625" kern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2625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539606" y="3862392"/>
            <a:ext cx="2538395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625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625" kern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2625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221924" y="5559338"/>
            <a:ext cx="5093851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00FF"/>
              </a:buClr>
              <a:buSzPct val="25000"/>
            </a:pPr>
            <a:r>
              <a:rPr lang="en-US" sz="2700" ker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3808804" y="3508775"/>
            <a:ext cx="7145" cy="35361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5122162" y="613063"/>
            <a:ext cx="6193613" cy="1291862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6640100" y="2386013"/>
            <a:ext cx="3764772" cy="20765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defTabSz="685800">
              <a:buClr>
                <a:srgbClr val="00FF00"/>
              </a:buClr>
              <a:buSzPct val="25000"/>
            </a:pP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24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2250" kern="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128837" y="1565675"/>
            <a:ext cx="10715" cy="42505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066800" y="1985966"/>
            <a:ext cx="2152650" cy="9525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0000"/>
              </a:buClr>
              <a:buSzPct val="25000"/>
            </a:pPr>
            <a:r>
              <a:rPr lang="en-US" sz="2625" kern="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127646" y="2938467"/>
            <a:ext cx="15477" cy="173831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3152757" y="2457359"/>
            <a:ext cx="614474" cy="58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3768328" y="2457454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3808804" y="4424365"/>
            <a:ext cx="0" cy="25241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139552" y="4651776"/>
            <a:ext cx="1640681" cy="1071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800100" y="2469360"/>
            <a:ext cx="297656" cy="238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130028" y="5010154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797653" y="2505050"/>
            <a:ext cx="27449" cy="25753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813197" y="5023250"/>
            <a:ext cx="131445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407194" y="1900242"/>
            <a:ext cx="542925" cy="46672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700" ker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047750" y="5472117"/>
            <a:ext cx="2190750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625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3494484" y="1900242"/>
            <a:ext cx="806052" cy="46672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700" ker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47751" y="1014417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625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553895" y="2947992"/>
            <a:ext cx="2524106" cy="560783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625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625" kern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2625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539606" y="3862392"/>
            <a:ext cx="2538395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625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625" kern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2625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221924" y="5559338"/>
            <a:ext cx="472746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00FF"/>
              </a:buClr>
              <a:buSzPct val="25000"/>
            </a:pPr>
            <a:r>
              <a:rPr lang="en-US" sz="2700" kern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this loop doing?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3808804" y="3508775"/>
            <a:ext cx="7145" cy="35361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866775" y="1952625"/>
            <a:ext cx="10449000" cy="202576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561975" indent="-400050">
              <a:spcBef>
                <a:spcPts val="0"/>
              </a:spcBef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561975" indent="-400050"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8112919" y="3901678"/>
            <a:ext cx="1826324" cy="22169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defTabSz="685800">
              <a:buClr>
                <a:srgbClr val="FFFFFF"/>
              </a:buClr>
              <a:buSzPct val="25000"/>
            </a:pPr>
            <a:r>
              <a:rPr lang="en-US" sz="2700" ker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ker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4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4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kern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4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4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kern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4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830988" y="3978394"/>
            <a:ext cx="4822875" cy="2236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225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('Done!')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66775" y="1952625"/>
            <a:ext cx="10449000" cy="202576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561975" indent="-400050">
              <a:spcBef>
                <a:spcPts val="0"/>
              </a:spcBef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561975" indent="-400050">
              <a:buSzPct val="171000"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8112919" y="3901678"/>
            <a:ext cx="1826324" cy="2493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defTabSz="685800">
              <a:buClr>
                <a:srgbClr val="FFFFFF"/>
              </a:buClr>
              <a:buSzPct val="25000"/>
            </a:pPr>
            <a:r>
              <a:rPr lang="en-US" sz="2400" ker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ker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400" ker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400" ker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ker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400" ker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400" ker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ker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400" ker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2312062" y="5674483"/>
            <a:ext cx="431138" cy="261974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2269331" y="5261372"/>
            <a:ext cx="1749029" cy="40004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2830988" y="3978394"/>
            <a:ext cx="4822875" cy="2236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225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('Done!')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endParaRPr lang="en-US" dirty="0"/>
          </a:p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while</a:t>
            </a:r>
          </a:p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for</a:t>
            </a:r>
          </a:p>
          <a:p>
            <a:r>
              <a:rPr lang="en-US" dirty="0" err="1"/>
              <a:t>Lệnh</a:t>
            </a:r>
            <a:r>
              <a:rPr lang="en-US" dirty="0"/>
              <a:t> break, continue</a:t>
            </a:r>
          </a:p>
          <a:p>
            <a:r>
              <a:rPr lang="en-US" dirty="0"/>
              <a:t>Function</a:t>
            </a:r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866775" y="2000654"/>
            <a:ext cx="10449000" cy="1240631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2324101" y="3109913"/>
            <a:ext cx="4524299" cy="3324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225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'done'</a:t>
            </a:r>
            <a:r>
              <a:rPr lang="en-US" sz="225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('Done!')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7979569" y="3370660"/>
            <a:ext cx="2682449" cy="2907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defTabSz="685800">
              <a:buClr>
                <a:srgbClr val="FFFFFF"/>
              </a:buClr>
              <a:buSzPct val="25000"/>
            </a:pPr>
            <a:r>
              <a:rPr lang="en-US" sz="24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kern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4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4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kern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4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kern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4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4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kern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4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10449000" cy="1326356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27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2324100" y="3109913"/>
            <a:ext cx="4874625" cy="3324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225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'done'</a:t>
            </a:r>
            <a:r>
              <a:rPr lang="en-US" sz="2250" kern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('Done!')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8379619" y="3370660"/>
            <a:ext cx="2682478" cy="29075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defTabSz="685800">
              <a:buClr>
                <a:srgbClr val="FFFFFF"/>
              </a:buClr>
              <a:buSzPct val="25000"/>
            </a:pPr>
            <a:r>
              <a:rPr lang="en-US" sz="24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kern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4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4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kern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4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kern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4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4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2400" kern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4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197801" y="3731851"/>
            <a:ext cx="113174" cy="53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156221" y="4271963"/>
            <a:ext cx="1430324" cy="330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8243802" y="703687"/>
            <a:ext cx="10800" cy="4250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7181850" y="1123951"/>
            <a:ext cx="2152575" cy="952424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0000"/>
              </a:buClr>
              <a:buSzPct val="25000"/>
            </a:pPr>
            <a:r>
              <a:rPr lang="en-US" sz="2700" ker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8246776" y="2011389"/>
            <a:ext cx="25969" cy="294041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9325031" y="1595494"/>
            <a:ext cx="509175" cy="80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8243794" y="4951808"/>
            <a:ext cx="1633725" cy="24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6915131" y="1607344"/>
            <a:ext cx="297675" cy="24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8187928" y="5270984"/>
            <a:ext cx="11924" cy="4833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6934312" y="1600210"/>
            <a:ext cx="24928" cy="368377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6871096" y="5283986"/>
            <a:ext cx="131445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6522244" y="1038226"/>
            <a:ext cx="54292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700" ker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7105651" y="5732854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625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9971484" y="1371601"/>
            <a:ext cx="658416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700" ker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8672513" y="978582"/>
            <a:ext cx="2251574" cy="214424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543051" y="1766888"/>
            <a:ext cx="4718249" cy="3324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2250" kern="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2250" kern="0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250" kern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'done'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250" kern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250" kern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250" kern="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('Done!')</a:t>
            </a:r>
          </a:p>
        </p:txBody>
      </p:sp>
      <p:cxnSp>
        <p:nvCxnSpPr>
          <p:cNvPr id="372" name="Shape 372"/>
          <p:cNvCxnSpPr/>
          <p:nvPr/>
        </p:nvCxnSpPr>
        <p:spPr>
          <a:xfrm flipH="1">
            <a:off x="1277494" y="2272163"/>
            <a:ext cx="198899" cy="6281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276304" y="2908556"/>
            <a:ext cx="927900" cy="348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8772526" y="4124326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625" ker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0909697" y="964407"/>
            <a:ext cx="634500" cy="218834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9858412" y="2680134"/>
            <a:ext cx="1090575" cy="5548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8763001" y="2118085"/>
            <a:ext cx="2190824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625" ker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0125075" y="3248026"/>
            <a:ext cx="1638225" cy="56204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625" ker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9858412" y="2680134"/>
            <a:ext cx="19125" cy="14442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9910172" y="4669650"/>
            <a:ext cx="12497" cy="302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9846403" y="1640062"/>
            <a:ext cx="10800" cy="4250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vi-VN" dirty="0"/>
              <a:t>Dùng hàm </a:t>
            </a:r>
            <a:r>
              <a:rPr lang="vi-VN" b="1" dirty="0"/>
              <a:t>range(a, b) </a:t>
            </a:r>
            <a:r>
              <a:rPr lang="vi-VN" dirty="0"/>
              <a:t>để tạo danh sách gồm các số từ </a:t>
            </a:r>
            <a:r>
              <a:rPr lang="vi-VN" b="1" dirty="0">
                <a:solidFill>
                  <a:srgbClr val="FF0000"/>
                </a:solidFill>
              </a:rPr>
              <a:t>a</a:t>
            </a:r>
            <a:r>
              <a:rPr lang="vi-VN" dirty="0"/>
              <a:t> đến </a:t>
            </a:r>
            <a:r>
              <a:rPr lang="vi-VN" b="1" dirty="0">
                <a:solidFill>
                  <a:srgbClr val="FF0000"/>
                </a:solidFill>
              </a:rPr>
              <a:t>b-1</a:t>
            </a:r>
            <a:r>
              <a:rPr lang="vi-VN" dirty="0"/>
              <a:t>, hoặc tổng quát hơn là </a:t>
            </a:r>
            <a:r>
              <a:rPr lang="vi-VN" b="1" dirty="0"/>
              <a:t>range(a, b, c) </a:t>
            </a:r>
            <a:r>
              <a:rPr lang="vi-VN" dirty="0"/>
              <a:t>trong đó </a:t>
            </a:r>
            <a:r>
              <a:rPr lang="vi-VN" b="1" dirty="0"/>
              <a:t>c</a:t>
            </a:r>
            <a:r>
              <a:rPr lang="vi-VN" dirty="0"/>
              <a:t> là bước nhảy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3783" y="2089915"/>
            <a:ext cx="9074850" cy="17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7461" y="4798137"/>
            <a:ext cx="9078992" cy="161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7873" y="2328697"/>
            <a:ext cx="6095135" cy="290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vòng</a:t>
            </a:r>
            <a:r>
              <a:rPr lang="en-US" b="1" dirty="0"/>
              <a:t> </a:t>
            </a:r>
            <a:r>
              <a:rPr lang="en-US" b="1" dirty="0" err="1"/>
              <a:t>lặp</a:t>
            </a:r>
            <a:r>
              <a:rPr lang="en-US" b="1" dirty="0"/>
              <a:t> for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chuỗi</a:t>
            </a:r>
            <a:br>
              <a:rPr lang="en-US" dirty="0"/>
            </a:b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2510" y="2729733"/>
            <a:ext cx="10121462" cy="192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break: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dứt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245" y="2529216"/>
            <a:ext cx="5345824" cy="408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838495" y="46035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/>
              <a:t>Khi break được thực thi thì "#code khác bên trong vòng lặp for" sẽ bị bỏ qua và chuyển đến "#code bên ngoài vòng lặp for".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Lệnh</a:t>
            </a:r>
            <a:r>
              <a:rPr lang="en-US" dirty="0"/>
              <a:t>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8772" y="1925036"/>
            <a:ext cx="5896138" cy="4645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3099" y="2055921"/>
            <a:ext cx="8013757" cy="190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6678" y="4086369"/>
            <a:ext cx="3836439" cy="277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Lệnh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000" dirty="0"/>
              <a:t>Lệnh continue sẽ khiến việc lặp không thực thi ở vị trí lặp hiện tại, NHƯNG sẽ tiếp tục thực hiện các vòng lặp sau đó.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029" y="2614284"/>
            <a:ext cx="5611911" cy="397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0" y="44177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/>
              <a:t>Khi continue được thực thi thì "#code khác bên trong vòng lặp for" bị bỏ qua và quay trở lại "#Khối code bên trong vòng lặp for"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if-else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87" y="1786267"/>
            <a:ext cx="10791168" cy="4872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Lệnh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9111" y="1845059"/>
            <a:ext cx="6233455" cy="471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Lệnh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4697" y="1925691"/>
            <a:ext cx="8036145" cy="207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4008" y="4102812"/>
            <a:ext cx="3816240" cy="259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b="1" dirty="0"/>
              <a:t>enumerate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hàm</a:t>
            </a:r>
            <a:r>
              <a:rPr lang="en-US" b="1" dirty="0"/>
              <a:t> "enumerate" </a:t>
            </a:r>
            <a:r>
              <a:rPr lang="en-US" b="1" dirty="0" err="1"/>
              <a:t>cho</a:t>
            </a:r>
            <a:r>
              <a:rPr lang="en-US" b="1" dirty="0"/>
              <a:t> "</a:t>
            </a:r>
            <a:r>
              <a:rPr lang="en-US" b="1" dirty="0" err="1"/>
              <a:t>vòng</a:t>
            </a:r>
            <a:r>
              <a:rPr lang="en-US" b="1" dirty="0"/>
              <a:t> </a:t>
            </a:r>
            <a:r>
              <a:rPr lang="en-US" b="1" dirty="0" err="1"/>
              <a:t>lặp</a:t>
            </a:r>
            <a:r>
              <a:rPr lang="en-US" b="1" dirty="0"/>
              <a:t> For“</a:t>
            </a:r>
          </a:p>
          <a:p>
            <a:r>
              <a:rPr lang="vi-VN" dirty="0"/>
              <a:t>Hàm enumerate trong “vòng lặp for” thực hiện hai điều:</a:t>
            </a:r>
          </a:p>
          <a:p>
            <a:pPr lvl="1"/>
            <a:r>
              <a:rPr lang="vi-VN" dirty="0"/>
              <a:t>Nó trả về giá trị chỉ số cho các phần tử</a:t>
            </a:r>
          </a:p>
          <a:p>
            <a:pPr lvl="1"/>
            <a:r>
              <a:rPr lang="vi-VN" dirty="0"/>
              <a:t>Và phần tử trong tập đang được xét.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7724" y="3889812"/>
            <a:ext cx="9181428" cy="14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67104" y="5773598"/>
            <a:ext cx="10421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Khi chương trình được thực thi, đầu ra của hàm enumerate trả về tên tháng với chỉ số của tháng trong danh sách như (0-Jan), (1- Feb), (2 – Mar), v.v.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Cú pháp khai báo hàm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 </a:t>
            </a:r>
          </a:p>
          <a:p>
            <a:pPr>
              <a:buNone/>
            </a:pPr>
            <a:endParaRPr lang="vi-VN" dirty="0"/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7084" y="2394224"/>
            <a:ext cx="50958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0" y="3052763"/>
            <a:ext cx="24765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86149" y="4944625"/>
            <a:ext cx="3391539" cy="103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856593" y="5934670"/>
            <a:ext cx="9296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vi-VN" dirty="0"/>
              <a:t>Hàm trả về kết quả bằng lệnh </a:t>
            </a:r>
            <a:r>
              <a:rPr lang="vi-VN" b="1" dirty="0">
                <a:solidFill>
                  <a:srgbClr val="FF0000"/>
                </a:solidFill>
              </a:rPr>
              <a:t>return</a:t>
            </a:r>
            <a:r>
              <a:rPr lang="vi-VN" dirty="0"/>
              <a:t>, nếu không trả về thì coi như trả về </a:t>
            </a:r>
            <a:r>
              <a:rPr lang="vi-VN" b="1" dirty="0">
                <a:solidFill>
                  <a:srgbClr val="FF0000"/>
                </a:solidFill>
              </a:rPr>
              <a:t>None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Hàm có thể chỉ ra giá trị mặc định của tham số </a:t>
            </a:r>
          </a:p>
          <a:p>
            <a:pPr lvl="1"/>
            <a:r>
              <a:rPr lang="vi-VN" dirty="0"/>
              <a:t>Chú ý: các tham số có giá trị mặc định phải đứng cuối danh sách tham số </a:t>
            </a:r>
          </a:p>
          <a:p>
            <a:pPr lvl="1"/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1288" y="2964082"/>
            <a:ext cx="5537772" cy="15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0213" y="4561818"/>
            <a:ext cx="5804338" cy="194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vi-VN" dirty="0"/>
              <a:t>1. Viết chương trình nhập số A và kiểm tra xem A có phải là số nguyên tố hay không? </a:t>
            </a:r>
            <a:endParaRPr lang="en-US" dirty="0"/>
          </a:p>
          <a:p>
            <a:pPr>
              <a:buNone/>
            </a:pPr>
            <a:r>
              <a:rPr lang="en-US" dirty="0"/>
              <a:t>2.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chẵn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(M,N) . N, M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. </a:t>
            </a:r>
            <a:endParaRPr lang="vi-V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4391026" y="576072"/>
            <a:ext cx="7191374" cy="1024128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0263010" y="2671763"/>
            <a:ext cx="1185863" cy="163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defTabSz="685800">
              <a:buClr>
                <a:srgbClr val="FFFFFF"/>
              </a:buClr>
              <a:buSzPct val="25000"/>
            </a:pPr>
            <a:r>
              <a:rPr lang="en-US" sz="2700" ker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algn="ctr" defTabSz="685800"/>
            <a:endParaRPr sz="2700" kern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defTabSz="685800">
              <a:buClr>
                <a:srgbClr val="FF00FF"/>
              </a:buClr>
              <a:buSzPct val="25000"/>
            </a:pPr>
            <a:r>
              <a:rPr lang="en-US" sz="2700" ker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defTabSz="685800">
              <a:buClr>
                <a:srgbClr val="FF00FF"/>
              </a:buClr>
              <a:buSzPct val="25000"/>
            </a:pPr>
            <a:r>
              <a:rPr lang="en-US" sz="2700" ker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5849539" y="2155032"/>
            <a:ext cx="3401465" cy="37385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defTabSz="685800">
              <a:buClr>
                <a:srgbClr val="FFFFFF"/>
              </a:buClr>
              <a:buSzPct val="25000"/>
            </a:pPr>
            <a:r>
              <a:rPr lang="en-US" sz="270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algn="ctr" defTabSz="685800"/>
            <a:endParaRPr sz="2700" kern="0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defTabSz="685800">
              <a:buClr>
                <a:srgbClr val="FF7F00"/>
              </a:buClr>
              <a:buSzPct val="25000"/>
            </a:pPr>
            <a:r>
              <a:rPr lang="en-US" sz="2100" kern="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100" kern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100" kern="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100" kern="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defTabSz="685800">
              <a:buClr>
                <a:srgbClr val="FF7F00"/>
              </a:buClr>
              <a:buSzPct val="25000"/>
            </a:pPr>
            <a:r>
              <a:rPr lang="en-US" sz="2100" kern="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100" kern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100" kern="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'Smaller'</a:t>
            </a:r>
            <a:r>
              <a:rPr lang="en-US" sz="2100" kern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100" kern="0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100" kern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100" kern="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100" kern="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defTabSz="685800">
              <a:buClr>
                <a:srgbClr val="FF7F00"/>
              </a:buClr>
              <a:buSzPct val="25000"/>
            </a:pPr>
            <a:r>
              <a:rPr lang="en-US" sz="2100" kern="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100" kern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100" kern="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'Bigger'</a:t>
            </a:r>
            <a:r>
              <a:rPr lang="en-US" sz="2100" kern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100" kern="0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algn="ctr" defTabSz="685800"/>
            <a:endParaRPr sz="2100" kern="0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defTabSz="685800">
              <a:buClr>
                <a:srgbClr val="FFFF00"/>
              </a:buClr>
              <a:buSzPct val="25000"/>
            </a:pPr>
            <a:r>
              <a:rPr lang="en-US" sz="2100" kern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100" kern="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'Finis'</a:t>
            </a:r>
            <a:r>
              <a:rPr lang="en-US" sz="2100" kern="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100" kern="0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933451" y="733425"/>
            <a:ext cx="2057399" cy="44775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250" ker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1947862" y="1170384"/>
            <a:ext cx="10715" cy="425052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9251004" y="3711178"/>
            <a:ext cx="904673" cy="31313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885825" y="1590675"/>
            <a:ext cx="2152650" cy="9525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250" ker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1947863" y="2503884"/>
            <a:ext cx="14287" cy="120729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2495550" y="2514601"/>
            <a:ext cx="2190750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print('Smaller')</a:t>
            </a: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3028950" y="2062162"/>
            <a:ext cx="583406" cy="1190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3587353" y="2062163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3587353" y="3065859"/>
            <a:ext cx="11906" cy="23574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1987152" y="3314700"/>
            <a:ext cx="1612106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885825" y="3648075"/>
            <a:ext cx="2152650" cy="9525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250" ker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1947863" y="4561284"/>
            <a:ext cx="14287" cy="120729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2495550" y="4572001"/>
            <a:ext cx="2190750" cy="561974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3028950" y="4119562"/>
            <a:ext cx="583406" cy="1190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3587353" y="4119563"/>
            <a:ext cx="11906" cy="48339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3587353" y="5123258"/>
            <a:ext cx="11906" cy="23574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1987152" y="5372100"/>
            <a:ext cx="1612106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8573691" y="4131469"/>
            <a:ext cx="1581986" cy="1240631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933451" y="5743575"/>
            <a:ext cx="2057399" cy="44767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print('Finis')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3311128" y="1581151"/>
            <a:ext cx="544115" cy="46672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4310906" y="2088788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defTabSz="685800"/>
            <a:endParaRPr sz="105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1" name="Shape 591"/>
          <p:cNvSpPr txBox="1"/>
          <p:nvPr/>
        </p:nvSpPr>
        <p:spPr>
          <a:xfrm>
            <a:off x="1161947" y="4573190"/>
            <a:ext cx="544049" cy="39582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250" ker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3327202" y="3574258"/>
            <a:ext cx="544115" cy="46672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192903" y="2545558"/>
            <a:ext cx="544049" cy="53101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250" ker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5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4833235" cy="3869014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561975" indent="-259271">
              <a:spcBef>
                <a:spcPts val="0"/>
              </a:spcBef>
              <a:buClr>
                <a:srgbClr val="FFFF00"/>
              </a:buClr>
              <a:buSzPct val="100000"/>
            </a:pPr>
            <a:r>
              <a:rPr lang="en-US" sz="21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561975" indent="-259271">
              <a:buClr>
                <a:srgbClr val="FFFF00"/>
              </a:buClr>
              <a:buSzPct val="100000"/>
            </a:pPr>
            <a:r>
              <a:rPr lang="en-US" sz="21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1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2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True / False or Yes / No</a:t>
            </a:r>
          </a:p>
          <a:p>
            <a:pPr marL="561975" indent="-259271">
              <a:buClr>
                <a:srgbClr val="FFFFFF"/>
              </a:buClr>
              <a:buSzPct val="100000"/>
            </a:pPr>
            <a:r>
              <a:rPr lang="en-US" sz="2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283392" y="5821640"/>
            <a:ext cx="6782175" cy="361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00FF"/>
              </a:buClr>
              <a:buSzPct val="25000"/>
            </a:pPr>
            <a:r>
              <a:rPr lang="en-US" u="sng" kern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563797" y="5188078"/>
            <a:ext cx="5095673" cy="3849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 defTabSz="685800">
              <a:buClr>
                <a:srgbClr val="FFFFFF"/>
              </a:buClr>
              <a:buSzPct val="25000"/>
            </a:pPr>
            <a:r>
              <a:rPr lang="en-US" sz="225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225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25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225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250" kern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/>
        </p:nvGraphicFramePr>
        <p:xfrm>
          <a:off x="6330332" y="1897693"/>
          <a:ext cx="5329138" cy="290845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56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5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5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9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 to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9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 to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9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28575" marR="28575" marT="28575" marB="28575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if-else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5480"/>
            <a:ext cx="3457903" cy="4389120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 err="1"/>
              <a:t>Chú</a:t>
            </a:r>
            <a:r>
              <a:rPr lang="en-US" dirty="0"/>
              <a:t> ý: python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</a:p>
          <a:p>
            <a:pPr algn="just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7754" y="2013553"/>
            <a:ext cx="7424246" cy="45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if-else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7732" y="1777938"/>
            <a:ext cx="4445054" cy="508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if-else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8590" y="1882008"/>
            <a:ext cx="5603915" cy="4660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if-else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5480"/>
            <a:ext cx="4151586" cy="4389120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Chú</a:t>
            </a:r>
            <a:r>
              <a:rPr lang="en-US" dirty="0"/>
              <a:t> ý: python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4618" y="1960674"/>
            <a:ext cx="6498138" cy="4140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1098</TotalTime>
  <Words>1342</Words>
  <Application>Microsoft Office PowerPoint</Application>
  <PresentationFormat>Widescreen</PresentationFormat>
  <Paragraphs>242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Cabin</vt:lpstr>
      <vt:lpstr>Calibri</vt:lpstr>
      <vt:lpstr>Comic Sans MS</vt:lpstr>
      <vt:lpstr>Constantia</vt:lpstr>
      <vt:lpstr>Courier</vt:lpstr>
      <vt:lpstr>Gill Sans</vt:lpstr>
      <vt:lpstr>Times New Roman</vt:lpstr>
      <vt:lpstr>Wingdings 2</vt:lpstr>
      <vt:lpstr>Flow</vt:lpstr>
      <vt:lpstr>Title &amp; Subtitle</vt:lpstr>
      <vt:lpstr>1_Title &amp; Subtitle</vt:lpstr>
      <vt:lpstr> Ngôn Ngữ Lập Trình Python Cấu Trúc Rẽ Nhánh, Vòng Lặp</vt:lpstr>
      <vt:lpstr>Nội Dung</vt:lpstr>
      <vt:lpstr>Cấu trúc rẽ nhánh if-else </vt:lpstr>
      <vt:lpstr>Conditional Steps</vt:lpstr>
      <vt:lpstr>Comparison Operators</vt:lpstr>
      <vt:lpstr>Cấu trúc rẽ nhánh if-else </vt:lpstr>
      <vt:lpstr>Cấu trúc rẽ nhánh if-else </vt:lpstr>
      <vt:lpstr>Cấu trúc rẽ nhánh if-else </vt:lpstr>
      <vt:lpstr>Cấu trúc rẽ nhánh if-else </vt:lpstr>
      <vt:lpstr>The try / except Structure</vt:lpstr>
      <vt:lpstr>PowerPoint Presentation</vt:lpstr>
      <vt:lpstr>PowerPoint Presentation</vt:lpstr>
      <vt:lpstr>Vòng lặp while</vt:lpstr>
      <vt:lpstr>Vòng lặp while</vt:lpstr>
      <vt:lpstr>Vòng lặp while</vt:lpstr>
      <vt:lpstr>An Infinite Loop</vt:lpstr>
      <vt:lpstr>Another Loop</vt:lpstr>
      <vt:lpstr>Breaking Out of a Loop</vt:lpstr>
      <vt:lpstr>Breaking Out of a Loop</vt:lpstr>
      <vt:lpstr>Finishing an Iteration with continue</vt:lpstr>
      <vt:lpstr>Finishing an Iteration with continue</vt:lpstr>
      <vt:lpstr>PowerPoint Presentation</vt:lpstr>
      <vt:lpstr>Vòng lặp for</vt:lpstr>
      <vt:lpstr>Vòng lặp for</vt:lpstr>
      <vt:lpstr>Vòng lặp for</vt:lpstr>
      <vt:lpstr>Lệnh break</vt:lpstr>
      <vt:lpstr>Lệnh break</vt:lpstr>
      <vt:lpstr>Lệnh break</vt:lpstr>
      <vt:lpstr>Lệnh continue</vt:lpstr>
      <vt:lpstr>Lệnh continue</vt:lpstr>
      <vt:lpstr>Lệnh continue</vt:lpstr>
      <vt:lpstr>Hàm enumerate</vt:lpstr>
      <vt:lpstr>Function</vt:lpstr>
      <vt:lpstr>Function</vt:lpstr>
      <vt:lpstr>Thực Hành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Hien Luong</dc:creator>
  <cp:lastModifiedBy>Luong Tran Hy Hien</cp:lastModifiedBy>
  <cp:revision>274</cp:revision>
  <dcterms:created xsi:type="dcterms:W3CDTF">2019-02-17T12:55:35Z</dcterms:created>
  <dcterms:modified xsi:type="dcterms:W3CDTF">2021-03-21T15:34:41Z</dcterms:modified>
</cp:coreProperties>
</file>