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7" r:id="rId3"/>
  </p:sldMasterIdLst>
  <p:notesMasterIdLst>
    <p:notesMasterId r:id="rId50"/>
  </p:notesMasterIdLst>
  <p:sldIdLst>
    <p:sldId id="285" r:id="rId4"/>
    <p:sldId id="338" r:id="rId5"/>
    <p:sldId id="339" r:id="rId6"/>
    <p:sldId id="340" r:id="rId7"/>
    <p:sldId id="341" r:id="rId8"/>
    <p:sldId id="342" r:id="rId9"/>
    <p:sldId id="343" r:id="rId10"/>
    <p:sldId id="377" r:id="rId11"/>
    <p:sldId id="378" r:id="rId12"/>
    <p:sldId id="379" r:id="rId13"/>
    <p:sldId id="344" r:id="rId14"/>
    <p:sldId id="345" r:id="rId15"/>
    <p:sldId id="346" r:id="rId16"/>
    <p:sldId id="347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7" r:id="rId25"/>
    <p:sldId id="388" r:id="rId26"/>
    <p:sldId id="389" r:id="rId27"/>
    <p:sldId id="390" r:id="rId28"/>
    <p:sldId id="391" r:id="rId29"/>
    <p:sldId id="392" r:id="rId30"/>
    <p:sldId id="393" r:id="rId31"/>
    <p:sldId id="394" r:id="rId32"/>
    <p:sldId id="395" r:id="rId33"/>
    <p:sldId id="396" r:id="rId34"/>
    <p:sldId id="397" r:id="rId35"/>
    <p:sldId id="398" r:id="rId36"/>
    <p:sldId id="399" r:id="rId37"/>
    <p:sldId id="400" r:id="rId38"/>
    <p:sldId id="401" r:id="rId39"/>
    <p:sldId id="402" r:id="rId40"/>
    <p:sldId id="403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0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32477-8B37-4A0A-AB30-B4837F424E7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BE5B0-D461-4EA5-9254-F14476417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6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2631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9784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1437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5534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2848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7703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383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EADE-F6EB-4931-8983-31B1F884648A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7450-50F9-46C2-B208-3CA5246EE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EADE-F6EB-4931-8983-31B1F884648A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7450-50F9-46C2-B208-3CA5246EE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EADE-F6EB-4931-8983-31B1F884648A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7450-50F9-46C2-B208-3CA5246EE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66775" y="1152526"/>
            <a:ext cx="10448925" cy="2314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66775" y="3533775"/>
            <a:ext cx="10448925" cy="790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lvl="0" indent="-257175" algn="ctr" rtl="0">
              <a:spcBef>
                <a:spcPts val="0"/>
              </a:spcBef>
              <a:spcAft>
                <a:spcPts val="0"/>
              </a:spcAft>
              <a:defRPr/>
            </a:lvl1pPr>
            <a:lvl2pPr marL="557213" lvl="1" indent="-214313" algn="ctr" rtl="0">
              <a:spcBef>
                <a:spcPts val="0"/>
              </a:spcBef>
              <a:spcAft>
                <a:spcPts val="0"/>
              </a:spcAft>
              <a:defRPr/>
            </a:lvl2pPr>
            <a:lvl3pPr marL="857250" lvl="2" indent="-171450" algn="ctr" rtl="0">
              <a:spcBef>
                <a:spcPts val="0"/>
              </a:spcBef>
              <a:spcAft>
                <a:spcPts val="0"/>
              </a:spcAft>
              <a:defRPr/>
            </a:lvl3pPr>
            <a:lvl4pPr marL="1200150" lvl="3" indent="-171450" algn="ctr" rtl="0">
              <a:spcBef>
                <a:spcPts val="0"/>
              </a:spcBef>
              <a:spcAft>
                <a:spcPts val="0"/>
              </a:spcAft>
              <a:defRPr/>
            </a:lvl4pPr>
            <a:lvl5pPr marL="1543050" lvl="4" indent="-171450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0853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866775" y="625288"/>
            <a:ext cx="10449000" cy="1279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866775" y="1952626"/>
            <a:ext cx="10449000" cy="42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33400" lvl="0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2700"/>
            </a:lvl1pPr>
            <a:lvl2pPr marL="752475" lvl="1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971550" lvl="2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200150" lvl="3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419225" lvl="4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762125" lvl="5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105025" lvl="6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2447925" lvl="7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790825" lvl="8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0943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866775" y="625288"/>
            <a:ext cx="10449000" cy="1279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5242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720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66775" y="1152526"/>
            <a:ext cx="10448925" cy="2314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66775" y="3533775"/>
            <a:ext cx="10448925" cy="790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lvl="0" indent="-257175" algn="ctr" rtl="0">
              <a:spcBef>
                <a:spcPts val="0"/>
              </a:spcBef>
              <a:spcAft>
                <a:spcPts val="0"/>
              </a:spcAft>
              <a:defRPr/>
            </a:lvl1pPr>
            <a:lvl2pPr marL="557213" lvl="1" indent="-214313" algn="ctr" rtl="0">
              <a:spcBef>
                <a:spcPts val="0"/>
              </a:spcBef>
              <a:spcAft>
                <a:spcPts val="0"/>
              </a:spcAft>
              <a:defRPr/>
            </a:lvl2pPr>
            <a:lvl3pPr marL="857250" lvl="2" indent="-171450" algn="ctr" rtl="0">
              <a:spcBef>
                <a:spcPts val="0"/>
              </a:spcBef>
              <a:spcAft>
                <a:spcPts val="0"/>
              </a:spcAft>
              <a:defRPr/>
            </a:lvl3pPr>
            <a:lvl4pPr marL="1200150" lvl="3" indent="-171450" algn="ctr" rtl="0">
              <a:spcBef>
                <a:spcPts val="0"/>
              </a:spcBef>
              <a:spcAft>
                <a:spcPts val="0"/>
              </a:spcAft>
              <a:defRPr/>
            </a:lvl4pPr>
            <a:lvl5pPr marL="1543050" lvl="4" indent="-171450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0351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866775" y="625288"/>
            <a:ext cx="10449000" cy="1279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866775" y="1952626"/>
            <a:ext cx="10449000" cy="42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33400" lvl="0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2700"/>
            </a:lvl1pPr>
            <a:lvl2pPr marL="752475" lvl="1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971550" lvl="2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200150" lvl="3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419225" lvl="4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762125" lvl="5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105025" lvl="6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2447925" lvl="7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790825" lvl="8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98791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866775" y="625288"/>
            <a:ext cx="10449000" cy="1279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7429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276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EADE-F6EB-4931-8983-31B1F884648A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7450-50F9-46C2-B208-3CA5246EE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EADE-F6EB-4931-8983-31B1F884648A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7450-50F9-46C2-B208-3CA5246EE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EADE-F6EB-4931-8983-31B1F884648A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7450-50F9-46C2-B208-3CA5246EE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EADE-F6EB-4931-8983-31B1F884648A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7450-50F9-46C2-B208-3CA5246EE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EADE-F6EB-4931-8983-31B1F884648A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7450-50F9-46C2-B208-3CA5246EE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EADE-F6EB-4931-8983-31B1F884648A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7450-50F9-46C2-B208-3CA5246EE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EADE-F6EB-4931-8983-31B1F884648A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7450-50F9-46C2-B208-3CA5246EE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EADE-F6EB-4931-8983-31B1F884648A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81CF7450-50F9-46C2-B208-3CA5246EED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92EADE-F6EB-4931-8983-31B1F884648A}" type="datetimeFigureOut">
              <a:rPr lang="en-US" smtClean="0"/>
              <a:pPr/>
              <a:t>3/22/2021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1CF7450-50F9-46C2-B208-3CA5246EED8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66775" y="1152526"/>
            <a:ext cx="10448925" cy="2314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6775" y="3533775"/>
            <a:ext cx="10448925" cy="790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576072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>
              <a:defRPr/>
            </a:pPr>
            <a:endParaRPr lang="en-US" altLang="en-US" sz="2700" kern="0" smtClean="0">
              <a:cs typeface="Arial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6268212"/>
            <a:ext cx="12192000" cy="589788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>
              <a:defRPr/>
            </a:pPr>
            <a:endParaRPr lang="en-US" altLang="en-US" sz="2700" kern="0" smtClean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56954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95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4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66775" y="1152526"/>
            <a:ext cx="10448925" cy="2314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6775" y="3533775"/>
            <a:ext cx="10448925" cy="790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576072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>
              <a:defRPr/>
            </a:pPr>
            <a:endParaRPr lang="en-US" altLang="en-US" sz="2700" kern="0" smtClean="0">
              <a:cs typeface="Arial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6268212"/>
            <a:ext cx="12192000" cy="589788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>
              <a:defRPr/>
            </a:pPr>
            <a:endParaRPr lang="en-US" altLang="en-US" sz="2700" kern="0" smtClean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62937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95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4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blog.vn/bai-17-cac-ham-xu-ly-chuoi-trong-pytho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Python</a:t>
            </a:r>
            <a:br>
              <a:rPr lang="en-US" dirty="0" smtClean="0"/>
            </a:b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1200" y="3575388"/>
            <a:ext cx="10472928" cy="1752600"/>
          </a:xfrm>
        </p:spPr>
        <p:txBody>
          <a:bodyPr>
            <a:noAutofit/>
          </a:bodyPr>
          <a:lstStyle/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Cách Tạo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1040524" y="2459420"/>
            <a:ext cx="9159766" cy="3447098"/>
          </a:xfrm>
          <a:prstGeom prst="rect">
            <a:avLst/>
          </a:prstGeom>
          <a:solidFill>
            <a:srgbClr val="F4FB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AD2BEE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print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131513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(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9A329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"C:\\Python32\\Quantrimang.com"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131513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) C:\Python32\Quantrimang.com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AD2BEE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print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131513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(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9A329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"In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29A329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dòng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9A329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29A329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này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9A329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\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29A329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nthành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9A329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2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29A329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dòng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9A329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"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131513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Menlo"/>
                <a:cs typeface="Arial" pitchFamily="34" charset="0"/>
              </a:rPr>
              <a:t>In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131513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131513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dòng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131513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131513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này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131513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131513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thành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131513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87711D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2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131513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131513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dòng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131513"/>
              </a:solidFill>
              <a:effectLst/>
              <a:latin typeface="Arial Unicode MS" pitchFamily="34" charset="-128"/>
              <a:ea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AD2BEE"/>
                </a:solidFill>
                <a:latin typeface="Arial Unicode MS" pitchFamily="34" charset="-128"/>
                <a:ea typeface="Menlo"/>
                <a:cs typeface="Arial" pitchFamily="34" charset="0"/>
              </a:rPr>
              <a:t>print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("</a:t>
            </a:r>
            <a:r>
              <a:rPr lang="en-US" sz="3200" dirty="0" smtClean="0">
                <a:solidFill>
                  <a:srgbClr val="29A329"/>
                </a:solidFill>
                <a:latin typeface="Arial Unicode MS" pitchFamily="34" charset="-128"/>
                <a:ea typeface="Menlo"/>
                <a:cs typeface="Arial" pitchFamily="34" charset="0"/>
              </a:rPr>
              <a:t> In </a:t>
            </a:r>
            <a:r>
              <a:rPr lang="en-US" sz="3200" dirty="0" err="1" smtClean="0">
                <a:solidFill>
                  <a:srgbClr val="29A329"/>
                </a:solidFill>
                <a:latin typeface="Arial Unicode MS" pitchFamily="34" charset="-128"/>
                <a:ea typeface="Menlo"/>
                <a:cs typeface="Arial" pitchFamily="34" charset="0"/>
              </a:rPr>
              <a:t>gia</a:t>
            </a:r>
            <a:r>
              <a:rPr lang="en-US" sz="3200" dirty="0" smtClean="0">
                <a:solidFill>
                  <a:srgbClr val="29A329"/>
                </a:solidFill>
                <a:latin typeface="Arial Unicode MS" pitchFamily="34" charset="-128"/>
                <a:ea typeface="Menlo"/>
                <a:cs typeface="Arial" pitchFamily="34" charset="0"/>
              </a:rPr>
              <a:t> tri \x61 \x62 \x63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")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Arial Unicode MS" pitchFamily="34" charset="-128"/>
                <a:ea typeface="Menlo"/>
                <a:cs typeface="Arial" pitchFamily="34" charset="0"/>
              </a:rPr>
              <a:t>In</a:t>
            </a:r>
            <a:r>
              <a:rPr lang="it-IT" sz="3200" dirty="0" smtClean="0">
                <a:latin typeface="Arial" pitchFamily="34" charset="0"/>
                <a:cs typeface="Arial" pitchFamily="34" charset="0"/>
              </a:rPr>
              <a:t> giá trị a b c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ruy Cập Phần Tử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Chuỗi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0.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2813" y="3014631"/>
            <a:ext cx="75464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word ='Python'</a:t>
            </a:r>
          </a:p>
          <a:p>
            <a:r>
              <a:rPr lang="en-US" sz="2800" dirty="0" smtClean="0"/>
              <a:t>print(word[0]) # </a:t>
            </a:r>
            <a:r>
              <a:rPr lang="en-US" sz="2800" dirty="0" err="1" smtClean="0"/>
              <a:t>ký</a:t>
            </a:r>
            <a:r>
              <a:rPr lang="en-US" sz="2800" dirty="0" smtClean="0"/>
              <a:t> </a:t>
            </a:r>
            <a:r>
              <a:rPr lang="en-US" sz="2800" dirty="0" err="1" smtClean="0"/>
              <a:t>tự</a:t>
            </a:r>
            <a:r>
              <a:rPr lang="en-US" sz="2800" dirty="0" smtClean="0"/>
              <a:t> ở </a:t>
            </a:r>
            <a:r>
              <a:rPr lang="en-US" sz="2800" dirty="0" err="1" smtClean="0"/>
              <a:t>vị</a:t>
            </a:r>
            <a:r>
              <a:rPr lang="en-US" sz="2800" dirty="0" smtClean="0"/>
              <a:t> </a:t>
            </a:r>
            <a:r>
              <a:rPr lang="en-US" sz="2800" dirty="0" err="1" smtClean="0"/>
              <a:t>trí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0</a:t>
            </a:r>
          </a:p>
          <a:p>
            <a:r>
              <a:rPr lang="en-US" sz="2800" dirty="0" smtClean="0"/>
              <a:t>print(word[5]) # </a:t>
            </a:r>
            <a:r>
              <a:rPr lang="en-US" sz="2800" dirty="0" err="1" smtClean="0"/>
              <a:t>ký</a:t>
            </a:r>
            <a:r>
              <a:rPr lang="en-US" sz="2800" dirty="0" smtClean="0"/>
              <a:t> </a:t>
            </a:r>
            <a:r>
              <a:rPr lang="en-US" sz="2800" dirty="0" err="1" smtClean="0"/>
              <a:t>tự</a:t>
            </a:r>
            <a:r>
              <a:rPr lang="en-US" sz="2800" dirty="0" smtClean="0"/>
              <a:t> ở </a:t>
            </a:r>
            <a:r>
              <a:rPr lang="en-US" sz="2800" dirty="0" err="1" smtClean="0"/>
              <a:t>vị</a:t>
            </a:r>
            <a:r>
              <a:rPr lang="en-US" sz="2800" dirty="0" smtClean="0"/>
              <a:t> </a:t>
            </a:r>
            <a:r>
              <a:rPr lang="en-US" sz="2800" dirty="0" err="1" smtClean="0"/>
              <a:t>trí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5</a:t>
            </a:r>
            <a:endParaRPr lang="en-US" sz="2800" dirty="0"/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7327" y="3205819"/>
            <a:ext cx="3416190" cy="1246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86701" y="5419975"/>
            <a:ext cx="2771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print(word[6])</a:t>
            </a:r>
            <a:endParaRPr lang="en-US" sz="320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90243" y="4806839"/>
            <a:ext cx="8801757" cy="179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ruy Cập Phần Tử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Chuỗi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Chỉ số cũng có thể là số âm, bắt đầu đếm từ bên phải:</a:t>
            </a:r>
          </a:p>
          <a:p>
            <a:pPr>
              <a:buNone/>
            </a:pPr>
            <a:r>
              <a:rPr lang="vi-VN" dirty="0" smtClean="0"/>
              <a:t/>
            </a:r>
            <a:br>
              <a:rPr lang="vi-VN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9297" y="2599133"/>
            <a:ext cx="59698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word ='Python‘</a:t>
            </a:r>
          </a:p>
          <a:p>
            <a:r>
              <a:rPr lang="en-US" sz="3200" dirty="0" smtClean="0"/>
              <a:t>print(word[-1]) # </a:t>
            </a:r>
            <a:r>
              <a:rPr lang="en-US" sz="3200" dirty="0" err="1" smtClean="0"/>
              <a:t>ky</a:t>
            </a:r>
            <a:r>
              <a:rPr lang="en-US" sz="3200" dirty="0" smtClean="0"/>
              <a:t> </a:t>
            </a:r>
            <a:r>
              <a:rPr lang="en-US" sz="3200" dirty="0" err="1" smtClean="0"/>
              <a:t>tu</a:t>
            </a:r>
            <a:r>
              <a:rPr lang="en-US" sz="3200" dirty="0" smtClean="0"/>
              <a:t> </a:t>
            </a:r>
            <a:r>
              <a:rPr lang="en-US" sz="3200" dirty="0" err="1" smtClean="0"/>
              <a:t>cuoi</a:t>
            </a:r>
            <a:r>
              <a:rPr lang="en-US" sz="3200" dirty="0" smtClean="0"/>
              <a:t> </a:t>
            </a:r>
            <a:r>
              <a:rPr lang="en-US" sz="3200" dirty="0" err="1" smtClean="0"/>
              <a:t>cung</a:t>
            </a:r>
            <a:endParaRPr lang="en-US" sz="3200" dirty="0" smtClean="0"/>
          </a:p>
          <a:p>
            <a:r>
              <a:rPr lang="en-US" sz="3200" dirty="0" smtClean="0"/>
              <a:t>print(word[-2]) # </a:t>
            </a:r>
            <a:r>
              <a:rPr lang="en-US" sz="3200" dirty="0" err="1" smtClean="0"/>
              <a:t>ky</a:t>
            </a:r>
            <a:r>
              <a:rPr lang="en-US" sz="3200" dirty="0" smtClean="0"/>
              <a:t> </a:t>
            </a:r>
            <a:r>
              <a:rPr lang="en-US" sz="3200" dirty="0" err="1" smtClean="0"/>
              <a:t>ke</a:t>
            </a:r>
            <a:r>
              <a:rPr lang="en-US" sz="3200" dirty="0" smtClean="0"/>
              <a:t>^' </a:t>
            </a:r>
            <a:r>
              <a:rPr lang="en-US" sz="3200" dirty="0" err="1" smtClean="0"/>
              <a:t>cuoi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9032" y="3017782"/>
            <a:ext cx="1168126" cy="161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50043" y="5086712"/>
          <a:ext cx="6907047" cy="14875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86721"/>
                <a:gridCol w="986721"/>
                <a:gridCol w="986721"/>
                <a:gridCol w="986721"/>
                <a:gridCol w="986721"/>
                <a:gridCol w="986721"/>
                <a:gridCol w="986721"/>
              </a:tblGrid>
              <a:tr h="49583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9583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dex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9583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-6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-4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-3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-2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3986" y="4452687"/>
            <a:ext cx="6821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 smtClean="0"/>
              <a:t>Lưu ý rằng vì -0 cũng tương tự như 0, nên các chỉ số âm bắt đầu từ -1.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ruy Cập Phần Tử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Chuỗi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Trong khi index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vi-VN" dirty="0" smtClean="0"/>
              <a:t>lấy chuỗi con:</a:t>
            </a:r>
            <a:endParaRPr lang="en-US" dirty="0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189185" y="2869324"/>
            <a:ext cx="10436773" cy="1723549"/>
          </a:xfrm>
          <a:prstGeom prst="rect">
            <a:avLst/>
          </a:prstGeom>
          <a:solidFill>
            <a:srgbClr val="F4FB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rgbClr val="131513"/>
                </a:solidFill>
                <a:latin typeface="Arial Unicode MS" pitchFamily="34" charset="-128"/>
                <a:ea typeface="Menlo"/>
                <a:cs typeface="Arial" pitchFamily="34" charset="0"/>
              </a:rPr>
              <a:t>p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31513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rint(word[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7711D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0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31513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: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7711D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2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31513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])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#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các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ký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tự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từ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vị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trí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0 (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bao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gồm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)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đến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2 (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loại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trừ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29A329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Py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131513"/>
              </a:solidFill>
              <a:effectLst/>
              <a:latin typeface="Arial Unicode MS" pitchFamily="34" charset="-128"/>
              <a:ea typeface="Menl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31513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print(word[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7711D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2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31513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: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7711D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5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31513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])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#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các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ký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tự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từ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vị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trí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2 (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bao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gồm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đến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5 (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loại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trừ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29A329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tho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ruy Cập Phần Tử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Chuỗi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Các chỉ số trong cắt chuỗi có thiết lập mặc định khá hữu ích, có 2 chỉ số bị bỏ qua theo mặc định, là 0 và kích thước của chuỗi được cắt.</a:t>
            </a:r>
            <a:endParaRPr lang="en-US" dirty="0"/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819807" y="3310759"/>
            <a:ext cx="10089931" cy="2585323"/>
          </a:xfrm>
          <a:prstGeom prst="rect">
            <a:avLst/>
          </a:prstGeom>
          <a:solidFill>
            <a:srgbClr val="F4FB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rgbClr val="131513"/>
                </a:solidFill>
                <a:latin typeface="Arial Unicode MS" pitchFamily="34" charset="-128"/>
                <a:ea typeface="Menlo"/>
                <a:cs typeface="Arial" pitchFamily="34" charset="0"/>
              </a:rPr>
              <a:t>print(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31513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word[: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7711D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2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31513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] )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#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các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ký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tự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từ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đầu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đến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vị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trí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thứ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2 (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loại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bỏ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29A329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Py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29A329"/>
              </a:solidFill>
              <a:effectLst/>
              <a:latin typeface="Arial Unicode MS" pitchFamily="34" charset="-128"/>
              <a:ea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131513"/>
                </a:solidFill>
                <a:latin typeface="Arial Unicode MS" pitchFamily="34" charset="-128"/>
                <a:ea typeface="Menlo"/>
                <a:cs typeface="Arial" pitchFamily="34" charset="0"/>
              </a:rPr>
              <a:t>print(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31513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word[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7711D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4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31513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:])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#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các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ký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tự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từ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vị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trí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thứ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4(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lấy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)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đến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hết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31513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9A329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on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131513"/>
                </a:solidFill>
                <a:latin typeface="Arial Unicode MS" pitchFamily="34" charset="-128"/>
                <a:ea typeface="Menlo"/>
                <a:cs typeface="Arial" pitchFamily="34" charset="0"/>
              </a:rPr>
              <a:t>print(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31513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word[-</a:t>
            </a:r>
            <a:r>
              <a:rPr lang="en-US" sz="2800" dirty="0" smtClean="0">
                <a:solidFill>
                  <a:srgbClr val="87711D"/>
                </a:solidFill>
                <a:latin typeface="Arial Unicode MS" pitchFamily="34" charset="-128"/>
                <a:ea typeface="Menlo"/>
                <a:cs typeface="Arial" pitchFamily="34" charset="0"/>
              </a:rPr>
              <a:t>3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31513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:])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#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các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ký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tự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thứ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ba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tính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từ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cuối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lên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(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lấy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)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đến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hết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31513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29A329"/>
              </a:solidFill>
              <a:effectLst/>
              <a:latin typeface="Arial Unicode MS" pitchFamily="34" charset="-128"/>
              <a:ea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29A329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hon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vi-VN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thể</a:t>
            </a:r>
            <a:r>
              <a:rPr lang="en-US" b="1" dirty="0" smtClean="0"/>
              <a:t> </a:t>
            </a:r>
            <a:r>
              <a:rPr lang="en-US" b="1" dirty="0" err="1" smtClean="0"/>
              <a:t>thay</a:t>
            </a:r>
            <a:r>
              <a:rPr lang="en-US" b="1" dirty="0" smtClean="0"/>
              <a:t> </a:t>
            </a:r>
            <a:r>
              <a:rPr lang="en-US" b="1" dirty="0" err="1" smtClean="0"/>
              <a:t>đổi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ký</a:t>
            </a:r>
            <a:r>
              <a:rPr lang="en-US" b="1" dirty="0" smtClean="0"/>
              <a:t> </a:t>
            </a:r>
            <a:r>
              <a:rPr lang="en-US" b="1" dirty="0" err="1" smtClean="0"/>
              <a:t>tự</a:t>
            </a:r>
            <a:r>
              <a:rPr lang="en-US" b="1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‘=‘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5159" y="2983100"/>
            <a:ext cx="31163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word ='Python'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word[0] = ‘K’</a:t>
            </a:r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9358" y="2574705"/>
            <a:ext cx="8695375" cy="1587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4870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vi-VN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Nối</a:t>
            </a:r>
            <a:r>
              <a:rPr lang="en-US" b="1" dirty="0" smtClean="0"/>
              <a:t> </a:t>
            </a:r>
            <a:r>
              <a:rPr lang="en-US" b="1" dirty="0" err="1" smtClean="0"/>
              <a:t>hai</a:t>
            </a:r>
            <a:r>
              <a:rPr lang="en-US" b="1" dirty="0" smtClean="0"/>
              <a:t> </a:t>
            </a:r>
            <a:r>
              <a:rPr lang="en-US" b="1" dirty="0" err="1" smtClean="0"/>
              <a:t>chuỗi</a:t>
            </a:r>
            <a:r>
              <a:rPr lang="en-US" b="1" dirty="0" smtClean="0"/>
              <a:t> (+): </a:t>
            </a:r>
            <a:r>
              <a:rPr lang="vi-VN" dirty="0" smtClean="0"/>
              <a:t>Các chuỗi có thể được nối với nhau bằng toán tử +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3076" y="2652024"/>
            <a:ext cx="25172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a ='</a:t>
            </a:r>
            <a:r>
              <a:rPr lang="en-US" sz="3600" dirty="0" err="1" smtClean="0"/>
              <a:t>Py</a:t>
            </a:r>
            <a:r>
              <a:rPr lang="en-US" sz="3600" dirty="0" smtClean="0"/>
              <a:t>'</a:t>
            </a:r>
          </a:p>
          <a:p>
            <a:r>
              <a:rPr lang="en-US" sz="3600" dirty="0" smtClean="0"/>
              <a:t>b ='thon'</a:t>
            </a:r>
          </a:p>
          <a:p>
            <a:r>
              <a:rPr lang="en-US" sz="3600" dirty="0" smtClean="0"/>
              <a:t>print(</a:t>
            </a:r>
            <a:r>
              <a:rPr lang="en-US" sz="3600" dirty="0" err="1" smtClean="0"/>
              <a:t>a+b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7439" y="2619540"/>
            <a:ext cx="3482867" cy="130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124608" y="4859197"/>
            <a:ext cx="51658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x = "Hello World!"</a:t>
            </a:r>
          </a:p>
          <a:p>
            <a:r>
              <a:rPr lang="en-US" sz="3200" dirty="0" smtClean="0"/>
              <a:t>print(x[:6])</a:t>
            </a:r>
          </a:p>
          <a:p>
            <a:r>
              <a:rPr lang="en-US" sz="3200" dirty="0" smtClean="0"/>
              <a:t>print(x[0:6] + "hello")</a:t>
            </a:r>
            <a:endParaRPr lang="en-US" sz="32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4807" y="5080110"/>
            <a:ext cx="3651319" cy="1320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7379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vi-VN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Lặp</a:t>
            </a:r>
            <a:r>
              <a:rPr lang="en-US" b="1" dirty="0" smtClean="0"/>
              <a:t> </a:t>
            </a:r>
            <a:r>
              <a:rPr lang="en-US" b="1" dirty="0" err="1" smtClean="0"/>
              <a:t>lại</a:t>
            </a:r>
            <a:r>
              <a:rPr lang="en-US" b="1" dirty="0" smtClean="0"/>
              <a:t> </a:t>
            </a:r>
            <a:r>
              <a:rPr lang="en-US" b="1" dirty="0" err="1" smtClean="0"/>
              <a:t>chuỗi</a:t>
            </a:r>
            <a:r>
              <a:rPr lang="en-US" b="1" dirty="0" smtClean="0"/>
              <a:t> (*)</a:t>
            </a:r>
            <a:r>
              <a:rPr lang="en-US" dirty="0" smtClean="0"/>
              <a:t>: 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*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3890" y="2898679"/>
            <a:ext cx="34789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a ='</a:t>
            </a:r>
            <a:r>
              <a:rPr lang="en-US" sz="3600" dirty="0" err="1" smtClean="0"/>
              <a:t>Py</a:t>
            </a:r>
            <a:r>
              <a:rPr lang="en-US" sz="3600" dirty="0" smtClean="0"/>
              <a:t>'</a:t>
            </a:r>
          </a:p>
          <a:p>
            <a:r>
              <a:rPr lang="en-US" sz="3600" dirty="0" smtClean="0"/>
              <a:t>b ='thon'</a:t>
            </a:r>
          </a:p>
          <a:p>
            <a:r>
              <a:rPr lang="en-US" sz="3600" dirty="0" smtClean="0"/>
              <a:t>print(3*a)</a:t>
            </a:r>
          </a:p>
          <a:p>
            <a:r>
              <a:rPr lang="en-US" sz="3600" dirty="0" smtClean="0"/>
              <a:t>print(b*5)</a:t>
            </a:r>
          </a:p>
          <a:p>
            <a:r>
              <a:rPr lang="en-US" sz="3600" dirty="0" smtClean="0"/>
              <a:t>print(3*a+5*b)</a:t>
            </a:r>
            <a:endParaRPr lang="en-US" sz="3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82146" y="3990163"/>
            <a:ext cx="7989136" cy="192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544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vi-VN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Nếu muốn nối các chuỗi trong nhiều dòng khác nhau, hãy sử dụng dấu ngoặc đơn</a:t>
            </a:r>
            <a:r>
              <a:rPr lang="en-US" dirty="0" smtClean="0"/>
              <a:t> ():</a:t>
            </a:r>
            <a:endParaRPr lang="vi-VN" dirty="0" smtClean="0"/>
          </a:p>
          <a:p>
            <a:pPr>
              <a:buNone/>
            </a:pPr>
            <a:r>
              <a:rPr lang="vi-VN" dirty="0" smtClean="0"/>
              <a:t/>
            </a:r>
            <a:br>
              <a:rPr lang="vi-VN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4248" y="3128381"/>
            <a:ext cx="41410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s = ('</a:t>
            </a:r>
            <a:r>
              <a:rPr lang="en-US" sz="3600" dirty="0" err="1" smtClean="0"/>
              <a:t>Xin</a:t>
            </a:r>
            <a:r>
              <a:rPr lang="en-US" sz="3600" dirty="0" smtClean="0"/>
              <a:t> '</a:t>
            </a:r>
          </a:p>
          <a:p>
            <a:r>
              <a:rPr lang="en-US" sz="3600" dirty="0" smtClean="0"/>
              <a:t>     '</a:t>
            </a:r>
            <a:r>
              <a:rPr lang="en-US" sz="3600" dirty="0" err="1" smtClean="0"/>
              <a:t>chao</a:t>
            </a:r>
            <a:r>
              <a:rPr lang="en-US" sz="3600" dirty="0" smtClean="0"/>
              <a:t>!'</a:t>
            </a:r>
          </a:p>
          <a:p>
            <a:r>
              <a:rPr lang="en-US" sz="3600" dirty="0" smtClean="0"/>
              <a:t>     'Hello')</a:t>
            </a:r>
          </a:p>
          <a:p>
            <a:r>
              <a:rPr lang="en-US" sz="3600" dirty="0" smtClean="0"/>
              <a:t>print(s)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42995" y="3685354"/>
            <a:ext cx="7890019" cy="1249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2772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vi-VN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Toán</a:t>
            </a:r>
            <a:r>
              <a:rPr lang="en-US" b="1" dirty="0" smtClean="0"/>
              <a:t> </a:t>
            </a:r>
            <a:r>
              <a:rPr lang="en-US" b="1" dirty="0" err="1" smtClean="0"/>
              <a:t>tử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in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not  in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in: </a:t>
            </a:r>
            <a:r>
              <a:rPr lang="vi-VN" dirty="0" smtClean="0"/>
              <a:t>Kiểm tra tồn tại-trả về đúng nếu chữ cái tồn tại trong chuỗi cho trước.</a:t>
            </a:r>
            <a:endParaRPr lang="en-US" dirty="0" smtClean="0"/>
          </a:p>
          <a:p>
            <a:pPr lvl="1"/>
            <a:r>
              <a:rPr lang="en-US" dirty="0" smtClean="0"/>
              <a:t>not in: </a:t>
            </a:r>
            <a:r>
              <a:rPr lang="vi-VN" dirty="0" smtClean="0"/>
              <a:t>Kiểm tra tồn tại-trả về đúng chữ cái không tồn tại trong chuỗi cho trước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7765" y="3532689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 smtClean="0"/>
              <a:t>ss</a:t>
            </a:r>
            <a:r>
              <a:rPr lang="en-US" sz="2800" dirty="0" smtClean="0"/>
              <a:t> = "hello world"</a:t>
            </a:r>
          </a:p>
          <a:p>
            <a:r>
              <a:rPr lang="en-US" sz="2800" dirty="0" smtClean="0"/>
              <a:t>print("l" in </a:t>
            </a:r>
            <a:r>
              <a:rPr lang="en-US" sz="2800" dirty="0" err="1" smtClean="0"/>
              <a:t>ss</a:t>
            </a:r>
            <a:r>
              <a:rPr lang="en-US" sz="2800" dirty="0" smtClean="0"/>
              <a:t>)  </a:t>
            </a:r>
            <a:r>
              <a:rPr lang="en-US" sz="2800" dirty="0" smtClean="0">
                <a:solidFill>
                  <a:srgbClr val="FF0000"/>
                </a:solidFill>
              </a:rPr>
              <a:t># in </a:t>
            </a:r>
            <a:r>
              <a:rPr lang="en-US" sz="2800" dirty="0" err="1" smtClean="0">
                <a:solidFill>
                  <a:srgbClr val="FF0000"/>
                </a:solidFill>
              </a:rPr>
              <a:t>ra</a:t>
            </a:r>
            <a:r>
              <a:rPr lang="en-US" sz="2800" dirty="0" smtClean="0">
                <a:solidFill>
                  <a:srgbClr val="FF0000"/>
                </a:solidFill>
              </a:rPr>
              <a:t> True</a:t>
            </a:r>
          </a:p>
          <a:p>
            <a:r>
              <a:rPr lang="en-US" sz="2800" dirty="0" smtClean="0"/>
              <a:t>print('l' not in </a:t>
            </a:r>
            <a:r>
              <a:rPr lang="en-US" sz="2800" dirty="0" err="1" smtClean="0"/>
              <a:t>ss</a:t>
            </a:r>
            <a:r>
              <a:rPr lang="en-US" sz="2800" dirty="0" smtClean="0"/>
              <a:t>)  </a:t>
            </a:r>
            <a:r>
              <a:rPr lang="en-US" sz="2800" dirty="0" smtClean="0">
                <a:solidFill>
                  <a:srgbClr val="FF0000"/>
                </a:solidFill>
              </a:rPr>
              <a:t># in </a:t>
            </a:r>
            <a:r>
              <a:rPr lang="en-US" sz="2800" dirty="0" err="1" smtClean="0">
                <a:solidFill>
                  <a:srgbClr val="FF0000"/>
                </a:solidFill>
              </a:rPr>
              <a:t>ra</a:t>
            </a:r>
            <a:r>
              <a:rPr lang="en-US" sz="2800" dirty="0" smtClean="0">
                <a:solidFill>
                  <a:srgbClr val="FF0000"/>
                </a:solidFill>
              </a:rPr>
              <a:t> False</a:t>
            </a:r>
          </a:p>
          <a:p>
            <a:r>
              <a:rPr lang="en-US" sz="2800" dirty="0" smtClean="0"/>
              <a:t>print("k" in </a:t>
            </a:r>
            <a:r>
              <a:rPr lang="en-US" sz="2800" dirty="0" err="1" smtClean="0"/>
              <a:t>ss</a:t>
            </a:r>
            <a:r>
              <a:rPr lang="en-US" sz="2800" dirty="0" smtClean="0"/>
              <a:t>)      </a:t>
            </a:r>
            <a:r>
              <a:rPr lang="en-US" sz="2800" dirty="0" smtClean="0">
                <a:solidFill>
                  <a:srgbClr val="FF0000"/>
                </a:solidFill>
              </a:rPr>
              <a:t># in </a:t>
            </a:r>
            <a:r>
              <a:rPr lang="en-US" sz="2800" dirty="0" err="1" smtClean="0">
                <a:solidFill>
                  <a:srgbClr val="FF0000"/>
                </a:solidFill>
              </a:rPr>
              <a:t>ra</a:t>
            </a:r>
            <a:r>
              <a:rPr lang="en-US" sz="2800" dirty="0" smtClean="0">
                <a:solidFill>
                  <a:srgbClr val="FF0000"/>
                </a:solidFill>
              </a:rPr>
              <a:t> False </a:t>
            </a:r>
          </a:p>
          <a:p>
            <a:r>
              <a:rPr lang="en-US" sz="2800" dirty="0" smtClean="0"/>
              <a:t>print('k' not in </a:t>
            </a:r>
            <a:r>
              <a:rPr lang="en-US" sz="2800" dirty="0" err="1" smtClean="0"/>
              <a:t>ss</a:t>
            </a:r>
            <a:r>
              <a:rPr lang="en-US" sz="2800" dirty="0" smtClean="0"/>
              <a:t>)  </a:t>
            </a:r>
            <a:r>
              <a:rPr lang="en-US" sz="2800" dirty="0" smtClean="0">
                <a:solidFill>
                  <a:srgbClr val="FF0000"/>
                </a:solidFill>
              </a:rPr>
              <a:t># in </a:t>
            </a:r>
            <a:r>
              <a:rPr lang="en-US" sz="2800" dirty="0" err="1" smtClean="0">
                <a:solidFill>
                  <a:srgbClr val="FF0000"/>
                </a:solidFill>
              </a:rPr>
              <a:t>ra</a:t>
            </a:r>
            <a:r>
              <a:rPr lang="en-US" sz="2800" dirty="0" smtClean="0">
                <a:solidFill>
                  <a:srgbClr val="FF0000"/>
                </a:solidFill>
              </a:rPr>
              <a:t> True</a:t>
            </a:r>
          </a:p>
          <a:p>
            <a:r>
              <a:rPr lang="en-US" sz="2800" dirty="0" smtClean="0"/>
              <a:t>print("hello" in </a:t>
            </a:r>
            <a:r>
              <a:rPr lang="en-US" sz="2800" dirty="0" err="1" smtClean="0"/>
              <a:t>ss</a:t>
            </a:r>
            <a:r>
              <a:rPr lang="en-US" sz="2800" dirty="0" smtClean="0"/>
              <a:t>)  </a:t>
            </a:r>
            <a:r>
              <a:rPr lang="en-US" sz="2800" dirty="0" smtClean="0">
                <a:solidFill>
                  <a:srgbClr val="FF0000"/>
                </a:solidFill>
              </a:rPr>
              <a:t># in </a:t>
            </a:r>
            <a:r>
              <a:rPr lang="en-US" sz="2800" dirty="0" err="1" smtClean="0">
                <a:solidFill>
                  <a:srgbClr val="FF0000"/>
                </a:solidFill>
              </a:rPr>
              <a:t>ra</a:t>
            </a:r>
            <a:r>
              <a:rPr lang="en-US" sz="2800" dirty="0" smtClean="0">
                <a:solidFill>
                  <a:srgbClr val="FF0000"/>
                </a:solidFill>
              </a:rPr>
              <a:t> True</a:t>
            </a:r>
          </a:p>
          <a:p>
            <a:r>
              <a:rPr lang="en-US" sz="2800" dirty="0" smtClean="0"/>
              <a:t>print('hello' not in </a:t>
            </a:r>
            <a:r>
              <a:rPr lang="en-US" sz="2800" dirty="0" err="1" smtClean="0"/>
              <a:t>ss</a:t>
            </a:r>
            <a:r>
              <a:rPr lang="en-US" sz="2800" dirty="0" smtClean="0"/>
              <a:t>) </a:t>
            </a:r>
            <a:r>
              <a:rPr lang="en-US" sz="2800" dirty="0" smtClean="0">
                <a:solidFill>
                  <a:srgbClr val="FF0000"/>
                </a:solidFill>
              </a:rPr>
              <a:t># in </a:t>
            </a:r>
            <a:r>
              <a:rPr lang="en-US" sz="2800" dirty="0" err="1" smtClean="0">
                <a:solidFill>
                  <a:srgbClr val="FF0000"/>
                </a:solidFill>
              </a:rPr>
              <a:t>ra</a:t>
            </a:r>
            <a:r>
              <a:rPr lang="en-US" sz="2800" dirty="0" smtClean="0">
                <a:solidFill>
                  <a:srgbClr val="FF0000"/>
                </a:solidFill>
              </a:rPr>
              <a:t> False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6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Cách tạo </a:t>
            </a:r>
            <a:r>
              <a:rPr lang="en-US" dirty="0" err="1" smtClean="0"/>
              <a:t>chuỗi</a:t>
            </a:r>
            <a:endParaRPr lang="vi-VN" dirty="0" smtClean="0"/>
          </a:p>
          <a:p>
            <a:r>
              <a:rPr lang="vi-VN" dirty="0" smtClean="0"/>
              <a:t>Cách truy cập vào phần tử</a:t>
            </a:r>
            <a:r>
              <a:rPr lang="en-US" dirty="0" smtClean="0"/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endParaRPr lang="vi-VN" dirty="0"/>
          </a:p>
          <a:p>
            <a:r>
              <a:rPr lang="en-US" dirty="0" err="1"/>
              <a:t>Vòng</a:t>
            </a:r>
            <a:r>
              <a:rPr lang="en-US" dirty="0"/>
              <a:t> l</a:t>
            </a:r>
            <a:r>
              <a:rPr lang="vi-VN" dirty="0"/>
              <a:t>ặp và kiểm tra phần tử của chuỗi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vi-VN" dirty="0"/>
          </a:p>
          <a:p>
            <a:endParaRPr lang="vi-V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vi-VN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Toán</a:t>
            </a:r>
            <a:r>
              <a:rPr lang="en-US" b="1" dirty="0" smtClean="0"/>
              <a:t> </a:t>
            </a:r>
            <a:r>
              <a:rPr lang="en-US" b="1" dirty="0" err="1" smtClean="0"/>
              <a:t>tử</a:t>
            </a:r>
            <a:r>
              <a:rPr lang="en-US" b="1" dirty="0" smtClean="0"/>
              <a:t> %: </a:t>
            </a:r>
            <a:r>
              <a:rPr lang="vi-VN" dirty="0" smtClean="0"/>
              <a:t>dùng để định dạng chuỗi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7310" y="2623885"/>
            <a:ext cx="981666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name = 'hello'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number = 99999</a:t>
            </a:r>
          </a:p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fnum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= 99.33333333333333333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print('In: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%.5f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' % (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name,number,fnum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0061" y="5198844"/>
            <a:ext cx="9880113" cy="93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0793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Vòng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ặp Và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huỗi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err="1" smtClean="0"/>
              <a:t>vòng</a:t>
            </a:r>
            <a:r>
              <a:rPr lang="en-US" b="1" dirty="0" smtClean="0"/>
              <a:t> </a:t>
            </a:r>
            <a:r>
              <a:rPr lang="en-US" b="1" dirty="0" err="1" smtClean="0"/>
              <a:t>lặp</a:t>
            </a:r>
            <a:r>
              <a:rPr lang="en-US" b="1" dirty="0" smtClean="0"/>
              <a:t> for </a:t>
            </a:r>
            <a:r>
              <a:rPr lang="en-US" b="1" dirty="0" err="1" smtClean="0"/>
              <a:t>khi</a:t>
            </a:r>
            <a:r>
              <a:rPr lang="en-US" b="1" dirty="0" smtClean="0"/>
              <a:t>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duyệt</a:t>
            </a:r>
            <a:r>
              <a:rPr lang="en-US" b="1" dirty="0" smtClean="0"/>
              <a:t> qua </a:t>
            </a:r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chuỗi</a:t>
            </a:r>
            <a:endParaRPr lang="en-US" b="1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vi-VN" dirty="0" smtClean="0"/>
              <a:t>đếm số ký tự "i" trong chuỗi dưới đây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1185" y="3100239"/>
            <a:ext cx="697886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count = 0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for</a:t>
            </a:r>
            <a:r>
              <a:rPr lang="en-US" sz="3200" dirty="0" smtClean="0"/>
              <a:t> letter </a:t>
            </a:r>
            <a:r>
              <a:rPr lang="en-US" sz="3200" dirty="0" smtClean="0">
                <a:solidFill>
                  <a:srgbClr val="FF0000"/>
                </a:solidFill>
              </a:rPr>
              <a:t>in</a:t>
            </a:r>
            <a:r>
              <a:rPr lang="en-US" sz="3200" dirty="0" smtClean="0"/>
              <a:t> '</a:t>
            </a:r>
            <a:r>
              <a:rPr lang="en-US" sz="3200" dirty="0" smtClean="0">
                <a:solidFill>
                  <a:schemeClr val="accent5"/>
                </a:solidFill>
              </a:rPr>
              <a:t>tin hoc, lap </a:t>
            </a:r>
            <a:r>
              <a:rPr lang="en-US" sz="3200" dirty="0" err="1" smtClean="0">
                <a:solidFill>
                  <a:schemeClr val="accent5"/>
                </a:solidFill>
              </a:rPr>
              <a:t>trinh</a:t>
            </a:r>
            <a:r>
              <a:rPr lang="en-US" sz="3200" dirty="0" smtClean="0">
                <a:solidFill>
                  <a:schemeClr val="accent5"/>
                </a:solidFill>
              </a:rPr>
              <a:t> python</a:t>
            </a:r>
            <a:r>
              <a:rPr lang="en-US" sz="3200" dirty="0" smtClean="0"/>
              <a:t>':</a:t>
            </a:r>
          </a:p>
          <a:p>
            <a:r>
              <a:rPr lang="en-US" sz="3200" dirty="0" smtClean="0"/>
              <a:t>    if(letter == '</a:t>
            </a:r>
            <a:r>
              <a:rPr lang="en-US" sz="3200" dirty="0" err="1" smtClean="0"/>
              <a:t>i</a:t>
            </a:r>
            <a:r>
              <a:rPr lang="en-US" sz="3200" dirty="0" smtClean="0"/>
              <a:t>'):</a:t>
            </a:r>
          </a:p>
          <a:p>
            <a:r>
              <a:rPr lang="en-US" sz="3200" dirty="0" smtClean="0"/>
              <a:t>        count += 1</a:t>
            </a:r>
          </a:p>
          <a:p>
            <a:r>
              <a:rPr lang="en-US" sz="3200" dirty="0" smtClean="0"/>
              <a:t>print('Co', </a:t>
            </a:r>
            <a:r>
              <a:rPr lang="en-US" sz="3200" dirty="0" err="1" smtClean="0"/>
              <a:t>count,'chu</a:t>
            </a:r>
            <a:r>
              <a:rPr lang="en-US" sz="3200" dirty="0" smtClean="0"/>
              <a:t> </a:t>
            </a:r>
            <a:r>
              <a:rPr lang="en-US" sz="3200" dirty="0" err="1" smtClean="0"/>
              <a:t>i</a:t>
            </a:r>
            <a:r>
              <a:rPr lang="en-US" sz="3200" dirty="0" smtClean="0"/>
              <a:t> </a:t>
            </a:r>
            <a:r>
              <a:rPr lang="en-US" sz="3200" dirty="0" err="1" smtClean="0"/>
              <a:t>duoc</a:t>
            </a:r>
            <a:r>
              <a:rPr lang="en-US" sz="3200" dirty="0" smtClean="0"/>
              <a:t> </a:t>
            </a:r>
            <a:r>
              <a:rPr lang="en-US" sz="3200" dirty="0" err="1" smtClean="0"/>
              <a:t>tim</a:t>
            </a:r>
            <a:r>
              <a:rPr lang="en-US" sz="3200" dirty="0" smtClean="0"/>
              <a:t> </a:t>
            </a:r>
            <a:r>
              <a:rPr lang="en-US" sz="3200" dirty="0" err="1" smtClean="0"/>
              <a:t>thay</a:t>
            </a:r>
            <a:r>
              <a:rPr lang="en-US" sz="3200" dirty="0" smtClean="0"/>
              <a:t>')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0415" y="5801710"/>
            <a:ext cx="8805659" cy="1056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3665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Vòng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ặp Và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huỗi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, in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7406" y="2750008"/>
            <a:ext cx="84765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n = 12345698765</a:t>
            </a:r>
          </a:p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(n)  #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chuyen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nguyen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chuoi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print("%s" %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41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Hàm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endParaRPr lang="vi-VN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.format() </a:t>
            </a:r>
            <a:r>
              <a:rPr lang="en-US" b="1" dirty="0" err="1" smtClean="0"/>
              <a:t>và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dấu</a:t>
            </a:r>
            <a:r>
              <a:rPr lang="en-US" b="1" dirty="0" smtClean="0">
                <a:solidFill>
                  <a:srgbClr val="FF0000"/>
                </a:solidFill>
              </a:rPr>
              <a:t> {}</a:t>
            </a:r>
            <a:r>
              <a:rPr lang="en-US" dirty="0" smtClean="0"/>
              <a:t>: </a:t>
            </a:r>
            <a:r>
              <a:rPr lang="vi-VN" dirty="0" smtClean="0"/>
              <a:t>Python đã hỗ trợ hàm .format để thay cho %d, %s và các ký hiệu tương tự như vậy cho việc định dạng chuỗi. Việc sử dụng hàm format() đơn giản hơn dùng %d, %s ... Vì nó có thể được dùng cho nhiều loại dữ liệu khác nhau.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607" y="3576588"/>
            <a:ext cx="73887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name = 'hello'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number = 100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fnum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99.33333333333333333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print('In: %s %d %.5f' %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name,number,fnum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print('In: {} {} {:}'.format(name,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number,fnum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print('In: {1} {2} {0}'.format(name,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number,fnum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print('In: {0} {1} {2:.2f}'.format(name,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number,fnum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9661" y="4682358"/>
            <a:ext cx="5042339" cy="1608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1142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Hàm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endParaRPr lang="vi-VN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550" y="4792716"/>
            <a:ext cx="5635558" cy="1797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370" y="1989247"/>
            <a:ext cx="10909559" cy="267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5863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Hàm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endParaRPr lang="vi-VN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Phương thức </a:t>
            </a:r>
            <a:r>
              <a:rPr lang="vi-VN" b="1" dirty="0" smtClean="0">
                <a:solidFill>
                  <a:srgbClr val="FF0000"/>
                </a:solidFill>
              </a:rPr>
              <a:t>format() </a:t>
            </a:r>
            <a:r>
              <a:rPr lang="vi-VN" dirty="0" smtClean="0"/>
              <a:t>rất linh hoạt và đầy sức mạnh khi dùng để định dạng chuỗi.</a:t>
            </a:r>
            <a:endParaRPr lang="en-US" dirty="0" smtClean="0"/>
          </a:p>
          <a:p>
            <a:r>
              <a:rPr lang="vi-VN" dirty="0" smtClean="0"/>
              <a:t>Định dạng chuỗi chứa dấu </a:t>
            </a:r>
            <a:r>
              <a:rPr lang="vi-VN" b="1" dirty="0" smtClean="0">
                <a:solidFill>
                  <a:srgbClr val="FF0000"/>
                </a:solidFill>
              </a:rPr>
              <a:t>{}</a:t>
            </a:r>
            <a:r>
              <a:rPr lang="vi-VN" dirty="0" smtClean="0"/>
              <a:t> làm trình giữ chỗ hoặc trường thay thế để nhận giá trị thay thế.</a:t>
            </a:r>
            <a:endParaRPr lang="en-US" dirty="0" smtClean="0"/>
          </a:p>
          <a:p>
            <a:r>
              <a:rPr lang="vi-VN" dirty="0" smtClean="0"/>
              <a:t>Bạn cũng có thể </a:t>
            </a:r>
            <a:r>
              <a:rPr lang="vi-VN" b="1" dirty="0" smtClean="0">
                <a:solidFill>
                  <a:srgbClr val="FF0000"/>
                </a:solidFill>
              </a:rPr>
              <a:t>sử dụng đối số vị trí hoặc từ khóa để chỉ định thứ tự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1281" y="4256718"/>
            <a:ext cx="87761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ss</a:t>
            </a:r>
            <a:r>
              <a:rPr lang="en-US" sz="3200" dirty="0" smtClean="0"/>
              <a:t> = "{}, {} </a:t>
            </a:r>
            <a:r>
              <a:rPr lang="en-US" sz="3200" dirty="0" err="1" smtClean="0"/>
              <a:t>va</a:t>
            </a:r>
            <a:r>
              <a:rPr lang="en-US" sz="3200" dirty="0" smtClean="0"/>
              <a:t> {}".format('</a:t>
            </a:r>
            <a:r>
              <a:rPr lang="en-US" sz="3200" dirty="0" err="1" smtClean="0"/>
              <a:t>Hello','Hi','World</a:t>
            </a:r>
            <a:r>
              <a:rPr lang="en-US" sz="3200" dirty="0" smtClean="0"/>
              <a:t>')</a:t>
            </a:r>
          </a:p>
          <a:p>
            <a:r>
              <a:rPr lang="en-US" sz="3200" dirty="0" smtClean="0"/>
              <a:t>print(</a:t>
            </a:r>
            <a:r>
              <a:rPr lang="en-US" sz="3200" dirty="0" err="1" smtClean="0"/>
              <a:t>ss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5573" y="5140543"/>
            <a:ext cx="8166044" cy="960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3213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Hàm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endParaRPr lang="vi-VN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4344" y="1986483"/>
            <a:ext cx="8129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# </a:t>
            </a:r>
            <a:r>
              <a:rPr lang="en-US" sz="2800" b="1" dirty="0" err="1" smtClean="0">
                <a:solidFill>
                  <a:srgbClr val="FF0000"/>
                </a:solidFill>
              </a:rPr>
              <a:t>su</a:t>
            </a:r>
            <a:r>
              <a:rPr lang="en-US" sz="2800" b="1" dirty="0" smtClean="0">
                <a:solidFill>
                  <a:srgbClr val="FF0000"/>
                </a:solidFill>
              </a:rPr>
              <a:t> dung chi so de </a:t>
            </a:r>
            <a:r>
              <a:rPr lang="en-US" sz="2800" b="1" dirty="0" err="1" smtClean="0">
                <a:solidFill>
                  <a:srgbClr val="FF0000"/>
                </a:solidFill>
              </a:rPr>
              <a:t>thay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doi</a:t>
            </a:r>
            <a:r>
              <a:rPr lang="en-US" sz="2800" b="1" dirty="0" smtClean="0">
                <a:solidFill>
                  <a:srgbClr val="FF0000"/>
                </a:solidFill>
              </a:rPr>
              <a:t> vi tri</a:t>
            </a:r>
          </a:p>
          <a:p>
            <a:r>
              <a:rPr lang="en-US" sz="2800" dirty="0" smtClean="0"/>
              <a:t>ss1 = "{1}, {0} </a:t>
            </a:r>
            <a:r>
              <a:rPr lang="en-US" sz="2800" dirty="0" err="1" smtClean="0"/>
              <a:t>va</a:t>
            </a:r>
            <a:r>
              <a:rPr lang="en-US" sz="2800" dirty="0" smtClean="0"/>
              <a:t> {2}".format('</a:t>
            </a:r>
            <a:r>
              <a:rPr lang="en-US" sz="2800" dirty="0" err="1" smtClean="0"/>
              <a:t>Hello','Hi','World</a:t>
            </a:r>
            <a:r>
              <a:rPr lang="en-US" sz="2800" dirty="0" smtClean="0"/>
              <a:t>')</a:t>
            </a:r>
          </a:p>
          <a:p>
            <a:r>
              <a:rPr lang="en-US" sz="2800" dirty="0" smtClean="0"/>
              <a:t>print(ss1)</a:t>
            </a:r>
            <a:endParaRPr lang="en-US" sz="2800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6895" y="3127321"/>
            <a:ext cx="8017518" cy="908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15158" y="4354701"/>
            <a:ext cx="77356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# </a:t>
            </a:r>
            <a:r>
              <a:rPr lang="en-US" sz="2400" b="1" dirty="0" err="1" smtClean="0">
                <a:solidFill>
                  <a:srgbClr val="FF0000"/>
                </a:solidFill>
              </a:rPr>
              <a:t>su</a:t>
            </a:r>
            <a:r>
              <a:rPr lang="en-US" sz="2400" b="1" dirty="0" smtClean="0">
                <a:solidFill>
                  <a:srgbClr val="FF0000"/>
                </a:solidFill>
              </a:rPr>
              <a:t> dung </a:t>
            </a:r>
            <a:r>
              <a:rPr lang="en-US" sz="2400" b="1" dirty="0" err="1" smtClean="0">
                <a:solidFill>
                  <a:srgbClr val="FF0000"/>
                </a:solidFill>
              </a:rPr>
              <a:t>tu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khoa</a:t>
            </a:r>
            <a:r>
              <a:rPr lang="en-US" sz="2400" b="1" dirty="0" smtClean="0">
                <a:solidFill>
                  <a:srgbClr val="FF0000"/>
                </a:solidFill>
              </a:rPr>
              <a:t> de sap </a:t>
            </a:r>
            <a:r>
              <a:rPr lang="en-US" sz="2400" b="1" dirty="0" err="1" smtClean="0">
                <a:solidFill>
                  <a:srgbClr val="FF0000"/>
                </a:solidFill>
              </a:rPr>
              <a:t>xep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thu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tu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ss2 = "{c}, {a} </a:t>
            </a:r>
            <a:r>
              <a:rPr lang="en-US" sz="2400" dirty="0" err="1" smtClean="0"/>
              <a:t>va</a:t>
            </a:r>
            <a:r>
              <a:rPr lang="en-US" sz="2400" dirty="0" smtClean="0"/>
              <a:t> {b}".format(a='</a:t>
            </a:r>
            <a:r>
              <a:rPr lang="en-US" sz="2400" dirty="0" err="1" smtClean="0"/>
              <a:t>Hello',b</a:t>
            </a:r>
            <a:r>
              <a:rPr lang="en-US" sz="2400" dirty="0" smtClean="0"/>
              <a:t>='</a:t>
            </a:r>
            <a:r>
              <a:rPr lang="en-US" sz="2400" dirty="0" err="1" smtClean="0"/>
              <a:t>Hi',c</a:t>
            </a:r>
            <a:r>
              <a:rPr lang="en-US" sz="2400" dirty="0" smtClean="0"/>
              <a:t>='World')</a:t>
            </a:r>
          </a:p>
          <a:p>
            <a:r>
              <a:rPr lang="en-US" sz="2400" dirty="0" smtClean="0"/>
              <a:t>print(ss2)</a:t>
            </a:r>
            <a:endParaRPr lang="en-US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32831" y="5361261"/>
            <a:ext cx="8045832" cy="97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332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Hàm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endParaRPr lang="vi-VN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Phương thức format() có thể có những </a:t>
            </a:r>
            <a:r>
              <a:rPr lang="vi-VN" b="1" dirty="0" smtClean="0">
                <a:solidFill>
                  <a:srgbClr val="FF0000"/>
                </a:solidFill>
              </a:rPr>
              <a:t>đặc tả định dạng tùy chọn</a:t>
            </a:r>
            <a:r>
              <a:rPr lang="vi-VN" dirty="0" smtClean="0"/>
              <a:t>. Chúng được tách khỏi tên trường bằng dấu</a:t>
            </a:r>
            <a:r>
              <a:rPr lang="vi-VN" b="1" dirty="0" smtClean="0">
                <a:solidFill>
                  <a:srgbClr val="FF0000"/>
                </a:solidFill>
              </a:rPr>
              <a:t> :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dirty="0" smtClean="0"/>
              <a:t>C</a:t>
            </a:r>
            <a:r>
              <a:rPr lang="vi-VN" dirty="0" smtClean="0"/>
              <a:t>ó thể căn trái &lt; </a:t>
            </a:r>
            <a:r>
              <a:rPr lang="en-US" dirty="0" smtClean="0"/>
              <a:t> , c</a:t>
            </a:r>
            <a:r>
              <a:rPr lang="vi-VN" dirty="0" smtClean="0"/>
              <a:t>ăn phải &gt;</a:t>
            </a:r>
            <a:r>
              <a:rPr lang="en-US" dirty="0" smtClean="0"/>
              <a:t> , c</a:t>
            </a:r>
            <a:r>
              <a:rPr lang="vi-VN" dirty="0" smtClean="0"/>
              <a:t>ăn giữa ^ một chuỗi trong không gian đã cho.</a:t>
            </a:r>
            <a:endParaRPr lang="en-US" dirty="0" smtClean="0"/>
          </a:p>
          <a:p>
            <a:pPr lvl="1"/>
            <a:r>
              <a:rPr lang="vi-VN" dirty="0" smtClean="0"/>
              <a:t>Có thể định dạng số nguyên như số nhị phân, thập lục phân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</a:t>
            </a:r>
            <a:r>
              <a:rPr lang="vi-VN" dirty="0" smtClean="0"/>
              <a:t>ố thập phân có thể được làm tròn hoặc hiển thị dưới dạng số mũ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2096" y="4443699"/>
            <a:ext cx="87761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s1= "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Chuyen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{0} sang 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{0:b}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".format(6)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print(s1)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s2= "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Chuyen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{0} sang he bat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{0:o}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".format(16)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print(s2)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s3= "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Chuyen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{0} sang 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thap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luc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{0:x}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".format(11)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print(s3)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2202" y="4286415"/>
            <a:ext cx="4809798" cy="1546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8884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Hàm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endParaRPr lang="vi-VN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084465"/>
            <a:ext cx="107783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t1 ="So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thap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{0} o dang so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mua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se la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{0:e}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".format(2344.53535)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print(t1)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291" y="3184141"/>
            <a:ext cx="12075709" cy="394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40829" y="3929032"/>
            <a:ext cx="83504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800" dirty="0" smtClean="0"/>
              <a:t># căn chỉnh chuỗi</a:t>
            </a:r>
          </a:p>
          <a:p>
            <a:r>
              <a:rPr lang="vi-VN" sz="2800" dirty="0" smtClean="0"/>
              <a:t>t2 = "|</a:t>
            </a:r>
            <a:r>
              <a:rPr lang="vi-VN" sz="2800" b="1" dirty="0" smtClean="0">
                <a:solidFill>
                  <a:srgbClr val="FF0000"/>
                </a:solidFill>
              </a:rPr>
              <a:t>{:&lt;10}</a:t>
            </a:r>
            <a:r>
              <a:rPr lang="vi-VN" sz="2800" dirty="0" smtClean="0"/>
              <a:t>|</a:t>
            </a:r>
            <a:r>
              <a:rPr lang="vi-VN" sz="2800" b="1" dirty="0" smtClean="0">
                <a:solidFill>
                  <a:srgbClr val="FF0000"/>
                </a:solidFill>
              </a:rPr>
              <a:t>{:^10}</a:t>
            </a:r>
            <a:r>
              <a:rPr lang="vi-VN" sz="2800" dirty="0" smtClean="0"/>
              <a:t>|</a:t>
            </a:r>
            <a:r>
              <a:rPr lang="vi-VN" sz="2800" b="1" dirty="0" smtClean="0">
                <a:solidFill>
                  <a:srgbClr val="FF0000"/>
                </a:solidFill>
              </a:rPr>
              <a:t>{:&gt;20}</a:t>
            </a:r>
            <a:r>
              <a:rPr lang="vi-VN" sz="2800" dirty="0" smtClean="0"/>
              <a:t>|".format('Hello','Hi','World')</a:t>
            </a:r>
          </a:p>
          <a:p>
            <a:r>
              <a:rPr lang="vi-VN" sz="2800" dirty="0" smtClean="0"/>
              <a:t>print(t2)</a:t>
            </a:r>
            <a:endParaRPr lang="en-US" sz="28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8014" y="5664287"/>
            <a:ext cx="11232345" cy="602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8789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Hàm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endParaRPr lang="vi-VN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len</a:t>
            </a:r>
            <a:r>
              <a:rPr lang="en-US" b="1" smtClean="0">
                <a:solidFill>
                  <a:srgbClr val="FF0000"/>
                </a:solidFill>
              </a:rPr>
              <a:t>()</a:t>
            </a:r>
            <a:r>
              <a:rPr lang="en-US" smtClean="0"/>
              <a:t>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enumerate()</a:t>
            </a:r>
            <a:r>
              <a:rPr lang="en-US" dirty="0" smtClean="0"/>
              <a:t>: </a:t>
            </a:r>
            <a:r>
              <a:rPr lang="vi-VN" dirty="0" smtClean="0"/>
              <a:t> trả về đối tượng liệt kê, chứa cặp giá trị và index của phần tử trong string, khá hữu ích trong khi lặp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9296" y="2475215"/>
            <a:ext cx="803515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ss</a:t>
            </a:r>
            <a:r>
              <a:rPr lang="en-US" sz="3200" dirty="0" smtClean="0"/>
              <a:t> ="</a:t>
            </a:r>
            <a:r>
              <a:rPr lang="en-US" sz="3200" dirty="0" err="1" smtClean="0"/>
              <a:t>faodfjadfuioewufdojfkasdjfk</a:t>
            </a:r>
            <a:r>
              <a:rPr lang="en-US" sz="3200" dirty="0" smtClean="0"/>
              <a:t>       </a:t>
            </a:r>
            <a:r>
              <a:rPr lang="en-US" sz="3200" dirty="0" err="1" smtClean="0"/>
              <a:t>jdskf</a:t>
            </a:r>
            <a:r>
              <a:rPr lang="en-US" sz="3200" dirty="0" smtClean="0"/>
              <a:t>"</a:t>
            </a:r>
          </a:p>
          <a:p>
            <a:r>
              <a:rPr lang="fr-FR" sz="3200" dirty="0" err="1" smtClean="0"/>
              <a:t>print</a:t>
            </a:r>
            <a:r>
              <a:rPr lang="fr-FR" sz="3200" dirty="0" smtClean="0"/>
              <a:t>('</a:t>
            </a:r>
            <a:r>
              <a:rPr lang="fr-FR" sz="3200" dirty="0" err="1" smtClean="0"/>
              <a:t>chieu</a:t>
            </a:r>
            <a:r>
              <a:rPr lang="fr-FR" sz="3200" dirty="0" smtClean="0"/>
              <a:t> </a:t>
            </a:r>
            <a:r>
              <a:rPr lang="fr-FR" sz="3200" dirty="0" err="1" smtClean="0"/>
              <a:t>dai</a:t>
            </a:r>
            <a:r>
              <a:rPr lang="fr-FR" sz="3200" dirty="0" smtClean="0"/>
              <a:t> </a:t>
            </a:r>
            <a:r>
              <a:rPr lang="fr-FR" sz="3200" dirty="0" err="1" smtClean="0"/>
              <a:t>chuoi</a:t>
            </a:r>
            <a:r>
              <a:rPr lang="fr-FR" sz="3200" dirty="0" smtClean="0"/>
              <a:t>', </a:t>
            </a:r>
            <a:r>
              <a:rPr lang="fr-FR" sz="3200" b="1" dirty="0" err="1" smtClean="0">
                <a:solidFill>
                  <a:srgbClr val="FF0000"/>
                </a:solidFill>
              </a:rPr>
              <a:t>len</a:t>
            </a:r>
            <a:r>
              <a:rPr lang="fr-FR" sz="3200" b="1" dirty="0" smtClean="0">
                <a:solidFill>
                  <a:srgbClr val="FF0000"/>
                </a:solidFill>
              </a:rPr>
              <a:t>(</a:t>
            </a:r>
            <a:r>
              <a:rPr lang="fr-FR" sz="3200" b="1" dirty="0" err="1" smtClean="0">
                <a:solidFill>
                  <a:srgbClr val="FF0000"/>
                </a:solidFill>
              </a:rPr>
              <a:t>ss</a:t>
            </a:r>
            <a:r>
              <a:rPr lang="fr-FR" sz="3200" b="1" dirty="0" smtClean="0">
                <a:solidFill>
                  <a:srgbClr val="FF0000"/>
                </a:solidFill>
              </a:rPr>
              <a:t>)</a:t>
            </a:r>
            <a:r>
              <a:rPr lang="fr-FR" sz="3200" dirty="0" smtClean="0"/>
              <a:t>)</a:t>
            </a:r>
            <a:endParaRPr lang="en-US" sz="3200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9435" y="3210911"/>
            <a:ext cx="4943801" cy="55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09297" y="4906494"/>
            <a:ext cx="77829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 smtClean="0"/>
              <a:t>ss ="hello world"</a:t>
            </a:r>
          </a:p>
          <a:p>
            <a:r>
              <a:rPr lang="it-IT" sz="2800" dirty="0" smtClean="0"/>
              <a:t>for i,c in </a:t>
            </a:r>
            <a:r>
              <a:rPr lang="it-IT" sz="2800" b="1" dirty="0" smtClean="0">
                <a:solidFill>
                  <a:srgbClr val="FF0000"/>
                </a:solidFill>
              </a:rPr>
              <a:t>enumerate(ss)</a:t>
            </a:r>
            <a:r>
              <a:rPr lang="it-IT" sz="2800" dirty="0" smtClean="0"/>
              <a:t>:</a:t>
            </a:r>
          </a:p>
          <a:p>
            <a:r>
              <a:rPr lang="it-IT" sz="2800" dirty="0" smtClean="0"/>
              <a:t>    print('chi so la: {} va ky tu la \'{}\''.format(i,c))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258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Cách Tạo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Trong Python, </a:t>
            </a:r>
            <a:r>
              <a:rPr lang="en-US" dirty="0" err="1" smtClean="0"/>
              <a:t>chuỗi</a:t>
            </a:r>
            <a:r>
              <a:rPr lang="en-US" dirty="0" smtClean="0"/>
              <a:t> (</a:t>
            </a:r>
            <a:r>
              <a:rPr lang="vi-VN" dirty="0" smtClean="0"/>
              <a:t>string</a:t>
            </a:r>
            <a:r>
              <a:rPr lang="en-US" dirty="0" smtClean="0"/>
              <a:t>)</a:t>
            </a:r>
            <a:r>
              <a:rPr lang="vi-VN" dirty="0" smtClean="0"/>
              <a:t> là một dãy các ký tự Unicode. </a:t>
            </a:r>
            <a:endParaRPr lang="en-US" dirty="0" smtClean="0"/>
          </a:p>
          <a:p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vi-VN" dirty="0" smtClean="0"/>
              <a:t>được để trong dấu nháy đơn ('...') hoặc kép ("...") với cùng một kết quả</a:t>
            </a:r>
            <a:endParaRPr lang="en-US" dirty="0" smtClean="0"/>
          </a:p>
          <a:p>
            <a:r>
              <a:rPr lang="vi-VN" dirty="0" smtClean="0"/>
              <a:t>\ được sử dụng để "trốn (escape)" 2 dấu nháy này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853" y="3454290"/>
            <a:ext cx="10608612" cy="187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64940" y="5419378"/>
            <a:ext cx="2899377" cy="1438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781503" y="5912069"/>
            <a:ext cx="118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Hàm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endParaRPr lang="vi-VN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808" y="1924873"/>
            <a:ext cx="11343075" cy="122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7457" y="3201222"/>
            <a:ext cx="4373617" cy="31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894536"/>
            <a:ext cx="5123793" cy="686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691352"/>
            <a:ext cx="692106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368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Hàm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Thay</a:t>
            </a:r>
            <a:r>
              <a:rPr lang="en-US" b="1" dirty="0" smtClean="0"/>
              <a:t> </a:t>
            </a:r>
            <a:r>
              <a:rPr lang="en-US" b="1" dirty="0" err="1" smtClean="0"/>
              <a:t>thế</a:t>
            </a:r>
            <a:r>
              <a:rPr lang="en-US" b="1" dirty="0" smtClean="0"/>
              <a:t> </a:t>
            </a:r>
            <a:r>
              <a:rPr lang="en-US" b="1" dirty="0" err="1" smtClean="0"/>
              <a:t>chuỗi</a:t>
            </a:r>
            <a:r>
              <a:rPr lang="en-US" b="1" dirty="0" smtClean="0"/>
              <a:t> : </a:t>
            </a:r>
            <a:r>
              <a:rPr lang="vi-VN" dirty="0" smtClean="0"/>
              <a:t>Phương thức thay thế </a:t>
            </a:r>
            <a:r>
              <a:rPr lang="vi-VN" b="1" dirty="0" smtClean="0">
                <a:solidFill>
                  <a:srgbClr val="FF0000"/>
                </a:solidFill>
              </a:rPr>
              <a:t>replace() </a:t>
            </a:r>
            <a:r>
              <a:rPr lang="vi-VN" dirty="0" smtClean="0"/>
              <a:t>trả về một bản sao của chuỗi trong đó các giá trị của chuỗi cũ đã được thay thế bằng giá trị mới.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9192" y="3228569"/>
            <a:ext cx="57999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x = "hello World" </a:t>
            </a:r>
          </a:p>
          <a:p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y = </a:t>
            </a:r>
            <a:r>
              <a:rPr lang="fr-FR" sz="3200" dirty="0" err="1" smtClean="0">
                <a:latin typeface="Times New Roman" pitchFamily="18" charset="0"/>
                <a:cs typeface="Times New Roman" pitchFamily="18" charset="0"/>
              </a:rPr>
              <a:t>x.</a:t>
            </a:r>
            <a:r>
              <a:rPr lang="fr-FR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replace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fr-FR" sz="3200" dirty="0" err="1" smtClean="0">
                <a:latin typeface="Times New Roman" pitchFamily="18" charset="0"/>
                <a:cs typeface="Times New Roman" pitchFamily="18" charset="0"/>
              </a:rPr>
              <a:t>hello","Python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") </a:t>
            </a:r>
          </a:p>
          <a:p>
            <a:r>
              <a:rPr lang="fr-FR" sz="3200" dirty="0" err="1" smtClean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(y)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9652" y="4629807"/>
            <a:ext cx="6797564" cy="1045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6915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Hàm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 smtClean="0"/>
              <a:t>Thay đổi chữ hoa và chữ thường trong chuỗi</a:t>
            </a:r>
            <a:endParaRPr lang="vi-VN" dirty="0" smtClean="0"/>
          </a:p>
          <a:p>
            <a:pPr>
              <a:buNone/>
            </a:pPr>
            <a:r>
              <a:rPr lang="vi-VN" dirty="0" smtClean="0"/>
              <a:t/>
            </a:r>
            <a:br>
              <a:rPr lang="vi-VN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9296" y="2497760"/>
            <a:ext cx="92648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ss</a:t>
            </a:r>
            <a:r>
              <a:rPr lang="en-US" sz="2800" dirty="0" smtClean="0"/>
              <a:t>="python co ban"</a:t>
            </a:r>
          </a:p>
          <a:p>
            <a:r>
              <a:rPr lang="en-US" sz="2800" dirty="0" smtClean="0"/>
              <a:t># </a:t>
            </a:r>
            <a:r>
              <a:rPr lang="en-US" sz="2800" dirty="0" err="1" smtClean="0"/>
              <a:t>Chuyen</a:t>
            </a:r>
            <a:r>
              <a:rPr lang="en-US" sz="2800" dirty="0" smtClean="0"/>
              <a:t> </a:t>
            </a:r>
            <a:r>
              <a:rPr lang="en-US" sz="2800" dirty="0" err="1" smtClean="0"/>
              <a:t>chuoi</a:t>
            </a:r>
            <a:r>
              <a:rPr lang="en-US" sz="2800" dirty="0" smtClean="0"/>
              <a:t> sang </a:t>
            </a:r>
            <a:r>
              <a:rPr lang="en-US" sz="2800" dirty="0" err="1" smtClean="0"/>
              <a:t>chu</a:t>
            </a:r>
            <a:r>
              <a:rPr lang="en-US" sz="2800" dirty="0" smtClean="0"/>
              <a:t> </a:t>
            </a:r>
            <a:r>
              <a:rPr lang="en-US" sz="2800" dirty="0" err="1" smtClean="0"/>
              <a:t>hoa</a:t>
            </a:r>
            <a:r>
              <a:rPr lang="en-US" sz="2800" dirty="0" smtClean="0"/>
              <a:t> </a:t>
            </a:r>
            <a:r>
              <a:rPr lang="en-US" sz="2800" dirty="0" err="1" smtClean="0"/>
              <a:t>va</a:t>
            </a:r>
            <a:r>
              <a:rPr lang="en-US" sz="2800" dirty="0" smtClean="0"/>
              <a:t> in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chuoi</a:t>
            </a:r>
            <a:endParaRPr lang="en-US" sz="2800" dirty="0" smtClean="0"/>
          </a:p>
          <a:p>
            <a:r>
              <a:rPr lang="en-US" sz="2800" dirty="0" smtClean="0"/>
              <a:t>print(</a:t>
            </a:r>
            <a:r>
              <a:rPr lang="en-US" sz="2800" dirty="0" err="1" smtClean="0"/>
              <a:t>ss.</a:t>
            </a:r>
            <a:r>
              <a:rPr lang="en-US" sz="2800" b="1" dirty="0" err="1" smtClean="0">
                <a:solidFill>
                  <a:srgbClr val="FF0000"/>
                </a:solidFill>
              </a:rPr>
              <a:t>upper</a:t>
            </a:r>
            <a:r>
              <a:rPr lang="en-US" sz="2800" b="1" dirty="0" smtClean="0">
                <a:solidFill>
                  <a:srgbClr val="FF0000"/>
                </a:solidFill>
              </a:rPr>
              <a:t>()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72814" y="4622714"/>
            <a:ext cx="83031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xx="PYTHON NANG CAO"</a:t>
            </a:r>
          </a:p>
          <a:p>
            <a:r>
              <a:rPr lang="en-US" sz="2800" dirty="0" smtClean="0"/>
              <a:t># </a:t>
            </a:r>
            <a:r>
              <a:rPr lang="en-US" sz="2800" dirty="0" err="1" smtClean="0"/>
              <a:t>Chuyen</a:t>
            </a:r>
            <a:r>
              <a:rPr lang="en-US" sz="2800" dirty="0" smtClean="0"/>
              <a:t> </a:t>
            </a:r>
            <a:r>
              <a:rPr lang="en-US" sz="2800" dirty="0" err="1" smtClean="0"/>
              <a:t>chuoi</a:t>
            </a:r>
            <a:r>
              <a:rPr lang="en-US" sz="2800" dirty="0" smtClean="0"/>
              <a:t> sang </a:t>
            </a:r>
            <a:r>
              <a:rPr lang="en-US" sz="2800" dirty="0" err="1" smtClean="0"/>
              <a:t>chu</a:t>
            </a:r>
            <a:r>
              <a:rPr lang="en-US" sz="2800" dirty="0" smtClean="0"/>
              <a:t> THUONG </a:t>
            </a:r>
            <a:r>
              <a:rPr lang="en-US" sz="2800" dirty="0" err="1" smtClean="0"/>
              <a:t>va</a:t>
            </a:r>
            <a:r>
              <a:rPr lang="en-US" sz="2800" dirty="0" smtClean="0"/>
              <a:t> in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chuoi</a:t>
            </a:r>
            <a:endParaRPr lang="en-US" sz="2800" dirty="0" smtClean="0"/>
          </a:p>
          <a:p>
            <a:r>
              <a:rPr lang="en-US" sz="2800" dirty="0" smtClean="0"/>
              <a:t>print(</a:t>
            </a:r>
            <a:r>
              <a:rPr lang="en-US" sz="2800" dirty="0" err="1" smtClean="0"/>
              <a:t>xx.</a:t>
            </a:r>
            <a:r>
              <a:rPr lang="en-US" sz="2800" b="1" dirty="0" err="1" smtClean="0">
                <a:solidFill>
                  <a:srgbClr val="FF0000"/>
                </a:solidFill>
              </a:rPr>
              <a:t>lower</a:t>
            </a:r>
            <a:r>
              <a:rPr lang="en-US" sz="2800" b="1" dirty="0" smtClean="0">
                <a:solidFill>
                  <a:srgbClr val="FF0000"/>
                </a:solidFill>
              </a:rPr>
              <a:t>()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4707" y="3398618"/>
            <a:ext cx="6910463" cy="795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1620" y="5551928"/>
            <a:ext cx="6801178" cy="1133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4054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Hàm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 smtClean="0"/>
              <a:t>Thay đổi chữ hoa và chữ thường trong chuỗi</a:t>
            </a:r>
            <a:endParaRPr lang="vi-VN" dirty="0" smtClean="0"/>
          </a:p>
          <a:p>
            <a:pPr lvl="1"/>
            <a:r>
              <a:rPr lang="en-US" dirty="0" smtClean="0"/>
              <a:t>V</a:t>
            </a:r>
            <a:r>
              <a:rPr lang="vi-VN" dirty="0" smtClean="0"/>
              <a:t>iết hoa chữ cái đầu tiên: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6952" y="31058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 smtClean="0"/>
              <a:t>p="python anaconda"</a:t>
            </a:r>
          </a:p>
          <a:p>
            <a:r>
              <a:rPr lang="en-US" sz="3600" dirty="0" smtClean="0"/>
              <a:t>print(</a:t>
            </a:r>
            <a:r>
              <a:rPr lang="en-US" sz="3600" dirty="0" err="1" smtClean="0"/>
              <a:t>p.</a:t>
            </a:r>
            <a:r>
              <a:rPr lang="en-US" sz="3600" b="1" dirty="0" err="1" smtClean="0">
                <a:solidFill>
                  <a:srgbClr val="FF0000"/>
                </a:solidFill>
              </a:rPr>
              <a:t>capitalize</a:t>
            </a:r>
            <a:r>
              <a:rPr lang="en-US" sz="3600" b="1" dirty="0" smtClean="0">
                <a:solidFill>
                  <a:srgbClr val="FF0000"/>
                </a:solidFill>
              </a:rPr>
              <a:t>()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8924" y="4625045"/>
            <a:ext cx="6972797" cy="955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6687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Hàm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chuỗi</a:t>
            </a:r>
            <a:r>
              <a:rPr lang="en-US" b="1" dirty="0" smtClean="0"/>
              <a:t>: </a:t>
            </a:r>
            <a:r>
              <a:rPr lang="vi-VN" dirty="0" smtClean="0"/>
              <a:t>Hàm nối </a:t>
            </a:r>
            <a:r>
              <a:rPr lang="vi-VN" b="1" dirty="0" smtClean="0">
                <a:solidFill>
                  <a:srgbClr val="FF0000"/>
                </a:solidFill>
              </a:rPr>
              <a:t>join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  <a:r>
              <a:rPr lang="vi-VN" b="1" dirty="0" smtClean="0">
                <a:solidFill>
                  <a:srgbClr val="FF0000"/>
                </a:solidFill>
              </a:rPr>
              <a:t> </a:t>
            </a:r>
            <a:r>
              <a:rPr lang="vi-VN" dirty="0" smtClean="0"/>
              <a:t>là một cách linh hoạt để kết hợp chuỗi. Với hàm join, bạn có thể thêm bất kỳ ký tự nào vào chuỗi.</a:t>
            </a:r>
          </a:p>
          <a:p>
            <a:pPr>
              <a:buNone/>
            </a:pPr>
            <a:r>
              <a:rPr lang="vi-VN" dirty="0" smtClean="0"/>
              <a:t/>
            </a:r>
            <a:br>
              <a:rPr lang="vi-VN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4415" y="3118209"/>
            <a:ext cx="50770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print(":".</a:t>
            </a:r>
            <a:r>
              <a:rPr lang="en-US" sz="3600" b="1" dirty="0" smtClean="0">
                <a:solidFill>
                  <a:srgbClr val="FF0000"/>
                </a:solidFill>
              </a:rPr>
              <a:t>join</a:t>
            </a:r>
            <a:r>
              <a:rPr lang="en-US" sz="3600" dirty="0" smtClean="0"/>
              <a:t>("Python"))</a:t>
            </a:r>
            <a:endParaRPr 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23225" y="2986908"/>
            <a:ext cx="6158438" cy="126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30468" y="4382842"/>
            <a:ext cx="80193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ss</a:t>
            </a:r>
            <a:r>
              <a:rPr lang="en-US" sz="2800" dirty="0" smtClean="0"/>
              <a:t> = ‘** '.</a:t>
            </a:r>
            <a:r>
              <a:rPr lang="en-US" sz="2800" b="1" dirty="0" smtClean="0">
                <a:solidFill>
                  <a:srgbClr val="FF0000"/>
                </a:solidFill>
              </a:rPr>
              <a:t>join</a:t>
            </a:r>
            <a:r>
              <a:rPr lang="en-US" sz="2800" dirty="0" smtClean="0"/>
              <a:t>(['</a:t>
            </a:r>
            <a:r>
              <a:rPr lang="en-US" sz="2800" dirty="0" err="1" smtClean="0"/>
              <a:t>Quan</a:t>
            </a:r>
            <a:r>
              <a:rPr lang="en-US" sz="2800" dirty="0" smtClean="0"/>
              <a:t>', 'Tri', '</a:t>
            </a:r>
            <a:r>
              <a:rPr lang="en-US" sz="2800" dirty="0" err="1" smtClean="0"/>
              <a:t>Mang</a:t>
            </a:r>
            <a:r>
              <a:rPr lang="en-US" sz="2800" dirty="0" smtClean="0"/>
              <a:t>', 'Cham', 'Com'])</a:t>
            </a:r>
          </a:p>
          <a:p>
            <a:r>
              <a:rPr lang="en-US" sz="2800" dirty="0" smtClean="0"/>
              <a:t>print(</a:t>
            </a:r>
            <a:r>
              <a:rPr lang="en-US" sz="2800" dirty="0" err="1" smtClean="0"/>
              <a:t>ss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8487" y="5470143"/>
            <a:ext cx="10702269" cy="757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7210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Hàm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 smtClean="0"/>
              <a:t>Đảo ngược chuỗi</a:t>
            </a:r>
            <a:endParaRPr lang="vi-VN" dirty="0" smtClean="0"/>
          </a:p>
          <a:p>
            <a:pPr>
              <a:buNone/>
            </a:pPr>
            <a:r>
              <a:rPr lang="vi-VN" dirty="0" smtClean="0"/>
              <a:t/>
            </a:r>
            <a:br>
              <a:rPr lang="vi-VN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6951" y="2680166"/>
            <a:ext cx="80036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string="12345"</a:t>
            </a:r>
          </a:p>
          <a:p>
            <a:r>
              <a:rPr lang="en-US" sz="3600" dirty="0" smtClean="0"/>
              <a:t>print(' '.join(</a:t>
            </a:r>
            <a:r>
              <a:rPr lang="en-US" sz="3600" b="1" dirty="0" smtClean="0">
                <a:solidFill>
                  <a:srgbClr val="FF0000"/>
                </a:solidFill>
              </a:rPr>
              <a:t>reversed</a:t>
            </a:r>
            <a:r>
              <a:rPr lang="en-US" sz="3600" dirty="0" smtClean="0"/>
              <a:t>(string)))</a:t>
            </a:r>
            <a:endParaRPr lang="en-US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8597" y="4164561"/>
            <a:ext cx="6965238" cy="1805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4590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Hàm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tách</a:t>
            </a:r>
            <a:r>
              <a:rPr lang="en-US" b="1" dirty="0" smtClean="0"/>
              <a:t> </a:t>
            </a:r>
            <a:r>
              <a:rPr lang="en-US" b="1" dirty="0" err="1" smtClean="0"/>
              <a:t>chuỗi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3076" y="2569807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/>
              <a:t>word="hello hi python"</a:t>
            </a:r>
          </a:p>
          <a:p>
            <a:r>
              <a:rPr lang="en-US" sz="3200" dirty="0" smtClean="0"/>
              <a:t>print(</a:t>
            </a:r>
            <a:r>
              <a:rPr lang="en-US" sz="3200" dirty="0" err="1" smtClean="0"/>
              <a:t>word.</a:t>
            </a:r>
            <a:r>
              <a:rPr lang="en-US" sz="3200" b="1" dirty="0" err="1" smtClean="0">
                <a:solidFill>
                  <a:srgbClr val="FF0000"/>
                </a:solidFill>
              </a:rPr>
              <a:t>split</a:t>
            </a:r>
            <a:r>
              <a:rPr lang="en-US" sz="3200" dirty="0" smtClean="0"/>
              <a:t>(' '))</a:t>
            </a:r>
            <a:endParaRPr 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3406" y="3657108"/>
            <a:ext cx="9185877" cy="678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998483" y="4635091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/>
              <a:t>word="hello hi python"</a:t>
            </a:r>
          </a:p>
          <a:p>
            <a:r>
              <a:rPr lang="en-US" sz="3200" dirty="0" smtClean="0"/>
              <a:t>print(</a:t>
            </a:r>
            <a:r>
              <a:rPr lang="en-US" sz="3200" dirty="0" err="1" smtClean="0"/>
              <a:t>word.</a:t>
            </a:r>
            <a:r>
              <a:rPr lang="en-US" sz="3200" b="1" dirty="0" err="1" smtClean="0">
                <a:solidFill>
                  <a:srgbClr val="FF0000"/>
                </a:solidFill>
              </a:rPr>
              <a:t>split</a:t>
            </a:r>
            <a:r>
              <a:rPr lang="en-US" sz="3200" dirty="0" smtClean="0"/>
              <a:t>('h'))</a:t>
            </a:r>
            <a:endParaRPr lang="en-US" sz="32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6983" y="5775927"/>
            <a:ext cx="9024088" cy="687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096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Hàm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hàm</a:t>
            </a:r>
            <a:r>
              <a:rPr lang="en-US" b="1" dirty="0" smtClean="0"/>
              <a:t> </a:t>
            </a:r>
            <a:r>
              <a:rPr lang="en-US" b="1" dirty="0" err="1" smtClean="0"/>
              <a:t>khác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center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count()</a:t>
            </a:r>
          </a:p>
          <a:p>
            <a:r>
              <a:rPr lang="en-US" dirty="0" smtClean="0"/>
              <a:t>encode() </a:t>
            </a:r>
            <a:r>
              <a:rPr lang="en-US" dirty="0" err="1" smtClean="0"/>
              <a:t>và</a:t>
            </a:r>
            <a:r>
              <a:rPr lang="en-US" dirty="0" smtClean="0"/>
              <a:t> decode()</a:t>
            </a:r>
          </a:p>
          <a:p>
            <a:r>
              <a:rPr lang="en-US" dirty="0" smtClean="0"/>
              <a:t>find()</a:t>
            </a:r>
          </a:p>
          <a:p>
            <a:r>
              <a:rPr lang="en-US" dirty="0" err="1" smtClean="0"/>
              <a:t>isalpha</a:t>
            </a:r>
            <a:r>
              <a:rPr lang="en-US" dirty="0" smtClean="0"/>
              <a:t>(), </a:t>
            </a:r>
            <a:r>
              <a:rPr lang="en-US" dirty="0" err="1" smtClean="0"/>
              <a:t>isalnum</a:t>
            </a:r>
            <a:r>
              <a:rPr lang="en-US" dirty="0" smtClean="0"/>
              <a:t>()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isdigit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…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2"/>
              </a:rPr>
              <a:t>https://techblog.vn/bai-17-cac-ham-xu-ly-chuoi-trong-python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Hàm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75549" y="2503355"/>
            <a:ext cx="59418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x = "hello" </a:t>
            </a:r>
          </a:p>
          <a:p>
            <a:r>
              <a:rPr lang="fr-FR" sz="3200" dirty="0" err="1" smtClean="0">
                <a:latin typeface="Times New Roman" pitchFamily="18" charset="0"/>
                <a:cs typeface="Times New Roman" pitchFamily="18" charset="0"/>
              </a:rPr>
              <a:t>x.replace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fr-FR" sz="3200" dirty="0" err="1" smtClean="0">
                <a:latin typeface="Times New Roman" pitchFamily="18" charset="0"/>
                <a:cs typeface="Times New Roman" pitchFamily="18" charset="0"/>
              </a:rPr>
              <a:t>hello","Python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") </a:t>
            </a:r>
          </a:p>
          <a:p>
            <a:r>
              <a:rPr lang="fr-FR" sz="3200" dirty="0" err="1" smtClean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(x)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8378" y="4458279"/>
            <a:ext cx="57999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x = "hello" </a:t>
            </a:r>
          </a:p>
          <a:p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x = </a:t>
            </a:r>
            <a:r>
              <a:rPr lang="fr-FR" sz="3200" dirty="0" err="1" smtClean="0">
                <a:latin typeface="Times New Roman" pitchFamily="18" charset="0"/>
                <a:cs typeface="Times New Roman" pitchFamily="18" charset="0"/>
              </a:rPr>
              <a:t>x.replace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("hello ","Python") </a:t>
            </a:r>
          </a:p>
          <a:p>
            <a:r>
              <a:rPr lang="fr-FR" sz="3200" dirty="0" err="1" smtClean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(x)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4041" y="2002221"/>
            <a:ext cx="1481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Lưu</a:t>
            </a:r>
            <a:r>
              <a:rPr lang="en-US" sz="2800" dirty="0" smtClean="0">
                <a:solidFill>
                  <a:srgbClr val="FF0000"/>
                </a:solidFill>
              </a:rPr>
              <a:t> ý: 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4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546497" y="1804981"/>
            <a:ext cx="5893415" cy="3590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kern="0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str.capitalize</a:t>
            </a:r>
            <a:r>
              <a:rPr lang="en-US" sz="2100" kern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lnSpc>
                <a:spcPct val="115000"/>
              </a:lnSpc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kern="0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str.center</a:t>
            </a:r>
            <a:r>
              <a:rPr lang="en-US" sz="2100" kern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(width[, </a:t>
            </a:r>
            <a:r>
              <a:rPr lang="en-US" sz="2100" kern="0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fillchar</a:t>
            </a:r>
            <a:r>
              <a:rPr lang="en-US" sz="2100" kern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])</a:t>
            </a:r>
          </a:p>
          <a:p>
            <a:pPr>
              <a:lnSpc>
                <a:spcPct val="115000"/>
              </a:lnSpc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kern="0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str.endswith</a:t>
            </a:r>
            <a:r>
              <a:rPr lang="en-US" sz="2100" kern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(suffix[, start[, end]])</a:t>
            </a:r>
          </a:p>
          <a:p>
            <a:pPr>
              <a:lnSpc>
                <a:spcPct val="115000"/>
              </a:lnSpc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kern="0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str.find</a:t>
            </a:r>
            <a:r>
              <a:rPr lang="en-US" sz="2100" kern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(sub[, start[, end]])</a:t>
            </a:r>
          </a:p>
          <a:p>
            <a:pPr>
              <a:lnSpc>
                <a:spcPct val="115000"/>
              </a:lnSpc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kern="0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str.lstrip</a:t>
            </a:r>
            <a:r>
              <a:rPr lang="en-US" sz="2100" kern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6810376" y="1804981"/>
            <a:ext cx="5041106" cy="3590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kern="0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str.replace</a:t>
            </a:r>
            <a:r>
              <a:rPr lang="en-US" sz="2100" kern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(old, new[, count])</a:t>
            </a:r>
          </a:p>
          <a:p>
            <a:pPr>
              <a:lnSpc>
                <a:spcPct val="115000"/>
              </a:lnSpc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kern="0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str.lower</a:t>
            </a:r>
            <a:r>
              <a:rPr lang="en-US" sz="2100" kern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lnSpc>
                <a:spcPct val="115000"/>
              </a:lnSpc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kern="0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str.rstrip</a:t>
            </a:r>
            <a:r>
              <a:rPr lang="en-US" sz="2100" kern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>
              <a:lnSpc>
                <a:spcPct val="115000"/>
              </a:lnSpc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kern="0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str.strip</a:t>
            </a:r>
            <a:r>
              <a:rPr lang="en-US" sz="2100" kern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>
              <a:lnSpc>
                <a:spcPct val="115000"/>
              </a:lnSpc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kern="0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str.upper</a:t>
            </a:r>
            <a:r>
              <a:rPr lang="en-US" sz="2100" kern="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xfrm>
            <a:off x="866776" y="625288"/>
            <a:ext cx="9540671" cy="1279637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</p:spTree>
    <p:extLst>
      <p:ext uri="{BB962C8B-B14F-4D97-AF65-F5344CB8AC3E}">
        <p14:creationId xmlns:p14="http://schemas.microsoft.com/office/powerpoint/2010/main" val="123200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Cách Tạo String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601" y="1969541"/>
            <a:ext cx="10913351" cy="72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318515" y="2736769"/>
            <a:ext cx="3309729" cy="104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680" y="4284115"/>
            <a:ext cx="10350904" cy="587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00616" y="5225612"/>
            <a:ext cx="7574773" cy="71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866775" y="625288"/>
            <a:ext cx="5726906" cy="1279637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5025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a String</a:t>
            </a:r>
          </a:p>
        </p:txBody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866775" y="1952626"/>
            <a:ext cx="5915025" cy="4276799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561975" indent="-268796">
              <a:spcBef>
                <a:spcPts val="0"/>
              </a:spcBef>
              <a:buSzPct val="100000"/>
            </a:pPr>
            <a:r>
              <a:rPr lang="en-US" sz="25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the</a:t>
            </a:r>
            <a:r>
              <a:rPr lang="en-US" sz="25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find()</a:t>
            </a:r>
            <a:r>
              <a:rPr lang="en-US" sz="25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to search for a substring within another string</a:t>
            </a:r>
          </a:p>
          <a:p>
            <a:pPr marL="561975" indent="-268796">
              <a:buClr>
                <a:srgbClr val="FF00FF"/>
              </a:buClr>
              <a:buSzPct val="100000"/>
            </a:pPr>
            <a:r>
              <a:rPr lang="en-US" sz="25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25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finds the first occurrence of the substring</a:t>
            </a:r>
          </a:p>
          <a:p>
            <a:pPr marL="561975" indent="-268796">
              <a:buSzPct val="100000"/>
            </a:pPr>
            <a:r>
              <a:rPr lang="en-US" sz="25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substring is not found, </a:t>
            </a:r>
            <a:r>
              <a:rPr lang="en-US" sz="25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25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255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561975" indent="-268796">
              <a:buClr>
                <a:srgbClr val="FFFF00"/>
              </a:buClr>
              <a:buSzPct val="100000"/>
            </a:pPr>
            <a:r>
              <a:rPr lang="en-US" sz="255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that string position starts at zero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7258050" y="2989651"/>
            <a:ext cx="4684950" cy="2907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kern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250" kern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250" kern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kern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pos</a:t>
            </a:r>
            <a:r>
              <a:rPr lang="en-US" sz="2250" kern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250" kern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250" kern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kern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250" kern="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na</a:t>
            </a:r>
            <a:r>
              <a:rPr lang="en-US" sz="2250" kern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kern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pos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kern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aa</a:t>
            </a:r>
            <a:r>
              <a:rPr lang="en-US" sz="2250" kern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250" kern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250" kern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kern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'z'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kern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aa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-1</a:t>
            </a:r>
          </a:p>
        </p:txBody>
      </p:sp>
      <p:cxnSp>
        <p:nvCxnSpPr>
          <p:cNvPr id="478" name="Shape 478"/>
          <p:cNvCxnSpPr/>
          <p:nvPr/>
        </p:nvCxnSpPr>
        <p:spPr>
          <a:xfrm flipH="1" flipV="1">
            <a:off x="7727156" y="813197"/>
            <a:ext cx="971933" cy="619724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9" name="Shape 479"/>
          <p:cNvSpPr txBox="1"/>
          <p:nvPr/>
        </p:nvSpPr>
        <p:spPr>
          <a:xfrm>
            <a:off x="7324726" y="2143126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Cabin"/>
              <a:buNone/>
            </a:pPr>
            <a:r>
              <a:rPr lang="en-US" sz="3000" kern="0">
                <a:solidFill>
                  <a:srgbClr val="FFFFFF"/>
                </a:solidFill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7324726" y="1590676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Cabin"/>
              <a:buNone/>
            </a:pPr>
            <a:r>
              <a:rPr lang="en-US" sz="3000" kern="0">
                <a:solidFill>
                  <a:srgbClr val="FFFFFF"/>
                </a:solidFill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7886701" y="2143126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Cabin"/>
              <a:buNone/>
            </a:pPr>
            <a:r>
              <a:rPr lang="en-US" sz="3000" kern="0">
                <a:solidFill>
                  <a:srgbClr val="FFFFFF"/>
                </a:solidFill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7886701" y="1590676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Cabin"/>
              <a:buNone/>
            </a:pPr>
            <a:r>
              <a:rPr lang="en-US" sz="3000" kern="0">
                <a:solidFill>
                  <a:srgbClr val="FFFFFF"/>
                </a:solidFill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8467726" y="2143126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Cabin"/>
              <a:buNone/>
            </a:pPr>
            <a:r>
              <a:rPr lang="en-US" sz="3000" kern="0">
                <a:solidFill>
                  <a:srgbClr val="FFFFFF"/>
                </a:solidFill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8467726" y="1590676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Cabin"/>
              <a:buNone/>
            </a:pPr>
            <a:r>
              <a:rPr lang="en-US" sz="3000" kern="0">
                <a:solidFill>
                  <a:srgbClr val="FFFFFF"/>
                </a:solidFill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9029701" y="2143126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Cabin"/>
              <a:buNone/>
            </a:pPr>
            <a:r>
              <a:rPr lang="en-US" sz="3000" kern="0">
                <a:solidFill>
                  <a:srgbClr val="FFFFFF"/>
                </a:solidFill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9029701" y="1590676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Cabin"/>
              <a:buNone/>
            </a:pPr>
            <a:r>
              <a:rPr lang="en-US" sz="3000" kern="0">
                <a:solidFill>
                  <a:srgbClr val="FFFFFF"/>
                </a:solidFill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9572626" y="2143126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Cabin"/>
              <a:buNone/>
            </a:pPr>
            <a:r>
              <a:rPr lang="en-US" sz="3000" kern="0">
                <a:solidFill>
                  <a:srgbClr val="FFFFFF"/>
                </a:solidFill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9572626" y="1590676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Cabin"/>
              <a:buNone/>
            </a:pPr>
            <a:r>
              <a:rPr lang="en-US" sz="3000" kern="0">
                <a:solidFill>
                  <a:srgbClr val="FFFFFF"/>
                </a:solidFill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0134601" y="2143126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Cabin"/>
              <a:buNone/>
            </a:pPr>
            <a:r>
              <a:rPr lang="en-US" sz="3000" kern="0">
                <a:solidFill>
                  <a:srgbClr val="FFFFFF"/>
                </a:solidFill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10134601" y="1590676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Cabin"/>
              <a:buNone/>
            </a:pPr>
            <a:r>
              <a:rPr lang="en-US" sz="3000" kern="0">
                <a:solidFill>
                  <a:srgbClr val="FFFFFF"/>
                </a:solidFill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392807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45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everything </a:t>
            </a:r>
            <a:r>
              <a:rPr lang="en-US" sz="45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866775" y="1952626"/>
            <a:ext cx="5380435" cy="4276799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561975" indent="-400050">
              <a:spcBef>
                <a:spcPts val="0"/>
              </a:spcBef>
              <a:buSzPct val="171000"/>
            </a:pP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make a copy of a string in </a:t>
            </a:r>
            <a:r>
              <a:rPr lang="en-US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lower case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  <a:p>
            <a:pPr marL="561975" indent="-400050">
              <a:buSzPct val="171000"/>
            </a:pP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when we are searching for a string using </a:t>
            </a:r>
            <a:r>
              <a:rPr lang="en-US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first convert the string to lower case so we can search a string regardless of case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6988369" y="2424113"/>
            <a:ext cx="5017274" cy="33241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70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700" kern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700" kern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70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700" kern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'Hello Bob'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70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700" kern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nnn</a:t>
            </a:r>
            <a:r>
              <a:rPr lang="en-US" sz="2700" kern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70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700" kern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700" kern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.upper</a:t>
            </a:r>
            <a:r>
              <a:rPr lang="en-US" sz="270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70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70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70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700" kern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nnn</a:t>
            </a:r>
            <a:r>
              <a:rPr lang="en-US" sz="270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70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70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700" kern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www</a:t>
            </a:r>
            <a:r>
              <a:rPr lang="en-US" sz="2700" kern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70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700" kern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700" kern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700" kern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270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70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70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70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700" kern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www</a:t>
            </a:r>
            <a:r>
              <a:rPr lang="en-US" sz="270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70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70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41242897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866775" y="1952626"/>
            <a:ext cx="4244579" cy="4276799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561975" indent="-400050">
              <a:spcBef>
                <a:spcPts val="0"/>
              </a:spcBef>
              <a:buSzPct val="171000"/>
            </a:pP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replace()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is like a </a:t>
            </a:r>
            <a:r>
              <a:rPr lang="en-US" dirty="0">
                <a:solidFill>
                  <a:schemeClr val="lt1"/>
                </a:solidFill>
              </a:rPr>
              <a:t>“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  <a:r>
              <a:rPr lang="en-US" dirty="0">
                <a:solidFill>
                  <a:schemeClr val="lt1"/>
                </a:solidFill>
              </a:rPr>
              <a:t>”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operation in a word processor</a:t>
            </a:r>
          </a:p>
          <a:p>
            <a:pPr marL="561975" indent="-400050">
              <a:buSzPct val="171000"/>
            </a:pP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replaces </a:t>
            </a:r>
            <a:r>
              <a:rPr lang="en-US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 occurrences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string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 the </a:t>
            </a:r>
            <a:r>
              <a:rPr lang="en-US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replacement string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5524501" y="2637226"/>
            <a:ext cx="6667424" cy="2907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kern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 = 'Hello </a:t>
            </a:r>
            <a:r>
              <a:rPr lang="en-US" sz="2250" kern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</a:t>
            </a:r>
            <a:r>
              <a:rPr lang="en-US" sz="2250" kern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kern="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2250" kern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250" kern="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greet.</a:t>
            </a:r>
            <a:r>
              <a:rPr lang="en-US" sz="2250" kern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replace</a:t>
            </a:r>
            <a:r>
              <a:rPr lang="en-US" sz="2250" kern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kern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250" kern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Bob'</a:t>
            </a:r>
            <a:r>
              <a:rPr lang="en-US" sz="2250" kern="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250" kern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'Jane</a:t>
            </a:r>
            <a:r>
              <a:rPr lang="en-US" sz="2250" kern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250" kern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kern="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Hello </a:t>
            </a:r>
            <a:r>
              <a:rPr lang="en-US" sz="2250" kern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Jane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kern="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2250" kern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250" kern="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greet.</a:t>
            </a:r>
            <a:r>
              <a:rPr lang="en-US" sz="2250" kern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replace</a:t>
            </a:r>
            <a:r>
              <a:rPr lang="en-US" sz="2250" kern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kern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250" kern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o'</a:t>
            </a:r>
            <a:r>
              <a:rPr lang="en-US" sz="2250" kern="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250" kern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'X</a:t>
            </a:r>
            <a:r>
              <a:rPr lang="en-US" sz="2250" kern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250" kern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kern="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250" kern="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Hell</a:t>
            </a:r>
            <a:r>
              <a:rPr lang="en-US" sz="2250" kern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2250" kern="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250" kern="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endParaRPr lang="en-US" sz="2250" kern="0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0847233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Whitespace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866775" y="1952626"/>
            <a:ext cx="5091113" cy="4276799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561975" indent="-400050">
              <a:spcBef>
                <a:spcPts val="0"/>
              </a:spcBef>
              <a:buSzPct val="171000"/>
            </a:pP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take a string and remove whitespace at the beginning and/or end</a:t>
            </a:r>
          </a:p>
          <a:p>
            <a:pPr marL="561975" indent="-400050">
              <a:buClr>
                <a:srgbClr val="FF00FF"/>
              </a:buClr>
              <a:buSzPct val="171000"/>
            </a:pPr>
            <a:r>
              <a:rPr lang="en-US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lstrip</a:t>
            </a:r>
            <a:r>
              <a:rPr lang="en-US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remove whitespace at the left or right</a:t>
            </a:r>
          </a:p>
          <a:p>
            <a:pPr marL="561975" indent="-400050">
              <a:buClr>
                <a:srgbClr val="FF00FF"/>
              </a:buClr>
              <a:buSzPct val="171000"/>
            </a:pPr>
            <a:r>
              <a:rPr lang="en-US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strip() 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removes both beginning and ending whitespace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6613706" y="2433638"/>
            <a:ext cx="5147550" cy="33241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kern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250" kern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250" kern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   Hello Bob  '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kern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250" kern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.lstrip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'Hello Bob  '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kern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250" kern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   Hello Bob'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kern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250" kern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.strip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'Hello Bob'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4826798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058447" y="2209783"/>
            <a:ext cx="9758025" cy="20765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70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700" kern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70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700" kern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'Please have a nice day'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70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700" kern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700" kern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70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700" kern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'Please'</a:t>
            </a:r>
            <a:r>
              <a:rPr lang="en-US" sz="270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70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70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700" kern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700" kern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70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700" kern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'p'</a:t>
            </a:r>
            <a:r>
              <a:rPr lang="en-US" sz="270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70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866775" y="180976"/>
            <a:ext cx="10448925" cy="1724024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  <a:buFont typeface="Cabin"/>
              <a:buNone/>
            </a:pPr>
            <a:r>
              <a:rPr lang="en-US" sz="5700" kern="0">
                <a:solidFill>
                  <a:srgbClr val="FFD966"/>
                </a:solidFill>
                <a:ea typeface="Arial" charset="0"/>
                <a:cs typeface="Arial" charset="0"/>
                <a:sym typeface="Cabin"/>
              </a:rPr>
              <a:t>Prefixes</a:t>
            </a:r>
          </a:p>
        </p:txBody>
      </p:sp>
    </p:spTree>
    <p:extLst>
      <p:ext uri="{BB962C8B-B14F-4D97-AF65-F5344CB8AC3E}">
        <p14:creationId xmlns:p14="http://schemas.microsoft.com/office/powerpoint/2010/main" val="22065859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624450" y="2537588"/>
            <a:ext cx="11487150" cy="4155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10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100" kern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10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100" kern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'From </a:t>
            </a:r>
            <a:r>
              <a:rPr lang="en-US" sz="2100" kern="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100" kern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2008'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10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100" kern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10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100" kern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100" kern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210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100" kern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'@</a:t>
            </a:r>
            <a:r>
              <a:rPr lang="en-US" sz="210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10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10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100" kern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10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10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21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10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100" kern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10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100" kern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100" kern="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210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100" kern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 '</a:t>
            </a:r>
            <a:r>
              <a:rPr lang="en-US" sz="210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100" kern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10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10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10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100" kern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10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100" kern="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10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31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10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100" kern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host</a:t>
            </a:r>
            <a:r>
              <a:rPr lang="en-US" sz="210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100" kern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100" kern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100" kern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100" kern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100" kern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100" kern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  <a:r>
              <a:rPr lang="en-US" sz="2100" kern="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100" kern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100" ker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100" ker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100" ker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host</a:t>
            </a:r>
            <a:r>
              <a:rPr lang="en-US" sz="2100" ker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100" kern="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100" kern="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endParaRPr lang="en-US" sz="2100" kern="0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762001" y="2062163"/>
            <a:ext cx="10987424" cy="504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  <a:buFont typeface="Arial"/>
              <a:buNone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250" kern="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2250" kern="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@</a:t>
            </a:r>
            <a:r>
              <a:rPr lang="en-US" sz="2250" kern="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4199990" y="1323432"/>
            <a:ext cx="402975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  <a:buFont typeface="Cabin"/>
              <a:buNone/>
            </a:pPr>
            <a:r>
              <a:rPr lang="en-US" sz="2700" kern="0">
                <a:solidFill>
                  <a:srgbClr val="00FF00"/>
                </a:solidFill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5938141" y="1362076"/>
            <a:ext cx="402975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  <a:buFont typeface="Cabin"/>
              <a:buNone/>
            </a:pPr>
            <a:r>
              <a:rPr lang="en-US" sz="2700" kern="0">
                <a:solidFill>
                  <a:srgbClr val="00FF00"/>
                </a:solidFill>
                <a:ea typeface="Arial" charset="0"/>
                <a:cs typeface="Arial" charset="0"/>
                <a:sym typeface="Cabin"/>
              </a:rPr>
              <a:t>31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4394823" y="1796550"/>
            <a:ext cx="13275" cy="279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6135083" y="1857271"/>
            <a:ext cx="12374" cy="279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8" name="Shape 528"/>
          <p:cNvCxnSpPr/>
          <p:nvPr/>
        </p:nvCxnSpPr>
        <p:spPr>
          <a:xfrm rot="10800000" flipH="1">
            <a:off x="4587338" y="2521837"/>
            <a:ext cx="1408274" cy="13275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9" name="Shape 529"/>
          <p:cNvSpPr txBox="1"/>
          <p:nvPr/>
        </p:nvSpPr>
        <p:spPr>
          <a:xfrm>
            <a:off x="7619793" y="582112"/>
            <a:ext cx="4129632" cy="1050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  <a:buFont typeface="Cabin"/>
              <a:buNone/>
            </a:pPr>
            <a:r>
              <a:rPr lang="en-US" sz="4500" kern="0">
                <a:solidFill>
                  <a:srgbClr val="FFD966"/>
                </a:solidFill>
                <a:ea typeface="Arial" charset="0"/>
                <a:cs typeface="Arial" charset="0"/>
                <a:sym typeface="Cabin"/>
              </a:rPr>
              <a:t>Parsing and Extracting</a:t>
            </a:r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6640" y="3931088"/>
            <a:ext cx="1639574" cy="17430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22884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())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(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( a e </a:t>
            </a:r>
            <a:r>
              <a:rPr lang="en-US" dirty="0" err="1" smtClean="0"/>
              <a:t>i</a:t>
            </a:r>
            <a:r>
              <a:rPr lang="en-US" dirty="0" smtClean="0"/>
              <a:t> o u),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69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Cách Tạo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Nếu không muốn các ký tự được thêm vào bởi </a:t>
            </a:r>
            <a:r>
              <a:rPr lang="vi-VN" b="1" dirty="0" smtClean="0">
                <a:solidFill>
                  <a:srgbClr val="FF0000"/>
                </a:solidFill>
              </a:rPr>
              <a:t>\ </a:t>
            </a:r>
            <a:r>
              <a:rPr lang="vi-VN" dirty="0" smtClean="0"/>
              <a:t>được trình thông dịch hiểu là </a:t>
            </a:r>
            <a:r>
              <a:rPr lang="vi-VN" b="1" dirty="0" smtClean="0">
                <a:solidFill>
                  <a:srgbClr val="FF0000"/>
                </a:solidFill>
              </a:rPr>
              <a:t>ký tự đặc biệt </a:t>
            </a:r>
            <a:r>
              <a:rPr lang="vi-VN" dirty="0" smtClean="0"/>
              <a:t>thì sử dụng chuỗi raw bằng cách </a:t>
            </a:r>
            <a:r>
              <a:rPr lang="vi-VN" b="1" dirty="0" smtClean="0">
                <a:solidFill>
                  <a:srgbClr val="FF0000"/>
                </a:solidFill>
              </a:rPr>
              <a:t>thêm r</a:t>
            </a:r>
            <a:r>
              <a:rPr lang="vi-VN" dirty="0" smtClean="0"/>
              <a:t> vào trước dấu nháy đầu tiên:</a:t>
            </a:r>
            <a:endParaRPr lang="en-US" dirty="0"/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292771" y="3263461"/>
            <a:ext cx="8308429" cy="2154436"/>
          </a:xfrm>
          <a:prstGeom prst="rect">
            <a:avLst/>
          </a:prstGeom>
          <a:solidFill>
            <a:srgbClr val="F4FB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AD2BEE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print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31513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(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9A329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'C:\some\name'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31513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)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# ở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đây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\n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là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dòng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mới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!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31513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31513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C:\some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131513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ame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31513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AD2BEE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print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31513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(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131513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r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29A329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'C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9A329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:\some\name'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31513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)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#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thêm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r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trước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dấu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0998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nháy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31513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C:\some\name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Cách Tạo String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43048" y="195172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dirty="0" smtClean="0"/>
              <a:t>a = 'hello world'</a:t>
            </a:r>
          </a:p>
          <a:p>
            <a:r>
              <a:rPr lang="vi-VN" dirty="0" smtClean="0"/>
              <a:t>print(a)</a:t>
            </a:r>
          </a:p>
          <a:p>
            <a:r>
              <a:rPr lang="vi-VN" dirty="0" smtClean="0"/>
              <a:t>print("tin hoc")</a:t>
            </a:r>
          </a:p>
          <a:p>
            <a:r>
              <a:rPr lang="vi-VN" dirty="0" smtClean="0"/>
              <a:t>print('doesn\'t') # sử dụng \' để viết dấu nháy đơn...</a:t>
            </a:r>
          </a:p>
          <a:p>
            <a:r>
              <a:rPr lang="vi-VN" dirty="0" smtClean="0"/>
              <a:t>print("\"Yes,\" he said.") # sử dụng \" để viết dấu nháy doi...</a:t>
            </a:r>
          </a:p>
          <a:p>
            <a:endParaRPr lang="vi-VN" dirty="0" smtClean="0"/>
          </a:p>
          <a:p>
            <a:r>
              <a:rPr lang="vi-VN" dirty="0" smtClean="0"/>
              <a:t>print("\n")</a:t>
            </a:r>
          </a:p>
          <a:p>
            <a:r>
              <a:rPr lang="vi-VN" dirty="0" smtClean="0"/>
              <a:t>s = 'First line.\nSecond line.' # \n nghĩa là dòng mới</a:t>
            </a:r>
          </a:p>
          <a:p>
            <a:r>
              <a:rPr lang="vi-VN" dirty="0" smtClean="0"/>
              <a:t>print(s)</a:t>
            </a:r>
          </a:p>
          <a:p>
            <a:r>
              <a:rPr lang="vi-VN" dirty="0" smtClean="0"/>
              <a:t>ss = 'First line.\\nSecond line.' # \\n bo di ky tu xuong dong</a:t>
            </a:r>
          </a:p>
          <a:p>
            <a:r>
              <a:rPr lang="vi-VN" dirty="0" smtClean="0"/>
              <a:t>print(ss)</a:t>
            </a:r>
          </a:p>
          <a:p>
            <a:r>
              <a:rPr lang="vi-VN" dirty="0" smtClean="0"/>
              <a:t>print("\n")</a:t>
            </a:r>
          </a:p>
          <a:p>
            <a:endParaRPr lang="vi-VN" dirty="0" smtClean="0"/>
          </a:p>
          <a:p>
            <a:r>
              <a:rPr lang="vi-VN" dirty="0" smtClean="0"/>
              <a:t>print('C:\some\name') # ở đây \n là dòng mới!</a:t>
            </a:r>
          </a:p>
          <a:p>
            <a:r>
              <a:rPr lang="vi-VN" dirty="0" smtClean="0"/>
              <a:t>print(r'C:\some\name') # thêm r trước dấu nháy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Cách Tạo String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Chuỗi ký tự dạng chuỗi có thể viết trên nhiều dòng bằng cách sử dụng 3 dấu nháy:"""...""" hoặc '''...'''. </a:t>
            </a:r>
            <a:endParaRPr lang="en-US" dirty="0" smtClean="0"/>
          </a:p>
          <a:p>
            <a:r>
              <a:rPr lang="vi-VN" dirty="0" smtClean="0"/>
              <a:t>Kết thúc dòng tự động bao gồm trong chuỗi, nhưng có thể ngăn chặn điều này bằng cách </a:t>
            </a:r>
            <a:r>
              <a:rPr lang="vi-VN" b="1" dirty="0" smtClean="0"/>
              <a:t>thêm \ vào cuối dòng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299546" y="4035972"/>
            <a:ext cx="7204840" cy="2154436"/>
          </a:xfrm>
          <a:prstGeom prst="rect">
            <a:avLst/>
          </a:prstGeom>
          <a:solidFill>
            <a:srgbClr val="F4FB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AD2BEE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print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31513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(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9A329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"""\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9A329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Usage: thingy [OPTIONS]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rgbClr val="29A329"/>
                </a:solidFill>
                <a:latin typeface="Arial Unicode MS" pitchFamily="34" charset="-128"/>
                <a:ea typeface="Menlo"/>
                <a:cs typeface="Arial" pitchFamily="34" charset="0"/>
              </a:rPr>
              <a:t>  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9A329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-h Display this usage message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rgbClr val="29A329"/>
                </a:solidFill>
                <a:latin typeface="Arial Unicode MS" pitchFamily="34" charset="-128"/>
                <a:ea typeface="Menlo"/>
                <a:cs typeface="Arial" pitchFamily="34" charset="0"/>
              </a:rPr>
              <a:t>  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9A329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-H hostname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29A329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Hostname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9A329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to connect to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9A329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"""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31513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1020" y="3884557"/>
            <a:ext cx="6130980" cy="131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Cách Tạo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72967" y="2664372"/>
            <a:ext cx="7204840" cy="2154436"/>
          </a:xfrm>
          <a:prstGeom prst="rect">
            <a:avLst/>
          </a:prstGeom>
          <a:solidFill>
            <a:srgbClr val="F4FB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AD2BEE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print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31513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(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9A329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"""\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9A329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Usage: thingy [OPTIONS]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\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rgbClr val="29A329"/>
                </a:solidFill>
                <a:latin typeface="Arial Unicode MS" pitchFamily="34" charset="-128"/>
                <a:ea typeface="Menlo"/>
                <a:cs typeface="Arial" pitchFamily="34" charset="0"/>
              </a:rPr>
              <a:t>  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9A329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-h Display this usage message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rgbClr val="29A329"/>
                </a:solidFill>
                <a:latin typeface="Arial Unicode MS" pitchFamily="34" charset="-128"/>
                <a:ea typeface="Menlo"/>
                <a:cs typeface="Arial" pitchFamily="34" charset="0"/>
              </a:rPr>
              <a:t>  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9A329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-H hostname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29A329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Hostname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9A329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 to connect to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9A329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"""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31513"/>
                </a:solidFill>
                <a:effectLst/>
                <a:latin typeface="Arial Unicode MS" pitchFamily="34" charset="-128"/>
                <a:ea typeface="Menlo"/>
                <a:cs typeface="Arial" pitchFamily="34" charset="0"/>
              </a:rPr>
              <a:t>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59254"/>
            <a:ext cx="11634952" cy="123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04087"/>
            <a:ext cx="4783016" cy="1001621"/>
          </a:xfrm>
        </p:spPr>
        <p:txBody>
          <a:bodyPr>
            <a:normAutofit/>
          </a:bodyPr>
          <a:lstStyle/>
          <a:p>
            <a:r>
              <a:rPr lang="vi-VN" sz="4400" dirty="0" smtClean="0"/>
              <a:t>Cách Tạo String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4532" y="0"/>
            <a:ext cx="7857468" cy="670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1339</TotalTime>
  <Words>2324</Words>
  <Application>Microsoft Office PowerPoint</Application>
  <PresentationFormat>Widescreen</PresentationFormat>
  <Paragraphs>361</Paragraphs>
  <Slides>46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61" baseType="lpstr">
      <vt:lpstr>Arial Unicode MS</vt:lpstr>
      <vt:lpstr>Arial</vt:lpstr>
      <vt:lpstr>Cabin</vt:lpstr>
      <vt:lpstr>Calibri</vt:lpstr>
      <vt:lpstr>Constantia</vt:lpstr>
      <vt:lpstr>Courier</vt:lpstr>
      <vt:lpstr>Courier New</vt:lpstr>
      <vt:lpstr>Gill Sans</vt:lpstr>
      <vt:lpstr>Menlo</vt:lpstr>
      <vt:lpstr>Times New Roman</vt:lpstr>
      <vt:lpstr>Wingdings 2</vt:lpstr>
      <vt:lpstr>ヒラギノ角ゴ ProN W3</vt:lpstr>
      <vt:lpstr>Flow</vt:lpstr>
      <vt:lpstr>Title &amp; Subtitle</vt:lpstr>
      <vt:lpstr>1_Title &amp; Subtitle</vt:lpstr>
      <vt:lpstr> Ngôn Ngữ Lập Trình Python Chuỗi Ký Tự</vt:lpstr>
      <vt:lpstr>Nội Dung</vt:lpstr>
      <vt:lpstr>Cách Tạo String</vt:lpstr>
      <vt:lpstr>Cách Tạo String</vt:lpstr>
      <vt:lpstr>Cách Tạo String</vt:lpstr>
      <vt:lpstr>Cách Tạo String</vt:lpstr>
      <vt:lpstr>Cách Tạo String</vt:lpstr>
      <vt:lpstr>Cách Tạo String</vt:lpstr>
      <vt:lpstr>Cách Tạo String</vt:lpstr>
      <vt:lpstr>Cách Tạo String</vt:lpstr>
      <vt:lpstr>Truy Cập Phần Tử Của Chuỗi</vt:lpstr>
      <vt:lpstr>Truy Cập Phần Tử Của Chuỗi</vt:lpstr>
      <vt:lpstr>Truy Cập Phần Tử Của Chuỗi</vt:lpstr>
      <vt:lpstr>Truy Cập Phần Tử Của Chuỗi</vt:lpstr>
      <vt:lpstr>Các Toán Tử Trên Chuỗi </vt:lpstr>
      <vt:lpstr>Các Toán Tử Trên Chuỗi </vt:lpstr>
      <vt:lpstr>Các Toán Tử Trên Chuỗi </vt:lpstr>
      <vt:lpstr>Các Toán Tử Trên Chuỗi </vt:lpstr>
      <vt:lpstr>Các Toán Tử Trên Chuỗi </vt:lpstr>
      <vt:lpstr>Các Toán Tử Trên Chuỗi </vt:lpstr>
      <vt:lpstr>Vòng Lặp Và Chuỗi</vt:lpstr>
      <vt:lpstr>Vòng Lặp Và Chuỗi</vt:lpstr>
      <vt:lpstr>Các Hàm Thông Dụng</vt:lpstr>
      <vt:lpstr>Các Hàm Thông Dụng</vt:lpstr>
      <vt:lpstr>Các Hàm Thông Dụng</vt:lpstr>
      <vt:lpstr>Các Hàm Thông Dụng</vt:lpstr>
      <vt:lpstr>Các Hàm Thông Dụng</vt:lpstr>
      <vt:lpstr>Các Hàm Thông Dụng</vt:lpstr>
      <vt:lpstr>Các Hàm Thông Dụng</vt:lpstr>
      <vt:lpstr>Các Hàm Thông Dụng</vt:lpstr>
      <vt:lpstr>Các Hàm Thông Dụng</vt:lpstr>
      <vt:lpstr>Các Hàm Thông Dụng</vt:lpstr>
      <vt:lpstr>Các Hàm Thông Dụng</vt:lpstr>
      <vt:lpstr>Các Hàm Thông Dụng</vt:lpstr>
      <vt:lpstr>Các Hàm Thông Dụng</vt:lpstr>
      <vt:lpstr>Các Hàm Thông Dụng</vt:lpstr>
      <vt:lpstr>Các Hàm Thông Dụng</vt:lpstr>
      <vt:lpstr>Các Hàm Thông Dụng</vt:lpstr>
      <vt:lpstr>String Library</vt:lpstr>
      <vt:lpstr>Searching a String</vt:lpstr>
      <vt:lpstr>Making everything UPPER CASE</vt:lpstr>
      <vt:lpstr>Search and Replace</vt:lpstr>
      <vt:lpstr>Stripping Whitespace</vt:lpstr>
      <vt:lpstr>PowerPoint Presentation</vt:lpstr>
      <vt:lpstr>PowerPoint Presentation</vt:lpstr>
      <vt:lpstr>Thực Hành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Trinh, Loc Tan</dc:creator>
  <cp:lastModifiedBy>An Le</cp:lastModifiedBy>
  <cp:revision>295</cp:revision>
  <dcterms:created xsi:type="dcterms:W3CDTF">2019-02-17T12:55:35Z</dcterms:created>
  <dcterms:modified xsi:type="dcterms:W3CDTF">2021-03-22T01:47:06Z</dcterms:modified>
</cp:coreProperties>
</file>