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5" r:id="rId2"/>
    <p:sldId id="338" r:id="rId3"/>
    <p:sldId id="339" r:id="rId4"/>
    <p:sldId id="340" r:id="rId5"/>
    <p:sldId id="341" r:id="rId6"/>
    <p:sldId id="342" r:id="rId7"/>
    <p:sldId id="343" r:id="rId8"/>
    <p:sldId id="344" r:id="rId9"/>
    <p:sldId id="345" r:id="rId10"/>
    <p:sldId id="346" r:id="rId11"/>
    <p:sldId id="347" r:id="rId12"/>
    <p:sldId id="348" r:id="rId13"/>
    <p:sldId id="349" r:id="rId14"/>
    <p:sldId id="350" r:id="rId15"/>
    <p:sldId id="351" r:id="rId16"/>
    <p:sldId id="352" r:id="rId17"/>
    <p:sldId id="353" r:id="rId18"/>
    <p:sldId id="354" r:id="rId19"/>
    <p:sldId id="355" r:id="rId20"/>
    <p:sldId id="356" r:id="rId21"/>
    <p:sldId id="357" r:id="rId22"/>
    <p:sldId id="358" r:id="rId23"/>
    <p:sldId id="359" r:id="rId24"/>
    <p:sldId id="360" r:id="rId25"/>
    <p:sldId id="361" r:id="rId26"/>
    <p:sldId id="362" r:id="rId27"/>
    <p:sldId id="363" r:id="rId28"/>
    <p:sldId id="364" r:id="rId29"/>
    <p:sldId id="365" r:id="rId30"/>
    <p:sldId id="366" r:id="rId31"/>
    <p:sldId id="367" r:id="rId32"/>
    <p:sldId id="368" r:id="rId33"/>
    <p:sldId id="370" r:id="rId34"/>
    <p:sldId id="378" r:id="rId35"/>
    <p:sldId id="372" r:id="rId36"/>
    <p:sldId id="379" r:id="rId37"/>
    <p:sldId id="373" r:id="rId38"/>
    <p:sldId id="380" r:id="rId39"/>
    <p:sldId id="381" r:id="rId40"/>
    <p:sldId id="374" r:id="rId41"/>
    <p:sldId id="376" r:id="rId42"/>
    <p:sldId id="377" r:id="rId43"/>
    <p:sldId id="382" r:id="rId44"/>
    <p:sldId id="383" r:id="rId45"/>
    <p:sldId id="384" r:id="rId46"/>
    <p:sldId id="385" r:id="rId47"/>
    <p:sldId id="386" r:id="rId48"/>
    <p:sldId id="387" r:id="rId49"/>
    <p:sldId id="388" r:id="rId50"/>
    <p:sldId id="389" r:id="rId51"/>
    <p:sldId id="390" r:id="rId52"/>
    <p:sldId id="391" r:id="rId53"/>
    <p:sldId id="392" r:id="rId54"/>
    <p:sldId id="393" r:id="rId55"/>
    <p:sldId id="394" r:id="rId56"/>
    <p:sldId id="395" r:id="rId57"/>
    <p:sldId id="396" r:id="rId58"/>
    <p:sldId id="397" r:id="rId59"/>
    <p:sldId id="398" r:id="rId60"/>
    <p:sldId id="399" r:id="rId61"/>
    <p:sldId id="400" r:id="rId62"/>
    <p:sldId id="401" r:id="rId63"/>
    <p:sldId id="402" r:id="rId64"/>
    <p:sldId id="403" r:id="rId65"/>
    <p:sldId id="404" r:id="rId66"/>
    <p:sldId id="405" r:id="rId67"/>
    <p:sldId id="406" r:id="rId68"/>
    <p:sldId id="407" r:id="rId69"/>
    <p:sldId id="408" r:id="rId70"/>
    <p:sldId id="409" r:id="rId71"/>
    <p:sldId id="410" r:id="rId72"/>
    <p:sldId id="411" r:id="rId73"/>
    <p:sldId id="412" r:id="rId74"/>
    <p:sldId id="413" r:id="rId75"/>
    <p:sldId id="414" r:id="rId76"/>
    <p:sldId id="415" r:id="rId77"/>
    <p:sldId id="416" r:id="rId78"/>
    <p:sldId id="417" r:id="rId79"/>
    <p:sldId id="418" r:id="rId80"/>
    <p:sldId id="419" r:id="rId81"/>
    <p:sldId id="420" r:id="rId82"/>
    <p:sldId id="421" r:id="rId83"/>
    <p:sldId id="422" r:id="rId84"/>
    <p:sldId id="423" r:id="rId85"/>
    <p:sldId id="424" r:id="rId86"/>
    <p:sldId id="425" r:id="rId87"/>
    <p:sldId id="426" r:id="rId88"/>
    <p:sldId id="427" r:id="rId89"/>
    <p:sldId id="428" r:id="rId90"/>
    <p:sldId id="429" r:id="rId91"/>
    <p:sldId id="430" r:id="rId92"/>
    <p:sldId id="431"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10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B92EADE-F6EB-4931-8983-31B1F884648A}" type="datetimeFigureOut">
              <a:rPr lang="en-US" smtClean="0"/>
              <a:pPr/>
              <a:t>3/24/2021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1CF7450-50F9-46C2-B208-3CA5246EED8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92EADE-F6EB-4931-8983-31B1F884648A}" type="datetimeFigureOut">
              <a:rPr lang="en-US" smtClean="0"/>
              <a:pPr/>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92EADE-F6EB-4931-8983-31B1F884648A}" type="datetimeFigureOut">
              <a:rPr lang="en-US" smtClean="0"/>
              <a:pPr/>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92EADE-F6EB-4931-8983-31B1F884648A}" type="datetimeFigureOut">
              <a:rPr lang="en-US" smtClean="0"/>
              <a:pPr/>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B92EADE-F6EB-4931-8983-31B1F884648A}" type="datetimeFigureOut">
              <a:rPr lang="en-US" smtClean="0"/>
              <a:pPr/>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F7450-50F9-46C2-B208-3CA5246EED8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B92EADE-F6EB-4931-8983-31B1F884648A}" type="datetimeFigureOut">
              <a:rPr lang="en-US" smtClean="0"/>
              <a:pPr/>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B92EADE-F6EB-4931-8983-31B1F884648A}" type="datetimeFigureOut">
              <a:rPr lang="en-US" smtClean="0"/>
              <a:pPr/>
              <a:t>3/24/2021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B92EADE-F6EB-4931-8983-31B1F884648A}" type="datetimeFigureOut">
              <a:rPr lang="en-US" smtClean="0"/>
              <a:pPr/>
              <a:t>3/24/2021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92EADE-F6EB-4931-8983-31B1F884648A}" type="datetimeFigureOut">
              <a:rPr lang="en-US" smtClean="0"/>
              <a:pPr/>
              <a:t>3/24/2021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B92EADE-F6EB-4931-8983-31B1F884648A}" type="datetimeFigureOut">
              <a:rPr lang="en-US" smtClean="0"/>
              <a:pPr/>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B92EADE-F6EB-4931-8983-31B1F884648A}" type="datetimeFigureOut">
              <a:rPr lang="en-US" smtClean="0"/>
              <a:pPr/>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81CF7450-50F9-46C2-B208-3CA5246EED8A}"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B92EADE-F6EB-4931-8983-31B1F884648A}" type="datetimeFigureOut">
              <a:rPr lang="en-US" smtClean="0"/>
              <a:pPr/>
              <a:t>3/24/2021</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1CF7450-50F9-46C2-B208-3CA5246EED8A}"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viblo.asia/p/so-sanh-listsort-voi-sortedlist-trong-python-gDVK22MrKLj"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
            </a:r>
            <a:br>
              <a:rPr lang="en-US" dirty="0" smtClean="0"/>
            </a:br>
            <a:r>
              <a:rPr lang="en-US" dirty="0" smtClean="0"/>
              <a:t>LIST</a:t>
            </a:r>
            <a:endParaRPr lang="en-US" dirty="0"/>
          </a:p>
        </p:txBody>
      </p:sp>
      <p:sp>
        <p:nvSpPr>
          <p:cNvPr id="3" name="Subtitle 2"/>
          <p:cNvSpPr>
            <a:spLocks noGrp="1"/>
          </p:cNvSpPr>
          <p:nvPr>
            <p:ph type="subTitle" idx="1"/>
          </p:nvPr>
        </p:nvSpPr>
        <p:spPr>
          <a:xfrm>
            <a:off x="711200" y="3575388"/>
            <a:ext cx="10472928" cy="1752600"/>
          </a:xfrm>
        </p:spPr>
        <p:txBody>
          <a:bodyPr>
            <a:noAutofit/>
          </a:bodyPr>
          <a:lstStyle/>
          <a:p>
            <a:endParaRPr 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endParaRPr lang="en-US"/>
          </a:p>
        </p:txBody>
      </p:sp>
      <p:sp>
        <p:nvSpPr>
          <p:cNvPr id="44033" name="Rectangle 1"/>
          <p:cNvSpPr>
            <a:spLocks noChangeArrowheads="1"/>
          </p:cNvSpPr>
          <p:nvPr/>
        </p:nvSpPr>
        <p:spPr bwMode="auto">
          <a:xfrm>
            <a:off x="47297" y="8086"/>
            <a:ext cx="5754413" cy="6401753"/>
          </a:xfrm>
          <a:prstGeom prst="rect">
            <a:avLst/>
          </a:prstGeom>
          <a:solidFill>
            <a:srgbClr val="F8F8F8"/>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b =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c =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t>
            </a:r>
            <a:endParaRPr kumimoji="0" lang="en-US" sz="2400" b="0" i="1" u="none" strike="noStrike" cap="none" normalizeH="0" baseline="0" dirty="0" smtClean="0">
              <a:ln>
                <a:noFill/>
              </a:ln>
              <a:solidFill>
                <a:srgbClr val="999988"/>
              </a:solidFill>
              <a:effectLst/>
              <a:latin typeface="Consolas" pitchFamily="49" charset="0"/>
              <a:ea typeface="inherit"/>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"initially:"</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 a==b :"</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a==b)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 a==c :"</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 a is b:"</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 </a:t>
            </a:r>
            <a:r>
              <a:rPr kumimoji="0" lang="en-US" sz="2400" b="1" i="0" u="none" strike="noStrike" cap="none" normalizeH="0" baseline="0" dirty="0" smtClean="0">
                <a:ln>
                  <a:noFill/>
                </a:ln>
                <a:solidFill>
                  <a:srgbClr val="333333"/>
                </a:solidFill>
                <a:effectLst/>
                <a:latin typeface="Consolas" pitchFamily="49" charset="0"/>
                <a:ea typeface="inherit"/>
                <a:cs typeface="Consolas" pitchFamily="49" charset="0"/>
              </a:rPr>
              <a:t>is</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b)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 a is c:"</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 </a:t>
            </a:r>
            <a:r>
              <a:rPr kumimoji="0" lang="en-US" sz="2400" b="1" i="0" u="none" strike="noStrike" cap="none" normalizeH="0" baseline="0" dirty="0" smtClean="0">
                <a:ln>
                  <a:noFill/>
                </a:ln>
                <a:solidFill>
                  <a:srgbClr val="333333"/>
                </a:solidFill>
                <a:effectLst/>
                <a:latin typeface="Consolas" pitchFamily="49" charset="0"/>
                <a:ea typeface="inherit"/>
                <a:cs typeface="Consolas" pitchFamily="49" charset="0"/>
              </a:rPr>
              <a:t>is</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c)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0</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42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"After changing a[0] to 42"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 a="</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 b="</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,b)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 c="</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,c)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 a==b :"</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a==b)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 a==c :"</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a==c)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 a is b:"</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 </a:t>
            </a:r>
            <a:r>
              <a:rPr kumimoji="0" lang="en-US" sz="2400" b="1" i="0" u="none" strike="noStrike" cap="none" normalizeH="0" baseline="0" dirty="0" smtClean="0">
                <a:ln>
                  <a:noFill/>
                </a:ln>
                <a:solidFill>
                  <a:srgbClr val="333333"/>
                </a:solidFill>
                <a:effectLst/>
                <a:latin typeface="Consolas" pitchFamily="49" charset="0"/>
                <a:ea typeface="inherit"/>
                <a:cs typeface="Consolas" pitchFamily="49" charset="0"/>
              </a:rPr>
              <a:t>is</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b)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 a is c:"</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 </a:t>
            </a:r>
            <a:r>
              <a:rPr kumimoji="0" lang="en-US" sz="2400" b="1" i="0" u="none" strike="noStrike" cap="none" normalizeH="0" baseline="0" dirty="0" smtClean="0">
                <a:ln>
                  <a:noFill/>
                </a:ln>
                <a:solidFill>
                  <a:srgbClr val="333333"/>
                </a:solidFill>
                <a:effectLst/>
                <a:latin typeface="Consolas" pitchFamily="49" charset="0"/>
                <a:ea typeface="inherit"/>
                <a:cs typeface="Consolas" pitchFamily="49" charset="0"/>
              </a:rPr>
              <a:t>is</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c)</a:t>
            </a:r>
            <a:r>
              <a:rPr kumimoji="0" lang="en-US" sz="3200" b="0" i="0" u="none" strike="noStrike" cap="none" normalizeH="0" baseline="0" dirty="0" smtClean="0">
                <a:ln>
                  <a:noFill/>
                </a:ln>
                <a:solidFill>
                  <a:schemeClr val="tx1"/>
                </a:solidFill>
                <a:effectLst/>
                <a:latin typeface="Arial" pitchFamily="34" charset="0"/>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4034" name="Picture 2"/>
          <p:cNvPicPr>
            <a:picLocks noChangeAspect="1" noChangeArrowheads="1"/>
          </p:cNvPicPr>
          <p:nvPr/>
        </p:nvPicPr>
        <p:blipFill>
          <a:blip r:embed="rId2"/>
          <a:srcRect/>
          <a:stretch>
            <a:fillRect/>
          </a:stretch>
        </p:blipFill>
        <p:spPr bwMode="auto">
          <a:xfrm>
            <a:off x="5833241" y="1481958"/>
            <a:ext cx="4783486" cy="5108028"/>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b="1" dirty="0" err="1" smtClean="0"/>
              <a:t>Tìm</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trong</a:t>
            </a:r>
            <a:r>
              <a:rPr lang="en-US" b="1" dirty="0" smtClean="0"/>
              <a:t> list: in  </a:t>
            </a:r>
            <a:r>
              <a:rPr lang="en-US" dirty="0" err="1" smtClean="0"/>
              <a:t>và</a:t>
            </a:r>
            <a:r>
              <a:rPr lang="en-US" b="1" dirty="0" smtClean="0"/>
              <a:t> not in</a:t>
            </a:r>
            <a:endParaRPr lang="en-US" b="1" dirty="0"/>
          </a:p>
        </p:txBody>
      </p:sp>
      <p:sp>
        <p:nvSpPr>
          <p:cNvPr id="43009" name="Rectangle 1"/>
          <p:cNvSpPr>
            <a:spLocks noChangeArrowheads="1"/>
          </p:cNvSpPr>
          <p:nvPr/>
        </p:nvSpPr>
        <p:spPr bwMode="auto">
          <a:xfrm>
            <a:off x="630621" y="2632841"/>
            <a:ext cx="4372992" cy="1354217"/>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6</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"a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"2 in a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1" i="0" u="none" strike="noStrike" cap="none" normalizeH="0" baseline="0" dirty="0" smtClean="0">
                <a:ln>
                  <a:noFill/>
                </a:ln>
                <a:solidFill>
                  <a:srgbClr val="333333"/>
                </a:solidFill>
                <a:effectLst/>
                <a:latin typeface="Consolas" pitchFamily="49" charset="0"/>
                <a:ea typeface="inherit"/>
                <a:cs typeface="Consolas" pitchFamily="49" charset="0"/>
              </a:rPr>
              <a:t>in</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"4 in a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4</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1" i="0" u="none" strike="noStrike" cap="none" normalizeH="0" baseline="0" dirty="0" smtClean="0">
                <a:ln>
                  <a:noFill/>
                </a:ln>
                <a:solidFill>
                  <a:srgbClr val="333333"/>
                </a:solidFill>
                <a:effectLst/>
                <a:latin typeface="Consolas" pitchFamily="49" charset="0"/>
                <a:ea typeface="inherit"/>
                <a:cs typeface="Consolas" pitchFamily="49" charset="0"/>
              </a:rPr>
              <a:t>in</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
        <p:nvSpPr>
          <p:cNvPr id="43010" name="Rectangle 2"/>
          <p:cNvSpPr>
            <a:spLocks noChangeArrowheads="1"/>
          </p:cNvSpPr>
          <p:nvPr/>
        </p:nvSpPr>
        <p:spPr bwMode="auto">
          <a:xfrm>
            <a:off x="6006663" y="2632845"/>
            <a:ext cx="5177699" cy="1354217"/>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6</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"a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"2 not in a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1" i="0" u="none" strike="noStrike" cap="none" normalizeH="0" baseline="0" dirty="0" smtClean="0">
                <a:ln>
                  <a:noFill/>
                </a:ln>
                <a:solidFill>
                  <a:srgbClr val="333333"/>
                </a:solidFill>
                <a:effectLst/>
                <a:latin typeface="Consolas" pitchFamily="49" charset="0"/>
                <a:ea typeface="inherit"/>
                <a:cs typeface="Consolas" pitchFamily="49" charset="0"/>
              </a:rPr>
              <a:t>not</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1" i="0" u="none" strike="noStrike" cap="none" normalizeH="0" baseline="0" dirty="0" smtClean="0">
                <a:ln>
                  <a:noFill/>
                </a:ln>
                <a:solidFill>
                  <a:srgbClr val="333333"/>
                </a:solidFill>
                <a:effectLst/>
                <a:latin typeface="Consolas" pitchFamily="49" charset="0"/>
                <a:ea typeface="inherit"/>
                <a:cs typeface="Consolas" pitchFamily="49" charset="0"/>
              </a:rPr>
              <a:t>in</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"4 not in a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4</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1" i="0" u="none" strike="noStrike" cap="none" normalizeH="0" baseline="0" dirty="0" smtClean="0">
                <a:ln>
                  <a:noFill/>
                </a:ln>
                <a:solidFill>
                  <a:srgbClr val="333333"/>
                </a:solidFill>
                <a:effectLst/>
                <a:latin typeface="Consolas" pitchFamily="49" charset="0"/>
                <a:ea typeface="inherit"/>
                <a:cs typeface="Consolas" pitchFamily="49" charset="0"/>
              </a:rPr>
              <a:t>not</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1" i="0" u="none" strike="noStrike" cap="none" normalizeH="0" baseline="0" dirty="0" smtClean="0">
                <a:ln>
                  <a:noFill/>
                </a:ln>
                <a:solidFill>
                  <a:srgbClr val="333333"/>
                </a:solidFill>
                <a:effectLst/>
                <a:latin typeface="Consolas" pitchFamily="49" charset="0"/>
                <a:ea typeface="inherit"/>
                <a:cs typeface="Consolas" pitchFamily="49" charset="0"/>
              </a:rPr>
              <a:t>in</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3011" name="Picture 3"/>
          <p:cNvPicPr>
            <a:picLocks noChangeAspect="1" noChangeArrowheads="1"/>
          </p:cNvPicPr>
          <p:nvPr/>
        </p:nvPicPr>
        <p:blipFill>
          <a:blip r:embed="rId2"/>
          <a:srcRect/>
          <a:stretch>
            <a:fillRect/>
          </a:stretch>
        </p:blipFill>
        <p:spPr bwMode="auto">
          <a:xfrm>
            <a:off x="384778" y="4738851"/>
            <a:ext cx="5369636" cy="1252045"/>
          </a:xfrm>
          <a:prstGeom prst="rect">
            <a:avLst/>
          </a:prstGeom>
          <a:noFill/>
          <a:ln w="9525">
            <a:noFill/>
            <a:miter lim="800000"/>
            <a:headEnd/>
            <a:tailEnd/>
          </a:ln>
          <a:effectLst/>
        </p:spPr>
      </p:pic>
      <p:pic>
        <p:nvPicPr>
          <p:cNvPr id="43012" name="Picture 4"/>
          <p:cNvPicPr>
            <a:picLocks noChangeAspect="1" noChangeArrowheads="1"/>
          </p:cNvPicPr>
          <p:nvPr/>
        </p:nvPicPr>
        <p:blipFill>
          <a:blip r:embed="rId3"/>
          <a:srcRect/>
          <a:stretch>
            <a:fillRect/>
          </a:stretch>
        </p:blipFill>
        <p:spPr bwMode="auto">
          <a:xfrm>
            <a:off x="6116856" y="4745092"/>
            <a:ext cx="5648613" cy="118274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b="1" dirty="0" err="1" smtClean="0"/>
              <a:t>Đếm</a:t>
            </a:r>
            <a:r>
              <a:rPr lang="en-US" b="1" dirty="0" smtClean="0"/>
              <a:t> </a:t>
            </a:r>
            <a:r>
              <a:rPr lang="en-US" b="1" dirty="0" err="1" smtClean="0"/>
              <a:t>số</a:t>
            </a:r>
            <a:r>
              <a:rPr lang="en-US" b="1" dirty="0" smtClean="0"/>
              <a:t> </a:t>
            </a:r>
            <a:r>
              <a:rPr lang="en-US" b="1" dirty="0" err="1" smtClean="0"/>
              <a:t>lần</a:t>
            </a:r>
            <a:r>
              <a:rPr lang="en-US" b="1" dirty="0" smtClean="0"/>
              <a:t> </a:t>
            </a:r>
            <a:r>
              <a:rPr lang="en-US" b="1" dirty="0" err="1" smtClean="0"/>
              <a:t>xuất</a:t>
            </a:r>
            <a:r>
              <a:rPr lang="en-US" b="1" dirty="0" smtClean="0"/>
              <a:t> </a:t>
            </a:r>
            <a:r>
              <a:rPr lang="en-US" b="1" dirty="0" err="1" smtClean="0"/>
              <a:t>hiện</a:t>
            </a:r>
            <a:r>
              <a:rPr lang="en-US" dirty="0" smtClean="0"/>
              <a:t>: </a:t>
            </a:r>
            <a:r>
              <a:rPr lang="en-US" b="1" dirty="0" err="1" smtClean="0"/>
              <a:t>list.count</a:t>
            </a:r>
            <a:r>
              <a:rPr lang="en-US" b="1" dirty="0" smtClean="0"/>
              <a:t>(item)</a:t>
            </a:r>
            <a:endParaRPr lang="en-US" dirty="0"/>
          </a:p>
        </p:txBody>
      </p:sp>
      <p:sp>
        <p:nvSpPr>
          <p:cNvPr id="41985" name="Rectangle 1"/>
          <p:cNvSpPr>
            <a:spLocks noChangeArrowheads="1"/>
          </p:cNvSpPr>
          <p:nvPr/>
        </p:nvSpPr>
        <p:spPr bwMode="auto">
          <a:xfrm>
            <a:off x="677917" y="2837794"/>
            <a:ext cx="4796185" cy="1723549"/>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6</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"a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a:t>
            </a:r>
            <a:r>
              <a:rPr kumimoji="0" lang="en-US" sz="2000" b="0" i="0" u="none" strike="noStrike" cap="none" normalizeH="0" baseline="0" dirty="0" err="1" smtClean="0">
                <a:ln>
                  <a:noFill/>
                </a:ln>
                <a:solidFill>
                  <a:srgbClr val="DD1144"/>
                </a:solidFill>
                <a:effectLst/>
                <a:latin typeface="Consolas" pitchFamily="49" charset="0"/>
                <a:ea typeface="Menlo"/>
                <a:cs typeface="Consolas" pitchFamily="49" charset="0"/>
              </a:rPr>
              <a:t>a.count</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(1)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err="1" smtClean="0">
                <a:ln>
                  <a:noFill/>
                </a:ln>
                <a:solidFill>
                  <a:srgbClr val="333333"/>
                </a:solidFill>
                <a:effectLst/>
                <a:latin typeface="Consolas" pitchFamily="49" charset="0"/>
                <a:ea typeface="Menlo"/>
                <a:cs typeface="Consolas" pitchFamily="49" charset="0"/>
              </a:rPr>
              <a:t>a.count</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a:t>
            </a:r>
            <a:r>
              <a:rPr kumimoji="0" lang="en-US" sz="2000" b="0" i="0" u="none" strike="noStrike" cap="none" normalizeH="0" baseline="0" dirty="0" err="1" smtClean="0">
                <a:ln>
                  <a:noFill/>
                </a:ln>
                <a:solidFill>
                  <a:srgbClr val="DD1144"/>
                </a:solidFill>
                <a:effectLst/>
                <a:latin typeface="Consolas" pitchFamily="49" charset="0"/>
                <a:ea typeface="Menlo"/>
                <a:cs typeface="Consolas" pitchFamily="49" charset="0"/>
              </a:rPr>
              <a:t>a.count</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(2)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err="1" smtClean="0">
                <a:ln>
                  <a:noFill/>
                </a:ln>
                <a:solidFill>
                  <a:srgbClr val="333333"/>
                </a:solidFill>
                <a:effectLst/>
                <a:latin typeface="Consolas" pitchFamily="49" charset="0"/>
                <a:ea typeface="Menlo"/>
                <a:cs typeface="Consolas" pitchFamily="49" charset="0"/>
              </a:rPr>
              <a:t>a.count</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a:t>
            </a:r>
            <a:r>
              <a:rPr kumimoji="0" lang="en-US" sz="2000" b="0" i="0" u="none" strike="noStrike" cap="none" normalizeH="0" baseline="0" dirty="0" err="1" smtClean="0">
                <a:ln>
                  <a:noFill/>
                </a:ln>
                <a:solidFill>
                  <a:srgbClr val="DD1144"/>
                </a:solidFill>
                <a:effectLst/>
                <a:latin typeface="Consolas" pitchFamily="49" charset="0"/>
                <a:ea typeface="Menlo"/>
                <a:cs typeface="Consolas" pitchFamily="49" charset="0"/>
              </a:rPr>
              <a:t>a.count</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(3)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err="1" smtClean="0">
                <a:ln>
                  <a:noFill/>
                </a:ln>
                <a:solidFill>
                  <a:srgbClr val="333333"/>
                </a:solidFill>
                <a:effectLst/>
                <a:latin typeface="Consolas" pitchFamily="49" charset="0"/>
                <a:ea typeface="Menlo"/>
                <a:cs typeface="Consolas" pitchFamily="49" charset="0"/>
              </a:rPr>
              <a:t>a.count</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1986" name="Picture 2"/>
          <p:cNvPicPr>
            <a:picLocks noChangeAspect="1" noChangeArrowheads="1"/>
          </p:cNvPicPr>
          <p:nvPr/>
        </p:nvPicPr>
        <p:blipFill>
          <a:blip r:embed="rId2"/>
          <a:srcRect/>
          <a:stretch>
            <a:fillRect/>
          </a:stretch>
        </p:blipFill>
        <p:spPr bwMode="auto">
          <a:xfrm>
            <a:off x="5947870" y="2847810"/>
            <a:ext cx="5899547" cy="162959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b="1" dirty="0" err="1" smtClean="0"/>
              <a:t>Tìm</a:t>
            </a:r>
            <a:r>
              <a:rPr lang="en-US" b="1" dirty="0" smtClean="0"/>
              <a:t> </a:t>
            </a:r>
            <a:r>
              <a:rPr lang="en-US" b="1" dirty="0" err="1" smtClean="0"/>
              <a:t>chỉ</a:t>
            </a:r>
            <a:r>
              <a:rPr lang="en-US" b="1" dirty="0" smtClean="0"/>
              <a:t> </a:t>
            </a:r>
            <a:r>
              <a:rPr lang="en-US" b="1" dirty="0" err="1" smtClean="0"/>
              <a:t>số</a:t>
            </a:r>
            <a:r>
              <a:rPr lang="en-US" b="1" dirty="0" smtClean="0"/>
              <a:t> </a:t>
            </a:r>
            <a:r>
              <a:rPr lang="en-US" b="1" dirty="0" err="1" smtClean="0"/>
              <a:t>của</a:t>
            </a:r>
            <a:r>
              <a:rPr lang="en-US" b="1" dirty="0" smtClean="0"/>
              <a:t> </a:t>
            </a:r>
            <a:r>
              <a:rPr lang="en-US" b="1" dirty="0" err="1" smtClean="0"/>
              <a:t>một</a:t>
            </a:r>
            <a:r>
              <a:rPr lang="en-US" b="1" dirty="0" smtClean="0"/>
              <a:t> </a:t>
            </a:r>
            <a:r>
              <a:rPr lang="en-US" b="1" dirty="0" err="1" smtClean="0"/>
              <a:t>phần</a:t>
            </a:r>
            <a:r>
              <a:rPr lang="en-US" b="1" dirty="0" smtClean="0"/>
              <a:t> </a:t>
            </a:r>
            <a:r>
              <a:rPr lang="en-US" b="1" dirty="0" err="1" smtClean="0"/>
              <a:t>tử</a:t>
            </a:r>
            <a:r>
              <a:rPr lang="en-US" b="1" dirty="0" smtClean="0"/>
              <a:t>: </a:t>
            </a:r>
          </a:p>
          <a:p>
            <a:pPr>
              <a:buNone/>
            </a:pPr>
            <a:r>
              <a:rPr lang="en-US" b="1" dirty="0" err="1" smtClean="0"/>
              <a:t>list.index</a:t>
            </a:r>
            <a:r>
              <a:rPr lang="en-US" b="1" dirty="0" smtClean="0"/>
              <a:t>(item) </a:t>
            </a:r>
            <a:r>
              <a:rPr lang="en-US" dirty="0" err="1" smtClean="0"/>
              <a:t>và</a:t>
            </a:r>
            <a:r>
              <a:rPr lang="en-US" b="1" dirty="0" smtClean="0"/>
              <a:t> </a:t>
            </a:r>
            <a:r>
              <a:rPr lang="en-US" b="1" dirty="0" err="1" smtClean="0"/>
              <a:t>list.index</a:t>
            </a:r>
            <a:r>
              <a:rPr lang="en-US" b="1" dirty="0" smtClean="0"/>
              <a:t>(item, start)</a:t>
            </a:r>
            <a:endParaRPr lang="en-US" dirty="0"/>
          </a:p>
        </p:txBody>
      </p:sp>
      <p:sp>
        <p:nvSpPr>
          <p:cNvPr id="40961" name="Rectangle 1"/>
          <p:cNvSpPr>
            <a:spLocks noChangeArrowheads="1"/>
          </p:cNvSpPr>
          <p:nvPr/>
        </p:nvSpPr>
        <p:spPr bwMode="auto">
          <a:xfrm>
            <a:off x="409904" y="3216165"/>
            <a:ext cx="5360442" cy="2277547"/>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6</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"a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a:t>
            </a:r>
            <a:r>
              <a:rPr kumimoji="0" lang="en-US" sz="2000" b="0" i="0" u="none" strike="noStrike" cap="none" normalizeH="0" baseline="0" dirty="0" err="1" smtClean="0">
                <a:ln>
                  <a:noFill/>
                </a:ln>
                <a:solidFill>
                  <a:srgbClr val="DD1144"/>
                </a:solidFill>
                <a:effectLst/>
                <a:latin typeface="Consolas" pitchFamily="49" charset="0"/>
                <a:ea typeface="Menlo"/>
                <a:cs typeface="Consolas" pitchFamily="49" charset="0"/>
              </a:rPr>
              <a:t>a.index</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(6)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err="1" smtClean="0">
                <a:ln>
                  <a:noFill/>
                </a:ln>
                <a:solidFill>
                  <a:srgbClr val="333333"/>
                </a:solidFill>
                <a:effectLst/>
                <a:latin typeface="Consolas" pitchFamily="49" charset="0"/>
                <a:ea typeface="Menlo"/>
                <a:cs typeface="Consolas" pitchFamily="49" charset="0"/>
              </a:rPr>
              <a:t>a.index</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6</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a:t>
            </a:r>
            <a:r>
              <a:rPr kumimoji="0" lang="en-US" sz="2000" b="0" i="0" u="none" strike="noStrike" cap="none" normalizeH="0" baseline="0" dirty="0" err="1" smtClean="0">
                <a:ln>
                  <a:noFill/>
                </a:ln>
                <a:solidFill>
                  <a:srgbClr val="DD1144"/>
                </a:solidFill>
                <a:effectLst/>
                <a:latin typeface="Consolas" pitchFamily="49" charset="0"/>
                <a:ea typeface="Menlo"/>
                <a:cs typeface="Consolas" pitchFamily="49" charset="0"/>
              </a:rPr>
              <a:t>a.index</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(2)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err="1" smtClean="0">
                <a:ln>
                  <a:noFill/>
                </a:ln>
                <a:solidFill>
                  <a:srgbClr val="333333"/>
                </a:solidFill>
                <a:effectLst/>
                <a:latin typeface="Consolas" pitchFamily="49" charset="0"/>
                <a:ea typeface="Menlo"/>
                <a:cs typeface="Consolas" pitchFamily="49" charset="0"/>
              </a:rPr>
              <a:t>a.index</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a:t>
            </a:r>
            <a:r>
              <a:rPr kumimoji="0" lang="en-US" sz="2000" b="0" i="0" u="none" strike="noStrike" cap="none" normalizeH="0" baseline="0" dirty="0" err="1" smtClean="0">
                <a:ln>
                  <a:noFill/>
                </a:ln>
                <a:solidFill>
                  <a:srgbClr val="DD1144"/>
                </a:solidFill>
                <a:effectLst/>
                <a:latin typeface="Consolas" pitchFamily="49" charset="0"/>
                <a:ea typeface="Menlo"/>
                <a:cs typeface="Consolas" pitchFamily="49" charset="0"/>
              </a:rPr>
              <a:t>a.index</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(2,1)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err="1" smtClean="0">
                <a:ln>
                  <a:noFill/>
                </a:ln>
                <a:solidFill>
                  <a:srgbClr val="333333"/>
                </a:solidFill>
                <a:effectLst/>
                <a:latin typeface="Consolas" pitchFamily="49" charset="0"/>
                <a:ea typeface="Menlo"/>
                <a:cs typeface="Consolas" pitchFamily="49" charset="0"/>
              </a:rPr>
              <a:t>a.index</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a:t>
            </a:r>
            <a:r>
              <a:rPr kumimoji="0" lang="en-US" sz="2000" b="0" i="0" u="none" strike="noStrike" cap="none" normalizeH="0" baseline="0" dirty="0" err="1" smtClean="0">
                <a:ln>
                  <a:noFill/>
                </a:ln>
                <a:solidFill>
                  <a:srgbClr val="DD1144"/>
                </a:solidFill>
                <a:effectLst/>
                <a:latin typeface="Consolas" pitchFamily="49" charset="0"/>
                <a:ea typeface="Menlo"/>
                <a:cs typeface="Consolas" pitchFamily="49" charset="0"/>
              </a:rPr>
              <a:t>a.index</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(2,4)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err="1" smtClean="0">
                <a:ln>
                  <a:noFill/>
                </a:ln>
                <a:solidFill>
                  <a:srgbClr val="333333"/>
                </a:solidFill>
                <a:effectLst/>
                <a:latin typeface="Consolas" pitchFamily="49" charset="0"/>
                <a:ea typeface="Menlo"/>
                <a:cs typeface="Consolas" pitchFamily="49" charset="0"/>
              </a:rPr>
              <a:t>a.index</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4</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t>
            </a:r>
          </a:p>
          <a:p>
            <a:pPr fontAlgn="base">
              <a:spcBef>
                <a:spcPct val="0"/>
              </a:spcBef>
              <a:spcAft>
                <a:spcPct val="0"/>
              </a:spcAft>
            </a:pPr>
            <a:r>
              <a:rPr lang="en-US" sz="2000" dirty="0" smtClean="0">
                <a:solidFill>
                  <a:srgbClr val="333333"/>
                </a:solidFill>
                <a:latin typeface="Consolas" pitchFamily="49" charset="0"/>
                <a:ea typeface="Menlo"/>
                <a:cs typeface="Consolas" pitchFamily="49" charset="0"/>
              </a:rPr>
              <a:t>print(</a:t>
            </a:r>
            <a:r>
              <a:rPr lang="en-US" sz="2000" dirty="0" smtClean="0">
                <a:solidFill>
                  <a:srgbClr val="DD1144"/>
                </a:solidFill>
                <a:latin typeface="Consolas" pitchFamily="49" charset="0"/>
                <a:ea typeface="Menlo"/>
                <a:cs typeface="Consolas" pitchFamily="49" charset="0"/>
              </a:rPr>
              <a:t>"</a:t>
            </a:r>
            <a:r>
              <a:rPr lang="en-US" sz="2000" dirty="0" err="1" smtClean="0">
                <a:solidFill>
                  <a:srgbClr val="DD1144"/>
                </a:solidFill>
                <a:latin typeface="Consolas" pitchFamily="49" charset="0"/>
                <a:ea typeface="Menlo"/>
                <a:cs typeface="Consolas" pitchFamily="49" charset="0"/>
              </a:rPr>
              <a:t>a.index</a:t>
            </a:r>
            <a:r>
              <a:rPr lang="en-US" sz="2000" dirty="0" smtClean="0">
                <a:solidFill>
                  <a:srgbClr val="DD1144"/>
                </a:solidFill>
                <a:latin typeface="Consolas" pitchFamily="49" charset="0"/>
                <a:ea typeface="Menlo"/>
                <a:cs typeface="Consolas" pitchFamily="49" charset="0"/>
              </a:rPr>
              <a:t>(2,7) ="</a:t>
            </a:r>
            <a:r>
              <a:rPr lang="en-US" sz="2000" dirty="0" smtClean="0">
                <a:solidFill>
                  <a:srgbClr val="333333"/>
                </a:solidFill>
                <a:latin typeface="Consolas" pitchFamily="49" charset="0"/>
                <a:ea typeface="Menlo"/>
                <a:cs typeface="Consolas" pitchFamily="49" charset="0"/>
              </a:rPr>
              <a:t>, </a:t>
            </a:r>
            <a:r>
              <a:rPr lang="en-US" sz="2000" dirty="0" err="1" smtClean="0">
                <a:solidFill>
                  <a:srgbClr val="333333"/>
                </a:solidFill>
                <a:latin typeface="Consolas" pitchFamily="49" charset="0"/>
                <a:ea typeface="Menlo"/>
                <a:cs typeface="Consolas" pitchFamily="49" charset="0"/>
              </a:rPr>
              <a:t>a.index</a:t>
            </a:r>
            <a:r>
              <a:rPr lang="en-US" sz="2000" dirty="0" smtClean="0">
                <a:solidFill>
                  <a:srgbClr val="333333"/>
                </a:solidFill>
                <a:latin typeface="Consolas" pitchFamily="49" charset="0"/>
                <a:ea typeface="Menlo"/>
                <a:cs typeface="Consolas" pitchFamily="49" charset="0"/>
              </a:rPr>
              <a:t>(</a:t>
            </a:r>
            <a:r>
              <a:rPr lang="en-US" sz="2000" dirty="0" smtClean="0">
                <a:solidFill>
                  <a:srgbClr val="008080"/>
                </a:solidFill>
                <a:latin typeface="Consolas" pitchFamily="49" charset="0"/>
                <a:ea typeface="Menlo"/>
                <a:cs typeface="Consolas" pitchFamily="49" charset="0"/>
              </a:rPr>
              <a:t>2</a:t>
            </a:r>
            <a:r>
              <a:rPr lang="en-US" sz="2000" dirty="0" smtClean="0">
                <a:solidFill>
                  <a:srgbClr val="333333"/>
                </a:solidFill>
                <a:latin typeface="Consolas" pitchFamily="49" charset="0"/>
                <a:ea typeface="Menlo"/>
                <a:cs typeface="Consolas" pitchFamily="49" charset="0"/>
              </a:rPr>
              <a:t>,</a:t>
            </a:r>
            <a:r>
              <a:rPr lang="en-US" sz="2000" dirty="0" smtClean="0">
                <a:solidFill>
                  <a:srgbClr val="008080"/>
                </a:solidFill>
                <a:latin typeface="Consolas" pitchFamily="49" charset="0"/>
                <a:ea typeface="Menlo"/>
                <a:cs typeface="Consolas" pitchFamily="49" charset="0"/>
              </a:rPr>
              <a:t>7</a:t>
            </a:r>
            <a:r>
              <a:rPr lang="en-US" sz="2000" dirty="0" smtClean="0">
                <a:solidFill>
                  <a:srgbClr val="333333"/>
                </a:solidFill>
                <a:latin typeface="Consolas" pitchFamily="49" charset="0"/>
                <a:ea typeface="Menlo"/>
                <a:cs typeface="Consolas" pitchFamily="49" charset="0"/>
              </a:rPr>
              <a:t>))</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0962" name="Picture 2"/>
          <p:cNvPicPr>
            <a:picLocks noChangeAspect="1" noChangeArrowheads="1"/>
          </p:cNvPicPr>
          <p:nvPr/>
        </p:nvPicPr>
        <p:blipFill>
          <a:blip r:embed="rId2"/>
          <a:srcRect/>
          <a:stretch>
            <a:fillRect/>
          </a:stretch>
        </p:blipFill>
        <p:spPr bwMode="auto">
          <a:xfrm>
            <a:off x="6035895" y="3219777"/>
            <a:ext cx="5161706" cy="2282387"/>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b="1" dirty="0" err="1" smtClean="0"/>
              <a:t>Thêm</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hoặc</a:t>
            </a:r>
            <a:r>
              <a:rPr lang="en-US" b="1" dirty="0" smtClean="0"/>
              <a:t> </a:t>
            </a:r>
            <a:r>
              <a:rPr lang="en-US" b="1" dirty="0" err="1" smtClean="0"/>
              <a:t>một</a:t>
            </a:r>
            <a:r>
              <a:rPr lang="en-US" b="1" dirty="0" smtClean="0"/>
              <a:t> list </a:t>
            </a:r>
            <a:r>
              <a:rPr lang="en-US" b="1" dirty="0" err="1" smtClean="0"/>
              <a:t>vào</a:t>
            </a:r>
            <a:r>
              <a:rPr lang="en-US" b="1" dirty="0" smtClean="0"/>
              <a:t> list</a:t>
            </a:r>
            <a:r>
              <a:rPr lang="en-US" dirty="0" smtClean="0"/>
              <a:t>: </a:t>
            </a:r>
            <a:r>
              <a:rPr lang="en-US" dirty="0" err="1" smtClean="0"/>
              <a:t>khi</a:t>
            </a:r>
            <a:r>
              <a:rPr lang="en-US" dirty="0" smtClean="0"/>
              <a:t> </a:t>
            </a:r>
            <a:r>
              <a:rPr lang="en-US" dirty="0" err="1" smtClean="0"/>
              <a:t>thêm</a:t>
            </a:r>
            <a:r>
              <a:rPr lang="en-US" dirty="0" smtClean="0"/>
              <a:t> </a:t>
            </a:r>
            <a:r>
              <a:rPr lang="en-US" dirty="0" err="1" smtClean="0"/>
              <a:t>sẽ</a:t>
            </a:r>
            <a:r>
              <a:rPr lang="en-US" dirty="0" smtClean="0"/>
              <a:t> </a:t>
            </a:r>
            <a:r>
              <a:rPr lang="en-US" dirty="0" err="1" smtClean="0"/>
              <a:t>thay</a:t>
            </a:r>
            <a:r>
              <a:rPr lang="en-US" dirty="0" smtClean="0"/>
              <a:t> </a:t>
            </a:r>
            <a:r>
              <a:rPr lang="en-US" dirty="0" err="1" smtClean="0"/>
              <a:t>đổi</a:t>
            </a:r>
            <a:r>
              <a:rPr lang="en-US" dirty="0" smtClean="0"/>
              <a:t> list </a:t>
            </a:r>
            <a:r>
              <a:rPr lang="en-US" dirty="0" err="1" smtClean="0"/>
              <a:t>hoặc</a:t>
            </a:r>
            <a:r>
              <a:rPr lang="en-US" dirty="0" smtClean="0"/>
              <a:t> </a:t>
            </a:r>
            <a:r>
              <a:rPr lang="en-US" dirty="0" err="1" smtClean="0"/>
              <a:t>tạo</a:t>
            </a:r>
            <a:r>
              <a:rPr lang="en-US" dirty="0" smtClean="0"/>
              <a:t> list </a:t>
            </a:r>
            <a:r>
              <a:rPr lang="en-US" dirty="0" err="1" smtClean="0"/>
              <a:t>mới</a:t>
            </a:r>
            <a:r>
              <a:rPr lang="en-US" dirty="0" smtClean="0"/>
              <a:t>.</a:t>
            </a:r>
          </a:p>
          <a:p>
            <a:r>
              <a:rPr lang="en-US" dirty="0" err="1" smtClean="0"/>
              <a:t>Thêm</a:t>
            </a:r>
            <a:r>
              <a:rPr lang="en-US" dirty="0" smtClean="0"/>
              <a:t> </a:t>
            </a:r>
            <a:r>
              <a:rPr lang="en-US" b="1" dirty="0" err="1" smtClean="0"/>
              <a:t>một</a:t>
            </a:r>
            <a:r>
              <a:rPr lang="en-US" b="1" dirty="0" smtClean="0"/>
              <a:t> </a:t>
            </a:r>
            <a:r>
              <a:rPr lang="en-US" b="1" dirty="0" err="1" smtClean="0"/>
              <a:t>phần</a:t>
            </a:r>
            <a:r>
              <a:rPr lang="en-US" b="1" dirty="0" smtClean="0"/>
              <a:t> </a:t>
            </a:r>
            <a:r>
              <a:rPr lang="en-US" b="1" dirty="0" err="1" smtClean="0"/>
              <a:t>tử</a:t>
            </a:r>
            <a:r>
              <a:rPr lang="en-US" b="1" dirty="0" smtClean="0"/>
              <a:t> </a:t>
            </a:r>
            <a:r>
              <a:rPr lang="en-US" dirty="0" err="1" smtClean="0"/>
              <a:t>dùng</a:t>
            </a:r>
            <a:r>
              <a:rPr lang="vi-VN" dirty="0" smtClean="0"/>
              <a:t>:</a:t>
            </a:r>
            <a:r>
              <a:rPr lang="en-US" dirty="0" smtClean="0"/>
              <a:t> </a:t>
            </a:r>
            <a:r>
              <a:rPr lang="en-US" b="1" dirty="0" err="1" smtClean="0"/>
              <a:t>list.append</a:t>
            </a:r>
            <a:r>
              <a:rPr lang="en-US" b="1" dirty="0" smtClean="0"/>
              <a:t>(item) </a:t>
            </a:r>
          </a:p>
          <a:p>
            <a:endParaRPr lang="en-US" b="1" dirty="0" smtClean="0"/>
          </a:p>
          <a:p>
            <a:endParaRPr lang="en-US" b="1" dirty="0" smtClean="0"/>
          </a:p>
          <a:p>
            <a:endParaRPr lang="en-US" b="1" dirty="0" smtClean="0"/>
          </a:p>
          <a:p>
            <a:r>
              <a:rPr lang="en-US" dirty="0" err="1" smtClean="0"/>
              <a:t>Thêm</a:t>
            </a:r>
            <a:r>
              <a:rPr lang="en-US" dirty="0" smtClean="0"/>
              <a:t> </a:t>
            </a:r>
            <a:r>
              <a:rPr lang="en-US" b="1" dirty="0" err="1" smtClean="0"/>
              <a:t>một</a:t>
            </a:r>
            <a:r>
              <a:rPr lang="en-US" b="1" dirty="0" smtClean="0"/>
              <a:t> list </a:t>
            </a:r>
            <a:r>
              <a:rPr lang="en-US" b="1" dirty="0" err="1" smtClean="0"/>
              <a:t>vào</a:t>
            </a:r>
            <a:r>
              <a:rPr lang="en-US" b="1" dirty="0" smtClean="0"/>
              <a:t> </a:t>
            </a:r>
            <a:r>
              <a:rPr lang="en-US" b="1" dirty="0" err="1" smtClean="0"/>
              <a:t>một</a:t>
            </a:r>
            <a:r>
              <a:rPr lang="en-US" b="1" dirty="0" smtClean="0"/>
              <a:t> list</a:t>
            </a:r>
            <a:r>
              <a:rPr lang="en-US" dirty="0" smtClean="0"/>
              <a:t>: </a:t>
            </a:r>
            <a:r>
              <a:rPr lang="en-US" b="1" dirty="0" smtClean="0"/>
              <a:t>list += list2 </a:t>
            </a:r>
            <a:r>
              <a:rPr lang="en-US" dirty="0" smtClean="0"/>
              <a:t/>
            </a:r>
            <a:br>
              <a:rPr lang="en-US" dirty="0" smtClean="0"/>
            </a:br>
            <a:endParaRPr lang="en-US" dirty="0" smtClean="0"/>
          </a:p>
        </p:txBody>
      </p:sp>
      <p:sp>
        <p:nvSpPr>
          <p:cNvPr id="39937" name="Rectangle 1"/>
          <p:cNvSpPr>
            <a:spLocks noChangeArrowheads="1"/>
          </p:cNvSpPr>
          <p:nvPr/>
        </p:nvSpPr>
        <p:spPr bwMode="auto">
          <a:xfrm>
            <a:off x="1166649" y="3373821"/>
            <a:ext cx="2208938" cy="1231106"/>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333333"/>
                </a:solidFill>
                <a:effectLst/>
                <a:latin typeface="Consolas" pitchFamily="49" charset="0"/>
                <a:ea typeface="Menlo"/>
                <a:cs typeface="Consolas" pitchFamily="49" charset="0"/>
              </a:rPr>
              <a:t>a.append</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a:t>
            </a:r>
            <a:r>
              <a:rPr kumimoji="0" lang="en-US" sz="3200" b="0" i="0" u="none" strike="noStrike" cap="none" normalizeH="0" baseline="0" dirty="0" smtClean="0">
                <a:ln>
                  <a:noFill/>
                </a:ln>
                <a:solidFill>
                  <a:schemeClr val="tx1"/>
                </a:solidFill>
                <a:effectLst/>
                <a:latin typeface="Arial" pitchFamily="34" charset="0"/>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9938" name="Picture 2"/>
          <p:cNvPicPr>
            <a:picLocks noChangeAspect="1" noChangeArrowheads="1"/>
          </p:cNvPicPr>
          <p:nvPr/>
        </p:nvPicPr>
        <p:blipFill>
          <a:blip r:embed="rId2"/>
          <a:srcRect/>
          <a:stretch>
            <a:fillRect/>
          </a:stretch>
        </p:blipFill>
        <p:spPr bwMode="auto">
          <a:xfrm>
            <a:off x="4119727" y="3612609"/>
            <a:ext cx="2359900" cy="894385"/>
          </a:xfrm>
          <a:prstGeom prst="rect">
            <a:avLst/>
          </a:prstGeom>
          <a:noFill/>
          <a:ln w="9525">
            <a:noFill/>
            <a:miter lim="800000"/>
            <a:headEnd/>
            <a:tailEnd/>
          </a:ln>
          <a:effectLst/>
        </p:spPr>
      </p:pic>
      <p:sp>
        <p:nvSpPr>
          <p:cNvPr id="39939" name="Rectangle 3"/>
          <p:cNvSpPr>
            <a:spLocks noChangeArrowheads="1"/>
          </p:cNvSpPr>
          <p:nvPr/>
        </p:nvSpPr>
        <p:spPr bwMode="auto">
          <a:xfrm>
            <a:off x="977462" y="5171087"/>
            <a:ext cx="4051738" cy="1661993"/>
          </a:xfrm>
          <a:prstGeom prst="rect">
            <a:avLst/>
          </a:prstGeom>
          <a:solidFill>
            <a:srgbClr val="F8F8F8"/>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11</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13</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lvl="0" fontAlgn="base">
              <a:spcBef>
                <a:spcPct val="0"/>
              </a:spcBef>
              <a:spcAft>
                <a:spcPct val="0"/>
              </a:spcAft>
            </a:pPr>
            <a:r>
              <a:rPr lang="en-US" sz="2400" dirty="0" smtClean="0">
                <a:solidFill>
                  <a:srgbClr val="333333"/>
                </a:solidFill>
                <a:latin typeface="Consolas" pitchFamily="49" charset="0"/>
                <a:ea typeface="Menlo"/>
                <a:cs typeface="Consolas" pitchFamily="49" charset="0"/>
              </a:rPr>
              <a:t>a += [</a:t>
            </a:r>
            <a:r>
              <a:rPr lang="en-US" sz="2400" dirty="0" smtClean="0">
                <a:solidFill>
                  <a:srgbClr val="008080"/>
                </a:solidFill>
                <a:latin typeface="Consolas" pitchFamily="49" charset="0"/>
                <a:ea typeface="Menlo"/>
                <a:cs typeface="Consolas" pitchFamily="49" charset="0"/>
              </a:rPr>
              <a:t>0</a:t>
            </a:r>
            <a:r>
              <a:rPr lang="en-US" sz="2400" dirty="0" smtClean="0">
                <a:solidFill>
                  <a:srgbClr val="333333"/>
                </a:solidFill>
                <a:latin typeface="Consolas" pitchFamily="49" charset="0"/>
                <a:ea typeface="Menlo"/>
                <a:cs typeface="Consolas" pitchFamily="49" charset="0"/>
              </a:rPr>
              <a:t>]</a:t>
            </a:r>
            <a:endPar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a:t>
            </a:r>
            <a:r>
              <a:rPr kumimoji="0" lang="en-US" sz="3200" b="0" i="0" u="none" strike="noStrike" cap="none" normalizeH="0" baseline="0" dirty="0" smtClean="0">
                <a:ln>
                  <a:noFill/>
                </a:ln>
                <a:solidFill>
                  <a:schemeClr val="tx1"/>
                </a:solidFill>
                <a:effectLst/>
                <a:latin typeface="Arial" pitchFamily="34" charset="0"/>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9941" name="Picture 5"/>
          <p:cNvPicPr>
            <a:picLocks noChangeAspect="1" noChangeArrowheads="1"/>
          </p:cNvPicPr>
          <p:nvPr/>
        </p:nvPicPr>
        <p:blipFill>
          <a:blip r:embed="rId3"/>
          <a:srcRect/>
          <a:stretch>
            <a:fillRect/>
          </a:stretch>
        </p:blipFill>
        <p:spPr bwMode="auto">
          <a:xfrm>
            <a:off x="3950904" y="5351735"/>
            <a:ext cx="5615877" cy="891409"/>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dirty="0" err="1" smtClean="0"/>
              <a:t>Thêm</a:t>
            </a:r>
            <a:r>
              <a:rPr lang="en-US" dirty="0" smtClean="0"/>
              <a:t> </a:t>
            </a:r>
            <a:r>
              <a:rPr lang="en-US" b="1" dirty="0" err="1" smtClean="0"/>
              <a:t>một</a:t>
            </a:r>
            <a:r>
              <a:rPr lang="en-US" b="1" dirty="0" smtClean="0"/>
              <a:t> list </a:t>
            </a:r>
            <a:r>
              <a:rPr lang="en-US" dirty="0" err="1" smtClean="0"/>
              <a:t>dùng</a:t>
            </a:r>
            <a:r>
              <a:rPr lang="en-US" dirty="0" smtClean="0"/>
              <a:t> </a:t>
            </a:r>
            <a:r>
              <a:rPr lang="en-US" b="1" dirty="0" err="1" smtClean="0"/>
              <a:t>list.extend</a:t>
            </a:r>
            <a:r>
              <a:rPr lang="en-US" b="1" dirty="0" smtClean="0"/>
              <a:t>(list2)</a:t>
            </a:r>
          </a:p>
          <a:p>
            <a:endParaRPr lang="en-US" b="1" dirty="0" smtClean="0"/>
          </a:p>
          <a:p>
            <a:endParaRPr lang="en-US" b="1" dirty="0" smtClean="0"/>
          </a:p>
          <a:p>
            <a:endParaRPr lang="en-US" b="1" dirty="0" smtClean="0"/>
          </a:p>
          <a:p>
            <a:endParaRPr lang="en-US" b="1" dirty="0" smtClean="0"/>
          </a:p>
          <a:p>
            <a:r>
              <a:rPr lang="en-US" dirty="0" err="1" smtClean="0"/>
              <a:t>Thêm</a:t>
            </a:r>
            <a:r>
              <a:rPr lang="en-US" dirty="0" smtClean="0"/>
              <a:t> </a:t>
            </a:r>
            <a:r>
              <a:rPr lang="en-US" b="1" dirty="0" err="1" smtClean="0"/>
              <a:t>một</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tại</a:t>
            </a:r>
            <a:r>
              <a:rPr lang="en-US" b="1" dirty="0" smtClean="0"/>
              <a:t> </a:t>
            </a:r>
            <a:r>
              <a:rPr lang="en-US" b="1" dirty="0" err="1" smtClean="0"/>
              <a:t>vị</a:t>
            </a:r>
            <a:r>
              <a:rPr lang="en-US" b="1" dirty="0" smtClean="0"/>
              <a:t> </a:t>
            </a:r>
            <a:r>
              <a:rPr lang="en-US" b="1" dirty="0" err="1" smtClean="0"/>
              <a:t>trí</a:t>
            </a:r>
            <a:r>
              <a:rPr lang="en-US" b="1" dirty="0" smtClean="0"/>
              <a:t> </a:t>
            </a:r>
            <a:r>
              <a:rPr lang="en-US" b="1" dirty="0" err="1" smtClean="0"/>
              <a:t>cho</a:t>
            </a:r>
            <a:r>
              <a:rPr lang="en-US" b="1" dirty="0" smtClean="0"/>
              <a:t> </a:t>
            </a:r>
            <a:r>
              <a:rPr lang="en-US" b="1" dirty="0" err="1" smtClean="0"/>
              <a:t>trước</a:t>
            </a:r>
            <a:r>
              <a:rPr lang="en-US" dirty="0" smtClean="0"/>
              <a:t>: </a:t>
            </a:r>
            <a:r>
              <a:rPr lang="en-US" dirty="0" err="1" smtClean="0"/>
              <a:t>dùng</a:t>
            </a:r>
            <a:r>
              <a:rPr lang="en-US" dirty="0" smtClean="0"/>
              <a:t> insert() </a:t>
            </a:r>
            <a:endParaRPr lang="en-US" dirty="0"/>
          </a:p>
        </p:txBody>
      </p:sp>
      <p:pic>
        <p:nvPicPr>
          <p:cNvPr id="38913" name="Picture 1"/>
          <p:cNvPicPr>
            <a:picLocks noChangeAspect="1" noChangeArrowheads="1"/>
          </p:cNvPicPr>
          <p:nvPr/>
        </p:nvPicPr>
        <p:blipFill>
          <a:blip r:embed="rId2"/>
          <a:srcRect/>
          <a:stretch>
            <a:fillRect/>
          </a:stretch>
        </p:blipFill>
        <p:spPr bwMode="auto">
          <a:xfrm>
            <a:off x="4650006" y="2758145"/>
            <a:ext cx="3910145" cy="930987"/>
          </a:xfrm>
          <a:prstGeom prst="rect">
            <a:avLst/>
          </a:prstGeom>
          <a:noFill/>
          <a:ln w="9525">
            <a:noFill/>
            <a:miter lim="800000"/>
            <a:headEnd/>
            <a:tailEnd/>
          </a:ln>
          <a:effectLst/>
        </p:spPr>
      </p:pic>
      <p:sp>
        <p:nvSpPr>
          <p:cNvPr id="38914" name="Rectangle 2"/>
          <p:cNvSpPr>
            <a:spLocks noChangeArrowheads="1"/>
          </p:cNvSpPr>
          <p:nvPr/>
        </p:nvSpPr>
        <p:spPr bwMode="auto">
          <a:xfrm>
            <a:off x="835570" y="2774732"/>
            <a:ext cx="3752195" cy="1231106"/>
          </a:xfrm>
          <a:prstGeom prst="rect">
            <a:avLst/>
          </a:prstGeom>
          <a:solidFill>
            <a:srgbClr val="F8F8F8"/>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333333"/>
                </a:solidFill>
                <a:effectLst/>
                <a:latin typeface="Consolas" pitchFamily="49" charset="0"/>
                <a:ea typeface="Menlo"/>
                <a:cs typeface="Consolas" pitchFamily="49" charset="0"/>
              </a:rPr>
              <a:t>a.extend</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17</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19</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a:t>
            </a:r>
            <a:r>
              <a:rPr kumimoji="0" lang="en-US" sz="3200" b="0" i="0" u="none" strike="noStrike" cap="none" normalizeH="0" baseline="0" dirty="0" smtClean="0">
                <a:ln>
                  <a:noFill/>
                </a:ln>
                <a:solidFill>
                  <a:schemeClr val="tx1"/>
                </a:solidFill>
                <a:effectLst/>
                <a:latin typeface="Arial" pitchFamily="34" charset="0"/>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sp>
        <p:nvSpPr>
          <p:cNvPr id="38916" name="Rectangle 4"/>
          <p:cNvSpPr>
            <a:spLocks noChangeArrowheads="1"/>
          </p:cNvSpPr>
          <p:nvPr/>
        </p:nvSpPr>
        <p:spPr bwMode="auto">
          <a:xfrm>
            <a:off x="867103" y="4934607"/>
            <a:ext cx="7886774" cy="1415772"/>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11</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rgbClr val="333333"/>
                </a:solidFill>
                <a:effectLst/>
                <a:latin typeface="Consolas" pitchFamily="49" charset="0"/>
                <a:ea typeface="Menlo"/>
                <a:cs typeface="Consolas" pitchFamily="49" charset="0"/>
              </a:rPr>
              <a:t>a.insert</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42</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1" u="none" strike="noStrike" cap="none" normalizeH="0" baseline="0" dirty="0" smtClean="0">
                <a:ln>
                  <a:noFill/>
                </a:ln>
                <a:solidFill>
                  <a:srgbClr val="999988"/>
                </a:solidFill>
                <a:effectLst/>
                <a:latin typeface="Consolas" pitchFamily="49" charset="0"/>
                <a:ea typeface="inherit"/>
                <a:cs typeface="Consolas" pitchFamily="49" charset="0"/>
              </a:rPr>
              <a:t># at index 2, insert 42</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print(a)</a:t>
            </a:r>
            <a:r>
              <a:rPr kumimoji="0" lang="en-US" sz="3600" b="0" i="0" u="none" strike="noStrike" cap="none" normalizeH="0" baseline="0" dirty="0" smtClean="0">
                <a:ln>
                  <a:noFill/>
                </a:ln>
                <a:solidFill>
                  <a:schemeClr val="tx1"/>
                </a:solidFill>
                <a:effectLst/>
                <a:latin typeface="Arial" pitchFamily="34" charset="0"/>
                <a:cs typeface="Arial" pitchFamily="34" charset="0"/>
              </a:rPr>
              <a:t> </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8917" name="Picture 5"/>
          <p:cNvPicPr>
            <a:picLocks noChangeAspect="1" noChangeArrowheads="1"/>
          </p:cNvPicPr>
          <p:nvPr/>
        </p:nvPicPr>
        <p:blipFill>
          <a:blip r:embed="rId3"/>
          <a:srcRect/>
          <a:stretch>
            <a:fillRect/>
          </a:stretch>
        </p:blipFill>
        <p:spPr bwMode="auto">
          <a:xfrm>
            <a:off x="4460984" y="5851470"/>
            <a:ext cx="5315885" cy="754281"/>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b="1" dirty="0" err="1" smtClean="0"/>
              <a:t>Thêm</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hoặc</a:t>
            </a:r>
            <a:r>
              <a:rPr lang="en-US" b="1" dirty="0" smtClean="0"/>
              <a:t> list </a:t>
            </a:r>
            <a:r>
              <a:rPr lang="en-US" b="1" dirty="0" err="1" smtClean="0"/>
              <a:t>bằng</a:t>
            </a:r>
            <a:r>
              <a:rPr lang="en-US" b="1" dirty="0" smtClean="0"/>
              <a:t> </a:t>
            </a:r>
            <a:r>
              <a:rPr lang="en-US" b="1" dirty="0" err="1" smtClean="0"/>
              <a:t>cách</a:t>
            </a:r>
            <a:r>
              <a:rPr lang="en-US" b="1" dirty="0" smtClean="0"/>
              <a:t> </a:t>
            </a:r>
            <a:r>
              <a:rPr lang="en-US" b="1" dirty="0" err="1" smtClean="0"/>
              <a:t>tạo</a:t>
            </a:r>
            <a:r>
              <a:rPr lang="en-US" b="1" dirty="0" smtClean="0"/>
              <a:t> list </a:t>
            </a:r>
            <a:r>
              <a:rPr lang="en-US" b="1" dirty="0" err="1" smtClean="0"/>
              <a:t>mới</a:t>
            </a:r>
            <a:r>
              <a:rPr lang="en-US" dirty="0" smtClean="0"/>
              <a:t>.  </a:t>
            </a:r>
            <a:endParaRPr lang="en-US" dirty="0"/>
          </a:p>
        </p:txBody>
      </p:sp>
      <p:sp>
        <p:nvSpPr>
          <p:cNvPr id="37889" name="Rectangle 1"/>
          <p:cNvSpPr>
            <a:spLocks noChangeArrowheads="1"/>
          </p:cNvSpPr>
          <p:nvPr/>
        </p:nvSpPr>
        <p:spPr bwMode="auto">
          <a:xfrm>
            <a:off x="851338" y="2695903"/>
            <a:ext cx="3746218" cy="1846659"/>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b = a + [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13</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17</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print(b)</a:t>
            </a:r>
            <a:r>
              <a:rPr kumimoji="0" lang="en-US" sz="3600" b="0" i="0" u="none" strike="noStrike" cap="none" normalizeH="0" baseline="0" dirty="0" smtClean="0">
                <a:ln>
                  <a:noFill/>
                </a:ln>
                <a:solidFill>
                  <a:schemeClr val="tx1"/>
                </a:solidFill>
                <a:effectLst/>
                <a:latin typeface="Arial" pitchFamily="34" charset="0"/>
                <a:cs typeface="Arial" pitchFamily="34" charset="0"/>
              </a:rPr>
              <a:t> </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7890" name="Picture 2"/>
          <p:cNvPicPr>
            <a:picLocks noChangeAspect="1" noChangeArrowheads="1"/>
          </p:cNvPicPr>
          <p:nvPr/>
        </p:nvPicPr>
        <p:blipFill>
          <a:blip r:embed="rId2"/>
          <a:srcRect/>
          <a:stretch>
            <a:fillRect/>
          </a:stretch>
        </p:blipFill>
        <p:spPr bwMode="auto">
          <a:xfrm>
            <a:off x="5107207" y="2680137"/>
            <a:ext cx="3389585" cy="1355834"/>
          </a:xfrm>
          <a:prstGeom prst="rect">
            <a:avLst/>
          </a:prstGeom>
          <a:noFill/>
          <a:ln w="9525">
            <a:noFill/>
            <a:miter lim="800000"/>
            <a:headEnd/>
            <a:tailEnd/>
          </a:ln>
          <a:effectLst/>
        </p:spPr>
      </p:pic>
      <p:sp>
        <p:nvSpPr>
          <p:cNvPr id="37891" name="Rectangle 3"/>
          <p:cNvSpPr>
            <a:spLocks noChangeArrowheads="1"/>
          </p:cNvSpPr>
          <p:nvPr/>
        </p:nvSpPr>
        <p:spPr bwMode="auto">
          <a:xfrm>
            <a:off x="804041" y="4966139"/>
            <a:ext cx="4078039" cy="1600438"/>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b = a[:</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print(b)</a:t>
            </a:r>
            <a:r>
              <a:rPr kumimoji="0" lang="en-US" sz="3200" b="0" i="0" u="none" strike="noStrike" cap="none" normalizeH="0" baseline="0" dirty="0" smtClean="0">
                <a:ln>
                  <a:noFill/>
                </a:ln>
                <a:solidFill>
                  <a:schemeClr val="tx1"/>
                </a:solidFill>
                <a:effectLst/>
                <a:latin typeface="Arial" pitchFamily="34" charset="0"/>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7892" name="Picture 4"/>
          <p:cNvPicPr>
            <a:picLocks noChangeAspect="1" noChangeArrowheads="1"/>
          </p:cNvPicPr>
          <p:nvPr/>
        </p:nvPicPr>
        <p:blipFill>
          <a:blip r:embed="rId3"/>
          <a:srcRect/>
          <a:stretch>
            <a:fillRect/>
          </a:stretch>
        </p:blipFill>
        <p:spPr bwMode="auto">
          <a:xfrm>
            <a:off x="5473755" y="4944460"/>
            <a:ext cx="3071155" cy="136495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endParaRPr lang="en-US"/>
          </a:p>
        </p:txBody>
      </p:sp>
      <p:pic>
        <p:nvPicPr>
          <p:cNvPr id="36865" name="Picture 1"/>
          <p:cNvPicPr>
            <a:picLocks noChangeAspect="1" noChangeArrowheads="1"/>
          </p:cNvPicPr>
          <p:nvPr/>
        </p:nvPicPr>
        <p:blipFill>
          <a:blip r:embed="rId2"/>
          <a:srcRect/>
          <a:stretch>
            <a:fillRect/>
          </a:stretch>
        </p:blipFill>
        <p:spPr bwMode="auto">
          <a:xfrm>
            <a:off x="6006659" y="418932"/>
            <a:ext cx="6074979" cy="5808443"/>
          </a:xfrm>
          <a:prstGeom prst="rect">
            <a:avLst/>
          </a:prstGeom>
          <a:noFill/>
          <a:ln w="9525">
            <a:noFill/>
            <a:miter lim="800000"/>
            <a:headEnd/>
            <a:tailEnd/>
          </a:ln>
          <a:effectLst/>
        </p:spPr>
      </p:pic>
      <p:sp>
        <p:nvSpPr>
          <p:cNvPr id="36866" name="Rectangle 2"/>
          <p:cNvSpPr>
            <a:spLocks noChangeArrowheads="1"/>
          </p:cNvSpPr>
          <p:nvPr/>
        </p:nvSpPr>
        <p:spPr bwMode="auto">
          <a:xfrm>
            <a:off x="331076" y="574838"/>
            <a:ext cx="5876609" cy="6278642"/>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3200" b="0" i="0" u="none" strike="noStrike" cap="none" normalizeH="0" baseline="0" dirty="0" smtClean="0">
                <a:ln>
                  <a:noFill/>
                </a:ln>
                <a:solidFill>
                  <a:srgbClr val="DD1144"/>
                </a:solidFill>
                <a:effectLst/>
                <a:latin typeface="Consolas" pitchFamily="49" charset="0"/>
                <a:ea typeface="Menlo"/>
                <a:cs typeface="Consolas" pitchFamily="49" charset="0"/>
              </a:rPr>
              <a:t>"Destructive:"</a:t>
            </a: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sz="32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32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b =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solidFill>
                  <a:srgbClr val="FF0000"/>
                </a:solidFill>
                <a:effectLst/>
                <a:latin typeface="Consolas" pitchFamily="49" charset="0"/>
                <a:ea typeface="Menlo"/>
                <a:cs typeface="Consolas" pitchFamily="49" charset="0"/>
              </a:rPr>
              <a:t>a += [ 4 ]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print(a)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print(b)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3200" b="0" i="0" u="none" strike="noStrike" cap="none" normalizeH="0" baseline="0" dirty="0" smtClean="0">
                <a:ln>
                  <a:noFill/>
                </a:ln>
                <a:solidFill>
                  <a:srgbClr val="DD1144"/>
                </a:solidFill>
                <a:effectLst/>
                <a:latin typeface="Consolas" pitchFamily="49" charset="0"/>
                <a:ea typeface="Menlo"/>
                <a:cs typeface="Consolas" pitchFamily="49" charset="0"/>
              </a:rPr>
              <a:t>"</a:t>
            </a:r>
            <a:r>
              <a:rPr kumimoji="0" lang="en-US" sz="3200" i="0" u="none" strike="noStrike" cap="none" normalizeH="0" baseline="0" dirty="0" smtClean="0">
                <a:ln>
                  <a:noFill/>
                </a:ln>
                <a:solidFill>
                  <a:srgbClr val="DD1144"/>
                </a:solidFill>
                <a:effectLst/>
                <a:latin typeface="Consolas" pitchFamily="49" charset="0"/>
                <a:ea typeface="Menlo"/>
                <a:cs typeface="Consolas" pitchFamily="49" charset="0"/>
              </a:rPr>
              <a:t>Non-Destructive:</a:t>
            </a:r>
            <a:r>
              <a:rPr kumimoji="0" lang="en-US" sz="3200" b="1" i="0" u="none" strike="noStrike" cap="none" normalizeH="0" baseline="0" dirty="0" smtClean="0">
                <a:ln>
                  <a:noFill/>
                </a:ln>
                <a:solidFill>
                  <a:srgbClr val="DD1144"/>
                </a:solidFill>
                <a:effectLst/>
                <a:latin typeface="Consolas" pitchFamily="49" charset="0"/>
                <a:ea typeface="Menlo"/>
                <a:cs typeface="Consolas" pitchFamily="49" charset="0"/>
              </a:rPr>
              <a:t>"</a:t>
            </a:r>
            <a:r>
              <a:rPr kumimoji="0" lang="en-US" sz="3200" b="1"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sz="3200" b="1"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3200" b="1"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3200" b="1"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3200" b="1"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b =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solidFill>
                  <a:srgbClr val="FF0000"/>
                </a:solidFill>
                <a:effectLst/>
                <a:latin typeface="Consolas" pitchFamily="49" charset="0"/>
                <a:ea typeface="Menlo"/>
                <a:cs typeface="Consolas" pitchFamily="49" charset="0"/>
              </a:rPr>
              <a:t>a = a + [ 4 ]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print(a)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print(b)</a:t>
            </a:r>
            <a:r>
              <a:rPr kumimoji="0" lang="en-US" sz="4000" b="0" i="0" u="none" strike="noStrike" cap="none" normalizeH="0" baseline="0" dirty="0" smtClean="0">
                <a:ln>
                  <a:noFill/>
                </a:ln>
                <a:solidFill>
                  <a:schemeClr val="tx1"/>
                </a:solidFill>
                <a:effectLst/>
                <a:latin typeface="Arial" pitchFamily="34" charset="0"/>
                <a:cs typeface="Arial" pitchFamily="34" charset="0"/>
              </a:rPr>
              <a:t> </a:t>
            </a:r>
            <a:endParaRPr kumimoji="0" lang="en-US" sz="6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b="1" dirty="0" err="1" smtClean="0"/>
              <a:t>Thay</a:t>
            </a:r>
            <a:r>
              <a:rPr lang="en-US" b="1" dirty="0" smtClean="0"/>
              <a:t> </a:t>
            </a:r>
            <a:r>
              <a:rPr lang="en-US" b="1" dirty="0" err="1" smtClean="0"/>
              <a:t>đổi</a:t>
            </a:r>
            <a:r>
              <a:rPr lang="en-US" b="1" dirty="0" smtClean="0"/>
              <a:t> </a:t>
            </a:r>
            <a:r>
              <a:rPr lang="en-US" b="1" dirty="0" err="1" smtClean="0"/>
              <a:t>các</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trong</a:t>
            </a:r>
            <a:r>
              <a:rPr lang="en-US" b="1" dirty="0" smtClean="0"/>
              <a:t> list</a:t>
            </a:r>
            <a:endParaRPr lang="en-US" b="1" dirty="0"/>
          </a:p>
        </p:txBody>
      </p:sp>
      <p:sp>
        <p:nvSpPr>
          <p:cNvPr id="4" name="Rectangle 3"/>
          <p:cNvSpPr/>
          <p:nvPr/>
        </p:nvSpPr>
        <p:spPr>
          <a:xfrm>
            <a:off x="367860" y="2349451"/>
            <a:ext cx="8870733" cy="4154984"/>
          </a:xfrm>
          <a:prstGeom prst="rect">
            <a:avLst/>
          </a:prstGeom>
        </p:spPr>
        <p:txBody>
          <a:bodyPr wrap="square">
            <a:spAutoFit/>
          </a:bodyPr>
          <a:lstStyle/>
          <a:p>
            <a:r>
              <a:rPr lang="en-US" sz="2400" dirty="0" smtClean="0"/>
              <a:t>letters = ['</a:t>
            </a:r>
            <a:r>
              <a:rPr lang="en-US" sz="2400" dirty="0" smtClean="0">
                <a:solidFill>
                  <a:srgbClr val="FF0000"/>
                </a:solidFill>
              </a:rPr>
              <a:t>a</a:t>
            </a:r>
            <a:r>
              <a:rPr lang="en-US" sz="2400" dirty="0" smtClean="0"/>
              <a:t>', '</a:t>
            </a:r>
            <a:r>
              <a:rPr lang="en-US" sz="2400" dirty="0" smtClean="0">
                <a:solidFill>
                  <a:srgbClr val="FF0000"/>
                </a:solidFill>
              </a:rPr>
              <a:t>b</a:t>
            </a:r>
            <a:r>
              <a:rPr lang="en-US" sz="2400" dirty="0" smtClean="0"/>
              <a:t>', '</a:t>
            </a:r>
            <a:r>
              <a:rPr lang="en-US" sz="2400" dirty="0" smtClean="0">
                <a:solidFill>
                  <a:srgbClr val="FF0000"/>
                </a:solidFill>
              </a:rPr>
              <a:t>c</a:t>
            </a:r>
            <a:r>
              <a:rPr lang="en-US" sz="2400" dirty="0" smtClean="0"/>
              <a:t>', '</a:t>
            </a:r>
            <a:r>
              <a:rPr lang="en-US" sz="2400" dirty="0" smtClean="0">
                <a:solidFill>
                  <a:srgbClr val="FF0000"/>
                </a:solidFill>
              </a:rPr>
              <a:t>d</a:t>
            </a:r>
            <a:r>
              <a:rPr lang="en-US" sz="2400" dirty="0" smtClean="0"/>
              <a:t>', '</a:t>
            </a:r>
            <a:r>
              <a:rPr lang="en-US" sz="2400" dirty="0" smtClean="0">
                <a:solidFill>
                  <a:srgbClr val="FF0000"/>
                </a:solidFill>
              </a:rPr>
              <a:t>e</a:t>
            </a:r>
            <a:r>
              <a:rPr lang="en-US" sz="2400" dirty="0" smtClean="0"/>
              <a:t>', '</a:t>
            </a:r>
            <a:r>
              <a:rPr lang="en-US" sz="2400" dirty="0" smtClean="0">
                <a:solidFill>
                  <a:srgbClr val="FF0000"/>
                </a:solidFill>
              </a:rPr>
              <a:t>f</a:t>
            </a:r>
            <a:r>
              <a:rPr lang="en-US" sz="2400" dirty="0" smtClean="0"/>
              <a:t>', '</a:t>
            </a:r>
            <a:r>
              <a:rPr lang="en-US" sz="2400" dirty="0" smtClean="0">
                <a:solidFill>
                  <a:srgbClr val="FF0000"/>
                </a:solidFill>
              </a:rPr>
              <a:t>g</a:t>
            </a:r>
            <a:r>
              <a:rPr lang="en-US" sz="2400" dirty="0" smtClean="0"/>
              <a:t>']</a:t>
            </a:r>
          </a:p>
          <a:p>
            <a:r>
              <a:rPr lang="en-US" sz="2400" dirty="0" smtClean="0"/>
              <a:t>print(letters)</a:t>
            </a:r>
          </a:p>
          <a:p>
            <a:r>
              <a:rPr lang="en-US" sz="2400" dirty="0" smtClean="0">
                <a:solidFill>
                  <a:schemeClr val="accent5">
                    <a:lumMod val="75000"/>
                  </a:schemeClr>
                </a:solidFill>
              </a:rPr>
              <a:t># </a:t>
            </a:r>
            <a:r>
              <a:rPr lang="en-US" sz="2400" dirty="0" err="1" smtClean="0">
                <a:solidFill>
                  <a:schemeClr val="accent5">
                    <a:lumMod val="75000"/>
                  </a:schemeClr>
                </a:solidFill>
              </a:rPr>
              <a:t>thay</a:t>
            </a:r>
            <a:r>
              <a:rPr lang="en-US" sz="2400" dirty="0" smtClean="0">
                <a:solidFill>
                  <a:schemeClr val="accent5">
                    <a:lumMod val="75000"/>
                  </a:schemeClr>
                </a:solidFill>
              </a:rPr>
              <a:t> the</a:t>
            </a:r>
          </a:p>
          <a:p>
            <a:r>
              <a:rPr lang="en-US" sz="2400" dirty="0" smtClean="0"/>
              <a:t>letters[</a:t>
            </a:r>
            <a:r>
              <a:rPr lang="en-US" sz="2400" dirty="0" smtClean="0">
                <a:solidFill>
                  <a:schemeClr val="bg2">
                    <a:lumMod val="50000"/>
                  </a:schemeClr>
                </a:solidFill>
              </a:rPr>
              <a:t>2:5</a:t>
            </a:r>
            <a:r>
              <a:rPr lang="en-US" sz="2400" dirty="0" smtClean="0"/>
              <a:t>] = ['</a:t>
            </a:r>
            <a:r>
              <a:rPr lang="en-US" sz="2400" dirty="0" smtClean="0">
                <a:solidFill>
                  <a:srgbClr val="FF0000"/>
                </a:solidFill>
              </a:rPr>
              <a:t>C</a:t>
            </a:r>
            <a:r>
              <a:rPr lang="en-US" sz="2400" dirty="0" smtClean="0"/>
              <a:t>', '</a:t>
            </a:r>
            <a:r>
              <a:rPr lang="en-US" sz="2400" dirty="0" smtClean="0">
                <a:solidFill>
                  <a:srgbClr val="FF0000"/>
                </a:solidFill>
              </a:rPr>
              <a:t>D</a:t>
            </a:r>
            <a:r>
              <a:rPr lang="en-US" sz="2400" dirty="0" smtClean="0"/>
              <a:t>', '</a:t>
            </a:r>
            <a:r>
              <a:rPr lang="en-US" sz="2400" dirty="0" smtClean="0">
                <a:solidFill>
                  <a:srgbClr val="FF0000"/>
                </a:solidFill>
              </a:rPr>
              <a:t>E</a:t>
            </a:r>
            <a:r>
              <a:rPr lang="en-US" sz="2400" dirty="0" smtClean="0"/>
              <a:t>']</a:t>
            </a:r>
          </a:p>
          <a:p>
            <a:r>
              <a:rPr lang="en-US" sz="2400" dirty="0" smtClean="0"/>
              <a:t>print(letters)</a:t>
            </a:r>
          </a:p>
          <a:p>
            <a:r>
              <a:rPr lang="en-US" sz="2400" dirty="0" smtClean="0">
                <a:solidFill>
                  <a:schemeClr val="accent5">
                    <a:lumMod val="75000"/>
                  </a:schemeClr>
                </a:solidFill>
              </a:rPr>
              <a:t># </a:t>
            </a:r>
            <a:r>
              <a:rPr lang="en-US" sz="2400" dirty="0" err="1" smtClean="0">
                <a:solidFill>
                  <a:schemeClr val="accent5">
                    <a:lumMod val="75000"/>
                  </a:schemeClr>
                </a:solidFill>
              </a:rPr>
              <a:t>xoa</a:t>
            </a:r>
            <a:endParaRPr lang="en-US" sz="2400" dirty="0" smtClean="0">
              <a:solidFill>
                <a:schemeClr val="accent5">
                  <a:lumMod val="75000"/>
                </a:schemeClr>
              </a:solidFill>
            </a:endParaRPr>
          </a:p>
          <a:p>
            <a:r>
              <a:rPr lang="en-US" sz="2400" dirty="0" smtClean="0"/>
              <a:t>letters[</a:t>
            </a:r>
            <a:r>
              <a:rPr lang="en-US" sz="2400" dirty="0" smtClean="0">
                <a:solidFill>
                  <a:schemeClr val="bg2">
                    <a:lumMod val="50000"/>
                  </a:schemeClr>
                </a:solidFill>
              </a:rPr>
              <a:t>2:5</a:t>
            </a:r>
            <a:r>
              <a:rPr lang="en-US" sz="2400" dirty="0" smtClean="0"/>
              <a:t>] = []</a:t>
            </a:r>
          </a:p>
          <a:p>
            <a:r>
              <a:rPr lang="en-US" sz="2400" dirty="0" smtClean="0"/>
              <a:t>print(letters)</a:t>
            </a:r>
          </a:p>
          <a:p>
            <a:r>
              <a:rPr lang="en-US" sz="2400" dirty="0" smtClean="0">
                <a:solidFill>
                  <a:schemeClr val="accent5">
                    <a:lumMod val="75000"/>
                  </a:schemeClr>
                </a:solidFill>
              </a:rPr>
              <a:t># </a:t>
            </a:r>
            <a:r>
              <a:rPr lang="en-US" sz="2400" dirty="0" err="1" smtClean="0">
                <a:solidFill>
                  <a:schemeClr val="accent5">
                    <a:lumMod val="75000"/>
                  </a:schemeClr>
                </a:solidFill>
              </a:rPr>
              <a:t>xóa</a:t>
            </a:r>
            <a:r>
              <a:rPr lang="en-US" sz="2400" dirty="0" smtClean="0">
                <a:solidFill>
                  <a:schemeClr val="accent5">
                    <a:lumMod val="75000"/>
                  </a:schemeClr>
                </a:solidFill>
              </a:rPr>
              <a:t> list </a:t>
            </a:r>
            <a:r>
              <a:rPr lang="en-US" sz="2400" dirty="0" err="1" smtClean="0">
                <a:solidFill>
                  <a:schemeClr val="accent5">
                    <a:lumMod val="75000"/>
                  </a:schemeClr>
                </a:solidFill>
              </a:rPr>
              <a:t>bằng</a:t>
            </a:r>
            <a:r>
              <a:rPr lang="en-US" sz="2400" dirty="0" smtClean="0">
                <a:solidFill>
                  <a:schemeClr val="accent5">
                    <a:lumMod val="75000"/>
                  </a:schemeClr>
                </a:solidFill>
              </a:rPr>
              <a:t> </a:t>
            </a:r>
            <a:r>
              <a:rPr lang="en-US" sz="2400" dirty="0" err="1" smtClean="0">
                <a:solidFill>
                  <a:schemeClr val="accent5">
                    <a:lumMod val="75000"/>
                  </a:schemeClr>
                </a:solidFill>
              </a:rPr>
              <a:t>cách</a:t>
            </a:r>
            <a:r>
              <a:rPr lang="en-US" sz="2400" dirty="0" smtClean="0">
                <a:solidFill>
                  <a:schemeClr val="accent5">
                    <a:lumMod val="75000"/>
                  </a:schemeClr>
                </a:solidFill>
              </a:rPr>
              <a:t> </a:t>
            </a:r>
            <a:r>
              <a:rPr lang="en-US" sz="2400" dirty="0" err="1" smtClean="0">
                <a:solidFill>
                  <a:schemeClr val="accent5">
                    <a:lumMod val="75000"/>
                  </a:schemeClr>
                </a:solidFill>
              </a:rPr>
              <a:t>thay</a:t>
            </a:r>
            <a:r>
              <a:rPr lang="en-US" sz="2400" dirty="0" smtClean="0">
                <a:solidFill>
                  <a:schemeClr val="accent5">
                    <a:lumMod val="75000"/>
                  </a:schemeClr>
                </a:solidFill>
              </a:rPr>
              <a:t> </a:t>
            </a:r>
            <a:r>
              <a:rPr lang="en-US" sz="2400" dirty="0" err="1" smtClean="0">
                <a:solidFill>
                  <a:schemeClr val="accent5">
                    <a:lumMod val="75000"/>
                  </a:schemeClr>
                </a:solidFill>
              </a:rPr>
              <a:t>tất</a:t>
            </a:r>
            <a:r>
              <a:rPr lang="en-US" sz="2400" dirty="0" smtClean="0">
                <a:solidFill>
                  <a:schemeClr val="accent5">
                    <a:lumMod val="75000"/>
                  </a:schemeClr>
                </a:solidFill>
              </a:rPr>
              <a:t> </a:t>
            </a:r>
            <a:r>
              <a:rPr lang="en-US" sz="2400" dirty="0" err="1" smtClean="0">
                <a:solidFill>
                  <a:schemeClr val="accent5">
                    <a:lumMod val="75000"/>
                  </a:schemeClr>
                </a:solidFill>
              </a:rPr>
              <a:t>cả</a:t>
            </a:r>
            <a:r>
              <a:rPr lang="en-US" sz="2400" dirty="0" smtClean="0">
                <a:solidFill>
                  <a:schemeClr val="accent5">
                    <a:lumMod val="75000"/>
                  </a:schemeClr>
                </a:solidFill>
              </a:rPr>
              <a:t> </a:t>
            </a:r>
            <a:r>
              <a:rPr lang="en-US" sz="2400" dirty="0" err="1" smtClean="0">
                <a:solidFill>
                  <a:schemeClr val="accent5">
                    <a:lumMod val="75000"/>
                  </a:schemeClr>
                </a:solidFill>
              </a:rPr>
              <a:t>các</a:t>
            </a:r>
            <a:r>
              <a:rPr lang="en-US" sz="2400" dirty="0" smtClean="0">
                <a:solidFill>
                  <a:schemeClr val="accent5">
                    <a:lumMod val="75000"/>
                  </a:schemeClr>
                </a:solidFill>
              </a:rPr>
              <a:t> </a:t>
            </a:r>
            <a:r>
              <a:rPr lang="en-US" sz="2400" dirty="0" err="1" smtClean="0">
                <a:solidFill>
                  <a:schemeClr val="accent5">
                    <a:lumMod val="75000"/>
                  </a:schemeClr>
                </a:solidFill>
              </a:rPr>
              <a:t>phần</a:t>
            </a:r>
            <a:r>
              <a:rPr lang="en-US" sz="2400" dirty="0" smtClean="0">
                <a:solidFill>
                  <a:schemeClr val="accent5">
                    <a:lumMod val="75000"/>
                  </a:schemeClr>
                </a:solidFill>
              </a:rPr>
              <a:t> </a:t>
            </a:r>
            <a:r>
              <a:rPr lang="en-US" sz="2400" dirty="0" err="1" smtClean="0">
                <a:solidFill>
                  <a:schemeClr val="accent5">
                    <a:lumMod val="75000"/>
                  </a:schemeClr>
                </a:solidFill>
              </a:rPr>
              <a:t>tử</a:t>
            </a:r>
            <a:r>
              <a:rPr lang="en-US" sz="2400" dirty="0" smtClean="0">
                <a:solidFill>
                  <a:schemeClr val="accent5">
                    <a:lumMod val="75000"/>
                  </a:schemeClr>
                </a:solidFill>
              </a:rPr>
              <a:t> </a:t>
            </a:r>
            <a:r>
              <a:rPr lang="en-US" sz="2400" dirty="0" err="1" smtClean="0">
                <a:solidFill>
                  <a:schemeClr val="accent5">
                    <a:lumMod val="75000"/>
                  </a:schemeClr>
                </a:solidFill>
              </a:rPr>
              <a:t>bằng</a:t>
            </a:r>
            <a:r>
              <a:rPr lang="en-US" sz="2400" dirty="0" smtClean="0">
                <a:solidFill>
                  <a:schemeClr val="accent5">
                    <a:lumMod val="75000"/>
                  </a:schemeClr>
                </a:solidFill>
              </a:rPr>
              <a:t> </a:t>
            </a:r>
            <a:r>
              <a:rPr lang="en-US" sz="2400" dirty="0" err="1" smtClean="0">
                <a:solidFill>
                  <a:schemeClr val="accent5">
                    <a:lumMod val="75000"/>
                  </a:schemeClr>
                </a:solidFill>
              </a:rPr>
              <a:t>một</a:t>
            </a:r>
            <a:r>
              <a:rPr lang="en-US" sz="2400" dirty="0" smtClean="0">
                <a:solidFill>
                  <a:schemeClr val="accent5">
                    <a:lumMod val="75000"/>
                  </a:schemeClr>
                </a:solidFill>
              </a:rPr>
              <a:t> list </a:t>
            </a:r>
            <a:r>
              <a:rPr lang="en-US" sz="2400" dirty="0" err="1" smtClean="0">
                <a:solidFill>
                  <a:schemeClr val="accent5">
                    <a:lumMod val="75000"/>
                  </a:schemeClr>
                </a:solidFill>
              </a:rPr>
              <a:t>rỗng</a:t>
            </a:r>
            <a:endParaRPr lang="en-US" sz="2400" dirty="0" smtClean="0">
              <a:solidFill>
                <a:schemeClr val="accent5">
                  <a:lumMod val="75000"/>
                </a:schemeClr>
              </a:solidFill>
            </a:endParaRPr>
          </a:p>
          <a:p>
            <a:r>
              <a:rPr lang="en-US" sz="2400" dirty="0" smtClean="0"/>
              <a:t>letters[:] = []</a:t>
            </a:r>
          </a:p>
          <a:p>
            <a:r>
              <a:rPr lang="en-US" sz="2400" dirty="0" smtClean="0"/>
              <a:t>print(letters)</a:t>
            </a:r>
            <a:endParaRPr lang="en-US" sz="2400" dirty="0"/>
          </a:p>
        </p:txBody>
      </p:sp>
      <p:pic>
        <p:nvPicPr>
          <p:cNvPr id="1026" name="Picture 2"/>
          <p:cNvPicPr>
            <a:picLocks noChangeAspect="1" noChangeArrowheads="1"/>
          </p:cNvPicPr>
          <p:nvPr/>
        </p:nvPicPr>
        <p:blipFill>
          <a:blip r:embed="rId2"/>
          <a:srcRect/>
          <a:stretch>
            <a:fillRect/>
          </a:stretch>
        </p:blipFill>
        <p:spPr bwMode="auto">
          <a:xfrm>
            <a:off x="4857749" y="3057525"/>
            <a:ext cx="6940113" cy="2082034"/>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err="1" smtClean="0"/>
              <a:t>Xóa</a:t>
            </a:r>
            <a:r>
              <a:rPr lang="en-US" dirty="0" smtClean="0"/>
              <a:t> </a:t>
            </a:r>
            <a:r>
              <a:rPr lang="en-US" dirty="0" err="1" smtClean="0"/>
              <a:t>phần</a:t>
            </a:r>
            <a:r>
              <a:rPr lang="en-US" dirty="0" smtClean="0"/>
              <a:t> </a:t>
            </a:r>
            <a:r>
              <a:rPr lang="en-US" dirty="0" err="1" smtClean="0"/>
              <a:t>tử</a:t>
            </a:r>
            <a:r>
              <a:rPr lang="en-US" dirty="0" smtClean="0"/>
              <a:t>.</a:t>
            </a:r>
          </a:p>
          <a:p>
            <a:r>
              <a:rPr lang="en-US" dirty="0" err="1" smtClean="0"/>
              <a:t>Xóa</a:t>
            </a:r>
            <a:r>
              <a:rPr lang="en-US" dirty="0" smtClean="0"/>
              <a:t> </a:t>
            </a:r>
            <a:r>
              <a:rPr lang="en-US" b="1" dirty="0" err="1" smtClean="0"/>
              <a:t>một</a:t>
            </a:r>
            <a:r>
              <a:rPr lang="en-US" b="1" dirty="0" smtClean="0"/>
              <a:t> </a:t>
            </a:r>
            <a:r>
              <a:rPr lang="en-US" b="1" dirty="0" err="1" smtClean="0"/>
              <a:t>phần</a:t>
            </a:r>
            <a:r>
              <a:rPr lang="en-US" b="1" dirty="0" smtClean="0"/>
              <a:t> </a:t>
            </a:r>
            <a:r>
              <a:rPr lang="en-US" b="1" dirty="0" err="1" smtClean="0"/>
              <a:t>tử</a:t>
            </a:r>
            <a:r>
              <a:rPr lang="en-US" b="1" dirty="0" smtClean="0"/>
              <a:t> </a:t>
            </a:r>
            <a:r>
              <a:rPr lang="en-US" dirty="0" err="1" smtClean="0"/>
              <a:t>dùng</a:t>
            </a:r>
            <a:r>
              <a:rPr lang="en-US" dirty="0" smtClean="0"/>
              <a:t> </a:t>
            </a:r>
            <a:r>
              <a:rPr lang="en-US" b="1" dirty="0" smtClean="0"/>
              <a:t> </a:t>
            </a:r>
            <a:r>
              <a:rPr lang="en-US" b="1" dirty="0" err="1" smtClean="0"/>
              <a:t>list.remove</a:t>
            </a:r>
            <a:r>
              <a:rPr lang="en-US" b="1" dirty="0" smtClean="0"/>
              <a:t>(item)</a:t>
            </a:r>
            <a:endParaRPr lang="en-US" dirty="0"/>
          </a:p>
        </p:txBody>
      </p:sp>
      <p:sp>
        <p:nvSpPr>
          <p:cNvPr id="16385" name="Rectangle 1"/>
          <p:cNvSpPr>
            <a:spLocks noChangeArrowheads="1"/>
          </p:cNvSpPr>
          <p:nvPr/>
        </p:nvSpPr>
        <p:spPr bwMode="auto">
          <a:xfrm>
            <a:off x="362607" y="3184634"/>
            <a:ext cx="7080464" cy="2339102"/>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6</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11</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13</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"a ="</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333333"/>
                </a:solidFill>
                <a:effectLst/>
                <a:latin typeface="Consolas" pitchFamily="49" charset="0"/>
                <a:ea typeface="Menlo"/>
                <a:cs typeface="Consolas" pitchFamily="49" charset="0"/>
              </a:rPr>
              <a:t>a.remove</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"After </a:t>
            </a:r>
            <a:r>
              <a:rPr kumimoji="0" lang="en-US" sz="2400" b="0" i="0" u="none" strike="noStrike" cap="none" normalizeH="0" baseline="0" dirty="0" err="1" smtClean="0">
                <a:ln>
                  <a:noFill/>
                </a:ln>
                <a:solidFill>
                  <a:srgbClr val="DD1144"/>
                </a:solidFill>
                <a:effectLst/>
                <a:latin typeface="Consolas" pitchFamily="49" charset="0"/>
                <a:ea typeface="Menlo"/>
                <a:cs typeface="Consolas" pitchFamily="49" charset="0"/>
              </a:rPr>
              <a:t>a.remove</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(5), a="</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333333"/>
                </a:solidFill>
                <a:effectLst/>
                <a:latin typeface="Consolas" pitchFamily="49" charset="0"/>
                <a:ea typeface="Menlo"/>
                <a:cs typeface="Consolas" pitchFamily="49" charset="0"/>
              </a:rPr>
              <a:t>a.remove</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"After another </a:t>
            </a:r>
            <a:r>
              <a:rPr kumimoji="0" lang="en-US" sz="2400" b="0" i="0" u="none" strike="noStrike" cap="none" normalizeH="0" baseline="0" dirty="0" err="1" smtClean="0">
                <a:ln>
                  <a:noFill/>
                </a:ln>
                <a:solidFill>
                  <a:srgbClr val="DD1144"/>
                </a:solidFill>
                <a:effectLst/>
                <a:latin typeface="Consolas" pitchFamily="49" charset="0"/>
                <a:ea typeface="Menlo"/>
                <a:cs typeface="Consolas" pitchFamily="49" charset="0"/>
              </a:rPr>
              <a:t>a.remove</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(5), a="</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a:t>
            </a:r>
            <a:r>
              <a:rPr kumimoji="0" lang="en-US" sz="3200" b="0" i="0" u="none" strike="noStrike" cap="none" normalizeH="0" baseline="0" dirty="0" smtClean="0">
                <a:ln>
                  <a:noFill/>
                </a:ln>
                <a:solidFill>
                  <a:schemeClr val="tx1"/>
                </a:solidFill>
                <a:effectLst/>
                <a:latin typeface="Arial" pitchFamily="34" charset="0"/>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6386" name="Picture 2"/>
          <p:cNvPicPr>
            <a:picLocks noChangeAspect="1" noChangeArrowheads="1"/>
          </p:cNvPicPr>
          <p:nvPr/>
        </p:nvPicPr>
        <p:blipFill>
          <a:blip r:embed="rId2"/>
          <a:srcRect/>
          <a:stretch>
            <a:fillRect/>
          </a:stretch>
        </p:blipFill>
        <p:spPr bwMode="auto">
          <a:xfrm>
            <a:off x="4568282" y="5588381"/>
            <a:ext cx="7466058" cy="119078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r>
              <a:rPr lang="vi-VN" dirty="0" smtClean="0"/>
              <a:t>Cách tạo List</a:t>
            </a:r>
          </a:p>
          <a:p>
            <a:r>
              <a:rPr lang="vi-VN" dirty="0" smtClean="0"/>
              <a:t>Các hàm và toán tử trên List</a:t>
            </a:r>
          </a:p>
          <a:p>
            <a:endParaRPr lang="vi-VN"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dirty="0" err="1" smtClean="0"/>
              <a:t>Xóa</a:t>
            </a:r>
            <a:r>
              <a:rPr lang="en-US" dirty="0" smtClean="0"/>
              <a:t> </a:t>
            </a:r>
            <a:r>
              <a:rPr lang="en-US" b="1" dirty="0" err="1" smtClean="0"/>
              <a:t>một</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dùng</a:t>
            </a:r>
            <a:r>
              <a:rPr lang="en-US" b="1" dirty="0" smtClean="0"/>
              <a:t> </a:t>
            </a:r>
            <a:r>
              <a:rPr lang="en-US" b="1" dirty="0" err="1" smtClean="0"/>
              <a:t>chỉ</a:t>
            </a:r>
            <a:r>
              <a:rPr lang="en-US" b="1" dirty="0" smtClean="0"/>
              <a:t> </a:t>
            </a:r>
            <a:r>
              <a:rPr lang="en-US" b="1" dirty="0" err="1" smtClean="0"/>
              <a:t>số</a:t>
            </a:r>
            <a:r>
              <a:rPr lang="en-US" b="1" dirty="0" smtClean="0"/>
              <a:t> </a:t>
            </a:r>
            <a:r>
              <a:rPr lang="en-US" dirty="0" smtClean="0"/>
              <a:t>: </a:t>
            </a:r>
            <a:r>
              <a:rPr lang="en-US" b="1" dirty="0" smtClean="0"/>
              <a:t> list.pop(index)</a:t>
            </a:r>
            <a:endParaRPr lang="en-US" dirty="0"/>
          </a:p>
        </p:txBody>
      </p:sp>
      <p:sp>
        <p:nvSpPr>
          <p:cNvPr id="15361" name="Rectangle 1"/>
          <p:cNvSpPr>
            <a:spLocks noChangeArrowheads="1"/>
          </p:cNvSpPr>
          <p:nvPr/>
        </p:nvSpPr>
        <p:spPr bwMode="auto">
          <a:xfrm>
            <a:off x="252247" y="2437257"/>
            <a:ext cx="6078587" cy="4247317"/>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4</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6</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8</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"a ="</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item = a.pop(</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"After item = a.pop(3)"</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 item ="</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item)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 a ="</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item = a.pop(</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"After another item = a.pop(3)"</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 item ="</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item)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 a ="</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smtClean="0">
                <a:ln>
                  <a:noFill/>
                </a:ln>
                <a:solidFill>
                  <a:srgbClr val="999988"/>
                </a:solidFill>
                <a:effectLst/>
                <a:latin typeface="Consolas" pitchFamily="49" charset="0"/>
                <a:ea typeface="inherit"/>
                <a:cs typeface="Consolas" pitchFamily="49" charset="0"/>
              </a:rPr>
              <a:t># </a:t>
            </a:r>
            <a:r>
              <a:rPr kumimoji="0" lang="en-US" b="0" i="1" u="none" strike="noStrike" cap="none" normalizeH="0" baseline="0" dirty="0" err="1" smtClean="0">
                <a:ln>
                  <a:noFill/>
                </a:ln>
                <a:solidFill>
                  <a:srgbClr val="999988"/>
                </a:solidFill>
                <a:effectLst/>
                <a:latin typeface="Consolas" pitchFamily="49" charset="0"/>
                <a:ea typeface="inherit"/>
                <a:cs typeface="Consolas" pitchFamily="49" charset="0"/>
              </a:rPr>
              <a:t>Xoa</a:t>
            </a:r>
            <a:r>
              <a:rPr kumimoji="0" lang="en-US" b="0" i="1" u="none" strike="noStrike" cap="none" normalizeH="0" dirty="0" smtClean="0">
                <a:ln>
                  <a:noFill/>
                </a:ln>
                <a:solidFill>
                  <a:srgbClr val="999988"/>
                </a:solidFill>
                <a:effectLst/>
                <a:latin typeface="Consolas" pitchFamily="49" charset="0"/>
                <a:ea typeface="inherit"/>
                <a:cs typeface="Consolas" pitchFamily="49" charset="0"/>
              </a:rPr>
              <a:t> </a:t>
            </a:r>
            <a:r>
              <a:rPr kumimoji="0" lang="en-US" b="0" i="1" u="none" strike="noStrike" cap="none" normalizeH="0" dirty="0" err="1" smtClean="0">
                <a:ln>
                  <a:noFill/>
                </a:ln>
                <a:solidFill>
                  <a:srgbClr val="999988"/>
                </a:solidFill>
                <a:effectLst/>
                <a:latin typeface="Consolas" pitchFamily="49" charset="0"/>
                <a:ea typeface="inherit"/>
                <a:cs typeface="Consolas" pitchFamily="49" charset="0"/>
              </a:rPr>
              <a:t>phan</a:t>
            </a:r>
            <a:r>
              <a:rPr kumimoji="0" lang="en-US" b="0" i="1" u="none" strike="noStrike" cap="none" normalizeH="0" dirty="0" smtClean="0">
                <a:ln>
                  <a:noFill/>
                </a:ln>
                <a:solidFill>
                  <a:srgbClr val="999988"/>
                </a:solidFill>
                <a:effectLst/>
                <a:latin typeface="Consolas" pitchFamily="49" charset="0"/>
                <a:ea typeface="inherit"/>
                <a:cs typeface="Consolas" pitchFamily="49" charset="0"/>
              </a:rPr>
              <a:t> </a:t>
            </a:r>
            <a:r>
              <a:rPr kumimoji="0" lang="en-US" b="0" i="1" u="none" strike="noStrike" cap="none" normalizeH="0" dirty="0" err="1" smtClean="0">
                <a:ln>
                  <a:noFill/>
                </a:ln>
                <a:solidFill>
                  <a:srgbClr val="999988"/>
                </a:solidFill>
                <a:effectLst/>
                <a:latin typeface="Consolas" pitchFamily="49" charset="0"/>
                <a:ea typeface="inherit"/>
                <a:cs typeface="Consolas" pitchFamily="49" charset="0"/>
              </a:rPr>
              <a:t>tu</a:t>
            </a:r>
            <a:r>
              <a:rPr kumimoji="0" lang="en-US" b="0" i="1" u="none" strike="noStrike" cap="none" normalizeH="0" dirty="0" smtClean="0">
                <a:ln>
                  <a:noFill/>
                </a:ln>
                <a:solidFill>
                  <a:srgbClr val="999988"/>
                </a:solidFill>
                <a:effectLst/>
                <a:latin typeface="Consolas" pitchFamily="49" charset="0"/>
                <a:ea typeface="inherit"/>
                <a:cs typeface="Consolas" pitchFamily="49" charset="0"/>
              </a:rPr>
              <a:t> </a:t>
            </a:r>
            <a:r>
              <a:rPr kumimoji="0" lang="en-US" b="0" i="1" u="none" strike="noStrike" cap="none" normalizeH="0" dirty="0" err="1" smtClean="0">
                <a:ln>
                  <a:noFill/>
                </a:ln>
                <a:solidFill>
                  <a:srgbClr val="999988"/>
                </a:solidFill>
                <a:effectLst/>
                <a:latin typeface="Consolas" pitchFamily="49" charset="0"/>
                <a:ea typeface="inherit"/>
                <a:cs typeface="Consolas" pitchFamily="49" charset="0"/>
              </a:rPr>
              <a:t>cuoi</a:t>
            </a:r>
            <a:r>
              <a:rPr kumimoji="0" lang="en-US" b="0" i="1" u="none" strike="noStrike" cap="none" normalizeH="0" dirty="0" smtClean="0">
                <a:ln>
                  <a:noFill/>
                </a:ln>
                <a:solidFill>
                  <a:srgbClr val="999988"/>
                </a:solidFill>
                <a:effectLst/>
                <a:latin typeface="Consolas" pitchFamily="49" charset="0"/>
                <a:ea typeface="inherit"/>
                <a:cs typeface="Consolas" pitchFamily="49" charset="0"/>
              </a:rPr>
              <a:t> </a:t>
            </a:r>
            <a:r>
              <a:rPr kumimoji="0" lang="en-US" b="0" i="1" u="none" strike="noStrike" cap="none" normalizeH="0" dirty="0" err="1" smtClean="0">
                <a:ln>
                  <a:noFill/>
                </a:ln>
                <a:solidFill>
                  <a:srgbClr val="999988"/>
                </a:solidFill>
                <a:effectLst/>
                <a:latin typeface="Consolas" pitchFamily="49" charset="0"/>
                <a:ea typeface="inherit"/>
                <a:cs typeface="Consolas" pitchFamily="49" charset="0"/>
              </a:rPr>
              <a:t>cung</a:t>
            </a:r>
            <a:r>
              <a:rPr kumimoji="0" lang="en-US" b="0" i="1" u="none" strike="noStrike" cap="none" normalizeH="0" dirty="0" smtClean="0">
                <a:ln>
                  <a:noFill/>
                </a:ln>
                <a:solidFill>
                  <a:srgbClr val="999988"/>
                </a:solidFill>
                <a:effectLst/>
                <a:latin typeface="Consolas" pitchFamily="49" charset="0"/>
                <a:ea typeface="inherit"/>
                <a:cs typeface="Consolas" pitchFamily="49" charset="0"/>
              </a:rPr>
              <a:t> </a:t>
            </a:r>
            <a:r>
              <a:rPr kumimoji="0" lang="en-US" b="0" i="1" u="none" strike="noStrike" cap="none" normalizeH="0" dirty="0" err="1" smtClean="0">
                <a:ln>
                  <a:noFill/>
                </a:ln>
                <a:solidFill>
                  <a:srgbClr val="999988"/>
                </a:solidFill>
                <a:effectLst/>
                <a:latin typeface="Consolas" pitchFamily="49" charset="0"/>
                <a:ea typeface="inherit"/>
                <a:cs typeface="Consolas" pitchFamily="49" charset="0"/>
              </a:rPr>
              <a:t>cua</a:t>
            </a:r>
            <a:r>
              <a:rPr kumimoji="0" lang="en-US" b="0" i="1" u="none" strike="noStrike" cap="none" normalizeH="0" dirty="0" smtClean="0">
                <a:ln>
                  <a:noFill/>
                </a:ln>
                <a:solidFill>
                  <a:srgbClr val="999988"/>
                </a:solidFill>
                <a:effectLst/>
                <a:latin typeface="Consolas" pitchFamily="49" charset="0"/>
                <a:ea typeface="inherit"/>
                <a:cs typeface="Consolas" pitchFamily="49" charset="0"/>
              </a:rPr>
              <a:t> </a:t>
            </a:r>
            <a:r>
              <a:rPr kumimoji="0" lang="en-US" b="0" i="1" u="none" strike="noStrike" cap="none" normalizeH="0" dirty="0" err="1" smtClean="0">
                <a:ln>
                  <a:noFill/>
                </a:ln>
                <a:solidFill>
                  <a:srgbClr val="999988"/>
                </a:solidFill>
                <a:effectLst/>
                <a:latin typeface="Consolas" pitchFamily="49" charset="0"/>
                <a:ea typeface="inherit"/>
                <a:cs typeface="Consolas" pitchFamily="49" charset="0"/>
              </a:rPr>
              <a:t>lít</a:t>
            </a:r>
            <a:r>
              <a:rPr kumimoji="0" lang="en-US" b="0" i="1" u="none" strike="noStrike" cap="none" normalizeH="0" dirty="0" smtClean="0">
                <a:ln>
                  <a:noFill/>
                </a:ln>
                <a:solidFill>
                  <a:srgbClr val="999988"/>
                </a:solidFill>
                <a:effectLst/>
                <a:latin typeface="Consolas" pitchFamily="49" charset="0"/>
                <a:ea typeface="inherit"/>
                <a:cs typeface="Consolas" pitchFamily="49" charset="0"/>
              </a:rPr>
              <a:t> dung </a:t>
            </a:r>
            <a:r>
              <a:rPr kumimoji="0" lang="en-US" b="0" i="1" u="none" strike="noStrike" cap="none" normalizeH="0" baseline="0" dirty="0" smtClean="0">
                <a:ln>
                  <a:noFill/>
                </a:ln>
                <a:solidFill>
                  <a:srgbClr val="999988"/>
                </a:solidFill>
                <a:effectLst/>
                <a:latin typeface="Consolas" pitchFamily="49" charset="0"/>
                <a:ea typeface="inherit"/>
                <a:cs typeface="Consolas" pitchFamily="49" charset="0"/>
              </a:rPr>
              <a:t>list.pop()</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item = a.pop()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"After item = a.pop()"</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 item ="</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item)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 a ="</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5362" name="Picture 2"/>
          <p:cNvPicPr>
            <a:picLocks noChangeAspect="1" noChangeArrowheads="1"/>
          </p:cNvPicPr>
          <p:nvPr/>
        </p:nvPicPr>
        <p:blipFill>
          <a:blip r:embed="rId2"/>
          <a:srcRect/>
          <a:stretch>
            <a:fillRect/>
          </a:stretch>
        </p:blipFill>
        <p:spPr bwMode="auto">
          <a:xfrm>
            <a:off x="6451382" y="2528670"/>
            <a:ext cx="4931322" cy="4124379"/>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dirty="0" err="1" smtClean="0"/>
              <a:t>Xóa</a:t>
            </a:r>
            <a:r>
              <a:rPr lang="en-US" dirty="0" smtClean="0"/>
              <a:t> </a:t>
            </a:r>
            <a:r>
              <a:rPr lang="en-US" b="1" dirty="0" err="1" smtClean="0"/>
              <a:t>phần</a:t>
            </a:r>
            <a:r>
              <a:rPr lang="en-US" b="1" dirty="0" smtClean="0"/>
              <a:t> </a:t>
            </a:r>
            <a:r>
              <a:rPr lang="en-US" b="1" dirty="0" err="1" smtClean="0"/>
              <a:t>từ</a:t>
            </a:r>
            <a:r>
              <a:rPr lang="en-US" b="1" dirty="0" smtClean="0"/>
              <a:t> </a:t>
            </a:r>
            <a:r>
              <a:rPr lang="en-US" b="1" dirty="0" err="1" smtClean="0"/>
              <a:t>dùng</a:t>
            </a:r>
            <a:r>
              <a:rPr lang="en-US" b="1" dirty="0" smtClean="0"/>
              <a:t> </a:t>
            </a:r>
            <a:r>
              <a:rPr lang="en-US" b="1" dirty="0" err="1" smtClean="0"/>
              <a:t>toán</a:t>
            </a:r>
            <a:r>
              <a:rPr lang="en-US" b="1" dirty="0" smtClean="0"/>
              <a:t> </a:t>
            </a:r>
            <a:r>
              <a:rPr lang="en-US" b="1" dirty="0" err="1" smtClean="0"/>
              <a:t>tử</a:t>
            </a:r>
            <a:r>
              <a:rPr lang="en-US" b="1" dirty="0" smtClean="0"/>
              <a:t> del</a:t>
            </a:r>
          </a:p>
          <a:p>
            <a:endParaRPr lang="en-US" dirty="0" smtClean="0"/>
          </a:p>
          <a:p>
            <a:endParaRPr lang="en-US" dirty="0" smtClean="0"/>
          </a:p>
          <a:p>
            <a:endParaRPr lang="en-US" dirty="0" smtClean="0"/>
          </a:p>
          <a:p>
            <a:endParaRPr lang="en-US" dirty="0" smtClean="0"/>
          </a:p>
          <a:p>
            <a:r>
              <a:rPr lang="en-US" b="1" dirty="0" smtClean="0"/>
              <a:t>P</a:t>
            </a:r>
            <a:r>
              <a:rPr lang="vi-VN" b="1" dirty="0" smtClean="0"/>
              <a:t>hương thức clear() cũng được dùng để làm rỗng một list</a:t>
            </a:r>
            <a:endParaRPr lang="en-US" b="1" dirty="0"/>
          </a:p>
        </p:txBody>
      </p:sp>
      <p:sp>
        <p:nvSpPr>
          <p:cNvPr id="14337" name="Rectangle 1"/>
          <p:cNvSpPr>
            <a:spLocks noChangeArrowheads="1"/>
          </p:cNvSpPr>
          <p:nvPr/>
        </p:nvSpPr>
        <p:spPr bwMode="auto">
          <a:xfrm>
            <a:off x="709447" y="2632838"/>
            <a:ext cx="5533697" cy="1415772"/>
          </a:xfrm>
          <a:prstGeom prst="rect">
            <a:avLst/>
          </a:prstGeom>
          <a:solidFill>
            <a:srgbClr val="F8F8F8"/>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4</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6</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8</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333333"/>
                </a:solidFill>
                <a:effectLst/>
                <a:latin typeface="Consolas" pitchFamily="49" charset="0"/>
                <a:ea typeface="inherit"/>
                <a:cs typeface="Consolas" pitchFamily="49" charset="0"/>
              </a:rPr>
              <a:t>del</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4</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800" b="0" i="0" u="none" strike="noStrike" cap="none" normalizeH="0" baseline="0" dirty="0" smtClean="0">
                <a:ln>
                  <a:noFill/>
                </a:ln>
                <a:solidFill>
                  <a:srgbClr val="DD1144"/>
                </a:solidFill>
                <a:effectLst/>
                <a:latin typeface="Consolas" pitchFamily="49" charset="0"/>
                <a:ea typeface="Menlo"/>
                <a:cs typeface="Consolas" pitchFamily="49" charset="0"/>
              </a:rPr>
              <a:t>"a ="</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a:t>
            </a:r>
            <a:r>
              <a:rPr kumimoji="0" lang="en-US" sz="3600" b="0" i="0" u="none" strike="noStrike" cap="none" normalizeH="0" baseline="0" dirty="0" smtClean="0">
                <a:ln>
                  <a:noFill/>
                </a:ln>
                <a:solidFill>
                  <a:schemeClr val="tx1"/>
                </a:solidFill>
                <a:effectLst/>
                <a:latin typeface="Arial" pitchFamily="34" charset="0"/>
                <a:cs typeface="Arial" pitchFamily="34" charset="0"/>
              </a:rPr>
              <a:t> </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4338" name="Picture 2"/>
          <p:cNvPicPr>
            <a:picLocks noChangeAspect="1" noChangeArrowheads="1"/>
          </p:cNvPicPr>
          <p:nvPr/>
        </p:nvPicPr>
        <p:blipFill>
          <a:blip r:embed="rId2"/>
          <a:srcRect/>
          <a:stretch>
            <a:fillRect/>
          </a:stretch>
        </p:blipFill>
        <p:spPr bwMode="auto">
          <a:xfrm>
            <a:off x="6135414" y="2901839"/>
            <a:ext cx="5793840" cy="724230"/>
          </a:xfrm>
          <a:prstGeom prst="rect">
            <a:avLst/>
          </a:prstGeom>
          <a:noFill/>
          <a:ln w="9525">
            <a:noFill/>
            <a:miter lim="800000"/>
            <a:headEnd/>
            <a:tailEnd/>
          </a:ln>
          <a:effectLst/>
        </p:spPr>
      </p:pic>
      <p:sp>
        <p:nvSpPr>
          <p:cNvPr id="7" name="Rectangle 1"/>
          <p:cNvSpPr>
            <a:spLocks noChangeArrowheads="1"/>
          </p:cNvSpPr>
          <p:nvPr/>
        </p:nvSpPr>
        <p:spPr bwMode="auto">
          <a:xfrm>
            <a:off x="709446" y="5048090"/>
            <a:ext cx="5533697" cy="1415772"/>
          </a:xfrm>
          <a:prstGeom prst="rect">
            <a:avLst/>
          </a:prstGeom>
          <a:solidFill>
            <a:srgbClr val="F8F8F8"/>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4</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6</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8</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rgbClr val="333333"/>
                </a:solidFill>
                <a:effectLst/>
                <a:latin typeface="Consolas" pitchFamily="49" charset="0"/>
                <a:ea typeface="inherit"/>
                <a:cs typeface="Consolas" pitchFamily="49" charset="0"/>
              </a:rPr>
              <a:t>a.clear</a:t>
            </a:r>
            <a:r>
              <a:rPr kumimoji="0" lang="en-US" sz="2800" b="1" i="0" u="none" strike="noStrike" cap="none" normalizeH="0" baseline="0" dirty="0" smtClean="0">
                <a:ln>
                  <a:noFill/>
                </a:ln>
                <a:solidFill>
                  <a:srgbClr val="333333"/>
                </a:solidFill>
                <a:effectLst/>
                <a:latin typeface="Consolas" pitchFamily="49" charset="0"/>
                <a:ea typeface="inherit"/>
                <a:cs typeface="Consolas" pitchFamily="49" charset="0"/>
              </a:rPr>
              <a:t>()</a:t>
            </a:r>
            <a:endPar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800" b="0" i="0" u="none" strike="noStrike" cap="none" normalizeH="0" baseline="0" dirty="0" smtClean="0">
                <a:ln>
                  <a:noFill/>
                </a:ln>
                <a:solidFill>
                  <a:srgbClr val="DD1144"/>
                </a:solidFill>
                <a:effectLst/>
                <a:latin typeface="Consolas" pitchFamily="49" charset="0"/>
                <a:ea typeface="Menlo"/>
                <a:cs typeface="Consolas" pitchFamily="49" charset="0"/>
              </a:rPr>
              <a:t>"a ="</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a:t>
            </a:r>
            <a:r>
              <a:rPr kumimoji="0" lang="en-US" sz="3600" b="0" i="0" u="none" strike="noStrike" cap="none" normalizeH="0" baseline="0" dirty="0" smtClean="0">
                <a:ln>
                  <a:noFill/>
                </a:ln>
                <a:solidFill>
                  <a:schemeClr val="tx1"/>
                </a:solidFill>
                <a:effectLst/>
                <a:latin typeface="Arial" pitchFamily="34" charset="0"/>
                <a:cs typeface="Arial" pitchFamily="34" charset="0"/>
              </a:rPr>
              <a:t> </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4339" name="Picture 3"/>
          <p:cNvPicPr>
            <a:picLocks noChangeAspect="1" noChangeArrowheads="1"/>
          </p:cNvPicPr>
          <p:nvPr/>
        </p:nvPicPr>
        <p:blipFill>
          <a:blip r:embed="rId3"/>
          <a:srcRect/>
          <a:stretch>
            <a:fillRect/>
          </a:stretch>
        </p:blipFill>
        <p:spPr bwMode="auto">
          <a:xfrm>
            <a:off x="6056257" y="5473099"/>
            <a:ext cx="2330998" cy="843982"/>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b="1" dirty="0" err="1" smtClean="0"/>
              <a:t>Xóa</a:t>
            </a:r>
            <a:r>
              <a:rPr lang="en-US" b="1" dirty="0" smtClean="0"/>
              <a:t> </a:t>
            </a:r>
            <a:r>
              <a:rPr lang="en-US" b="1" dirty="0" err="1" smtClean="0"/>
              <a:t>phần</a:t>
            </a:r>
            <a:r>
              <a:rPr lang="en-US" b="1" dirty="0" smtClean="0"/>
              <a:t> </a:t>
            </a:r>
            <a:r>
              <a:rPr lang="en-US" b="1" dirty="0" err="1" smtClean="0"/>
              <a:t>từ</a:t>
            </a:r>
            <a:r>
              <a:rPr lang="en-US" b="1" dirty="0" smtClean="0"/>
              <a:t> </a:t>
            </a:r>
            <a:r>
              <a:rPr lang="en-US" b="1" dirty="0" err="1" smtClean="0"/>
              <a:t>dựa</a:t>
            </a:r>
            <a:r>
              <a:rPr lang="en-US" b="1" dirty="0" smtClean="0"/>
              <a:t> </a:t>
            </a:r>
            <a:r>
              <a:rPr lang="en-US" b="1" dirty="0" err="1" smtClean="0"/>
              <a:t>vào</a:t>
            </a:r>
            <a:r>
              <a:rPr lang="en-US" b="1" dirty="0" smtClean="0"/>
              <a:t> </a:t>
            </a:r>
            <a:r>
              <a:rPr lang="en-US" b="1" dirty="0" err="1" smtClean="0"/>
              <a:t>chỉ</a:t>
            </a:r>
            <a:r>
              <a:rPr lang="en-US" b="1" dirty="0" smtClean="0"/>
              <a:t> </a:t>
            </a:r>
            <a:r>
              <a:rPr lang="en-US" b="1" dirty="0" err="1" smtClean="0"/>
              <a:t>số</a:t>
            </a:r>
            <a:r>
              <a:rPr lang="en-US" b="1" dirty="0" smtClean="0"/>
              <a:t> </a:t>
            </a:r>
            <a:r>
              <a:rPr lang="en-US" b="1" dirty="0" err="1" smtClean="0"/>
              <a:t>bằng</a:t>
            </a:r>
            <a:r>
              <a:rPr lang="en-US" b="1" dirty="0" smtClean="0"/>
              <a:t> </a:t>
            </a:r>
            <a:r>
              <a:rPr lang="en-US" b="1" dirty="0" err="1" smtClean="0"/>
              <a:t>cách</a:t>
            </a:r>
            <a:r>
              <a:rPr lang="en-US" b="1" dirty="0" smtClean="0"/>
              <a:t> </a:t>
            </a:r>
            <a:r>
              <a:rPr lang="en-US" b="1" dirty="0" err="1" smtClean="0"/>
              <a:t>tạo</a:t>
            </a:r>
            <a:r>
              <a:rPr lang="en-US" b="1" dirty="0" smtClean="0"/>
              <a:t> list </a:t>
            </a:r>
            <a:r>
              <a:rPr lang="en-US" b="1" dirty="0" err="1" smtClean="0"/>
              <a:t>mới</a:t>
            </a:r>
            <a:r>
              <a:rPr lang="en-US" b="1" dirty="0" smtClean="0"/>
              <a:t> </a:t>
            </a:r>
            <a:endParaRPr lang="en-US" b="1" dirty="0"/>
          </a:p>
        </p:txBody>
      </p:sp>
      <p:sp>
        <p:nvSpPr>
          <p:cNvPr id="13313" name="Rectangle 1"/>
          <p:cNvSpPr>
            <a:spLocks noChangeArrowheads="1"/>
          </p:cNvSpPr>
          <p:nvPr/>
        </p:nvSpPr>
        <p:spPr bwMode="auto">
          <a:xfrm>
            <a:off x="725214" y="2727434"/>
            <a:ext cx="6506589" cy="2708434"/>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11</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13</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800" b="0" i="0" u="none" strike="noStrike" cap="none" normalizeH="0" baseline="0" dirty="0" smtClean="0">
                <a:ln>
                  <a:noFill/>
                </a:ln>
                <a:solidFill>
                  <a:srgbClr val="DD1144"/>
                </a:solidFill>
                <a:effectLst/>
                <a:latin typeface="Consolas" pitchFamily="49" charset="0"/>
                <a:ea typeface="Menlo"/>
                <a:cs typeface="Consolas" pitchFamily="49" charset="0"/>
              </a:rPr>
              <a:t>"a ="</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b = a[:</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 a[</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800" b="0" i="0" u="none" strike="noStrike" cap="none" normalizeH="0" baseline="0" dirty="0" smtClean="0">
                <a:ln>
                  <a:noFill/>
                </a:ln>
                <a:solidFill>
                  <a:srgbClr val="DD1144"/>
                </a:solidFill>
                <a:effectLst/>
                <a:latin typeface="Consolas" pitchFamily="49" charset="0"/>
                <a:ea typeface="Menlo"/>
                <a:cs typeface="Consolas" pitchFamily="49" charset="0"/>
              </a:rPr>
              <a:t>"After b = a[:2] + a[3:]"</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800" b="0" i="0" u="none" strike="noStrike" cap="none" normalizeH="0" baseline="0" dirty="0" smtClean="0">
                <a:ln>
                  <a:noFill/>
                </a:ln>
                <a:solidFill>
                  <a:srgbClr val="DD1144"/>
                </a:solidFill>
                <a:effectLst/>
                <a:latin typeface="Consolas" pitchFamily="49" charset="0"/>
                <a:ea typeface="Menlo"/>
                <a:cs typeface="Consolas" pitchFamily="49" charset="0"/>
              </a:rPr>
              <a:t>" a ="</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800" b="0" i="0" u="none" strike="noStrike" cap="none" normalizeH="0" baseline="0" dirty="0" smtClean="0">
                <a:ln>
                  <a:noFill/>
                </a:ln>
                <a:solidFill>
                  <a:srgbClr val="DD1144"/>
                </a:solidFill>
                <a:effectLst/>
                <a:latin typeface="Consolas" pitchFamily="49" charset="0"/>
                <a:ea typeface="Menlo"/>
                <a:cs typeface="Consolas" pitchFamily="49" charset="0"/>
              </a:rPr>
              <a:t>" b ="</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b)</a:t>
            </a:r>
            <a:r>
              <a:rPr kumimoji="0" lang="en-US" sz="3600" b="0" i="0" u="none" strike="noStrike" cap="none" normalizeH="0" baseline="0" dirty="0" smtClean="0">
                <a:ln>
                  <a:noFill/>
                </a:ln>
                <a:solidFill>
                  <a:schemeClr val="tx1"/>
                </a:solidFill>
                <a:effectLst/>
                <a:latin typeface="Arial" pitchFamily="34" charset="0"/>
                <a:cs typeface="Arial" pitchFamily="34" charset="0"/>
              </a:rPr>
              <a:t> </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3314" name="Picture 2"/>
          <p:cNvPicPr>
            <a:picLocks noChangeAspect="1" noChangeArrowheads="1"/>
          </p:cNvPicPr>
          <p:nvPr/>
        </p:nvPicPr>
        <p:blipFill>
          <a:blip r:embed="rId2"/>
          <a:srcRect/>
          <a:stretch>
            <a:fillRect/>
          </a:stretch>
        </p:blipFill>
        <p:spPr bwMode="auto">
          <a:xfrm>
            <a:off x="5661792" y="4643274"/>
            <a:ext cx="5988926" cy="1980952"/>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err="1" smtClean="0"/>
              <a:t>Hoán</a:t>
            </a:r>
            <a:r>
              <a:rPr lang="en-US" dirty="0" smtClean="0"/>
              <a:t> </a:t>
            </a:r>
            <a:r>
              <a:rPr lang="en-US" dirty="0" err="1" smtClean="0"/>
              <a:t>đổi</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(swapping)</a:t>
            </a:r>
          </a:p>
          <a:p>
            <a:r>
              <a:rPr lang="en-US" b="1" dirty="0" smtClean="0"/>
              <a:t>Failed swap </a:t>
            </a:r>
            <a:endParaRPr lang="en-US" b="1" dirty="0"/>
          </a:p>
        </p:txBody>
      </p:sp>
      <p:sp>
        <p:nvSpPr>
          <p:cNvPr id="12289" name="Rectangle 1"/>
          <p:cNvSpPr>
            <a:spLocks noChangeArrowheads="1"/>
          </p:cNvSpPr>
          <p:nvPr/>
        </p:nvSpPr>
        <p:spPr bwMode="auto">
          <a:xfrm>
            <a:off x="677918" y="2948152"/>
            <a:ext cx="8872622" cy="2708434"/>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800" b="0" i="0" u="none" strike="noStrike" cap="none" normalizeH="0" baseline="0" dirty="0" smtClean="0">
                <a:ln>
                  <a:noFill/>
                </a:ln>
                <a:solidFill>
                  <a:srgbClr val="DD1144"/>
                </a:solidFill>
                <a:effectLst/>
                <a:latin typeface="Consolas" pitchFamily="49" charset="0"/>
                <a:ea typeface="Menlo"/>
                <a:cs typeface="Consolas" pitchFamily="49" charset="0"/>
              </a:rPr>
              <a:t>"a ="</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0</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 a[</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 a[</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0</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800" b="0" i="0" u="none" strike="noStrike" cap="none" normalizeH="0" baseline="0" dirty="0" smtClean="0">
                <a:ln>
                  <a:noFill/>
                </a:ln>
                <a:solidFill>
                  <a:srgbClr val="DD1144"/>
                </a:solidFill>
                <a:effectLst/>
                <a:latin typeface="Consolas" pitchFamily="49" charset="0"/>
                <a:ea typeface="Menlo"/>
                <a:cs typeface="Consolas" pitchFamily="49" charset="0"/>
              </a:rPr>
              <a:t>"After failed swap of a[0] and a[1]:"</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800" b="0" i="0" u="none" strike="noStrike" cap="none" normalizeH="0" baseline="0" dirty="0" smtClean="0">
                <a:ln>
                  <a:noFill/>
                </a:ln>
                <a:solidFill>
                  <a:srgbClr val="DD1144"/>
                </a:solidFill>
                <a:effectLst/>
                <a:latin typeface="Consolas" pitchFamily="49" charset="0"/>
                <a:ea typeface="Menlo"/>
                <a:cs typeface="Consolas" pitchFamily="49" charset="0"/>
              </a:rPr>
              <a:t>" a="</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a:t>
            </a:r>
            <a:r>
              <a:rPr kumimoji="0" lang="en-US" sz="3600" b="0" i="0" u="none" strike="noStrike" cap="none" normalizeH="0" baseline="0" dirty="0" smtClean="0">
                <a:ln>
                  <a:noFill/>
                </a:ln>
                <a:solidFill>
                  <a:schemeClr val="tx1"/>
                </a:solidFill>
                <a:effectLst/>
                <a:latin typeface="Arial" pitchFamily="34" charset="0"/>
                <a:cs typeface="Arial" pitchFamily="34" charset="0"/>
              </a:rPr>
              <a:t> </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2290" name="Picture 2"/>
          <p:cNvPicPr>
            <a:picLocks noChangeAspect="1" noChangeArrowheads="1"/>
          </p:cNvPicPr>
          <p:nvPr/>
        </p:nvPicPr>
        <p:blipFill>
          <a:blip r:embed="rId2"/>
          <a:srcRect/>
          <a:stretch>
            <a:fillRect/>
          </a:stretch>
        </p:blipFill>
        <p:spPr bwMode="auto">
          <a:xfrm>
            <a:off x="4860706" y="5185049"/>
            <a:ext cx="6337300" cy="1310344"/>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b="1" dirty="0" smtClean="0"/>
              <a:t>Swap </a:t>
            </a:r>
            <a:r>
              <a:rPr lang="en-US" b="1" dirty="0" err="1" smtClean="0"/>
              <a:t>dùng</a:t>
            </a:r>
            <a:r>
              <a:rPr lang="en-US" b="1" dirty="0" smtClean="0"/>
              <a:t> </a:t>
            </a:r>
            <a:r>
              <a:rPr lang="en-US" b="1" dirty="0" err="1" smtClean="0"/>
              <a:t>biến</a:t>
            </a:r>
            <a:r>
              <a:rPr lang="en-US" b="1" dirty="0" smtClean="0"/>
              <a:t> temp</a:t>
            </a:r>
            <a:endParaRPr lang="en-US" b="1" dirty="0"/>
          </a:p>
        </p:txBody>
      </p:sp>
      <p:sp>
        <p:nvSpPr>
          <p:cNvPr id="11265" name="Rectangle 1"/>
          <p:cNvSpPr>
            <a:spLocks noChangeArrowheads="1"/>
          </p:cNvSpPr>
          <p:nvPr/>
        </p:nvSpPr>
        <p:spPr bwMode="auto">
          <a:xfrm>
            <a:off x="520262" y="2648607"/>
            <a:ext cx="6626814" cy="2708434"/>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"a ="</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temp = a[</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0</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0</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temp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"After swapping a[0] and a[1]:"</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 a="</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a:t>
            </a:r>
            <a:r>
              <a:rPr kumimoji="0" lang="en-US" sz="3200" b="0" i="0" u="none" strike="noStrike" cap="none" normalizeH="0" baseline="0" dirty="0" smtClean="0">
                <a:ln>
                  <a:noFill/>
                </a:ln>
                <a:solidFill>
                  <a:schemeClr val="tx1"/>
                </a:solidFill>
                <a:effectLst/>
                <a:latin typeface="Arial" pitchFamily="34" charset="0"/>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1266" name="Picture 2"/>
          <p:cNvPicPr>
            <a:picLocks noChangeAspect="1" noChangeArrowheads="1"/>
          </p:cNvPicPr>
          <p:nvPr/>
        </p:nvPicPr>
        <p:blipFill>
          <a:blip r:embed="rId2"/>
          <a:srcRect/>
          <a:stretch>
            <a:fillRect/>
          </a:stretch>
        </p:blipFill>
        <p:spPr bwMode="auto">
          <a:xfrm>
            <a:off x="4701408" y="4984979"/>
            <a:ext cx="5751130" cy="1620773"/>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dirty="0" smtClean="0"/>
              <a:t>Swap </a:t>
            </a:r>
            <a:r>
              <a:rPr lang="en-US" dirty="0" err="1" smtClean="0"/>
              <a:t>dùng</a:t>
            </a:r>
            <a:r>
              <a:rPr lang="en-US" dirty="0" smtClean="0"/>
              <a:t> </a:t>
            </a:r>
            <a:r>
              <a:rPr lang="en-US" b="1" dirty="0" smtClean="0"/>
              <a:t>parallel assignment</a:t>
            </a:r>
            <a:endParaRPr lang="en-US" b="1" dirty="0"/>
          </a:p>
        </p:txBody>
      </p:sp>
      <p:sp>
        <p:nvSpPr>
          <p:cNvPr id="10241" name="Rectangle 1"/>
          <p:cNvSpPr>
            <a:spLocks noChangeArrowheads="1"/>
          </p:cNvSpPr>
          <p:nvPr/>
        </p:nvSpPr>
        <p:spPr bwMode="auto">
          <a:xfrm>
            <a:off x="788276" y="2664372"/>
            <a:ext cx="6626814" cy="1969770"/>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"a ="</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0</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0</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"After swapping a[0] and a[1]:"</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 a="</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a:t>
            </a:r>
            <a:r>
              <a:rPr kumimoji="0" lang="en-US" sz="3200" b="0" i="0" u="none" strike="noStrike" cap="none" normalizeH="0" baseline="0" dirty="0" smtClean="0">
                <a:ln>
                  <a:noFill/>
                </a:ln>
                <a:solidFill>
                  <a:schemeClr val="tx1"/>
                </a:solidFill>
                <a:effectLst/>
                <a:latin typeface="Arial" pitchFamily="34" charset="0"/>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42" name="Picture 2"/>
          <p:cNvPicPr>
            <a:picLocks noChangeAspect="1" noChangeArrowheads="1"/>
          </p:cNvPicPr>
          <p:nvPr/>
        </p:nvPicPr>
        <p:blipFill>
          <a:blip r:embed="rId2"/>
          <a:srcRect/>
          <a:stretch>
            <a:fillRect/>
          </a:stretch>
        </p:blipFill>
        <p:spPr bwMode="auto">
          <a:xfrm>
            <a:off x="4023491" y="4582675"/>
            <a:ext cx="6309156" cy="1692001"/>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err="1" smtClean="0"/>
              <a:t>Vòng</a:t>
            </a:r>
            <a:r>
              <a:rPr lang="en-US" dirty="0" smtClean="0"/>
              <a:t> </a:t>
            </a:r>
            <a:r>
              <a:rPr lang="en-US" dirty="0" err="1" smtClean="0"/>
              <a:t>lặp</a:t>
            </a:r>
            <a:r>
              <a:rPr lang="en-US" dirty="0" smtClean="0"/>
              <a:t> for </a:t>
            </a:r>
            <a:r>
              <a:rPr lang="en-US" dirty="0" err="1" smtClean="0"/>
              <a:t>trong</a:t>
            </a:r>
            <a:r>
              <a:rPr lang="en-US" dirty="0" smtClean="0"/>
              <a:t> list</a:t>
            </a:r>
          </a:p>
          <a:p>
            <a:r>
              <a:rPr lang="en-US" dirty="0" err="1" smtClean="0"/>
              <a:t>Vòng</a:t>
            </a:r>
            <a:r>
              <a:rPr lang="en-US" dirty="0" smtClean="0"/>
              <a:t> </a:t>
            </a:r>
            <a:r>
              <a:rPr lang="en-US" dirty="0" err="1" smtClean="0"/>
              <a:t>lặp</a:t>
            </a:r>
            <a:r>
              <a:rPr lang="en-US" dirty="0" smtClean="0"/>
              <a:t> </a:t>
            </a:r>
            <a:r>
              <a:rPr lang="en-US" b="1" dirty="0" err="1" smtClean="0"/>
              <a:t>dùng</a:t>
            </a:r>
            <a:r>
              <a:rPr lang="en-US" b="1" dirty="0" smtClean="0"/>
              <a:t> </a:t>
            </a:r>
            <a:r>
              <a:rPr lang="en-US" b="1" dirty="0" err="1" smtClean="0"/>
              <a:t>phần</a:t>
            </a:r>
            <a:r>
              <a:rPr lang="en-US" b="1" dirty="0" smtClean="0"/>
              <a:t> </a:t>
            </a:r>
            <a:r>
              <a:rPr lang="en-US" b="1" dirty="0" err="1" smtClean="0"/>
              <a:t>tử</a:t>
            </a:r>
            <a:r>
              <a:rPr lang="en-US" b="1" dirty="0" smtClean="0"/>
              <a:t> </a:t>
            </a:r>
            <a:r>
              <a:rPr lang="en-US" dirty="0" err="1" smtClean="0"/>
              <a:t>trong</a:t>
            </a:r>
            <a:r>
              <a:rPr lang="en-US" dirty="0" smtClean="0"/>
              <a:t> list:  </a:t>
            </a:r>
            <a:r>
              <a:rPr lang="en-US" b="1" dirty="0" smtClean="0"/>
              <a:t>for item in list</a:t>
            </a:r>
            <a:endParaRPr lang="en-US" dirty="0"/>
          </a:p>
        </p:txBody>
      </p:sp>
      <p:sp>
        <p:nvSpPr>
          <p:cNvPr id="9217" name="Rectangle 1"/>
          <p:cNvSpPr>
            <a:spLocks noChangeArrowheads="1"/>
          </p:cNvSpPr>
          <p:nvPr/>
        </p:nvSpPr>
        <p:spPr bwMode="auto">
          <a:xfrm>
            <a:off x="788276" y="3294993"/>
            <a:ext cx="5777223" cy="1600438"/>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"Here are the items in a:"</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3333"/>
                </a:solidFill>
                <a:effectLst/>
                <a:latin typeface="Consolas" pitchFamily="49" charset="0"/>
                <a:ea typeface="inherit"/>
                <a:cs typeface="Consolas" pitchFamily="49" charset="0"/>
              </a:rPr>
              <a:t>for</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pt </a:t>
            </a:r>
            <a:r>
              <a:rPr kumimoji="0" lang="en-US" sz="2400" b="1" i="0" u="none" strike="noStrike" cap="none" normalizeH="0" baseline="0" dirty="0" smtClean="0">
                <a:ln>
                  <a:noFill/>
                </a:ln>
                <a:solidFill>
                  <a:srgbClr val="333333"/>
                </a:solidFill>
                <a:effectLst/>
                <a:latin typeface="Consolas" pitchFamily="49" charset="0"/>
                <a:ea typeface="inherit"/>
                <a:cs typeface="Consolas" pitchFamily="49" charset="0"/>
              </a:rPr>
              <a:t>in</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solidFill>
                  <a:srgbClr val="333333"/>
                </a:solidFill>
                <a:latin typeface="Consolas" pitchFamily="49" charset="0"/>
                <a:ea typeface="Menlo"/>
                <a:cs typeface="Consolas" pitchFamily="49" charset="0"/>
              </a:rPr>
              <a:t>	</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lang="en-US" sz="2400" dirty="0" smtClean="0">
                <a:solidFill>
                  <a:srgbClr val="333333"/>
                </a:solidFill>
                <a:latin typeface="Consolas" pitchFamily="49" charset="0"/>
                <a:ea typeface="Menlo"/>
                <a:cs typeface="Consolas" pitchFamily="49" charset="0"/>
              </a:rPr>
              <a:t>pt</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3200" b="0" i="0" u="none" strike="noStrike" cap="none" normalizeH="0" baseline="0" dirty="0" smtClean="0">
                <a:ln>
                  <a:noFill/>
                </a:ln>
                <a:solidFill>
                  <a:schemeClr val="tx1"/>
                </a:solidFill>
                <a:effectLst/>
                <a:latin typeface="Arial" pitchFamily="34" charset="0"/>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218" name="Picture 2"/>
          <p:cNvPicPr>
            <a:picLocks noChangeAspect="1" noChangeArrowheads="1"/>
          </p:cNvPicPr>
          <p:nvPr/>
        </p:nvPicPr>
        <p:blipFill>
          <a:blip r:embed="rId2"/>
          <a:srcRect/>
          <a:stretch>
            <a:fillRect/>
          </a:stretch>
        </p:blipFill>
        <p:spPr bwMode="auto">
          <a:xfrm>
            <a:off x="6549094" y="2949793"/>
            <a:ext cx="5190709" cy="282038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dirty="0" err="1" smtClean="0"/>
              <a:t>Vòng</a:t>
            </a:r>
            <a:r>
              <a:rPr lang="en-US" dirty="0" smtClean="0"/>
              <a:t> </a:t>
            </a:r>
            <a:r>
              <a:rPr lang="en-US" dirty="0" err="1" smtClean="0"/>
              <a:t>lặp</a:t>
            </a:r>
            <a:r>
              <a:rPr lang="en-US" dirty="0" smtClean="0"/>
              <a:t> </a:t>
            </a:r>
            <a:r>
              <a:rPr lang="en-US" b="1" dirty="0" err="1" smtClean="0"/>
              <a:t>dùng</a:t>
            </a:r>
            <a:r>
              <a:rPr lang="en-US" b="1" dirty="0" smtClean="0"/>
              <a:t> </a:t>
            </a:r>
            <a:r>
              <a:rPr lang="en-US" b="1" dirty="0" err="1" smtClean="0"/>
              <a:t>chỉ</a:t>
            </a:r>
            <a:r>
              <a:rPr lang="en-US" b="1" dirty="0" smtClean="0"/>
              <a:t> </a:t>
            </a:r>
            <a:r>
              <a:rPr lang="en-US" b="1" dirty="0" err="1" smtClean="0"/>
              <a:t>số</a:t>
            </a:r>
            <a:r>
              <a:rPr lang="en-US" b="1" dirty="0" smtClean="0"/>
              <a:t> </a:t>
            </a:r>
            <a:r>
              <a:rPr lang="en-US" dirty="0" err="1" smtClean="0"/>
              <a:t>trong</a:t>
            </a:r>
            <a:r>
              <a:rPr lang="en-US" dirty="0" smtClean="0"/>
              <a:t> list : </a:t>
            </a:r>
            <a:r>
              <a:rPr lang="en-US" b="1" dirty="0" smtClean="0"/>
              <a:t>for index in range(</a:t>
            </a:r>
            <a:r>
              <a:rPr lang="en-US" b="1" dirty="0" err="1" smtClean="0"/>
              <a:t>len</a:t>
            </a:r>
            <a:r>
              <a:rPr lang="en-US" b="1" dirty="0" smtClean="0"/>
              <a:t>(list))</a:t>
            </a:r>
            <a:r>
              <a:rPr lang="en-US" dirty="0" smtClean="0"/>
              <a:t/>
            </a:r>
            <a:br>
              <a:rPr lang="en-US" dirty="0" smtClean="0"/>
            </a:br>
            <a:endParaRPr lang="en-US" dirty="0"/>
          </a:p>
        </p:txBody>
      </p:sp>
      <p:sp>
        <p:nvSpPr>
          <p:cNvPr id="8193" name="Rectangle 1"/>
          <p:cNvSpPr>
            <a:spLocks noChangeArrowheads="1"/>
          </p:cNvSpPr>
          <p:nvPr/>
        </p:nvSpPr>
        <p:spPr bwMode="auto">
          <a:xfrm>
            <a:off x="630621" y="2822028"/>
            <a:ext cx="9005670" cy="1600438"/>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"Here are the items in a with their indexes:"</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3333"/>
                </a:solidFill>
                <a:effectLst/>
                <a:latin typeface="Consolas" pitchFamily="49" charset="0"/>
                <a:ea typeface="inherit"/>
                <a:cs typeface="Consolas" pitchFamily="49" charset="0"/>
              </a:rPr>
              <a:t>for</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err="1" smtClean="0">
                <a:ln>
                  <a:noFill/>
                </a:ln>
                <a:solidFill>
                  <a:srgbClr val="333333"/>
                </a:solidFill>
                <a:effectLst/>
                <a:latin typeface="Consolas" pitchFamily="49" charset="0"/>
                <a:ea typeface="Menlo"/>
                <a:cs typeface="Consolas" pitchFamily="49" charset="0"/>
              </a:rPr>
              <a:t>i</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1" i="0" u="none" strike="noStrike" cap="none" normalizeH="0" baseline="0" dirty="0" smtClean="0">
                <a:ln>
                  <a:noFill/>
                </a:ln>
                <a:solidFill>
                  <a:srgbClr val="333333"/>
                </a:solidFill>
                <a:effectLst/>
                <a:latin typeface="Consolas" pitchFamily="49" charset="0"/>
                <a:ea typeface="inherit"/>
                <a:cs typeface="Consolas" pitchFamily="49" charset="0"/>
              </a:rPr>
              <a:t>in</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range(</a:t>
            </a:r>
            <a:r>
              <a:rPr kumimoji="0" lang="en-US" sz="2400" b="0" i="0" u="none" strike="noStrike" cap="none" normalizeH="0" baseline="0" dirty="0" err="1" smtClean="0">
                <a:ln>
                  <a:noFill/>
                </a:ln>
                <a:solidFill>
                  <a:srgbClr val="333333"/>
                </a:solidFill>
                <a:effectLst/>
                <a:latin typeface="Consolas" pitchFamily="49" charset="0"/>
                <a:ea typeface="Menlo"/>
                <a:cs typeface="Consolas" pitchFamily="49" charset="0"/>
              </a:rPr>
              <a:t>len</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solidFill>
                  <a:srgbClr val="333333"/>
                </a:solidFill>
                <a:latin typeface="Consolas" pitchFamily="49" charset="0"/>
                <a:ea typeface="Menlo"/>
                <a:cs typeface="Consolas" pitchFamily="49" charset="0"/>
              </a:rPr>
              <a:t>	</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"a["</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err="1" smtClean="0">
                <a:ln>
                  <a:noFill/>
                </a:ln>
                <a:solidFill>
                  <a:srgbClr val="333333"/>
                </a:solidFill>
                <a:effectLst/>
                <a:latin typeface="Consolas" pitchFamily="49" charset="0"/>
                <a:ea typeface="Menlo"/>
                <a:cs typeface="Consolas" pitchFamily="49" charset="0"/>
              </a:rPr>
              <a:t>i</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a:t>
            </a:r>
            <a:r>
              <a:rPr kumimoji="0" lang="en-US" sz="2400" b="0" i="0" u="none" strike="noStrike" cap="none" normalizeH="0" baseline="0" dirty="0" err="1" smtClean="0">
                <a:ln>
                  <a:noFill/>
                </a:ln>
                <a:solidFill>
                  <a:srgbClr val="333333"/>
                </a:solidFill>
                <a:effectLst/>
                <a:latin typeface="Consolas" pitchFamily="49" charset="0"/>
                <a:ea typeface="Menlo"/>
                <a:cs typeface="Consolas" pitchFamily="49" charset="0"/>
              </a:rPr>
              <a:t>i</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3200" b="0" i="0" u="none" strike="noStrike" cap="none" normalizeH="0" baseline="0" dirty="0" smtClean="0">
                <a:ln>
                  <a:noFill/>
                </a:ln>
                <a:solidFill>
                  <a:schemeClr val="tx1"/>
                </a:solidFill>
                <a:effectLst/>
                <a:latin typeface="Arial" pitchFamily="34" charset="0"/>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194" name="Picture 2"/>
          <p:cNvPicPr>
            <a:picLocks noChangeAspect="1" noChangeArrowheads="1"/>
          </p:cNvPicPr>
          <p:nvPr/>
        </p:nvPicPr>
        <p:blipFill>
          <a:blip r:embed="rId2"/>
          <a:srcRect/>
          <a:stretch>
            <a:fillRect/>
          </a:stretch>
        </p:blipFill>
        <p:spPr bwMode="auto">
          <a:xfrm>
            <a:off x="5484923" y="4513537"/>
            <a:ext cx="6071202" cy="1915206"/>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b="1" dirty="0" err="1" smtClean="0"/>
              <a:t>Duyệt</a:t>
            </a:r>
            <a:r>
              <a:rPr lang="en-US" b="1" dirty="0" smtClean="0"/>
              <a:t> </a:t>
            </a:r>
            <a:r>
              <a:rPr lang="en-US" b="1" dirty="0" err="1" smtClean="0"/>
              <a:t>ngược</a:t>
            </a:r>
            <a:r>
              <a:rPr lang="en-US" b="1" dirty="0" smtClean="0"/>
              <a:t> </a:t>
            </a:r>
            <a:r>
              <a:rPr lang="en-US" dirty="0" smtClean="0"/>
              <a:t>list </a:t>
            </a:r>
            <a:r>
              <a:rPr lang="en-US" b="1" dirty="0" err="1" smtClean="0"/>
              <a:t>dùng</a:t>
            </a:r>
            <a:r>
              <a:rPr lang="en-US" b="1" dirty="0" smtClean="0"/>
              <a:t> </a:t>
            </a:r>
            <a:r>
              <a:rPr lang="en-US" b="1" dirty="0" err="1" smtClean="0"/>
              <a:t>chỉ</a:t>
            </a:r>
            <a:r>
              <a:rPr lang="en-US" b="1" dirty="0" smtClean="0"/>
              <a:t> </a:t>
            </a:r>
            <a:r>
              <a:rPr lang="en-US" b="1" dirty="0" err="1" smtClean="0"/>
              <a:t>số</a:t>
            </a:r>
            <a:endParaRPr lang="en-US" b="1" dirty="0" smtClean="0"/>
          </a:p>
          <a:p>
            <a:endParaRPr lang="en-US" dirty="0" smtClean="0"/>
          </a:p>
          <a:p>
            <a:endParaRPr lang="en-US" dirty="0" smtClean="0"/>
          </a:p>
          <a:p>
            <a:endParaRPr lang="en-US" dirty="0" smtClean="0"/>
          </a:p>
          <a:p>
            <a:endParaRPr lang="en-US" dirty="0" smtClean="0"/>
          </a:p>
          <a:p>
            <a:r>
              <a:rPr lang="en-US" b="1" dirty="0" err="1" smtClean="0"/>
              <a:t>Duyệt</a:t>
            </a:r>
            <a:r>
              <a:rPr lang="en-US" b="1" dirty="0" smtClean="0"/>
              <a:t> </a:t>
            </a:r>
            <a:r>
              <a:rPr lang="en-US" b="1" dirty="0" err="1" smtClean="0"/>
              <a:t>ngược</a:t>
            </a:r>
            <a:r>
              <a:rPr lang="en-US" b="1" dirty="0" smtClean="0"/>
              <a:t> </a:t>
            </a:r>
            <a:r>
              <a:rPr lang="en-US" dirty="0" err="1" smtClean="0"/>
              <a:t>dùng</a:t>
            </a:r>
            <a:r>
              <a:rPr lang="en-US" dirty="0" smtClean="0"/>
              <a:t> </a:t>
            </a:r>
            <a:r>
              <a:rPr lang="en-US" dirty="0" err="1" smtClean="0"/>
              <a:t>hàm</a:t>
            </a:r>
            <a:r>
              <a:rPr lang="en-US" dirty="0" smtClean="0"/>
              <a:t> </a:t>
            </a:r>
            <a:r>
              <a:rPr lang="en-US" b="1" dirty="0" smtClean="0"/>
              <a:t>reversed()</a:t>
            </a:r>
          </a:p>
          <a:p>
            <a:endParaRPr lang="en-US" dirty="0"/>
          </a:p>
        </p:txBody>
      </p:sp>
      <p:sp>
        <p:nvSpPr>
          <p:cNvPr id="7169" name="Rectangle 1"/>
          <p:cNvSpPr>
            <a:spLocks noChangeArrowheads="1"/>
          </p:cNvSpPr>
          <p:nvPr/>
        </p:nvSpPr>
        <p:spPr bwMode="auto">
          <a:xfrm>
            <a:off x="646375" y="2396356"/>
            <a:ext cx="8355727" cy="1723549"/>
          </a:xfrm>
          <a:prstGeom prst="rect">
            <a:avLst/>
          </a:prstGeom>
          <a:solidFill>
            <a:srgbClr val="F8F8F8"/>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"And here are the items in reverse:"</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33333"/>
                </a:solidFill>
                <a:effectLst/>
                <a:latin typeface="Consolas" pitchFamily="49" charset="0"/>
                <a:ea typeface="inherit"/>
                <a:cs typeface="Consolas" pitchFamily="49" charset="0"/>
              </a:rPr>
              <a:t>for</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index </a:t>
            </a:r>
            <a:r>
              <a:rPr kumimoji="0" lang="en-US" sz="2000" b="1" i="0" u="none" strike="noStrike" cap="none" normalizeH="0" baseline="0" dirty="0" smtClean="0">
                <a:ln>
                  <a:noFill/>
                </a:ln>
                <a:solidFill>
                  <a:srgbClr val="333333"/>
                </a:solidFill>
                <a:effectLst/>
                <a:latin typeface="Consolas" pitchFamily="49" charset="0"/>
                <a:ea typeface="inherit"/>
                <a:cs typeface="Consolas" pitchFamily="49" charset="0"/>
              </a:rPr>
              <a:t>in</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range(</a:t>
            </a:r>
            <a:r>
              <a:rPr kumimoji="0" lang="en-US" sz="2000" b="0" i="0" u="none" strike="noStrike" cap="none" normalizeH="0" baseline="0" dirty="0" err="1" smtClean="0">
                <a:ln>
                  <a:noFill/>
                </a:ln>
                <a:solidFill>
                  <a:srgbClr val="333333"/>
                </a:solidFill>
                <a:effectLst/>
                <a:latin typeface="Consolas" pitchFamily="49" charset="0"/>
                <a:ea typeface="Menlo"/>
                <a:cs typeface="Consolas" pitchFamily="49" charset="0"/>
              </a:rPr>
              <a:t>len</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 </a:t>
            </a: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solidFill>
                  <a:srgbClr val="333333"/>
                </a:solidFill>
                <a:latin typeface="Consolas" pitchFamily="49" charset="0"/>
                <a:ea typeface="Menlo"/>
                <a:cs typeface="Consolas" pitchFamily="49" charset="0"/>
              </a:rPr>
              <a:t>	</a:t>
            </a:r>
            <a:r>
              <a:rPr kumimoji="0" lang="en-US" sz="2000" b="1" i="0" u="none" strike="noStrike" cap="none" normalizeH="0" baseline="0" dirty="0" err="1" smtClean="0">
                <a:ln>
                  <a:noFill/>
                </a:ln>
                <a:solidFill>
                  <a:srgbClr val="333333"/>
                </a:solidFill>
                <a:effectLst/>
                <a:latin typeface="Consolas" pitchFamily="49" charset="0"/>
                <a:ea typeface="Menlo"/>
                <a:cs typeface="Consolas" pitchFamily="49" charset="0"/>
              </a:rPr>
              <a:t>revIndex</a:t>
            </a:r>
            <a:r>
              <a:rPr kumimoji="0" lang="en-US" sz="2000" b="1" i="0" u="none" strike="noStrike" cap="none" normalizeH="0" baseline="0" dirty="0" smtClean="0">
                <a:ln>
                  <a:noFill/>
                </a:ln>
                <a:solidFill>
                  <a:srgbClr val="333333"/>
                </a:solidFill>
                <a:effectLst/>
                <a:latin typeface="Consolas" pitchFamily="49" charset="0"/>
                <a:ea typeface="Menlo"/>
                <a:cs typeface="Consolas" pitchFamily="49" charset="0"/>
              </a:rPr>
              <a:t> = </a:t>
            </a:r>
            <a:r>
              <a:rPr kumimoji="0" lang="en-US" sz="2000" b="1" i="0" u="none" strike="noStrike" cap="none" normalizeH="0" baseline="0" dirty="0" err="1" smtClean="0">
                <a:ln>
                  <a:noFill/>
                </a:ln>
                <a:solidFill>
                  <a:srgbClr val="333333"/>
                </a:solidFill>
                <a:effectLst/>
                <a:latin typeface="Consolas" pitchFamily="49" charset="0"/>
                <a:ea typeface="Menlo"/>
                <a:cs typeface="Consolas" pitchFamily="49" charset="0"/>
              </a:rPr>
              <a:t>len</a:t>
            </a:r>
            <a:r>
              <a:rPr kumimoji="0" lang="en-US" sz="2000" b="1" i="0" u="none" strike="noStrike" cap="none" normalizeH="0" baseline="0" dirty="0" smtClean="0">
                <a:ln>
                  <a:noFill/>
                </a:ln>
                <a:solidFill>
                  <a:srgbClr val="333333"/>
                </a:solidFill>
                <a:effectLst/>
                <a:latin typeface="Consolas" pitchFamily="49" charset="0"/>
                <a:ea typeface="Menlo"/>
                <a:cs typeface="Consolas" pitchFamily="49" charset="0"/>
              </a:rPr>
              <a:t>(a)-</a:t>
            </a:r>
            <a:r>
              <a:rPr kumimoji="0" lang="en-US" sz="2000" b="1"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000" b="1" i="0" u="none" strike="noStrike" cap="none" normalizeH="0" baseline="0" dirty="0" smtClean="0">
                <a:ln>
                  <a:noFill/>
                </a:ln>
                <a:solidFill>
                  <a:srgbClr val="333333"/>
                </a:solidFill>
                <a:effectLst/>
                <a:latin typeface="Consolas" pitchFamily="49" charset="0"/>
                <a:ea typeface="Menlo"/>
                <a:cs typeface="Consolas" pitchFamily="49" charset="0"/>
              </a:rPr>
              <a:t>-index </a:t>
            </a: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solidFill>
                  <a:srgbClr val="333333"/>
                </a:solidFill>
                <a:latin typeface="Consolas" pitchFamily="49" charset="0"/>
                <a:ea typeface="Menlo"/>
                <a:cs typeface="Consolas" pitchFamily="49" charset="0"/>
              </a:rPr>
              <a:t>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"a["</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err="1" smtClean="0">
                <a:ln>
                  <a:noFill/>
                </a:ln>
                <a:solidFill>
                  <a:srgbClr val="333333"/>
                </a:solidFill>
                <a:effectLst/>
                <a:latin typeface="Consolas" pitchFamily="49" charset="0"/>
                <a:ea typeface="Menlo"/>
                <a:cs typeface="Consolas" pitchFamily="49" charset="0"/>
              </a:rPr>
              <a:t>revIndex</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a:t>
            </a:r>
            <a:r>
              <a:rPr kumimoji="0" lang="en-US" sz="2000" b="0" i="0" u="none" strike="noStrike" cap="none" normalizeH="0" baseline="0" dirty="0" err="1" smtClean="0">
                <a:ln>
                  <a:noFill/>
                </a:ln>
                <a:solidFill>
                  <a:srgbClr val="333333"/>
                </a:solidFill>
                <a:effectLst/>
                <a:latin typeface="Consolas" pitchFamily="49" charset="0"/>
                <a:ea typeface="Menlo"/>
                <a:cs typeface="Consolas" pitchFamily="49" charset="0"/>
              </a:rPr>
              <a:t>revIndex</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170" name="Picture 2"/>
          <p:cNvPicPr>
            <a:picLocks noChangeAspect="1" noChangeArrowheads="1"/>
          </p:cNvPicPr>
          <p:nvPr/>
        </p:nvPicPr>
        <p:blipFill>
          <a:blip r:embed="rId2"/>
          <a:srcRect/>
          <a:stretch>
            <a:fillRect/>
          </a:stretch>
        </p:blipFill>
        <p:spPr bwMode="auto">
          <a:xfrm>
            <a:off x="7432292" y="2487831"/>
            <a:ext cx="4435631" cy="1626969"/>
          </a:xfrm>
          <a:prstGeom prst="rect">
            <a:avLst/>
          </a:prstGeom>
          <a:noFill/>
          <a:ln w="9525">
            <a:noFill/>
            <a:miter lim="800000"/>
            <a:headEnd/>
            <a:tailEnd/>
          </a:ln>
          <a:effectLst/>
        </p:spPr>
      </p:pic>
      <p:sp>
        <p:nvSpPr>
          <p:cNvPr id="7171" name="Rectangle 3"/>
          <p:cNvSpPr>
            <a:spLocks noChangeArrowheads="1"/>
          </p:cNvSpPr>
          <p:nvPr/>
        </p:nvSpPr>
        <p:spPr bwMode="auto">
          <a:xfrm>
            <a:off x="567559" y="4826675"/>
            <a:ext cx="6206827" cy="1723549"/>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"And here are the items in reverse:"</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33333"/>
                </a:solidFill>
                <a:effectLst/>
                <a:latin typeface="Consolas" pitchFamily="49" charset="0"/>
                <a:ea typeface="inherit"/>
                <a:cs typeface="Consolas" pitchFamily="49" charset="0"/>
              </a:rPr>
              <a:t>for</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item </a:t>
            </a:r>
            <a:r>
              <a:rPr kumimoji="0" lang="en-US" sz="2000" b="1" i="0" u="none" strike="noStrike" cap="none" normalizeH="0" baseline="0" dirty="0" smtClean="0">
                <a:ln>
                  <a:noFill/>
                </a:ln>
                <a:solidFill>
                  <a:srgbClr val="333333"/>
                </a:solidFill>
                <a:effectLst/>
                <a:latin typeface="Consolas" pitchFamily="49" charset="0"/>
                <a:ea typeface="inherit"/>
                <a:cs typeface="Consolas" pitchFamily="49" charset="0"/>
              </a:rPr>
              <a:t>in</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reversed(a):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print(item)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print(a)</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172" name="Picture 4"/>
          <p:cNvPicPr>
            <a:picLocks noChangeAspect="1" noChangeArrowheads="1"/>
          </p:cNvPicPr>
          <p:nvPr/>
        </p:nvPicPr>
        <p:blipFill>
          <a:blip r:embed="rId3"/>
          <a:srcRect/>
          <a:stretch>
            <a:fillRect/>
          </a:stretch>
        </p:blipFill>
        <p:spPr bwMode="auto">
          <a:xfrm>
            <a:off x="6901848" y="4503682"/>
            <a:ext cx="5076172" cy="2023243"/>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dirty="0" smtClean="0"/>
              <a:t>So </a:t>
            </a:r>
            <a:r>
              <a:rPr lang="en-US" dirty="0" err="1" smtClean="0"/>
              <a:t>sánh</a:t>
            </a:r>
            <a:r>
              <a:rPr lang="en-US" dirty="0" smtClean="0"/>
              <a:t> lists :</a:t>
            </a:r>
            <a:endParaRPr lang="en-US" dirty="0"/>
          </a:p>
        </p:txBody>
      </p:sp>
      <p:sp>
        <p:nvSpPr>
          <p:cNvPr id="6145" name="Rectangle 1"/>
          <p:cNvSpPr>
            <a:spLocks noChangeArrowheads="1"/>
          </p:cNvSpPr>
          <p:nvPr/>
        </p:nvSpPr>
        <p:spPr bwMode="auto">
          <a:xfrm>
            <a:off x="2837794" y="2056686"/>
            <a:ext cx="6078587" cy="4801314"/>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smtClean="0">
                <a:ln>
                  <a:noFill/>
                </a:ln>
                <a:solidFill>
                  <a:srgbClr val="999988"/>
                </a:solidFill>
                <a:effectLst/>
                <a:latin typeface="Consolas" pitchFamily="49" charset="0"/>
                <a:ea typeface="inherit"/>
                <a:cs typeface="Consolas" pitchFamily="49" charset="0"/>
              </a:rPr>
              <a:t># Create some lists</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b = [ </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 </a:t>
            </a:r>
            <a:r>
              <a:rPr kumimoji="0" lang="en-US" b="0" i="1" u="none" strike="noStrike" cap="none" normalizeH="0" baseline="0" dirty="0" smtClean="0">
                <a:ln>
                  <a:noFill/>
                </a:ln>
                <a:solidFill>
                  <a:srgbClr val="999988"/>
                </a:solidFill>
                <a:effectLst/>
                <a:latin typeface="Consolas" pitchFamily="49" charset="0"/>
                <a:ea typeface="inherit"/>
                <a:cs typeface="Consolas" pitchFamily="49" charset="0"/>
              </a:rPr>
              <a:t># same as a</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c = [ </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8</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 </a:t>
            </a:r>
            <a:r>
              <a:rPr kumimoji="0" lang="en-US" b="0" i="1" u="none" strike="noStrike" cap="none" normalizeH="0" baseline="0" dirty="0" smtClean="0">
                <a:ln>
                  <a:noFill/>
                </a:ln>
                <a:solidFill>
                  <a:srgbClr val="999988"/>
                </a:solidFill>
                <a:effectLst/>
                <a:latin typeface="Consolas" pitchFamily="49" charset="0"/>
                <a:ea typeface="inherit"/>
                <a:cs typeface="Consolas" pitchFamily="49" charset="0"/>
              </a:rPr>
              <a:t># differs in last element</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d = [ </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 </a:t>
            </a:r>
            <a:r>
              <a:rPr kumimoji="0" lang="en-US" b="0" i="1" u="none" strike="noStrike" cap="none" normalizeH="0" baseline="0" dirty="0" smtClean="0">
                <a:ln>
                  <a:noFill/>
                </a:ln>
                <a:solidFill>
                  <a:srgbClr val="999988"/>
                </a:solidFill>
                <a:effectLst/>
                <a:latin typeface="Consolas" pitchFamily="49" charset="0"/>
                <a:ea typeface="inherit"/>
                <a:cs typeface="Consolas" pitchFamily="49" charset="0"/>
              </a:rPr>
              <a:t># prefix of a</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"a ="</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"b ="</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b)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"c ="</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c)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"d ="</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"a == b"</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 == b))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"a == c"</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 == 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"a != b"</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 != b))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"a != c"</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 != 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"a &lt; c"</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 &lt; c))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"a &lt; d"</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 &lt; d))</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146" name="Picture 2"/>
          <p:cNvPicPr>
            <a:picLocks noChangeAspect="1" noChangeArrowheads="1"/>
          </p:cNvPicPr>
          <p:nvPr/>
        </p:nvPicPr>
        <p:blipFill>
          <a:blip r:embed="rId2"/>
          <a:srcRect/>
          <a:stretch>
            <a:fillRect/>
          </a:stretch>
        </p:blipFill>
        <p:spPr bwMode="auto">
          <a:xfrm>
            <a:off x="8386434" y="1954924"/>
            <a:ext cx="3805566" cy="4597856"/>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Tạo</a:t>
            </a:r>
            <a:r>
              <a:rPr lang="en-US" dirty="0" smtClean="0"/>
              <a:t> List</a:t>
            </a:r>
            <a:endParaRPr lang="en-US" dirty="0"/>
          </a:p>
        </p:txBody>
      </p:sp>
      <p:sp>
        <p:nvSpPr>
          <p:cNvPr id="3" name="Content Placeholder 2"/>
          <p:cNvSpPr>
            <a:spLocks noGrp="1"/>
          </p:cNvSpPr>
          <p:nvPr>
            <p:ph idx="1"/>
          </p:nvPr>
        </p:nvSpPr>
        <p:spPr/>
        <p:txBody>
          <a:bodyPr/>
          <a:lstStyle/>
          <a:p>
            <a:r>
              <a:rPr lang="en-US" b="1" dirty="0" smtClean="0"/>
              <a:t>List </a:t>
            </a:r>
            <a:r>
              <a:rPr lang="en-US" b="1" dirty="0" err="1" smtClean="0"/>
              <a:t>Rỗng</a:t>
            </a:r>
            <a:r>
              <a:rPr lang="vi-VN" b="1" dirty="0" smtClean="0"/>
              <a:t>:  []  </a:t>
            </a:r>
            <a:r>
              <a:rPr lang="vi-VN" dirty="0" smtClean="0"/>
              <a:t>hoặc dùng </a:t>
            </a:r>
            <a:r>
              <a:rPr lang="vi-VN" b="1" dirty="0" smtClean="0"/>
              <a:t>list()</a:t>
            </a:r>
            <a:endParaRPr lang="en-US" dirty="0"/>
          </a:p>
        </p:txBody>
      </p:sp>
      <p:sp>
        <p:nvSpPr>
          <p:cNvPr id="1025" name="Rectangle 1"/>
          <p:cNvSpPr>
            <a:spLocks noChangeArrowheads="1"/>
          </p:cNvSpPr>
          <p:nvPr/>
        </p:nvSpPr>
        <p:spPr bwMode="auto">
          <a:xfrm>
            <a:off x="709448" y="2601309"/>
            <a:ext cx="9995338" cy="2277547"/>
          </a:xfrm>
          <a:prstGeom prst="rect">
            <a:avLst/>
          </a:prstGeom>
          <a:solidFill>
            <a:srgbClr val="F8F8F8"/>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800" b="0" i="0" u="none" strike="noStrike" cap="none" normalizeH="0" baseline="0" dirty="0" smtClean="0">
                <a:ln>
                  <a:noFill/>
                </a:ln>
                <a:solidFill>
                  <a:srgbClr val="DD1144"/>
                </a:solidFill>
                <a:effectLst/>
                <a:latin typeface="Consolas" pitchFamily="49" charset="0"/>
                <a:ea typeface="Menlo"/>
                <a:cs typeface="Consolas" pitchFamily="49" charset="0"/>
              </a:rPr>
              <a:t>"Two standard ways to create an empty list:"</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 =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b = list()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print(type(a), </a:t>
            </a:r>
            <a:r>
              <a:rPr kumimoji="0" lang="en-US" sz="2800" b="0" i="0" u="none" strike="noStrike" cap="none" normalizeH="0" baseline="0" dirty="0" err="1" smtClean="0">
                <a:ln>
                  <a:noFill/>
                </a:ln>
                <a:solidFill>
                  <a:srgbClr val="333333"/>
                </a:solidFill>
                <a:effectLst/>
                <a:latin typeface="Consolas" pitchFamily="49" charset="0"/>
                <a:ea typeface="Menlo"/>
                <a:cs typeface="Consolas" pitchFamily="49" charset="0"/>
              </a:rPr>
              <a:t>len</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print(type(b), </a:t>
            </a:r>
            <a:r>
              <a:rPr kumimoji="0" lang="en-US" sz="2800" b="0" i="0" u="none" strike="noStrike" cap="none" normalizeH="0" baseline="0" dirty="0" err="1" smtClean="0">
                <a:ln>
                  <a:noFill/>
                </a:ln>
                <a:solidFill>
                  <a:srgbClr val="333333"/>
                </a:solidFill>
                <a:effectLst/>
                <a:latin typeface="Consolas" pitchFamily="49" charset="0"/>
                <a:ea typeface="Menlo"/>
                <a:cs typeface="Consolas" pitchFamily="49" charset="0"/>
              </a:rPr>
              <a:t>len</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(b), b) print(a == b)</a:t>
            </a:r>
            <a:r>
              <a:rPr kumimoji="0" lang="en-US" sz="3600" b="0" i="0" u="none" strike="noStrike" cap="none" normalizeH="0" baseline="0" dirty="0" smtClean="0">
                <a:ln>
                  <a:noFill/>
                </a:ln>
                <a:solidFill>
                  <a:schemeClr val="tx1"/>
                </a:solidFill>
                <a:effectLst/>
                <a:latin typeface="Arial" pitchFamily="34" charset="0"/>
                <a:cs typeface="Arial" pitchFamily="34" charset="0"/>
              </a:rPr>
              <a:t> </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2"/>
          <a:srcRect/>
          <a:stretch>
            <a:fillRect/>
          </a:stretch>
        </p:blipFill>
        <p:spPr bwMode="auto">
          <a:xfrm>
            <a:off x="506303" y="5149576"/>
            <a:ext cx="5769403" cy="1456175"/>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endParaRPr lang="en-US"/>
          </a:p>
        </p:txBody>
      </p:sp>
      <p:pic>
        <p:nvPicPr>
          <p:cNvPr id="5121" name="Picture 1"/>
          <p:cNvPicPr>
            <a:picLocks noChangeAspect="1" noChangeArrowheads="1"/>
          </p:cNvPicPr>
          <p:nvPr/>
        </p:nvPicPr>
        <p:blipFill>
          <a:blip r:embed="rId2"/>
          <a:srcRect/>
          <a:stretch>
            <a:fillRect/>
          </a:stretch>
        </p:blipFill>
        <p:spPr bwMode="auto">
          <a:xfrm>
            <a:off x="268014" y="378373"/>
            <a:ext cx="5375385" cy="5955083"/>
          </a:xfrm>
          <a:prstGeom prst="rect">
            <a:avLst/>
          </a:prstGeom>
          <a:noFill/>
          <a:ln w="9525">
            <a:noFill/>
            <a:miter lim="800000"/>
            <a:headEnd/>
            <a:tailEnd/>
          </a:ln>
          <a:effectLst/>
        </p:spPr>
      </p:pic>
      <p:pic>
        <p:nvPicPr>
          <p:cNvPr id="5122" name="Picture 2"/>
          <p:cNvPicPr>
            <a:picLocks noChangeAspect="1" noChangeArrowheads="1"/>
          </p:cNvPicPr>
          <p:nvPr/>
        </p:nvPicPr>
        <p:blipFill>
          <a:blip r:embed="rId3"/>
          <a:srcRect/>
          <a:stretch>
            <a:fillRect/>
          </a:stretch>
        </p:blipFill>
        <p:spPr bwMode="auto">
          <a:xfrm>
            <a:off x="5754987" y="1434663"/>
            <a:ext cx="6437013" cy="5013434"/>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a:xfrm>
            <a:off x="578069" y="1825122"/>
            <a:ext cx="10972800" cy="4389120"/>
          </a:xfrm>
        </p:spPr>
        <p:txBody>
          <a:bodyPr/>
          <a:lstStyle/>
          <a:p>
            <a:r>
              <a:rPr lang="en-US" b="1" dirty="0" smtClean="0"/>
              <a:t>Copying list  vs. List </a:t>
            </a:r>
            <a:r>
              <a:rPr lang="en-US" b="1" dirty="0" err="1" smtClean="0"/>
              <a:t>Aliasses</a:t>
            </a:r>
            <a:endParaRPr lang="en-US" b="1" dirty="0" smtClean="0"/>
          </a:p>
          <a:p>
            <a:pPr>
              <a:buNone/>
            </a:pPr>
            <a:endParaRPr lang="en-US" dirty="0"/>
          </a:p>
        </p:txBody>
      </p:sp>
      <p:sp>
        <p:nvSpPr>
          <p:cNvPr id="4097" name="Rectangle 1"/>
          <p:cNvSpPr>
            <a:spLocks noChangeArrowheads="1"/>
          </p:cNvSpPr>
          <p:nvPr/>
        </p:nvSpPr>
        <p:spPr bwMode="auto">
          <a:xfrm>
            <a:off x="346842" y="2286387"/>
            <a:ext cx="5065489" cy="4524315"/>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333333"/>
                </a:solidFill>
                <a:effectLst/>
                <a:latin typeface="Consolas" pitchFamily="49" charset="0"/>
                <a:ea typeface="inherit"/>
                <a:cs typeface="Consolas" pitchFamily="49" charset="0"/>
              </a:rPr>
              <a:t>import</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copy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smtClean="0">
                <a:ln>
                  <a:noFill/>
                </a:ln>
                <a:solidFill>
                  <a:srgbClr val="999988"/>
                </a:solidFill>
                <a:effectLst/>
                <a:latin typeface="Consolas" pitchFamily="49" charset="0"/>
                <a:ea typeface="inherit"/>
                <a:cs typeface="Consolas" pitchFamily="49" charset="0"/>
              </a:rPr>
              <a:t># Create a list</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smtClean="0">
                <a:ln>
                  <a:noFill/>
                </a:ln>
                <a:solidFill>
                  <a:srgbClr val="999988"/>
                </a:solidFill>
                <a:effectLst/>
                <a:latin typeface="Consolas" pitchFamily="49" charset="0"/>
                <a:ea typeface="inherit"/>
                <a:cs typeface="Consolas" pitchFamily="49" charset="0"/>
              </a:rPr>
              <a:t># Try to copy it</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b = a </a:t>
            </a:r>
            <a:r>
              <a:rPr kumimoji="0" lang="en-US" b="0" i="1" u="none" strike="noStrike" cap="none" normalizeH="0" baseline="0" dirty="0" smtClean="0">
                <a:ln>
                  <a:noFill/>
                </a:ln>
                <a:solidFill>
                  <a:srgbClr val="999988"/>
                </a:solidFill>
                <a:effectLst/>
                <a:latin typeface="Consolas" pitchFamily="49" charset="0"/>
                <a:ea typeface="inherit"/>
                <a:cs typeface="Consolas" pitchFamily="49" charset="0"/>
              </a:rPr>
              <a:t># Error! Not a copy, but an alias</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c = </a:t>
            </a:r>
            <a:r>
              <a:rPr kumimoji="0" lang="en-US" b="0" i="0" u="none" strike="noStrike" cap="none" normalizeH="0" baseline="0" dirty="0" err="1" smtClean="0">
                <a:ln>
                  <a:noFill/>
                </a:ln>
                <a:solidFill>
                  <a:srgbClr val="333333"/>
                </a:solidFill>
                <a:effectLst/>
                <a:latin typeface="Consolas" pitchFamily="49" charset="0"/>
                <a:ea typeface="Menlo"/>
                <a:cs typeface="Consolas" pitchFamily="49" charset="0"/>
              </a:rPr>
              <a:t>copy.copy</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(a) </a:t>
            </a:r>
            <a:r>
              <a:rPr kumimoji="0" lang="en-US" b="0" i="1" u="none" strike="noStrike" cap="none" normalizeH="0" baseline="0" dirty="0" smtClean="0">
                <a:ln>
                  <a:noFill/>
                </a:ln>
                <a:solidFill>
                  <a:srgbClr val="999988"/>
                </a:solidFill>
                <a:effectLst/>
                <a:latin typeface="Consolas" pitchFamily="49" charset="0"/>
                <a:ea typeface="inherit"/>
                <a:cs typeface="Consolas" pitchFamily="49" charset="0"/>
              </a:rPr>
              <a:t># Ok</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"At first..."</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 a ="</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 b ="</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b)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 c ="</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c)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smtClean="0">
                <a:ln>
                  <a:noFill/>
                </a:ln>
                <a:solidFill>
                  <a:srgbClr val="999988"/>
                </a:solidFill>
                <a:effectLst/>
                <a:latin typeface="Consolas" pitchFamily="49" charset="0"/>
                <a:ea typeface="inherit"/>
                <a:cs typeface="Consolas" pitchFamily="49" charset="0"/>
              </a:rPr>
              <a:t># Now modify a[0]</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a[</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0</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 </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42</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"But after a[0] = 42"</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 a ="</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 b ="</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b)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 c ="</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c)</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098" name="Picture 2"/>
          <p:cNvPicPr>
            <a:picLocks noChangeAspect="1" noChangeArrowheads="1"/>
          </p:cNvPicPr>
          <p:nvPr/>
        </p:nvPicPr>
        <p:blipFill>
          <a:blip r:embed="rId2"/>
          <a:srcRect/>
          <a:stretch>
            <a:fillRect/>
          </a:stretch>
        </p:blipFill>
        <p:spPr bwMode="auto">
          <a:xfrm>
            <a:off x="5823059" y="1850216"/>
            <a:ext cx="4739838" cy="4708239"/>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b="1" dirty="0" err="1" smtClean="0"/>
              <a:t>Các</a:t>
            </a:r>
            <a:r>
              <a:rPr lang="en-US" b="1" dirty="0" smtClean="0"/>
              <a:t> </a:t>
            </a:r>
            <a:r>
              <a:rPr lang="en-US" b="1" dirty="0" err="1" smtClean="0"/>
              <a:t>cách</a:t>
            </a:r>
            <a:r>
              <a:rPr lang="en-US" b="1" dirty="0" smtClean="0"/>
              <a:t> </a:t>
            </a:r>
            <a:r>
              <a:rPr lang="en-US" b="1" dirty="0" err="1" smtClean="0"/>
              <a:t>sao</a:t>
            </a:r>
            <a:r>
              <a:rPr lang="en-US" b="1" dirty="0" smtClean="0"/>
              <a:t> </a:t>
            </a:r>
            <a:r>
              <a:rPr lang="en-US" b="1" dirty="0" err="1" smtClean="0"/>
              <a:t>chép</a:t>
            </a:r>
            <a:r>
              <a:rPr lang="en-US" b="1" dirty="0" smtClean="0"/>
              <a:t> list</a:t>
            </a:r>
            <a:endParaRPr lang="en-US" b="1" dirty="0"/>
          </a:p>
        </p:txBody>
      </p:sp>
      <p:sp>
        <p:nvSpPr>
          <p:cNvPr id="3073" name="Rectangle 1"/>
          <p:cNvSpPr>
            <a:spLocks noChangeArrowheads="1"/>
          </p:cNvSpPr>
          <p:nvPr/>
        </p:nvSpPr>
        <p:spPr bwMode="auto">
          <a:xfrm>
            <a:off x="804042" y="2585545"/>
            <a:ext cx="4663136" cy="4001095"/>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333333"/>
                </a:solidFill>
                <a:effectLst/>
                <a:latin typeface="Consolas" pitchFamily="49" charset="0"/>
                <a:ea typeface="inherit"/>
                <a:cs typeface="Consolas" pitchFamily="49" charset="0"/>
              </a:rPr>
              <a:t>import</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copy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 =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b = </a:t>
            </a:r>
            <a:r>
              <a:rPr kumimoji="0" lang="en-US" sz="2800" b="0" i="0" u="none" strike="noStrike" cap="none" normalizeH="0" baseline="0" dirty="0" err="1" smtClean="0">
                <a:ln>
                  <a:noFill/>
                </a:ln>
                <a:solidFill>
                  <a:srgbClr val="333333"/>
                </a:solidFill>
                <a:effectLst/>
                <a:latin typeface="Consolas" pitchFamily="49" charset="0"/>
                <a:ea typeface="Menlo"/>
                <a:cs typeface="Consolas" pitchFamily="49" charset="0"/>
              </a:rPr>
              <a:t>copy.copy</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c =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d = a + [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e = list(a)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f = sorted(a)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0</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42</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print(a, b, c, d, e, f)</a:t>
            </a:r>
            <a:r>
              <a:rPr kumimoji="0" lang="en-US" sz="3600" b="0" i="0" u="none" strike="noStrike" cap="none" normalizeH="0" baseline="0" dirty="0" smtClean="0">
                <a:ln>
                  <a:noFill/>
                </a:ln>
                <a:solidFill>
                  <a:schemeClr val="tx1"/>
                </a:solidFill>
                <a:effectLst/>
                <a:latin typeface="Arial" pitchFamily="34" charset="0"/>
                <a:cs typeface="Arial" pitchFamily="34" charset="0"/>
              </a:rPr>
              <a:t> </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74" name="Picture 2"/>
          <p:cNvPicPr>
            <a:picLocks noChangeAspect="1" noChangeArrowheads="1"/>
          </p:cNvPicPr>
          <p:nvPr/>
        </p:nvPicPr>
        <p:blipFill>
          <a:blip r:embed="rId2"/>
          <a:srcRect/>
          <a:stretch>
            <a:fillRect/>
          </a:stretch>
        </p:blipFill>
        <p:spPr bwMode="auto">
          <a:xfrm>
            <a:off x="4915885" y="5293109"/>
            <a:ext cx="7043247" cy="650491"/>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err="1" smtClean="0"/>
              <a:t>Sắp</a:t>
            </a:r>
            <a:r>
              <a:rPr lang="en-US" dirty="0" smtClean="0"/>
              <a:t> </a:t>
            </a:r>
            <a:r>
              <a:rPr lang="en-US" dirty="0" err="1" smtClean="0"/>
              <a:t>xếp</a:t>
            </a:r>
            <a:r>
              <a:rPr lang="en-US" dirty="0" smtClean="0"/>
              <a:t> </a:t>
            </a:r>
            <a:r>
              <a:rPr lang="en-US" dirty="0" err="1" smtClean="0"/>
              <a:t>trên</a:t>
            </a:r>
            <a:r>
              <a:rPr lang="en-US" dirty="0" smtClean="0"/>
              <a:t> list</a:t>
            </a:r>
          </a:p>
          <a:p>
            <a:r>
              <a:rPr lang="en-US" b="1" dirty="0" err="1" smtClean="0"/>
              <a:t>Sắp</a:t>
            </a:r>
            <a:r>
              <a:rPr lang="en-US" b="1" dirty="0" smtClean="0"/>
              <a:t> </a:t>
            </a:r>
            <a:r>
              <a:rPr lang="en-US" b="1" dirty="0" err="1" smtClean="0"/>
              <a:t>xếp</a:t>
            </a:r>
            <a:r>
              <a:rPr lang="en-US" b="1" dirty="0" smtClean="0"/>
              <a:t> </a:t>
            </a:r>
            <a:r>
              <a:rPr lang="en-US" b="1" dirty="0" err="1" smtClean="0"/>
              <a:t>và</a:t>
            </a:r>
            <a:r>
              <a:rPr lang="en-US" b="1" dirty="0" smtClean="0"/>
              <a:t> </a:t>
            </a:r>
            <a:r>
              <a:rPr lang="en-US" b="1" dirty="0" err="1" smtClean="0"/>
              <a:t>thay</a:t>
            </a:r>
            <a:r>
              <a:rPr lang="en-US" b="1" dirty="0" smtClean="0"/>
              <a:t> </a:t>
            </a:r>
            <a:r>
              <a:rPr lang="en-US" b="1" dirty="0" err="1" smtClean="0"/>
              <a:t>đổi</a:t>
            </a:r>
            <a:r>
              <a:rPr lang="en-US" b="1" dirty="0" smtClean="0"/>
              <a:t> list</a:t>
            </a:r>
            <a:r>
              <a:rPr lang="en-US" dirty="0" smtClean="0"/>
              <a:t> </a:t>
            </a:r>
            <a:r>
              <a:rPr lang="en-US" dirty="0" err="1" smtClean="0"/>
              <a:t>dùng</a:t>
            </a:r>
            <a:r>
              <a:rPr lang="en-US" dirty="0" smtClean="0"/>
              <a:t> </a:t>
            </a:r>
            <a:r>
              <a:rPr lang="en-US" b="1" dirty="0" err="1" smtClean="0"/>
              <a:t>list.sort</a:t>
            </a:r>
            <a:r>
              <a:rPr lang="en-US" b="1" dirty="0" smtClean="0"/>
              <a:t>() : </a:t>
            </a:r>
            <a:r>
              <a:rPr lang="en-US" sz="2000" b="1" dirty="0" smtClean="0"/>
              <a:t> </a:t>
            </a:r>
          </a:p>
          <a:p>
            <a:pPr algn="ctr">
              <a:buNone/>
            </a:pPr>
            <a:r>
              <a:rPr lang="en-US" sz="2800" dirty="0" err="1" smtClean="0"/>
              <a:t>iterable.sort</a:t>
            </a:r>
            <a:r>
              <a:rPr lang="en-US" sz="2800" dirty="0" smtClean="0"/>
              <a:t>(key=None, reverse=False)</a:t>
            </a:r>
            <a:endParaRPr lang="en-US" sz="3200" b="1" dirty="0" smtClean="0"/>
          </a:p>
          <a:p>
            <a:endParaRPr lang="en-US" b="1" dirty="0" smtClean="0"/>
          </a:p>
          <a:p>
            <a:endParaRPr lang="en-US" b="1" dirty="0" smtClean="0"/>
          </a:p>
          <a:p>
            <a:endParaRPr lang="en-US" b="1" dirty="0" smtClean="0"/>
          </a:p>
        </p:txBody>
      </p:sp>
      <p:sp>
        <p:nvSpPr>
          <p:cNvPr id="8" name="Rectangle 7"/>
          <p:cNvSpPr/>
          <p:nvPr/>
        </p:nvSpPr>
        <p:spPr>
          <a:xfrm>
            <a:off x="399393" y="3362850"/>
            <a:ext cx="8602717" cy="3416320"/>
          </a:xfrm>
          <a:prstGeom prst="rect">
            <a:avLst/>
          </a:prstGeom>
        </p:spPr>
        <p:txBody>
          <a:bodyPr wrap="square">
            <a:spAutoFit/>
          </a:bodyPr>
          <a:lstStyle/>
          <a:p>
            <a:r>
              <a:rPr lang="en-US" sz="2400" dirty="0" smtClean="0"/>
              <a:t>a = </a:t>
            </a:r>
            <a:r>
              <a:rPr lang="en-US" sz="2400" dirty="0" smtClean="0">
                <a:solidFill>
                  <a:schemeClr val="accent1"/>
                </a:solidFill>
              </a:rPr>
              <a:t>[ 7, 2, 5, 3, 5, 11, 7 </a:t>
            </a:r>
            <a:r>
              <a:rPr lang="en-US" sz="2400" dirty="0" smtClean="0"/>
              <a:t>]</a:t>
            </a:r>
          </a:p>
          <a:p>
            <a:r>
              <a:rPr lang="en-US" sz="2400" dirty="0" smtClean="0"/>
              <a:t>b = </a:t>
            </a:r>
            <a:r>
              <a:rPr lang="en-US" sz="2400" dirty="0" smtClean="0">
                <a:solidFill>
                  <a:srgbClr val="7030A0"/>
                </a:solidFill>
              </a:rPr>
              <a:t>list</a:t>
            </a:r>
            <a:r>
              <a:rPr lang="en-US" sz="2400" dirty="0" smtClean="0"/>
              <a:t>(a) </a:t>
            </a:r>
            <a:r>
              <a:rPr lang="en-US" sz="2400" dirty="0" smtClean="0">
                <a:solidFill>
                  <a:schemeClr val="accent5">
                    <a:lumMod val="75000"/>
                  </a:schemeClr>
                </a:solidFill>
              </a:rPr>
              <a:t># copy of a </a:t>
            </a:r>
          </a:p>
          <a:p>
            <a:r>
              <a:rPr lang="en-US" sz="2400" dirty="0" smtClean="0">
                <a:solidFill>
                  <a:srgbClr val="7030A0"/>
                </a:solidFill>
              </a:rPr>
              <a:t>print</a:t>
            </a:r>
            <a:r>
              <a:rPr lang="en-US" sz="2400" dirty="0" smtClean="0"/>
              <a:t>("</a:t>
            </a:r>
            <a:r>
              <a:rPr lang="en-US" sz="2400" dirty="0" smtClean="0">
                <a:solidFill>
                  <a:srgbClr val="FF0000"/>
                </a:solidFill>
              </a:rPr>
              <a:t>At first, a ="</a:t>
            </a:r>
            <a:r>
              <a:rPr lang="en-US" sz="2400" dirty="0" smtClean="0"/>
              <a:t>, a)</a:t>
            </a:r>
          </a:p>
          <a:p>
            <a:r>
              <a:rPr lang="en-US" sz="2400" dirty="0" err="1" smtClean="0"/>
              <a:t>a.sort</a:t>
            </a:r>
            <a:r>
              <a:rPr lang="en-US" sz="2400" dirty="0" smtClean="0"/>
              <a:t>()</a:t>
            </a:r>
          </a:p>
          <a:p>
            <a:r>
              <a:rPr lang="en-US" sz="2400" dirty="0" smtClean="0">
                <a:solidFill>
                  <a:srgbClr val="7030A0"/>
                </a:solidFill>
              </a:rPr>
              <a:t>print</a:t>
            </a:r>
            <a:r>
              <a:rPr lang="en-US" sz="2400" dirty="0" smtClean="0"/>
              <a:t>("</a:t>
            </a:r>
            <a:r>
              <a:rPr lang="en-US" sz="2400" dirty="0" smtClean="0">
                <a:solidFill>
                  <a:srgbClr val="FF0000"/>
                </a:solidFill>
              </a:rPr>
              <a:t>After </a:t>
            </a:r>
            <a:r>
              <a:rPr lang="en-US" sz="2400" dirty="0" err="1" smtClean="0">
                <a:solidFill>
                  <a:srgbClr val="FF0000"/>
                </a:solidFill>
              </a:rPr>
              <a:t>a.sort</a:t>
            </a:r>
            <a:r>
              <a:rPr lang="en-US" sz="2400" dirty="0" smtClean="0">
                <a:solidFill>
                  <a:srgbClr val="FF0000"/>
                </a:solidFill>
              </a:rPr>
              <a:t>(), a ="</a:t>
            </a:r>
            <a:r>
              <a:rPr lang="en-US" sz="2400" dirty="0" smtClean="0"/>
              <a:t>,a)</a:t>
            </a:r>
          </a:p>
          <a:p>
            <a:r>
              <a:rPr lang="en-US" sz="2400" dirty="0" smtClean="0"/>
              <a:t>########################</a:t>
            </a:r>
          </a:p>
          <a:p>
            <a:r>
              <a:rPr lang="en-US" sz="2400" dirty="0" smtClean="0">
                <a:solidFill>
                  <a:srgbClr val="7030A0"/>
                </a:solidFill>
              </a:rPr>
              <a:t>print</a:t>
            </a:r>
            <a:r>
              <a:rPr lang="en-US" sz="2400" dirty="0" smtClean="0">
                <a:solidFill>
                  <a:srgbClr val="FF0000"/>
                </a:solidFill>
              </a:rPr>
              <a:t>("At first, b =",</a:t>
            </a:r>
            <a:r>
              <a:rPr lang="en-US" sz="2400" dirty="0" smtClean="0"/>
              <a:t> b)</a:t>
            </a:r>
          </a:p>
          <a:p>
            <a:r>
              <a:rPr lang="en-US" sz="2400" dirty="0" err="1" smtClean="0"/>
              <a:t>b.sort</a:t>
            </a:r>
            <a:r>
              <a:rPr lang="en-US" sz="2400" dirty="0" smtClean="0"/>
              <a:t>(reverse</a:t>
            </a:r>
            <a:r>
              <a:rPr lang="en-US" sz="2400" dirty="0" smtClean="0">
                <a:solidFill>
                  <a:srgbClr val="7030A0"/>
                </a:solidFill>
              </a:rPr>
              <a:t>=True</a:t>
            </a:r>
            <a:r>
              <a:rPr lang="en-US" sz="2400" dirty="0" smtClean="0"/>
              <a:t>)</a:t>
            </a:r>
          </a:p>
          <a:p>
            <a:r>
              <a:rPr lang="en-US" sz="2400" dirty="0" smtClean="0">
                <a:solidFill>
                  <a:srgbClr val="7030A0"/>
                </a:solidFill>
              </a:rPr>
              <a:t>print</a:t>
            </a:r>
            <a:r>
              <a:rPr lang="en-US" sz="2400" dirty="0" smtClean="0"/>
              <a:t>(</a:t>
            </a:r>
            <a:r>
              <a:rPr lang="en-US" sz="2400" dirty="0" smtClean="0">
                <a:solidFill>
                  <a:srgbClr val="FF0000"/>
                </a:solidFill>
              </a:rPr>
              <a:t>"After </a:t>
            </a:r>
            <a:r>
              <a:rPr lang="en-US" sz="2400" dirty="0" err="1" smtClean="0">
                <a:solidFill>
                  <a:srgbClr val="FF0000"/>
                </a:solidFill>
              </a:rPr>
              <a:t>b.sort</a:t>
            </a:r>
            <a:r>
              <a:rPr lang="en-US" sz="2400" dirty="0" smtClean="0">
                <a:solidFill>
                  <a:srgbClr val="FF0000"/>
                </a:solidFill>
              </a:rPr>
              <a:t>(reverse=True), b ="</a:t>
            </a:r>
            <a:r>
              <a:rPr lang="en-US" sz="2400" dirty="0" smtClean="0"/>
              <a:t>,b)</a:t>
            </a:r>
            <a:endParaRPr lang="en-US" sz="2400" dirty="0"/>
          </a:p>
        </p:txBody>
      </p:sp>
      <p:pic>
        <p:nvPicPr>
          <p:cNvPr id="9" name="Picture 3"/>
          <p:cNvPicPr>
            <a:picLocks noChangeAspect="1" noChangeArrowheads="1"/>
          </p:cNvPicPr>
          <p:nvPr/>
        </p:nvPicPr>
        <p:blipFill>
          <a:blip r:embed="rId2"/>
          <a:srcRect/>
          <a:stretch>
            <a:fillRect/>
          </a:stretch>
        </p:blipFill>
        <p:spPr bwMode="auto">
          <a:xfrm>
            <a:off x="5194246" y="3814267"/>
            <a:ext cx="6997754" cy="1782489"/>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b="1" dirty="0" err="1" smtClean="0"/>
              <a:t>Sắp</a:t>
            </a:r>
            <a:r>
              <a:rPr lang="en-US" b="1" dirty="0" smtClean="0"/>
              <a:t> </a:t>
            </a:r>
            <a:r>
              <a:rPr lang="en-US" b="1" dirty="0" err="1" smtClean="0"/>
              <a:t>xếp</a:t>
            </a:r>
            <a:r>
              <a:rPr lang="en-US" b="1" dirty="0" smtClean="0"/>
              <a:t> </a:t>
            </a:r>
            <a:r>
              <a:rPr lang="en-US" b="1" dirty="0" err="1" smtClean="0"/>
              <a:t>nhưng</a:t>
            </a:r>
            <a:r>
              <a:rPr lang="en-US" b="1" dirty="0" smtClean="0"/>
              <a:t> </a:t>
            </a:r>
            <a:r>
              <a:rPr lang="en-US" b="1" dirty="0" err="1" smtClean="0"/>
              <a:t>không</a:t>
            </a:r>
            <a:r>
              <a:rPr lang="en-US" b="1" dirty="0" smtClean="0"/>
              <a:t> </a:t>
            </a:r>
            <a:r>
              <a:rPr lang="en-US" b="1" dirty="0" err="1" smtClean="0"/>
              <a:t>thay</a:t>
            </a:r>
            <a:r>
              <a:rPr lang="en-US" b="1" dirty="0" smtClean="0"/>
              <a:t> </a:t>
            </a:r>
            <a:r>
              <a:rPr lang="en-US" b="1" dirty="0" err="1" smtClean="0"/>
              <a:t>đổi</a:t>
            </a:r>
            <a:r>
              <a:rPr lang="en-US" b="1" dirty="0" smtClean="0"/>
              <a:t> list </a:t>
            </a:r>
            <a:r>
              <a:rPr lang="en-US" dirty="0" smtClean="0"/>
              <a:t>(</a:t>
            </a:r>
            <a:r>
              <a:rPr lang="en-US" dirty="0" err="1" smtClean="0"/>
              <a:t>tạo</a:t>
            </a:r>
            <a:r>
              <a:rPr lang="en-US" dirty="0" smtClean="0"/>
              <a:t> </a:t>
            </a:r>
            <a:r>
              <a:rPr lang="en-US" dirty="0" err="1" smtClean="0"/>
              <a:t>ra</a:t>
            </a:r>
            <a:r>
              <a:rPr lang="en-US" dirty="0" smtClean="0"/>
              <a:t> list </a:t>
            </a:r>
            <a:r>
              <a:rPr lang="en-US" dirty="0" err="1" smtClean="0"/>
              <a:t>mới</a:t>
            </a:r>
            <a:r>
              <a:rPr lang="en-US" dirty="0" smtClean="0"/>
              <a:t>) </a:t>
            </a:r>
            <a:r>
              <a:rPr lang="en-US" dirty="0" err="1" smtClean="0"/>
              <a:t>dùng</a:t>
            </a:r>
            <a:r>
              <a:rPr lang="en-US" dirty="0" smtClean="0"/>
              <a:t> </a:t>
            </a:r>
            <a:r>
              <a:rPr lang="en-US" b="1" dirty="0" smtClean="0"/>
              <a:t>sorted(list)</a:t>
            </a:r>
          </a:p>
          <a:p>
            <a:pPr algn="ctr">
              <a:buNone/>
            </a:pPr>
            <a:r>
              <a:rPr lang="en-US" b="1" dirty="0" smtClean="0"/>
              <a:t>		</a:t>
            </a:r>
            <a:r>
              <a:rPr lang="en-US" dirty="0" smtClean="0"/>
              <a:t>sorted(</a:t>
            </a:r>
            <a:r>
              <a:rPr lang="en-US" dirty="0" err="1" smtClean="0"/>
              <a:t>iterable</a:t>
            </a:r>
            <a:r>
              <a:rPr lang="en-US" dirty="0" smtClean="0"/>
              <a:t>, key=None, reverse=False)</a:t>
            </a:r>
          </a:p>
          <a:p>
            <a:endParaRPr lang="en-US" dirty="0"/>
          </a:p>
        </p:txBody>
      </p:sp>
      <p:sp>
        <p:nvSpPr>
          <p:cNvPr id="4" name="Rectangle 3"/>
          <p:cNvSpPr>
            <a:spLocks noChangeArrowheads="1"/>
          </p:cNvSpPr>
          <p:nvPr/>
        </p:nvSpPr>
        <p:spPr bwMode="auto">
          <a:xfrm>
            <a:off x="504497" y="3153105"/>
            <a:ext cx="6479628" cy="3323987"/>
          </a:xfrm>
          <a:prstGeom prst="rect">
            <a:avLst/>
          </a:prstGeom>
          <a:solidFill>
            <a:srgbClr val="F8F8F8"/>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11</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"At first"</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 a ="</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b = sorted(a)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solidFill>
                  <a:srgbClr val="333333"/>
                </a:solidFill>
                <a:latin typeface="Consolas" pitchFamily="49" charset="0"/>
                <a:ea typeface="Menlo"/>
                <a:cs typeface="Consolas" pitchFamily="49" charset="0"/>
              </a:rPr>
              <a:t>c = sorted(</a:t>
            </a:r>
            <a:r>
              <a:rPr lang="en-US" sz="2400" dirty="0" err="1" smtClean="0">
                <a:solidFill>
                  <a:srgbClr val="333333"/>
                </a:solidFill>
                <a:latin typeface="Consolas" pitchFamily="49" charset="0"/>
                <a:ea typeface="Menlo"/>
                <a:cs typeface="Consolas" pitchFamily="49" charset="0"/>
              </a:rPr>
              <a:t>a,reverse</a:t>
            </a:r>
            <a:r>
              <a:rPr lang="en-US" sz="2400" dirty="0" smtClean="0">
                <a:solidFill>
                  <a:srgbClr val="333333"/>
                </a:solidFill>
                <a:latin typeface="Consolas" pitchFamily="49" charset="0"/>
                <a:ea typeface="Menlo"/>
                <a:cs typeface="Consolas" pitchFamily="49" charset="0"/>
              </a:rPr>
              <a:t>=</a:t>
            </a:r>
            <a:r>
              <a:rPr lang="en-US" sz="2400" dirty="0" smtClean="0">
                <a:solidFill>
                  <a:srgbClr val="7030A0"/>
                </a:solidFill>
                <a:latin typeface="Consolas" pitchFamily="49" charset="0"/>
                <a:ea typeface="Menlo"/>
                <a:cs typeface="Consolas" pitchFamily="49" charset="0"/>
              </a:rPr>
              <a:t>True</a:t>
            </a:r>
            <a:r>
              <a:rPr lang="en-US" sz="2400" dirty="0" smtClean="0">
                <a:solidFill>
                  <a:srgbClr val="333333"/>
                </a:solidFill>
                <a:latin typeface="Consolas" pitchFamily="49" charset="0"/>
                <a:ea typeface="Menlo"/>
                <a:cs typeface="Consolas" pitchFamily="49" charset="0"/>
              </a:rPr>
              <a:t>)</a:t>
            </a:r>
            <a:endPar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"After b = sorted(a)"</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 a ="</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 </a:t>
            </a:r>
          </a:p>
          <a:p>
            <a:pPr fontAlgn="base">
              <a:spcBef>
                <a:spcPct val="0"/>
              </a:spcBef>
              <a:spcAft>
                <a:spcPct val="0"/>
              </a:spcAf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 b ="</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b)</a:t>
            </a:r>
          </a:p>
          <a:p>
            <a:pPr fontAlgn="base">
              <a:spcBef>
                <a:spcPct val="0"/>
              </a:spcBef>
              <a:spcAft>
                <a:spcPct val="0"/>
              </a:spcAft>
            </a:pPr>
            <a:r>
              <a:rPr lang="en-US" sz="2400" dirty="0" smtClean="0">
                <a:solidFill>
                  <a:srgbClr val="333333"/>
                </a:solidFill>
                <a:latin typeface="Consolas" pitchFamily="49" charset="0"/>
                <a:ea typeface="Menlo"/>
                <a:cs typeface="Consolas" pitchFamily="49" charset="0"/>
              </a:rPr>
              <a:t>print(" </a:t>
            </a:r>
            <a:r>
              <a:rPr lang="en-US" sz="2400" dirty="0" smtClean="0">
                <a:solidFill>
                  <a:srgbClr val="FF0000"/>
                </a:solidFill>
                <a:latin typeface="Consolas" pitchFamily="49" charset="0"/>
                <a:ea typeface="Menlo"/>
                <a:cs typeface="Consolas" pitchFamily="49" charset="0"/>
              </a:rPr>
              <a:t>c =</a:t>
            </a:r>
            <a:r>
              <a:rPr lang="en-US" sz="2400" dirty="0" smtClean="0">
                <a:solidFill>
                  <a:srgbClr val="333333"/>
                </a:solidFill>
                <a:latin typeface="Consolas" pitchFamily="49" charset="0"/>
                <a:ea typeface="Menlo"/>
                <a:cs typeface="Consolas" pitchFamily="49" charset="0"/>
              </a:rPr>
              <a:t>", c)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5298" name="Picture 2"/>
          <p:cNvPicPr>
            <a:picLocks noChangeAspect="1" noChangeArrowheads="1"/>
          </p:cNvPicPr>
          <p:nvPr/>
        </p:nvPicPr>
        <p:blipFill>
          <a:blip r:embed="rId2"/>
          <a:srcRect/>
          <a:stretch>
            <a:fillRect/>
          </a:stretch>
        </p:blipFill>
        <p:spPr bwMode="auto">
          <a:xfrm>
            <a:off x="5643398" y="3737411"/>
            <a:ext cx="5498121" cy="256879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err="1" smtClean="0"/>
              <a:t>Sắp</a:t>
            </a:r>
            <a:r>
              <a:rPr lang="en-US" dirty="0" smtClean="0"/>
              <a:t> </a:t>
            </a:r>
            <a:r>
              <a:rPr lang="en-US" dirty="0" err="1" smtClean="0"/>
              <a:t>xếp</a:t>
            </a:r>
            <a:r>
              <a:rPr lang="en-US" dirty="0" smtClean="0"/>
              <a:t> </a:t>
            </a:r>
            <a:r>
              <a:rPr lang="en-US" dirty="0" err="1" smtClean="0"/>
              <a:t>với</a:t>
            </a:r>
            <a:r>
              <a:rPr lang="en-US" dirty="0" smtClean="0"/>
              <a:t> key function</a:t>
            </a:r>
          </a:p>
          <a:p>
            <a:r>
              <a:rPr lang="en-US" b="1" dirty="0" err="1" smtClean="0"/>
              <a:t>Dùng</a:t>
            </a:r>
            <a:r>
              <a:rPr lang="en-US" b="1" dirty="0" smtClean="0"/>
              <a:t> abs()</a:t>
            </a:r>
          </a:p>
          <a:p>
            <a:endParaRPr lang="en-US" dirty="0"/>
          </a:p>
        </p:txBody>
      </p:sp>
      <p:sp>
        <p:nvSpPr>
          <p:cNvPr id="4" name="Rectangle 1"/>
          <p:cNvSpPr>
            <a:spLocks noChangeArrowheads="1"/>
          </p:cNvSpPr>
          <p:nvPr/>
        </p:nvSpPr>
        <p:spPr bwMode="auto">
          <a:xfrm>
            <a:off x="977462" y="3090042"/>
            <a:ext cx="4372992" cy="1046440"/>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10</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8</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print(sorted(a))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print(sorted(a, key=abs))</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2"/>
          <p:cNvPicPr>
            <a:picLocks noChangeAspect="1" noChangeArrowheads="1"/>
          </p:cNvPicPr>
          <p:nvPr/>
        </p:nvPicPr>
        <p:blipFill>
          <a:blip r:embed="rId2"/>
          <a:srcRect/>
          <a:stretch>
            <a:fillRect/>
          </a:stretch>
        </p:blipFill>
        <p:spPr bwMode="auto">
          <a:xfrm>
            <a:off x="5845559" y="3004974"/>
            <a:ext cx="4070952" cy="1012237"/>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b="1" dirty="0" smtClean="0"/>
              <a:t>Sort </a:t>
            </a:r>
            <a:r>
              <a:rPr lang="en-US" b="1" dirty="0" err="1" smtClean="0"/>
              <a:t>dựa</a:t>
            </a:r>
            <a:r>
              <a:rPr lang="en-US" b="1" dirty="0" smtClean="0"/>
              <a:t> </a:t>
            </a:r>
            <a:r>
              <a:rPr lang="en-US" b="1" dirty="0" err="1" smtClean="0"/>
              <a:t>vào</a:t>
            </a:r>
            <a:r>
              <a:rPr lang="en-US" b="1" dirty="0" smtClean="0"/>
              <a:t> </a:t>
            </a:r>
            <a:r>
              <a:rPr lang="en-US" b="1" dirty="0" err="1" smtClean="0"/>
              <a:t>chiều</a:t>
            </a:r>
            <a:r>
              <a:rPr lang="en-US" b="1" dirty="0" smtClean="0"/>
              <a:t> </a:t>
            </a:r>
            <a:r>
              <a:rPr lang="en-US" b="1" dirty="0" err="1" smtClean="0"/>
              <a:t>dài</a:t>
            </a:r>
            <a:r>
              <a:rPr lang="en-US" b="1" dirty="0" smtClean="0"/>
              <a:t> </a:t>
            </a:r>
            <a:r>
              <a:rPr lang="en-US" b="1" dirty="0" err="1" smtClean="0"/>
              <a:t>của</a:t>
            </a:r>
            <a:r>
              <a:rPr lang="en-US" b="1" dirty="0" smtClean="0"/>
              <a:t> </a:t>
            </a:r>
            <a:r>
              <a:rPr lang="en-US" b="1" dirty="0" err="1" smtClean="0"/>
              <a:t>chuỗi</a:t>
            </a:r>
            <a:endParaRPr lang="en-US" b="1" dirty="0"/>
          </a:p>
        </p:txBody>
      </p:sp>
      <p:sp>
        <p:nvSpPr>
          <p:cNvPr id="4" name="Rectangle 3"/>
          <p:cNvSpPr/>
          <p:nvPr/>
        </p:nvSpPr>
        <p:spPr>
          <a:xfrm>
            <a:off x="478220" y="2686442"/>
            <a:ext cx="9532883" cy="3539430"/>
          </a:xfrm>
          <a:prstGeom prst="rect">
            <a:avLst/>
          </a:prstGeom>
        </p:spPr>
        <p:txBody>
          <a:bodyPr wrap="square">
            <a:spAutoFit/>
          </a:bodyPr>
          <a:lstStyle/>
          <a:p>
            <a:r>
              <a:rPr lang="en-US" sz="3200" dirty="0" smtClean="0"/>
              <a:t>a = [ </a:t>
            </a:r>
            <a:r>
              <a:rPr lang="en-US" sz="3200" dirty="0" smtClean="0">
                <a:solidFill>
                  <a:srgbClr val="FF0000"/>
                </a:solidFill>
              </a:rPr>
              <a:t>'a', '</a:t>
            </a:r>
            <a:r>
              <a:rPr lang="en-US" sz="3200" dirty="0" err="1" smtClean="0">
                <a:solidFill>
                  <a:srgbClr val="FF0000"/>
                </a:solidFill>
              </a:rPr>
              <a:t>ab</a:t>
            </a:r>
            <a:r>
              <a:rPr lang="en-US" sz="3200" dirty="0" smtClean="0">
                <a:solidFill>
                  <a:srgbClr val="FF0000"/>
                </a:solidFill>
              </a:rPr>
              <a:t>', '</a:t>
            </a:r>
            <a:r>
              <a:rPr lang="en-US" sz="3200" dirty="0" err="1" smtClean="0">
                <a:solidFill>
                  <a:srgbClr val="FF0000"/>
                </a:solidFill>
              </a:rPr>
              <a:t>aab</a:t>
            </a:r>
            <a:r>
              <a:rPr lang="en-US" sz="3200" dirty="0" smtClean="0">
                <a:solidFill>
                  <a:srgbClr val="FF0000"/>
                </a:solidFill>
              </a:rPr>
              <a:t>', 'ac', '</a:t>
            </a:r>
            <a:r>
              <a:rPr lang="en-US" sz="3200" dirty="0" err="1" smtClean="0">
                <a:solidFill>
                  <a:srgbClr val="FF0000"/>
                </a:solidFill>
              </a:rPr>
              <a:t>abccc</a:t>
            </a:r>
            <a:r>
              <a:rPr lang="en-US" sz="3200" dirty="0" smtClean="0">
                <a:solidFill>
                  <a:srgbClr val="FF0000"/>
                </a:solidFill>
              </a:rPr>
              <a:t>'</a:t>
            </a:r>
            <a:r>
              <a:rPr lang="en-US" sz="3200" dirty="0" smtClean="0"/>
              <a:t>]</a:t>
            </a:r>
          </a:p>
          <a:p>
            <a:r>
              <a:rPr lang="en-US" sz="3200" dirty="0" smtClean="0">
                <a:solidFill>
                  <a:srgbClr val="7030A0"/>
                </a:solidFill>
              </a:rPr>
              <a:t>print</a:t>
            </a:r>
            <a:r>
              <a:rPr lang="en-US" sz="3200" dirty="0" smtClean="0"/>
              <a:t>(</a:t>
            </a:r>
            <a:r>
              <a:rPr lang="en-US" sz="3200" dirty="0" smtClean="0">
                <a:solidFill>
                  <a:schemeClr val="accent2"/>
                </a:solidFill>
              </a:rPr>
              <a:t>sorted</a:t>
            </a:r>
            <a:r>
              <a:rPr lang="en-US" sz="3200" dirty="0" smtClean="0"/>
              <a:t>(a))</a:t>
            </a:r>
          </a:p>
          <a:p>
            <a:r>
              <a:rPr lang="en-US" sz="3200" dirty="0" smtClean="0">
                <a:solidFill>
                  <a:schemeClr val="accent5">
                    <a:lumMod val="75000"/>
                  </a:schemeClr>
                </a:solidFill>
              </a:rPr>
              <a:t>################</a:t>
            </a:r>
          </a:p>
          <a:p>
            <a:r>
              <a:rPr lang="en-US" sz="3200" dirty="0" smtClean="0"/>
              <a:t>def </a:t>
            </a:r>
            <a:r>
              <a:rPr lang="en-US" sz="3200" dirty="0" err="1" smtClean="0"/>
              <a:t>mylensort</a:t>
            </a:r>
            <a:r>
              <a:rPr lang="en-US" sz="3200" dirty="0" smtClean="0"/>
              <a:t>(a):        </a:t>
            </a:r>
          </a:p>
          <a:p>
            <a:r>
              <a:rPr lang="en-US" sz="3200" dirty="0" smtClean="0"/>
              <a:t>	return </a:t>
            </a:r>
            <a:r>
              <a:rPr lang="en-US" sz="3200" dirty="0" err="1" smtClean="0">
                <a:solidFill>
                  <a:schemeClr val="accent2"/>
                </a:solidFill>
              </a:rPr>
              <a:t>len</a:t>
            </a:r>
            <a:r>
              <a:rPr lang="en-US" sz="3200" dirty="0" smtClean="0"/>
              <a:t>(a)</a:t>
            </a:r>
          </a:p>
          <a:p>
            <a:endParaRPr lang="en-US" sz="3200" dirty="0" smtClean="0"/>
          </a:p>
          <a:p>
            <a:r>
              <a:rPr lang="en-US" sz="3200" dirty="0" smtClean="0">
                <a:solidFill>
                  <a:srgbClr val="7030A0"/>
                </a:solidFill>
              </a:rPr>
              <a:t>print</a:t>
            </a:r>
            <a:r>
              <a:rPr lang="en-US" sz="3200" dirty="0" smtClean="0"/>
              <a:t>(</a:t>
            </a:r>
            <a:r>
              <a:rPr lang="en-US" sz="3200" dirty="0" smtClean="0">
                <a:solidFill>
                  <a:schemeClr val="accent2"/>
                </a:solidFill>
              </a:rPr>
              <a:t>sorted</a:t>
            </a:r>
            <a:r>
              <a:rPr lang="en-US" sz="3200" dirty="0" smtClean="0"/>
              <a:t>(a, key=</a:t>
            </a:r>
            <a:r>
              <a:rPr lang="en-US" sz="3200" dirty="0" err="1" smtClean="0"/>
              <a:t>mylensort</a:t>
            </a:r>
            <a:r>
              <a:rPr lang="en-US" sz="3200" dirty="0" smtClean="0"/>
              <a:t>))</a:t>
            </a:r>
            <a:endParaRPr lang="en-US" sz="3200" dirty="0"/>
          </a:p>
        </p:txBody>
      </p:sp>
      <p:pic>
        <p:nvPicPr>
          <p:cNvPr id="56322" name="Picture 2"/>
          <p:cNvPicPr>
            <a:picLocks noChangeAspect="1" noChangeArrowheads="1"/>
          </p:cNvPicPr>
          <p:nvPr/>
        </p:nvPicPr>
        <p:blipFill>
          <a:blip r:embed="rId2"/>
          <a:srcRect/>
          <a:stretch>
            <a:fillRect/>
          </a:stretch>
        </p:blipFill>
        <p:spPr bwMode="auto">
          <a:xfrm>
            <a:off x="4822114" y="3194816"/>
            <a:ext cx="6970493" cy="752003"/>
          </a:xfrm>
          <a:prstGeom prst="rect">
            <a:avLst/>
          </a:prstGeom>
          <a:noFill/>
          <a:ln w="9525">
            <a:noFill/>
            <a:miter lim="800000"/>
            <a:headEnd/>
            <a:tailEnd/>
          </a:ln>
          <a:effectLst/>
        </p:spPr>
      </p:pic>
      <p:pic>
        <p:nvPicPr>
          <p:cNvPr id="56323" name="Picture 3"/>
          <p:cNvPicPr>
            <a:picLocks noChangeAspect="1" noChangeArrowheads="1"/>
          </p:cNvPicPr>
          <p:nvPr/>
        </p:nvPicPr>
        <p:blipFill>
          <a:blip r:embed="rId3"/>
          <a:srcRect/>
          <a:stretch>
            <a:fillRect/>
          </a:stretch>
        </p:blipFill>
        <p:spPr bwMode="auto">
          <a:xfrm>
            <a:off x="4847075" y="6182547"/>
            <a:ext cx="7040125" cy="59374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dirty="0" smtClean="0"/>
              <a:t>So </a:t>
            </a:r>
            <a:r>
              <a:rPr lang="en-US" dirty="0" err="1" smtClean="0"/>
              <a:t>sanh</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và</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bộ</a:t>
            </a:r>
            <a:r>
              <a:rPr lang="en-US" dirty="0" smtClean="0"/>
              <a:t> </a:t>
            </a:r>
            <a:r>
              <a:rPr lang="en-US" dirty="0" err="1" smtClean="0"/>
              <a:t>nhớ</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gi</a:t>
            </a:r>
            <a:r>
              <a:rPr lang="vi-VN" dirty="0" smtClean="0"/>
              <a:t>ữ</a:t>
            </a:r>
            <a:r>
              <a:rPr lang="en-US" dirty="0" smtClean="0"/>
              <a:t>a sort() </a:t>
            </a:r>
            <a:r>
              <a:rPr lang="en-US" dirty="0" err="1" smtClean="0"/>
              <a:t>và</a:t>
            </a:r>
            <a:r>
              <a:rPr lang="en-US" dirty="0" smtClean="0"/>
              <a:t> sorted()</a:t>
            </a:r>
          </a:p>
          <a:p>
            <a:pPr>
              <a:buNone/>
            </a:pPr>
            <a:r>
              <a:rPr lang="en-US" dirty="0" smtClean="0">
                <a:hlinkClick r:id="rId2"/>
              </a:rPr>
              <a:t>https://viblo.asia/p/so-sanh-listsort-voi-sortedlist-trong-python-gDVK22MrKLj</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b="1" dirty="0" smtClean="0"/>
              <a:t>List </a:t>
            </a:r>
            <a:r>
              <a:rPr lang="en-US" b="1" dirty="0" err="1" smtClean="0"/>
              <a:t>và</a:t>
            </a:r>
            <a:r>
              <a:rPr lang="en-US" b="1" dirty="0" smtClean="0"/>
              <a:t> Function: </a:t>
            </a:r>
            <a:r>
              <a:rPr lang="en-US" dirty="0" smtClean="0"/>
              <a:t>list </a:t>
            </a:r>
            <a:r>
              <a:rPr lang="en-US" dirty="0" err="1" smtClean="0"/>
              <a:t>được</a:t>
            </a:r>
            <a:r>
              <a:rPr lang="en-US" dirty="0" smtClean="0"/>
              <a:t>  </a:t>
            </a:r>
            <a:r>
              <a:rPr lang="en-US" dirty="0" err="1" smtClean="0"/>
              <a:t>dùng</a:t>
            </a:r>
            <a:r>
              <a:rPr lang="en-US" dirty="0" smtClean="0"/>
              <a:t> </a:t>
            </a:r>
            <a:r>
              <a:rPr lang="en-US" dirty="0" err="1" smtClean="0"/>
              <a:t>như</a:t>
            </a:r>
            <a:r>
              <a:rPr lang="en-US" dirty="0" smtClean="0"/>
              <a:t> input  </a:t>
            </a:r>
            <a:r>
              <a:rPr lang="en-US" dirty="0" err="1" smtClean="0"/>
              <a:t>của</a:t>
            </a:r>
            <a:r>
              <a:rPr lang="en-US" dirty="0" smtClean="0"/>
              <a:t> </a:t>
            </a:r>
            <a:r>
              <a:rPr lang="en-US" dirty="0" err="1" smtClean="0"/>
              <a:t>một</a:t>
            </a:r>
            <a:r>
              <a:rPr lang="en-US" dirty="0" smtClean="0"/>
              <a:t> </a:t>
            </a:r>
            <a:r>
              <a:rPr lang="en-US" dirty="0" err="1" smtClean="0"/>
              <a:t>hàm</a:t>
            </a:r>
            <a:r>
              <a:rPr lang="en-US" dirty="0" smtClean="0"/>
              <a:t> </a:t>
            </a:r>
            <a:endParaRPr lang="en-US" dirty="0"/>
          </a:p>
        </p:txBody>
      </p:sp>
      <p:sp>
        <p:nvSpPr>
          <p:cNvPr id="57345" name="Rectangle 1"/>
          <p:cNvSpPr>
            <a:spLocks noChangeArrowheads="1"/>
          </p:cNvSpPr>
          <p:nvPr/>
        </p:nvSpPr>
        <p:spPr bwMode="auto">
          <a:xfrm>
            <a:off x="394139" y="2506717"/>
            <a:ext cx="6024085" cy="2585323"/>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33333"/>
                </a:solidFill>
                <a:effectLst/>
                <a:latin typeface="Consolas" pitchFamily="49" charset="0"/>
                <a:ea typeface="inherit"/>
                <a:cs typeface="Consolas" pitchFamily="49" charset="0"/>
              </a:rPr>
              <a:t>def</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1" i="0" u="none" strike="noStrike" cap="none" normalizeH="0" baseline="0" dirty="0" err="1" smtClean="0">
                <a:ln>
                  <a:noFill/>
                </a:ln>
                <a:solidFill>
                  <a:srgbClr val="990000"/>
                </a:solidFill>
                <a:effectLst/>
                <a:latin typeface="Consolas" pitchFamily="49" charset="0"/>
                <a:ea typeface="inherit"/>
                <a:cs typeface="Consolas" pitchFamily="49" charset="0"/>
              </a:rPr>
              <a:t>countOdds</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 </a:t>
            </a: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solidFill>
                  <a:srgbClr val="333333"/>
                </a:solidFill>
                <a:latin typeface="Consolas" pitchFamily="49" charset="0"/>
                <a:ea typeface="Menlo"/>
                <a:cs typeface="Consolas" pitchFamily="49" charset="0"/>
              </a:rPr>
              <a:t>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count =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0</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solidFill>
                  <a:srgbClr val="333333"/>
                </a:solidFill>
                <a:latin typeface="Consolas" pitchFamily="49" charset="0"/>
                <a:ea typeface="inherit"/>
                <a:cs typeface="Consolas" pitchFamily="49" charset="0"/>
              </a:rPr>
              <a:t>	</a:t>
            </a:r>
            <a:r>
              <a:rPr kumimoji="0" lang="en-US" sz="2000" b="1" i="0" u="none" strike="noStrike" cap="none" normalizeH="0" baseline="0" dirty="0" smtClean="0">
                <a:ln>
                  <a:noFill/>
                </a:ln>
                <a:solidFill>
                  <a:srgbClr val="333333"/>
                </a:solidFill>
                <a:effectLst/>
                <a:latin typeface="Consolas" pitchFamily="49" charset="0"/>
                <a:ea typeface="inherit"/>
                <a:cs typeface="Consolas" pitchFamily="49" charset="0"/>
              </a:rPr>
              <a:t>for</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item </a:t>
            </a:r>
            <a:r>
              <a:rPr kumimoji="0" lang="en-US" sz="2000" b="1" i="0" u="none" strike="noStrike" cap="none" normalizeH="0" baseline="0" dirty="0" smtClean="0">
                <a:ln>
                  <a:noFill/>
                </a:ln>
                <a:solidFill>
                  <a:srgbClr val="333333"/>
                </a:solidFill>
                <a:effectLst/>
                <a:latin typeface="Consolas" pitchFamily="49" charset="0"/>
                <a:ea typeface="inherit"/>
                <a:cs typeface="Consolas" pitchFamily="49" charset="0"/>
              </a:rPr>
              <a:t>in</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 </a:t>
            </a: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solidFill>
                  <a:srgbClr val="333333"/>
                </a:solidFill>
                <a:latin typeface="Consolas" pitchFamily="49" charset="0"/>
                <a:ea typeface="inherit"/>
                <a:cs typeface="Consolas" pitchFamily="49" charset="0"/>
              </a:rPr>
              <a:t>		</a:t>
            </a:r>
            <a:r>
              <a:rPr kumimoji="0" lang="en-US" sz="2000" b="1" i="0" u="none" strike="noStrike" cap="none" normalizeH="0" baseline="0" dirty="0" smtClean="0">
                <a:ln>
                  <a:noFill/>
                </a:ln>
                <a:solidFill>
                  <a:srgbClr val="333333"/>
                </a:solidFill>
                <a:effectLst/>
                <a:latin typeface="Consolas" pitchFamily="49" charset="0"/>
                <a:ea typeface="inherit"/>
                <a:cs typeface="Consolas" pitchFamily="49" charset="0"/>
              </a:rPr>
              <a:t>if</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(item %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solidFill>
                  <a:srgbClr val="333333"/>
                </a:solidFill>
                <a:latin typeface="Consolas" pitchFamily="49" charset="0"/>
                <a:ea typeface="Menlo"/>
                <a:cs typeface="Consolas" pitchFamily="49" charset="0"/>
              </a:rPr>
              <a:t>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count +=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solidFill>
                  <a:srgbClr val="333333"/>
                </a:solidFill>
                <a:latin typeface="Consolas" pitchFamily="49" charset="0"/>
                <a:ea typeface="inherit"/>
                <a:cs typeface="Consolas" pitchFamily="49" charset="0"/>
              </a:rPr>
              <a:t>	</a:t>
            </a:r>
            <a:r>
              <a:rPr kumimoji="0" lang="en-US" sz="2000" b="1" i="0" u="none" strike="noStrike" cap="none" normalizeH="0" baseline="0" dirty="0" smtClean="0">
                <a:ln>
                  <a:noFill/>
                </a:ln>
                <a:solidFill>
                  <a:srgbClr val="333333"/>
                </a:solidFill>
                <a:effectLst/>
                <a:latin typeface="Consolas" pitchFamily="49" charset="0"/>
                <a:ea typeface="inherit"/>
                <a:cs typeface="Consolas" pitchFamily="49" charset="0"/>
              </a:rPr>
              <a:t>return</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count </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solidFill>
                <a:srgbClr val="333333"/>
              </a:solidFill>
              <a:latin typeface="Consolas" pitchFamily="49" charset="0"/>
              <a:ea typeface="Menlo"/>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000" b="0" i="0" u="none" strike="noStrike" cap="none" normalizeH="0" baseline="0" dirty="0" err="1" smtClean="0">
                <a:ln>
                  <a:noFill/>
                </a:ln>
                <a:solidFill>
                  <a:srgbClr val="333333"/>
                </a:solidFill>
                <a:effectLst/>
                <a:latin typeface="Consolas" pitchFamily="49" charset="0"/>
                <a:ea typeface="Menlo"/>
                <a:cs typeface="Consolas" pitchFamily="49" charset="0"/>
              </a:rPr>
              <a:t>countOdds</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8</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21</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23</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24</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7346" name="Picture 2"/>
          <p:cNvPicPr>
            <a:picLocks noChangeAspect="1" noChangeArrowheads="1"/>
          </p:cNvPicPr>
          <p:nvPr/>
        </p:nvPicPr>
        <p:blipFill>
          <a:blip r:embed="rId2"/>
          <a:srcRect/>
          <a:stretch>
            <a:fillRect/>
          </a:stretch>
        </p:blipFill>
        <p:spPr bwMode="auto">
          <a:xfrm>
            <a:off x="7116818" y="3957144"/>
            <a:ext cx="1408385" cy="1173654"/>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b="1" dirty="0" err="1" smtClean="0"/>
              <a:t>Dùng</a:t>
            </a:r>
            <a:r>
              <a:rPr lang="en-US" b="1" dirty="0" smtClean="0"/>
              <a:t> </a:t>
            </a:r>
            <a:r>
              <a:rPr lang="en-US" b="1" dirty="0" err="1" smtClean="0"/>
              <a:t>hàm</a:t>
            </a:r>
            <a:r>
              <a:rPr lang="en-US" b="1" dirty="0" smtClean="0"/>
              <a:t> </a:t>
            </a:r>
            <a:r>
              <a:rPr lang="en-US" b="1" dirty="0" err="1" smtClean="0"/>
              <a:t>để</a:t>
            </a:r>
            <a:r>
              <a:rPr lang="en-US" b="1" dirty="0" smtClean="0"/>
              <a:t> </a:t>
            </a:r>
            <a:r>
              <a:rPr lang="en-US" b="1" dirty="0" err="1" smtClean="0"/>
              <a:t>thay</a:t>
            </a:r>
            <a:r>
              <a:rPr lang="en-US" b="1" dirty="0" smtClean="0"/>
              <a:t> </a:t>
            </a:r>
            <a:r>
              <a:rPr lang="en-US" b="1" dirty="0" err="1" smtClean="0"/>
              <a:t>đổi</a:t>
            </a:r>
            <a:r>
              <a:rPr lang="en-US" b="1" dirty="0" smtClean="0"/>
              <a:t> </a:t>
            </a:r>
            <a:r>
              <a:rPr lang="en-US" b="1" dirty="0" err="1" smtClean="0"/>
              <a:t>các</a:t>
            </a:r>
            <a:r>
              <a:rPr lang="en-US" b="1" dirty="0" smtClean="0"/>
              <a:t> </a:t>
            </a:r>
            <a:r>
              <a:rPr lang="en-US" b="1" dirty="0" err="1" smtClean="0"/>
              <a:t>giá</a:t>
            </a:r>
            <a:r>
              <a:rPr lang="en-US" b="1" dirty="0" smtClean="0"/>
              <a:t> </a:t>
            </a:r>
            <a:r>
              <a:rPr lang="en-US" b="1" dirty="0" err="1" smtClean="0"/>
              <a:t>trị</a:t>
            </a:r>
            <a:r>
              <a:rPr lang="en-US" b="1" dirty="0" smtClean="0"/>
              <a:t> </a:t>
            </a:r>
            <a:r>
              <a:rPr lang="en-US" b="1" dirty="0" err="1" smtClean="0"/>
              <a:t>của</a:t>
            </a:r>
            <a:r>
              <a:rPr lang="en-US" b="1" dirty="0" smtClean="0"/>
              <a:t> list</a:t>
            </a:r>
          </a:p>
          <a:p>
            <a:endParaRPr lang="en-US" dirty="0"/>
          </a:p>
        </p:txBody>
      </p:sp>
      <p:sp>
        <p:nvSpPr>
          <p:cNvPr id="58369" name="Rectangle 1"/>
          <p:cNvSpPr>
            <a:spLocks noChangeArrowheads="1"/>
          </p:cNvSpPr>
          <p:nvPr/>
        </p:nvSpPr>
        <p:spPr bwMode="auto">
          <a:xfrm>
            <a:off x="268014" y="2569779"/>
            <a:ext cx="5891036" cy="2708434"/>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3333"/>
                </a:solidFill>
                <a:effectLst/>
                <a:latin typeface="Consolas" pitchFamily="49" charset="0"/>
                <a:ea typeface="inherit"/>
                <a:cs typeface="Consolas" pitchFamily="49" charset="0"/>
              </a:rPr>
              <a:t>def</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1" i="0" u="none" strike="noStrike" cap="none" normalizeH="0" baseline="0" dirty="0" smtClean="0">
                <a:ln>
                  <a:noFill/>
                </a:ln>
                <a:solidFill>
                  <a:srgbClr val="990000"/>
                </a:solidFill>
                <a:effectLst/>
                <a:latin typeface="Consolas" pitchFamily="49" charset="0"/>
                <a:ea typeface="inherit"/>
                <a:cs typeface="Consolas" pitchFamily="49" charset="0"/>
              </a:rPr>
              <a:t>fill</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 value):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solidFill>
                  <a:srgbClr val="333333"/>
                </a:solidFill>
                <a:latin typeface="Consolas" pitchFamily="49" charset="0"/>
                <a:ea typeface="inherit"/>
                <a:cs typeface="Consolas" pitchFamily="49" charset="0"/>
              </a:rPr>
              <a:t>	</a:t>
            </a:r>
            <a:r>
              <a:rPr kumimoji="0" lang="en-US" sz="2400" b="1" i="0" u="none" strike="noStrike" cap="none" normalizeH="0" baseline="0" dirty="0" smtClean="0">
                <a:ln>
                  <a:noFill/>
                </a:ln>
                <a:solidFill>
                  <a:srgbClr val="333333"/>
                </a:solidFill>
                <a:effectLst/>
                <a:latin typeface="Consolas" pitchFamily="49" charset="0"/>
                <a:ea typeface="inherit"/>
                <a:cs typeface="Consolas" pitchFamily="49" charset="0"/>
              </a:rPr>
              <a:t>for</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err="1" smtClean="0">
                <a:ln>
                  <a:noFill/>
                </a:ln>
                <a:solidFill>
                  <a:srgbClr val="333333"/>
                </a:solidFill>
                <a:effectLst/>
                <a:latin typeface="Consolas" pitchFamily="49" charset="0"/>
                <a:ea typeface="Menlo"/>
                <a:cs typeface="Consolas" pitchFamily="49" charset="0"/>
              </a:rPr>
              <a:t>i</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1" i="0" u="none" strike="noStrike" cap="none" normalizeH="0" baseline="0" dirty="0" smtClean="0">
                <a:ln>
                  <a:noFill/>
                </a:ln>
                <a:solidFill>
                  <a:srgbClr val="333333"/>
                </a:solidFill>
                <a:effectLst/>
                <a:latin typeface="Consolas" pitchFamily="49" charset="0"/>
                <a:ea typeface="inherit"/>
                <a:cs typeface="Consolas" pitchFamily="49" charset="0"/>
              </a:rPr>
              <a:t>in</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range(</a:t>
            </a:r>
            <a:r>
              <a:rPr kumimoji="0" lang="en-US" sz="2400" b="0" i="0" u="none" strike="noStrike" cap="none" normalizeH="0" baseline="0" dirty="0" err="1" smtClean="0">
                <a:ln>
                  <a:noFill/>
                </a:ln>
                <a:solidFill>
                  <a:srgbClr val="333333"/>
                </a:solidFill>
                <a:effectLst/>
                <a:latin typeface="Consolas" pitchFamily="49" charset="0"/>
                <a:ea typeface="Menlo"/>
                <a:cs typeface="Consolas" pitchFamily="49" charset="0"/>
              </a:rPr>
              <a:t>len</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solidFill>
                  <a:srgbClr val="333333"/>
                </a:solidFill>
                <a:latin typeface="Consolas" pitchFamily="49" charset="0"/>
                <a:ea typeface="Menlo"/>
                <a:cs typeface="Consolas" pitchFamily="49" charset="0"/>
              </a:rPr>
              <a:t>		</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a:t>
            </a:r>
            <a:r>
              <a:rPr kumimoji="0" lang="en-US" sz="2400" b="0" i="0" u="none" strike="noStrike" cap="none" normalizeH="0" baseline="0" dirty="0" err="1" smtClean="0">
                <a:ln>
                  <a:noFill/>
                </a:ln>
                <a:solidFill>
                  <a:srgbClr val="333333"/>
                </a:solidFill>
                <a:effectLst/>
                <a:latin typeface="Consolas" pitchFamily="49" charset="0"/>
                <a:ea typeface="Menlo"/>
                <a:cs typeface="Consolas" pitchFamily="49" charset="0"/>
              </a:rPr>
              <a:t>i</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4</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"At first, a ="</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fill(a,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42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"After fill(a, 42), a ="</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a:t>
            </a:r>
            <a:r>
              <a:rPr kumimoji="0" lang="en-US" sz="3200" b="0" i="0" u="none" strike="noStrike" cap="none" normalizeH="0" baseline="0" dirty="0" smtClean="0">
                <a:ln>
                  <a:noFill/>
                </a:ln>
                <a:solidFill>
                  <a:schemeClr val="tx1"/>
                </a:solidFill>
                <a:effectLst/>
                <a:latin typeface="Arial" pitchFamily="34" charset="0"/>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8370" name="Picture 2"/>
          <p:cNvPicPr>
            <a:picLocks noChangeAspect="1" noChangeArrowheads="1"/>
          </p:cNvPicPr>
          <p:nvPr/>
        </p:nvPicPr>
        <p:blipFill>
          <a:blip r:embed="rId2"/>
          <a:srcRect/>
          <a:stretch>
            <a:fillRect/>
          </a:stretch>
        </p:blipFill>
        <p:spPr bwMode="auto">
          <a:xfrm>
            <a:off x="3392871" y="5425144"/>
            <a:ext cx="8370246" cy="1086013"/>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Tạo</a:t>
            </a:r>
            <a:r>
              <a:rPr lang="en-US" dirty="0" smtClean="0"/>
              <a:t> List</a:t>
            </a:r>
            <a:endParaRPr lang="en-US" dirty="0"/>
          </a:p>
        </p:txBody>
      </p:sp>
      <p:sp>
        <p:nvSpPr>
          <p:cNvPr id="3" name="Content Placeholder 2"/>
          <p:cNvSpPr>
            <a:spLocks noGrp="1"/>
          </p:cNvSpPr>
          <p:nvPr>
            <p:ph idx="1"/>
          </p:nvPr>
        </p:nvSpPr>
        <p:spPr/>
        <p:txBody>
          <a:bodyPr/>
          <a:lstStyle/>
          <a:p>
            <a:r>
              <a:rPr lang="en-US" b="1" dirty="0" smtClean="0"/>
              <a:t>List </a:t>
            </a:r>
            <a:r>
              <a:rPr lang="en-US" b="1" dirty="0" err="1" smtClean="0"/>
              <a:t>có</a:t>
            </a:r>
            <a:r>
              <a:rPr lang="en-US" b="1" dirty="0" smtClean="0"/>
              <a:t> </a:t>
            </a:r>
            <a:r>
              <a:rPr lang="en-US" b="1" dirty="0" err="1" smtClean="0"/>
              <a:t>một</a:t>
            </a:r>
            <a:r>
              <a:rPr lang="en-US" b="1" dirty="0" smtClean="0"/>
              <a:t> </a:t>
            </a:r>
            <a:r>
              <a:rPr lang="en-US" b="1" dirty="0" err="1" smtClean="0"/>
              <a:t>phần</a:t>
            </a:r>
            <a:r>
              <a:rPr lang="en-US" b="1" dirty="0" smtClean="0"/>
              <a:t> </a:t>
            </a:r>
            <a:r>
              <a:rPr lang="en-US" b="1" dirty="0" err="1" smtClean="0"/>
              <a:t>tử</a:t>
            </a:r>
            <a:endParaRPr lang="en-US" dirty="0"/>
          </a:p>
        </p:txBody>
      </p:sp>
      <p:sp>
        <p:nvSpPr>
          <p:cNvPr id="19457" name="Rectangle 1"/>
          <p:cNvSpPr>
            <a:spLocks noChangeArrowheads="1"/>
          </p:cNvSpPr>
          <p:nvPr/>
        </p:nvSpPr>
        <p:spPr bwMode="auto">
          <a:xfrm>
            <a:off x="693683" y="2743201"/>
            <a:ext cx="5876609" cy="2585323"/>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sz="3200" b="0" i="0" u="none" strike="noStrike" cap="none" normalizeH="0" baseline="0" dirty="0" smtClean="0">
                <a:ln>
                  <a:noFill/>
                </a:ln>
                <a:solidFill>
                  <a:srgbClr val="DD1144"/>
                </a:solidFill>
                <a:effectLst/>
                <a:latin typeface="Consolas" pitchFamily="49" charset="0"/>
                <a:ea typeface="Menlo"/>
                <a:cs typeface="Consolas" pitchFamily="49" charset="0"/>
              </a:rPr>
              <a:t>"hello"</a:t>
            </a: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b = [ </a:t>
            </a:r>
            <a:r>
              <a:rPr kumimoji="0" lang="en-US" sz="3200" b="0" i="0" u="none" strike="noStrike" cap="none" normalizeH="0" baseline="0" dirty="0" smtClean="0">
                <a:ln>
                  <a:noFill/>
                </a:ln>
                <a:solidFill>
                  <a:srgbClr val="008080"/>
                </a:solidFill>
                <a:effectLst/>
                <a:latin typeface="Consolas" pitchFamily="49" charset="0"/>
                <a:ea typeface="Menlo"/>
                <a:cs typeface="Consolas" pitchFamily="49" charset="0"/>
              </a:rPr>
              <a:t>42</a:t>
            </a: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print(type(a), </a:t>
            </a:r>
            <a:r>
              <a:rPr kumimoji="0" lang="en-US" sz="3200" b="0" i="0" u="none" strike="noStrike" cap="none" normalizeH="0" baseline="0" dirty="0" err="1" smtClean="0">
                <a:ln>
                  <a:noFill/>
                </a:ln>
                <a:solidFill>
                  <a:srgbClr val="333333"/>
                </a:solidFill>
                <a:effectLst/>
                <a:latin typeface="Consolas" pitchFamily="49" charset="0"/>
                <a:ea typeface="Menlo"/>
                <a:cs typeface="Consolas" pitchFamily="49" charset="0"/>
              </a:rPr>
              <a:t>len</a:t>
            </a: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(a),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print(type(b), </a:t>
            </a:r>
            <a:r>
              <a:rPr kumimoji="0" lang="en-US" sz="3200" b="0" i="0" u="none" strike="noStrike" cap="none" normalizeH="0" baseline="0" dirty="0" err="1" smtClean="0">
                <a:ln>
                  <a:noFill/>
                </a:ln>
                <a:solidFill>
                  <a:srgbClr val="333333"/>
                </a:solidFill>
                <a:effectLst/>
                <a:latin typeface="Consolas" pitchFamily="49" charset="0"/>
                <a:ea typeface="Menlo"/>
                <a:cs typeface="Consolas" pitchFamily="49" charset="0"/>
              </a:rPr>
              <a:t>len</a:t>
            </a: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(b), b)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print(a == b)</a:t>
            </a:r>
            <a:r>
              <a:rPr kumimoji="0" lang="en-US" sz="4000" b="0" i="0" u="none" strike="noStrike" cap="none" normalizeH="0" baseline="0" dirty="0" smtClean="0">
                <a:ln>
                  <a:noFill/>
                </a:ln>
                <a:solidFill>
                  <a:schemeClr val="tx1"/>
                </a:solidFill>
                <a:effectLst/>
                <a:latin typeface="Arial" pitchFamily="34" charset="0"/>
                <a:cs typeface="Arial" pitchFamily="34" charset="0"/>
              </a:rPr>
              <a:t> </a:t>
            </a:r>
            <a:endParaRPr kumimoji="0" lang="en-US" sz="6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9458" name="Picture 2"/>
          <p:cNvPicPr>
            <a:picLocks noChangeAspect="1" noChangeArrowheads="1"/>
          </p:cNvPicPr>
          <p:nvPr/>
        </p:nvPicPr>
        <p:blipFill>
          <a:blip r:embed="rId2"/>
          <a:srcRect/>
          <a:stretch>
            <a:fillRect/>
          </a:stretch>
        </p:blipFill>
        <p:spPr bwMode="auto">
          <a:xfrm>
            <a:off x="6589493" y="3584683"/>
            <a:ext cx="5250806" cy="1649468"/>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b="1" dirty="0" smtClean="0"/>
              <a:t>List comprehension (</a:t>
            </a:r>
            <a:r>
              <a:rPr lang="en-US" b="1" dirty="0" err="1" smtClean="0"/>
              <a:t>Cách</a:t>
            </a:r>
            <a:r>
              <a:rPr lang="en-US" b="1" dirty="0" smtClean="0"/>
              <a:t> </a:t>
            </a:r>
            <a:r>
              <a:rPr lang="en-US" b="1" dirty="0" err="1" smtClean="0"/>
              <a:t>tạo</a:t>
            </a:r>
            <a:r>
              <a:rPr lang="en-US" b="1" dirty="0" smtClean="0"/>
              <a:t> list </a:t>
            </a:r>
            <a:r>
              <a:rPr lang="en-US" b="1" dirty="0" err="1" smtClean="0"/>
              <a:t>mới</a:t>
            </a:r>
            <a:r>
              <a:rPr lang="en-US" b="1" dirty="0" smtClean="0"/>
              <a:t> </a:t>
            </a:r>
            <a:r>
              <a:rPr lang="en-US" b="1" dirty="0" err="1" smtClean="0"/>
              <a:t>ngắn</a:t>
            </a:r>
            <a:r>
              <a:rPr lang="en-US" b="1" dirty="0" smtClean="0"/>
              <a:t> </a:t>
            </a:r>
            <a:r>
              <a:rPr lang="en-US" b="1" dirty="0" err="1" smtClean="0"/>
              <a:t>gọn</a:t>
            </a:r>
            <a:r>
              <a:rPr lang="en-US" b="1" dirty="0" smtClean="0"/>
              <a:t>): </a:t>
            </a:r>
            <a:r>
              <a:rPr lang="vi-VN" dirty="0" smtClean="0"/>
              <a:t>là một biểu thức đi kèm với lệnh for được đặt trong cặp dấu ngoặc vuông [].</a:t>
            </a:r>
            <a:endParaRPr lang="en-US" b="1" dirty="0" smtClean="0"/>
          </a:p>
          <a:p>
            <a:endParaRPr lang="en-US" dirty="0"/>
          </a:p>
        </p:txBody>
      </p:sp>
      <p:sp>
        <p:nvSpPr>
          <p:cNvPr id="50177" name="Rectangle 1"/>
          <p:cNvSpPr>
            <a:spLocks noChangeArrowheads="1"/>
          </p:cNvSpPr>
          <p:nvPr/>
        </p:nvSpPr>
        <p:spPr bwMode="auto">
          <a:xfrm>
            <a:off x="504496" y="2853559"/>
            <a:ext cx="7646276" cy="1415772"/>
          </a:xfrm>
          <a:prstGeom prst="rect">
            <a:avLst/>
          </a:prstGeom>
          <a:solidFill>
            <a:srgbClr val="F4FBF4"/>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cub3 = [</a:t>
            </a:r>
            <a:r>
              <a:rPr kumimoji="0" lang="en-US" sz="2800" b="0" i="0" u="none" strike="noStrike" cap="none" normalizeH="0" baseline="0" dirty="0" smtClean="0">
                <a:ln>
                  <a:noFill/>
                </a:ln>
                <a:solidFill>
                  <a:srgbClr val="87711D"/>
                </a:solidFill>
                <a:effectLst/>
                <a:latin typeface="Arial Unicode MS" pitchFamily="34" charset="-128"/>
                <a:ea typeface="Menlo"/>
                <a:cs typeface="Arial" pitchFamily="34" charset="0"/>
              </a:rPr>
              <a:t>3</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 x </a:t>
            </a:r>
            <a:r>
              <a:rPr kumimoji="0" lang="en-US" sz="2800" b="0" i="0" u="none" strike="noStrike" cap="none" normalizeH="0" baseline="0" dirty="0" smtClean="0">
                <a:ln>
                  <a:noFill/>
                </a:ln>
                <a:solidFill>
                  <a:srgbClr val="AD2BEE"/>
                </a:solidFill>
                <a:effectLst/>
                <a:latin typeface="Arial Unicode MS" pitchFamily="34" charset="-128"/>
                <a:ea typeface="Menlo"/>
                <a:cs typeface="Arial" pitchFamily="34" charset="0"/>
              </a:rPr>
              <a:t>for</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x </a:t>
            </a:r>
            <a:r>
              <a:rPr kumimoji="0" lang="en-US" sz="2800" b="0" i="0" u="none" strike="noStrike" cap="none" normalizeH="0" baseline="0" dirty="0" smtClean="0">
                <a:ln>
                  <a:noFill/>
                </a:ln>
                <a:solidFill>
                  <a:srgbClr val="AD2BEE"/>
                </a:solidFill>
                <a:effectLst/>
                <a:latin typeface="Arial Unicode MS" pitchFamily="34" charset="-128"/>
                <a:ea typeface="Menlo"/>
                <a:cs typeface="Arial" pitchFamily="34" charset="0"/>
              </a:rPr>
              <a:t>in</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range(</a:t>
            </a:r>
            <a:r>
              <a:rPr kumimoji="0" lang="en-US" sz="2800" b="0" i="0" u="none" strike="noStrike" cap="none" normalizeH="0" baseline="0" dirty="0" smtClean="0">
                <a:ln>
                  <a:noFill/>
                </a:ln>
                <a:solidFill>
                  <a:srgbClr val="87711D"/>
                </a:solidFill>
                <a:effectLst/>
                <a:latin typeface="Arial Unicode MS" pitchFamily="34" charset="-128"/>
                <a:ea typeface="Menlo"/>
                <a:cs typeface="Arial" pitchFamily="34" charset="0"/>
              </a:rPr>
              <a:t>9</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Output: [1, 3, 9, 27, 81, 243, 729, 2187, 6561]</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AD2BEE"/>
                </a:solidFill>
                <a:effectLst/>
                <a:latin typeface="Arial Unicode MS" pitchFamily="34" charset="-128"/>
                <a:ea typeface="Menlo"/>
                <a:cs typeface="Arial" pitchFamily="34" charset="0"/>
              </a:rPr>
              <a:t>print</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(cub3)</a:t>
            </a:r>
            <a:r>
              <a:rPr kumimoji="0" lang="en-US" sz="3600" b="0" i="0" u="none" strike="noStrike" cap="none" normalizeH="0" baseline="0" dirty="0" smtClean="0">
                <a:ln>
                  <a:noFill/>
                </a:ln>
                <a:solidFill>
                  <a:schemeClr val="tx1"/>
                </a:solidFill>
                <a:effectLst/>
                <a:latin typeface="Arial" pitchFamily="34" charset="0"/>
                <a:cs typeface="Arial" pitchFamily="34" charset="0"/>
              </a:rPr>
              <a:t> </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600052" y="4521341"/>
            <a:ext cx="2762295" cy="369332"/>
          </a:xfrm>
          <a:prstGeom prst="rect">
            <a:avLst/>
          </a:prstGeom>
        </p:spPr>
        <p:txBody>
          <a:bodyPr wrap="none">
            <a:spAutoFit/>
          </a:bodyPr>
          <a:lstStyle/>
          <a:p>
            <a:r>
              <a:rPr lang="vi-VN" dirty="0" smtClean="0"/>
              <a:t>Code trên tương đương với:</a:t>
            </a:r>
            <a:endParaRPr lang="en-US" dirty="0"/>
          </a:p>
        </p:txBody>
      </p:sp>
      <p:sp>
        <p:nvSpPr>
          <p:cNvPr id="50178" name="Rectangle 2"/>
          <p:cNvSpPr>
            <a:spLocks noChangeArrowheads="1"/>
          </p:cNvSpPr>
          <p:nvPr/>
        </p:nvSpPr>
        <p:spPr bwMode="auto">
          <a:xfrm>
            <a:off x="709444" y="4979809"/>
            <a:ext cx="4004301" cy="1846659"/>
          </a:xfrm>
          <a:prstGeom prst="rect">
            <a:avLst/>
          </a:prstGeom>
          <a:solidFill>
            <a:srgbClr val="F4FBF4"/>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cub3 =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AD2BEE"/>
                </a:solidFill>
                <a:effectLst/>
                <a:latin typeface="Arial Unicode MS" pitchFamily="34" charset="-128"/>
                <a:ea typeface="Menlo"/>
                <a:cs typeface="Arial" pitchFamily="34" charset="0"/>
              </a:rPr>
              <a:t>for</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x </a:t>
            </a:r>
            <a:r>
              <a:rPr kumimoji="0" lang="en-US" sz="2800" b="0" i="0" u="none" strike="noStrike" cap="none" normalizeH="0" baseline="0" dirty="0" smtClean="0">
                <a:ln>
                  <a:noFill/>
                </a:ln>
                <a:solidFill>
                  <a:srgbClr val="AD2BEE"/>
                </a:solidFill>
                <a:effectLst/>
                <a:latin typeface="Arial Unicode MS" pitchFamily="34" charset="-128"/>
                <a:ea typeface="Menlo"/>
                <a:cs typeface="Arial" pitchFamily="34" charset="0"/>
              </a:rPr>
              <a:t>in</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range (</a:t>
            </a:r>
            <a:r>
              <a:rPr kumimoji="0" lang="en-US" sz="2800" b="0" i="0" u="none" strike="noStrike" cap="none" normalizeH="0" baseline="0" dirty="0" smtClean="0">
                <a:ln>
                  <a:noFill/>
                </a:ln>
                <a:solidFill>
                  <a:srgbClr val="87711D"/>
                </a:solidFill>
                <a:effectLst/>
                <a:latin typeface="Arial Unicode MS" pitchFamily="34" charset="-128"/>
                <a:ea typeface="Menlo"/>
                <a:cs typeface="Arial" pitchFamily="34" charset="0"/>
              </a:rPr>
              <a:t>9</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2800" dirty="0" smtClean="0">
                <a:solidFill>
                  <a:srgbClr val="131513"/>
                </a:solidFill>
                <a:latin typeface="Arial Unicode MS" pitchFamily="34" charset="-128"/>
                <a:ea typeface="Menlo"/>
                <a:cs typeface="Arial" pitchFamily="34" charset="0"/>
              </a:rPr>
              <a:t>	</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cub3.append(</a:t>
            </a:r>
            <a:r>
              <a:rPr kumimoji="0" lang="en-US" sz="2800" b="0" i="0" u="none" strike="noStrike" cap="none" normalizeH="0" baseline="0" dirty="0" smtClean="0">
                <a:ln>
                  <a:noFill/>
                </a:ln>
                <a:solidFill>
                  <a:srgbClr val="87711D"/>
                </a:solidFill>
                <a:effectLst/>
                <a:latin typeface="Arial Unicode MS" pitchFamily="34" charset="-128"/>
                <a:ea typeface="Menlo"/>
                <a:cs typeface="Arial" pitchFamily="34" charset="0"/>
              </a:rPr>
              <a:t>3</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**x)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AD2BEE"/>
                </a:solidFill>
                <a:effectLst/>
                <a:latin typeface="Arial Unicode MS" pitchFamily="34" charset="-128"/>
                <a:ea typeface="Menlo"/>
                <a:cs typeface="Arial" pitchFamily="34" charset="0"/>
              </a:rPr>
              <a:t>print</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(cub3)</a:t>
            </a:r>
            <a:r>
              <a:rPr kumimoji="0" lang="en-US" sz="3600" b="0" i="0" u="none" strike="noStrike" cap="none" normalizeH="0" baseline="0" dirty="0" smtClean="0">
                <a:ln>
                  <a:noFill/>
                </a:ln>
                <a:solidFill>
                  <a:schemeClr val="tx1"/>
                </a:solidFill>
                <a:effectLst/>
                <a:latin typeface="Arial" pitchFamily="34" charset="0"/>
                <a:cs typeface="Arial" pitchFamily="34" charset="0"/>
              </a:rPr>
              <a:t> </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endParaRPr lang="en-US"/>
          </a:p>
        </p:txBody>
      </p:sp>
      <p:sp>
        <p:nvSpPr>
          <p:cNvPr id="48129" name="Rectangle 1"/>
          <p:cNvSpPr>
            <a:spLocks noChangeArrowheads="1"/>
          </p:cNvSpPr>
          <p:nvPr/>
        </p:nvSpPr>
        <p:spPr bwMode="auto">
          <a:xfrm>
            <a:off x="504496" y="2333297"/>
            <a:ext cx="11152092" cy="4185761"/>
          </a:xfrm>
          <a:prstGeom prst="rect">
            <a:avLst/>
          </a:prstGeom>
          <a:solidFill>
            <a:srgbClr val="F4FBF4"/>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cub3 = [</a:t>
            </a:r>
            <a:r>
              <a:rPr kumimoji="0" lang="en-US" sz="2400" b="0" i="0" u="none" strike="noStrike" cap="none" normalizeH="0" baseline="0" dirty="0" smtClean="0">
                <a:ln>
                  <a:noFill/>
                </a:ln>
                <a:solidFill>
                  <a:srgbClr val="87711D"/>
                </a:solidFill>
                <a:effectLst/>
                <a:latin typeface="Arial Unicode MS" pitchFamily="34" charset="-128"/>
                <a:ea typeface="Menlo"/>
                <a:cs typeface="Arial" pitchFamily="34" charset="0"/>
              </a:rPr>
              <a:t>3</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 x </a:t>
            </a:r>
            <a:r>
              <a:rPr kumimoji="0" lang="en-US" sz="2400" b="0" i="0" u="none" strike="noStrike" cap="none" normalizeH="0" baseline="0" dirty="0" smtClean="0">
                <a:ln>
                  <a:noFill/>
                </a:ln>
                <a:solidFill>
                  <a:srgbClr val="AD2BEE"/>
                </a:solidFill>
                <a:effectLst/>
                <a:latin typeface="Arial Unicode MS" pitchFamily="34" charset="-128"/>
                <a:ea typeface="Menlo"/>
                <a:cs typeface="Arial" pitchFamily="34" charset="0"/>
              </a:rPr>
              <a:t>for</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x </a:t>
            </a:r>
            <a:r>
              <a:rPr kumimoji="0" lang="en-US" sz="2400" b="0" i="0" u="none" strike="noStrike" cap="none" normalizeH="0" baseline="0" dirty="0" smtClean="0">
                <a:ln>
                  <a:noFill/>
                </a:ln>
                <a:solidFill>
                  <a:srgbClr val="AD2BEE"/>
                </a:solidFill>
                <a:effectLst/>
                <a:latin typeface="Arial Unicode MS" pitchFamily="34" charset="-128"/>
                <a:ea typeface="Menlo"/>
                <a:cs typeface="Arial" pitchFamily="34" charset="0"/>
              </a:rPr>
              <a:t>in</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range(</a:t>
            </a:r>
            <a:r>
              <a:rPr kumimoji="0" lang="en-US" sz="2400" b="0" i="0" u="none" strike="noStrike" cap="none" normalizeH="0" baseline="0" dirty="0" smtClean="0">
                <a:ln>
                  <a:noFill/>
                </a:ln>
                <a:solidFill>
                  <a:srgbClr val="87711D"/>
                </a:solidFill>
                <a:effectLst/>
                <a:latin typeface="Arial Unicode MS" pitchFamily="34" charset="-128"/>
                <a:ea typeface="Menlo"/>
                <a:cs typeface="Arial" pitchFamily="34" charset="0"/>
              </a:rPr>
              <a:t>9</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400" b="0" i="0" u="none" strike="noStrike" cap="none" normalizeH="0" baseline="0" dirty="0" smtClean="0">
                <a:ln>
                  <a:noFill/>
                </a:ln>
                <a:solidFill>
                  <a:srgbClr val="AD2BEE"/>
                </a:solidFill>
                <a:effectLst/>
                <a:latin typeface="Arial Unicode MS" pitchFamily="34" charset="-128"/>
                <a:ea typeface="Menlo"/>
                <a:cs typeface="Arial" pitchFamily="34" charset="0"/>
              </a:rPr>
              <a:t>if</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x &gt; </a:t>
            </a:r>
            <a:r>
              <a:rPr kumimoji="0" lang="en-US" sz="2400" b="0" i="0" u="none" strike="noStrike" cap="none" normalizeH="0" baseline="0" dirty="0" smtClean="0">
                <a:ln>
                  <a:noFill/>
                </a:ln>
                <a:solidFill>
                  <a:srgbClr val="87711D"/>
                </a:solidFill>
                <a:effectLst/>
                <a:latin typeface="Arial Unicode MS" pitchFamily="34" charset="-128"/>
                <a:ea typeface="Menlo"/>
                <a:cs typeface="Arial" pitchFamily="34" charset="0"/>
              </a:rPr>
              <a:t>4</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400" b="0" i="0" u="none" strike="noStrike" cap="none" normalizeH="0" baseline="0" dirty="0" smtClean="0">
                <a:ln>
                  <a:noFill/>
                </a:ln>
                <a:solidFill>
                  <a:srgbClr val="809980"/>
                </a:solidFill>
                <a:effectLst/>
                <a:latin typeface="Arial Unicode MS" pitchFamily="34" charset="-128"/>
                <a:ea typeface="Menlo"/>
                <a:cs typeface="Arial" pitchFamily="34" charset="0"/>
              </a:rPr>
              <a:t># Output: [243, 729, 2187, 6561]</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AD2BEE"/>
                </a:solidFill>
                <a:effectLst/>
                <a:latin typeface="Arial Unicode MS" pitchFamily="34" charset="-128"/>
                <a:ea typeface="Menlo"/>
                <a:cs typeface="Arial" pitchFamily="34" charset="0"/>
              </a:rPr>
              <a:t>print</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(cub3)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131513"/>
                </a:solidFill>
                <a:effectLst/>
                <a:latin typeface="Arial Unicode MS" pitchFamily="34" charset="-128"/>
                <a:ea typeface="Menlo"/>
                <a:cs typeface="Arial" pitchFamily="34" charset="0"/>
              </a:rPr>
              <a:t>so_le</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 [x </a:t>
            </a:r>
            <a:r>
              <a:rPr kumimoji="0" lang="en-US" sz="2400" b="0" i="0" u="none" strike="noStrike" cap="none" normalizeH="0" baseline="0" dirty="0" smtClean="0">
                <a:ln>
                  <a:noFill/>
                </a:ln>
                <a:solidFill>
                  <a:srgbClr val="AD2BEE"/>
                </a:solidFill>
                <a:effectLst/>
                <a:latin typeface="Arial Unicode MS" pitchFamily="34" charset="-128"/>
                <a:ea typeface="Menlo"/>
                <a:cs typeface="Arial" pitchFamily="34" charset="0"/>
              </a:rPr>
              <a:t>for</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x </a:t>
            </a:r>
            <a:r>
              <a:rPr kumimoji="0" lang="en-US" sz="2400" b="0" i="0" u="none" strike="noStrike" cap="none" normalizeH="0" baseline="0" dirty="0" smtClean="0">
                <a:ln>
                  <a:noFill/>
                </a:ln>
                <a:solidFill>
                  <a:srgbClr val="AD2BEE"/>
                </a:solidFill>
                <a:effectLst/>
                <a:latin typeface="Arial Unicode MS" pitchFamily="34" charset="-128"/>
                <a:ea typeface="Menlo"/>
                <a:cs typeface="Arial" pitchFamily="34" charset="0"/>
              </a:rPr>
              <a:t>in</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range (</a:t>
            </a:r>
            <a:r>
              <a:rPr kumimoji="0" lang="en-US" sz="2400" b="0" i="0" u="none" strike="noStrike" cap="none" normalizeH="0" baseline="0" dirty="0" smtClean="0">
                <a:ln>
                  <a:noFill/>
                </a:ln>
                <a:solidFill>
                  <a:srgbClr val="87711D"/>
                </a:solidFill>
                <a:effectLst/>
                <a:latin typeface="Arial Unicode MS" pitchFamily="34" charset="-128"/>
                <a:ea typeface="Menlo"/>
                <a:cs typeface="Arial" pitchFamily="34" charset="0"/>
              </a:rPr>
              <a:t>18</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400" b="0" i="0" u="none" strike="noStrike" cap="none" normalizeH="0" baseline="0" dirty="0" smtClean="0">
                <a:ln>
                  <a:noFill/>
                </a:ln>
                <a:solidFill>
                  <a:srgbClr val="AD2BEE"/>
                </a:solidFill>
                <a:effectLst/>
                <a:latin typeface="Arial Unicode MS" pitchFamily="34" charset="-128"/>
                <a:ea typeface="Menlo"/>
                <a:cs typeface="Arial" pitchFamily="34" charset="0"/>
              </a:rPr>
              <a:t>if</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x % </a:t>
            </a:r>
            <a:r>
              <a:rPr kumimoji="0" lang="en-US" sz="2400" b="0" i="0" u="none" strike="noStrike" cap="none" normalizeH="0" baseline="0" dirty="0" smtClean="0">
                <a:ln>
                  <a:noFill/>
                </a:ln>
                <a:solidFill>
                  <a:srgbClr val="87711D"/>
                </a:solidFill>
                <a:effectLst/>
                <a:latin typeface="Arial Unicode MS" pitchFamily="34" charset="-128"/>
                <a:ea typeface="Menlo"/>
                <a:cs typeface="Arial" pitchFamily="34" charset="0"/>
              </a:rPr>
              <a:t>2</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 </a:t>
            </a:r>
            <a:r>
              <a:rPr kumimoji="0" lang="en-US" sz="2400" b="0" i="0" u="none" strike="noStrike" cap="none" normalizeH="0" baseline="0" dirty="0" smtClean="0">
                <a:ln>
                  <a:noFill/>
                </a:ln>
                <a:solidFill>
                  <a:srgbClr val="87711D"/>
                </a:solidFill>
                <a:effectLst/>
                <a:latin typeface="Arial Unicode MS" pitchFamily="34" charset="-128"/>
                <a:ea typeface="Menlo"/>
                <a:cs typeface="Arial" pitchFamily="34" charset="0"/>
              </a:rPr>
              <a:t>1</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809980"/>
                </a:solidFill>
                <a:effectLst/>
                <a:latin typeface="Arial Unicode MS" pitchFamily="34" charset="-128"/>
                <a:ea typeface="Menlo"/>
                <a:cs typeface="Arial" pitchFamily="34" charset="0"/>
              </a:rPr>
              <a:t># Output: [1, 3, 5, 7, 9, 11, 13, 15, 17]</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AD2BEE"/>
                </a:solidFill>
                <a:effectLst/>
                <a:latin typeface="Arial Unicode MS" pitchFamily="34" charset="-128"/>
                <a:ea typeface="Menlo"/>
                <a:cs typeface="Arial" pitchFamily="34" charset="0"/>
              </a:rPr>
              <a:t>print</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2400" b="0" i="0" u="none" strike="noStrike" cap="none" normalizeH="0" baseline="0" dirty="0" err="1" smtClean="0">
                <a:ln>
                  <a:noFill/>
                </a:ln>
                <a:solidFill>
                  <a:srgbClr val="131513"/>
                </a:solidFill>
                <a:effectLst/>
                <a:latin typeface="Arial Unicode MS" pitchFamily="34" charset="-128"/>
                <a:ea typeface="Menlo"/>
                <a:cs typeface="Arial" pitchFamily="34" charset="0"/>
              </a:rPr>
              <a:t>so_le</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131513"/>
                </a:solidFill>
                <a:effectLst/>
                <a:latin typeface="Arial Unicode MS" pitchFamily="34" charset="-128"/>
                <a:ea typeface="Menlo"/>
                <a:cs typeface="Arial" pitchFamily="34" charset="0"/>
              </a:rPr>
              <a:t>noi_list</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 [</a:t>
            </a:r>
            <a:r>
              <a:rPr kumimoji="0" lang="en-US" sz="2400" b="0" i="0" u="none" strike="noStrike" cap="none" normalizeH="0" baseline="0" dirty="0" err="1" smtClean="0">
                <a:ln>
                  <a:noFill/>
                </a:ln>
                <a:solidFill>
                  <a:srgbClr val="131513"/>
                </a:solidFill>
                <a:effectLst/>
                <a:latin typeface="Arial Unicode MS" pitchFamily="34" charset="-128"/>
                <a:ea typeface="Menlo"/>
                <a:cs typeface="Arial" pitchFamily="34" charset="0"/>
              </a:rPr>
              <a:t>x+y</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400" b="0" i="0" u="none" strike="noStrike" cap="none" normalizeH="0" baseline="0" dirty="0" smtClean="0">
                <a:ln>
                  <a:noFill/>
                </a:ln>
                <a:solidFill>
                  <a:srgbClr val="AD2BEE"/>
                </a:solidFill>
                <a:effectLst/>
                <a:latin typeface="Arial Unicode MS" pitchFamily="34" charset="-128"/>
                <a:ea typeface="Menlo"/>
                <a:cs typeface="Arial" pitchFamily="34" charset="0"/>
              </a:rPr>
              <a:t>for</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x </a:t>
            </a:r>
            <a:r>
              <a:rPr kumimoji="0" lang="en-US" sz="2400" b="0" i="0" u="none" strike="noStrike" cap="none" normalizeH="0" baseline="0" dirty="0" smtClean="0">
                <a:ln>
                  <a:noFill/>
                </a:ln>
                <a:solidFill>
                  <a:srgbClr val="AD2BEE"/>
                </a:solidFill>
                <a:effectLst/>
                <a:latin typeface="Arial Unicode MS" pitchFamily="34" charset="-128"/>
                <a:ea typeface="Menlo"/>
                <a:cs typeface="Arial" pitchFamily="34" charset="0"/>
              </a:rPr>
              <a:t>in</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400" b="0" i="0" u="none" strike="noStrike" cap="none" normalizeH="0" baseline="0" dirty="0" smtClean="0">
                <a:ln>
                  <a:noFill/>
                </a:ln>
                <a:solidFill>
                  <a:srgbClr val="29A329"/>
                </a:solidFill>
                <a:effectLst/>
                <a:latin typeface="Arial Unicode MS" pitchFamily="34" charset="-128"/>
                <a:ea typeface="Menlo"/>
                <a:cs typeface="Arial" pitchFamily="34" charset="0"/>
              </a:rPr>
              <a:t>'</a:t>
            </a:r>
            <a:r>
              <a:rPr kumimoji="0" lang="en-US" sz="2400" b="0" i="0" u="none" strike="noStrike" cap="none" normalizeH="0" baseline="0" dirty="0" err="1" smtClean="0">
                <a:ln>
                  <a:noFill/>
                </a:ln>
                <a:solidFill>
                  <a:srgbClr val="29A329"/>
                </a:solidFill>
                <a:effectLst/>
                <a:latin typeface="Arial Unicode MS" pitchFamily="34" charset="-128"/>
                <a:ea typeface="Menlo"/>
                <a:cs typeface="Arial" pitchFamily="34" charset="0"/>
              </a:rPr>
              <a:t>Ngôn</a:t>
            </a:r>
            <a:r>
              <a:rPr kumimoji="0" lang="en-US" sz="2400" b="0" i="0" u="none" strike="noStrike" cap="none" normalizeH="0" baseline="0" dirty="0" smtClean="0">
                <a:ln>
                  <a:noFill/>
                </a:ln>
                <a:solidFill>
                  <a:srgbClr val="29A329"/>
                </a:solidFill>
                <a:effectLst/>
                <a:latin typeface="Arial Unicode MS" pitchFamily="34" charset="-128"/>
                <a:ea typeface="Menlo"/>
                <a:cs typeface="Arial" pitchFamily="34" charset="0"/>
              </a:rPr>
              <a:t> </a:t>
            </a:r>
            <a:r>
              <a:rPr kumimoji="0" lang="en-US" sz="2400" b="0" i="0" u="none" strike="noStrike" cap="none" normalizeH="0" baseline="0" dirty="0" err="1" smtClean="0">
                <a:ln>
                  <a:noFill/>
                </a:ln>
                <a:solidFill>
                  <a:srgbClr val="29A329"/>
                </a:solidFill>
                <a:effectLst/>
                <a:latin typeface="Arial Unicode MS" pitchFamily="34" charset="-128"/>
                <a:ea typeface="Menlo"/>
                <a:cs typeface="Arial" pitchFamily="34" charset="0"/>
              </a:rPr>
              <a:t>ngữ</a:t>
            </a:r>
            <a:r>
              <a:rPr kumimoji="0" lang="en-US" sz="2400" b="0" i="0" u="none" strike="noStrike" cap="none" normalizeH="0" baseline="0" dirty="0" smtClean="0">
                <a:ln>
                  <a:noFill/>
                </a:ln>
                <a:solidFill>
                  <a:srgbClr val="29A329"/>
                </a:solidFill>
                <a:effectLst/>
                <a:latin typeface="Arial Unicode MS" pitchFamily="34" charset="-128"/>
                <a:ea typeface="Menlo"/>
                <a:cs typeface="Arial" pitchFamily="34" charset="0"/>
              </a:rPr>
              <a:t> '</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2400" b="0" i="0" u="none" strike="noStrike" cap="none" normalizeH="0" baseline="0" dirty="0" smtClean="0">
                <a:ln>
                  <a:noFill/>
                </a:ln>
                <a:solidFill>
                  <a:srgbClr val="29A329"/>
                </a:solidFill>
                <a:effectLst/>
                <a:latin typeface="Arial Unicode MS" pitchFamily="34" charset="-128"/>
                <a:ea typeface="Menlo"/>
                <a:cs typeface="Arial" pitchFamily="34" charset="0"/>
              </a:rPr>
              <a:t>'</a:t>
            </a:r>
            <a:r>
              <a:rPr kumimoji="0" lang="en-US" sz="2400" b="0" i="0" u="none" strike="noStrike" cap="none" normalizeH="0" baseline="0" dirty="0" err="1" smtClean="0">
                <a:ln>
                  <a:noFill/>
                </a:ln>
                <a:solidFill>
                  <a:srgbClr val="29A329"/>
                </a:solidFill>
                <a:effectLst/>
                <a:latin typeface="Arial Unicode MS" pitchFamily="34" charset="-128"/>
                <a:ea typeface="Menlo"/>
                <a:cs typeface="Arial" pitchFamily="34" charset="0"/>
              </a:rPr>
              <a:t>Lập</a:t>
            </a:r>
            <a:r>
              <a:rPr kumimoji="0" lang="en-US" sz="2400" b="0" i="0" u="none" strike="noStrike" cap="none" normalizeH="0" baseline="0" dirty="0" smtClean="0">
                <a:ln>
                  <a:noFill/>
                </a:ln>
                <a:solidFill>
                  <a:srgbClr val="29A329"/>
                </a:solidFill>
                <a:effectLst/>
                <a:latin typeface="Arial Unicode MS" pitchFamily="34" charset="-128"/>
                <a:ea typeface="Menlo"/>
                <a:cs typeface="Arial" pitchFamily="34" charset="0"/>
              </a:rPr>
              <a:t> </a:t>
            </a:r>
            <a:r>
              <a:rPr kumimoji="0" lang="en-US" sz="2400" b="0" i="0" u="none" strike="noStrike" cap="none" normalizeH="0" baseline="0" dirty="0" err="1" smtClean="0">
                <a:ln>
                  <a:noFill/>
                </a:ln>
                <a:solidFill>
                  <a:srgbClr val="29A329"/>
                </a:solidFill>
                <a:effectLst/>
                <a:latin typeface="Arial Unicode MS" pitchFamily="34" charset="-128"/>
                <a:ea typeface="Menlo"/>
                <a:cs typeface="Arial" pitchFamily="34" charset="0"/>
              </a:rPr>
              <a:t>trình</a:t>
            </a:r>
            <a:r>
              <a:rPr kumimoji="0" lang="en-US" sz="2400" b="0" i="0" u="none" strike="noStrike" cap="none" normalizeH="0" baseline="0" dirty="0" smtClean="0">
                <a:ln>
                  <a:noFill/>
                </a:ln>
                <a:solidFill>
                  <a:srgbClr val="29A329"/>
                </a:solidFill>
                <a:effectLst/>
                <a:latin typeface="Arial Unicode MS" pitchFamily="34" charset="-128"/>
                <a:ea typeface="Menlo"/>
                <a:cs typeface="Arial" pitchFamily="34" charset="0"/>
              </a:rPr>
              <a:t> '</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400" b="0" i="0" u="none" strike="noStrike" cap="none" normalizeH="0" baseline="0" dirty="0" smtClean="0">
                <a:ln>
                  <a:noFill/>
                </a:ln>
                <a:solidFill>
                  <a:srgbClr val="AD2BEE"/>
                </a:solidFill>
                <a:effectLst/>
                <a:latin typeface="Arial Unicode MS" pitchFamily="34" charset="-128"/>
                <a:ea typeface="Menlo"/>
                <a:cs typeface="Arial" pitchFamily="34" charset="0"/>
              </a:rPr>
              <a:t>for</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y </a:t>
            </a:r>
            <a:r>
              <a:rPr kumimoji="0" lang="en-US" sz="2400" b="0" i="0" u="none" strike="noStrike" cap="none" normalizeH="0" baseline="0" dirty="0" smtClean="0">
                <a:ln>
                  <a:noFill/>
                </a:ln>
                <a:solidFill>
                  <a:srgbClr val="AD2BEE"/>
                </a:solidFill>
                <a:effectLst/>
                <a:latin typeface="Arial Unicode MS" pitchFamily="34" charset="-128"/>
                <a:ea typeface="Menlo"/>
                <a:cs typeface="Arial" pitchFamily="34" charset="0"/>
              </a:rPr>
              <a:t>in</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400" b="0" i="0" u="none" strike="noStrike" cap="none" normalizeH="0" baseline="0" dirty="0" smtClean="0">
                <a:ln>
                  <a:noFill/>
                </a:ln>
                <a:solidFill>
                  <a:srgbClr val="29A329"/>
                </a:solidFill>
                <a:effectLst/>
                <a:latin typeface="Arial Unicode MS" pitchFamily="34" charset="-128"/>
                <a:ea typeface="Menlo"/>
                <a:cs typeface="Arial" pitchFamily="34" charset="0"/>
              </a:rPr>
              <a:t>'</a:t>
            </a:r>
            <a:r>
              <a:rPr kumimoji="0" lang="en-US" sz="2400" b="0" i="0" u="none" strike="noStrike" cap="none" normalizeH="0" baseline="0" dirty="0" err="1" smtClean="0">
                <a:ln>
                  <a:noFill/>
                </a:ln>
                <a:solidFill>
                  <a:srgbClr val="29A329"/>
                </a:solidFill>
                <a:effectLst/>
                <a:latin typeface="Arial Unicode MS" pitchFamily="34" charset="-128"/>
                <a:ea typeface="Menlo"/>
                <a:cs typeface="Arial" pitchFamily="34" charset="0"/>
              </a:rPr>
              <a:t>Python'</a:t>
            </a:r>
            <a:r>
              <a:rPr kumimoji="0" lang="en-US" sz="24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2400" b="0" i="0" u="none" strike="noStrike" cap="none" normalizeH="0" baseline="0" dirty="0" err="1" smtClean="0">
                <a:ln>
                  <a:noFill/>
                </a:ln>
                <a:solidFill>
                  <a:srgbClr val="29A329"/>
                </a:solidFill>
                <a:effectLst/>
                <a:latin typeface="Arial Unicode MS" pitchFamily="34" charset="-128"/>
                <a:ea typeface="Menlo"/>
                <a:cs typeface="Arial" pitchFamily="34" charset="0"/>
              </a:rPr>
              <a:t>'C</a:t>
            </a:r>
            <a:r>
              <a:rPr kumimoji="0" lang="en-US" sz="2400" b="0" i="0" u="none" strike="noStrike" cap="none" normalizeH="0" baseline="0" dirty="0" smtClean="0">
                <a:ln>
                  <a:noFill/>
                </a:ln>
                <a:solidFill>
                  <a:srgbClr val="29A329"/>
                </a:solidFill>
                <a:effectLst/>
                <a:latin typeface="Arial Unicode MS" pitchFamily="34" charset="-128"/>
                <a:ea typeface="Menlo"/>
                <a:cs typeface="Arial" pitchFamily="34" charset="0"/>
              </a:rPr>
              <a:t>++'</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809980"/>
                </a:solidFill>
                <a:effectLst/>
                <a:latin typeface="Arial Unicode MS" pitchFamily="34" charset="-128"/>
                <a:ea typeface="Menlo"/>
                <a:cs typeface="Arial" pitchFamily="34" charset="0"/>
              </a:rPr>
              <a:t># Output: ['</a:t>
            </a:r>
            <a:r>
              <a:rPr kumimoji="0" lang="en-US" sz="2400" b="0" i="0" u="none" strike="noStrike" cap="none" normalizeH="0" baseline="0" dirty="0" err="1" smtClean="0">
                <a:ln>
                  <a:noFill/>
                </a:ln>
                <a:solidFill>
                  <a:srgbClr val="809980"/>
                </a:solidFill>
                <a:effectLst/>
                <a:latin typeface="Arial Unicode MS" pitchFamily="34" charset="-128"/>
                <a:ea typeface="Menlo"/>
                <a:cs typeface="Arial" pitchFamily="34" charset="0"/>
              </a:rPr>
              <a:t>Ngôn</a:t>
            </a:r>
            <a:r>
              <a:rPr kumimoji="0" lang="en-US" sz="24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400" b="0" i="0" u="none" strike="noStrike" cap="none" normalizeH="0" baseline="0" dirty="0" err="1" smtClean="0">
                <a:ln>
                  <a:noFill/>
                </a:ln>
                <a:solidFill>
                  <a:srgbClr val="809980"/>
                </a:solidFill>
                <a:effectLst/>
                <a:latin typeface="Arial Unicode MS" pitchFamily="34" charset="-128"/>
                <a:ea typeface="Menlo"/>
                <a:cs typeface="Arial" pitchFamily="34" charset="0"/>
              </a:rPr>
              <a:t>ngữ</a:t>
            </a:r>
            <a:r>
              <a:rPr kumimoji="0" lang="en-US" sz="2400" b="0" i="0" u="none" strike="noStrike" cap="none" normalizeH="0" baseline="0" dirty="0" smtClean="0">
                <a:ln>
                  <a:noFill/>
                </a:ln>
                <a:solidFill>
                  <a:srgbClr val="809980"/>
                </a:solidFill>
                <a:effectLst/>
                <a:latin typeface="Arial Unicode MS" pitchFamily="34" charset="-128"/>
                <a:ea typeface="Menlo"/>
                <a:cs typeface="Arial" pitchFamily="34" charset="0"/>
              </a:rPr>
              <a:t> Python', '</a:t>
            </a:r>
            <a:r>
              <a:rPr kumimoji="0" lang="en-US" sz="2400" b="0" i="0" u="none" strike="noStrike" cap="none" normalizeH="0" baseline="0" dirty="0" err="1" smtClean="0">
                <a:ln>
                  <a:noFill/>
                </a:ln>
                <a:solidFill>
                  <a:srgbClr val="809980"/>
                </a:solidFill>
                <a:effectLst/>
                <a:latin typeface="Arial Unicode MS" pitchFamily="34" charset="-128"/>
                <a:ea typeface="Menlo"/>
                <a:cs typeface="Arial" pitchFamily="34" charset="0"/>
              </a:rPr>
              <a:t>Ngôn</a:t>
            </a:r>
            <a:r>
              <a:rPr kumimoji="0" lang="en-US" sz="24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400" b="0" i="0" u="none" strike="noStrike" cap="none" normalizeH="0" baseline="0" dirty="0" err="1" smtClean="0">
                <a:ln>
                  <a:noFill/>
                </a:ln>
                <a:solidFill>
                  <a:srgbClr val="809980"/>
                </a:solidFill>
                <a:effectLst/>
                <a:latin typeface="Arial Unicode MS" pitchFamily="34" charset="-128"/>
                <a:ea typeface="Menlo"/>
                <a:cs typeface="Arial" pitchFamily="34" charset="0"/>
              </a:rPr>
              <a:t>ngữ</a:t>
            </a:r>
            <a:r>
              <a:rPr kumimoji="0" lang="en-US" sz="2400" b="0" i="0" u="none" strike="noStrike" cap="none" normalizeH="0" baseline="0" dirty="0" smtClean="0">
                <a:ln>
                  <a:noFill/>
                </a:ln>
                <a:solidFill>
                  <a:srgbClr val="809980"/>
                </a:solidFill>
                <a:effectLst/>
                <a:latin typeface="Arial Unicode MS" pitchFamily="34" charset="-128"/>
                <a:ea typeface="Menlo"/>
                <a:cs typeface="Arial" pitchFamily="34" charset="0"/>
              </a:rPr>
              <a:t> C++', '</a:t>
            </a:r>
            <a:r>
              <a:rPr kumimoji="0" lang="en-US" sz="2400" b="0" i="0" u="none" strike="noStrike" cap="none" normalizeH="0" baseline="0" dirty="0" err="1" smtClean="0">
                <a:ln>
                  <a:noFill/>
                </a:ln>
                <a:solidFill>
                  <a:srgbClr val="809980"/>
                </a:solidFill>
                <a:effectLst/>
                <a:latin typeface="Arial Unicode MS" pitchFamily="34" charset="-128"/>
                <a:ea typeface="Menlo"/>
                <a:cs typeface="Arial" pitchFamily="34" charset="0"/>
              </a:rPr>
              <a:t>Lập</a:t>
            </a:r>
            <a:r>
              <a:rPr kumimoji="0" lang="en-US" sz="24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400" b="0" i="0" u="none" strike="noStrike" cap="none" normalizeH="0" baseline="0" dirty="0" err="1" smtClean="0">
                <a:ln>
                  <a:noFill/>
                </a:ln>
                <a:solidFill>
                  <a:srgbClr val="809980"/>
                </a:solidFill>
                <a:effectLst/>
                <a:latin typeface="Arial Unicode MS" pitchFamily="34" charset="-128"/>
                <a:ea typeface="Menlo"/>
                <a:cs typeface="Arial" pitchFamily="34" charset="0"/>
              </a:rPr>
              <a:t>trình</a:t>
            </a:r>
            <a:r>
              <a:rPr kumimoji="0" lang="en-US" sz="2400" b="0" i="0" u="none" strike="noStrike" cap="none" normalizeH="0" baseline="0" dirty="0" smtClean="0">
                <a:ln>
                  <a:noFill/>
                </a:ln>
                <a:solidFill>
                  <a:srgbClr val="809980"/>
                </a:solidFill>
                <a:effectLst/>
                <a:latin typeface="Arial Unicode MS" pitchFamily="34" charset="-128"/>
                <a:ea typeface="Menlo"/>
                <a:cs typeface="Arial" pitchFamily="34" charset="0"/>
              </a:rPr>
              <a:t> Python', '</a:t>
            </a:r>
            <a:r>
              <a:rPr kumimoji="0" lang="en-US" sz="2400" b="0" i="0" u="none" strike="noStrike" cap="none" normalizeH="0" baseline="0" dirty="0" err="1" smtClean="0">
                <a:ln>
                  <a:noFill/>
                </a:ln>
                <a:solidFill>
                  <a:srgbClr val="809980"/>
                </a:solidFill>
                <a:effectLst/>
                <a:latin typeface="Arial Unicode MS" pitchFamily="34" charset="-128"/>
                <a:ea typeface="Menlo"/>
                <a:cs typeface="Arial" pitchFamily="34" charset="0"/>
              </a:rPr>
              <a:t>Lập</a:t>
            </a:r>
            <a:r>
              <a:rPr kumimoji="0" lang="en-US" sz="24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400" b="0" i="0" u="none" strike="noStrike" cap="none" normalizeH="0" baseline="0" dirty="0" err="1" smtClean="0">
                <a:ln>
                  <a:noFill/>
                </a:ln>
                <a:solidFill>
                  <a:srgbClr val="809980"/>
                </a:solidFill>
                <a:effectLst/>
                <a:latin typeface="Arial Unicode MS" pitchFamily="34" charset="-128"/>
                <a:ea typeface="Menlo"/>
                <a:cs typeface="Arial" pitchFamily="34" charset="0"/>
              </a:rPr>
              <a:t>trình</a:t>
            </a:r>
            <a:r>
              <a:rPr kumimoji="0" lang="en-US" sz="2400" b="0" i="0" u="none" strike="noStrike" cap="none" normalizeH="0" baseline="0" dirty="0" smtClean="0">
                <a:ln>
                  <a:noFill/>
                </a:ln>
                <a:solidFill>
                  <a:srgbClr val="809980"/>
                </a:solidFill>
                <a:effectLst/>
                <a:latin typeface="Arial Unicode MS" pitchFamily="34" charset="-128"/>
                <a:ea typeface="Menlo"/>
                <a:cs typeface="Arial" pitchFamily="34" charset="0"/>
              </a:rPr>
              <a:t> C++']</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AD2BEE"/>
                </a:solidFill>
                <a:effectLst/>
                <a:latin typeface="Arial Unicode MS" pitchFamily="34" charset="-128"/>
                <a:ea typeface="Menlo"/>
                <a:cs typeface="Arial" pitchFamily="34" charset="0"/>
              </a:rPr>
              <a:t>print</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2400" b="0" i="0" u="none" strike="noStrike" cap="none" normalizeH="0" baseline="0" dirty="0" err="1" smtClean="0">
                <a:ln>
                  <a:noFill/>
                </a:ln>
                <a:solidFill>
                  <a:srgbClr val="131513"/>
                </a:solidFill>
                <a:effectLst/>
                <a:latin typeface="Arial Unicode MS" pitchFamily="34" charset="-128"/>
                <a:ea typeface="Menlo"/>
                <a:cs typeface="Arial" pitchFamily="34" charset="0"/>
              </a:rPr>
              <a:t>noi_list</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smtClean="0">
                <a:ln>
                  <a:noFill/>
                </a:ln>
                <a:solidFill>
                  <a:schemeClr val="tx1"/>
                </a:solidFill>
                <a:effectLst/>
                <a:latin typeface="Arial" pitchFamily="34" charset="0"/>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b="1" dirty="0" smtClean="0"/>
              <a:t>Converting Between Lists and Strings</a:t>
            </a:r>
            <a:r>
              <a:rPr lang="en-US" dirty="0" smtClean="0"/>
              <a:t> </a:t>
            </a:r>
            <a:endParaRPr lang="en-US" dirty="0"/>
          </a:p>
        </p:txBody>
      </p:sp>
      <p:sp>
        <p:nvSpPr>
          <p:cNvPr id="47105" name="Rectangle 1"/>
          <p:cNvSpPr>
            <a:spLocks noChangeArrowheads="1"/>
          </p:cNvSpPr>
          <p:nvPr/>
        </p:nvSpPr>
        <p:spPr bwMode="auto">
          <a:xfrm>
            <a:off x="882868" y="2426017"/>
            <a:ext cx="10704787" cy="3200876"/>
          </a:xfrm>
          <a:prstGeom prst="rect">
            <a:avLst/>
          </a:prstGeom>
          <a:solidFill>
            <a:srgbClr val="F8F8F8"/>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smtClean="0">
                <a:ln>
                  <a:noFill/>
                </a:ln>
                <a:solidFill>
                  <a:srgbClr val="999988"/>
                </a:solidFill>
                <a:effectLst/>
                <a:latin typeface="Consolas" pitchFamily="49" charset="0"/>
                <a:ea typeface="inherit"/>
                <a:cs typeface="Consolas" pitchFamily="49" charset="0"/>
              </a:rPr>
              <a:t># use list(s) to convert a string to a list of characters</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 = list(</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a:t>
            </a:r>
            <a:r>
              <a:rPr kumimoji="0" lang="en-US" sz="2000" b="0" i="0" u="none" strike="noStrike" cap="none" normalizeH="0" baseline="0" dirty="0" err="1" smtClean="0">
                <a:ln>
                  <a:noFill/>
                </a:ln>
                <a:solidFill>
                  <a:srgbClr val="DD1144"/>
                </a:solidFill>
                <a:effectLst/>
                <a:latin typeface="Consolas" pitchFamily="49" charset="0"/>
                <a:ea typeface="Menlo"/>
                <a:cs typeface="Consolas" pitchFamily="49" charset="0"/>
              </a:rPr>
              <a:t>wahoo</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print(a) </a:t>
            </a:r>
            <a:r>
              <a:rPr kumimoji="0" lang="en-US" sz="2000" b="0" i="1" u="none" strike="noStrike" cap="none" normalizeH="0" baseline="0" dirty="0" smtClean="0">
                <a:ln>
                  <a:noFill/>
                </a:ln>
                <a:solidFill>
                  <a:srgbClr val="999988"/>
                </a:solidFill>
                <a:effectLst/>
                <a:latin typeface="Consolas" pitchFamily="49" charset="0"/>
                <a:ea typeface="inherit"/>
                <a:cs typeface="Consolas" pitchFamily="49" charset="0"/>
              </a:rPr>
              <a:t># prints: ['w', 'a', 'h', 'o', 'o',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endParaRPr kumimoji="0" lang="vi-VN" sz="2000" b="0" i="0" u="none" strike="noStrike" cap="none" normalizeH="0" baseline="0" dirty="0" smtClean="0">
              <a:ln>
                <a:noFill/>
              </a:ln>
              <a:solidFill>
                <a:srgbClr val="333333"/>
              </a:solidFill>
              <a:effectLst/>
              <a:latin typeface="Consolas" pitchFamily="49" charset="0"/>
              <a:ea typeface="Menlo"/>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 = </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"How are you doing today?"</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.split(</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print(a) </a:t>
            </a:r>
            <a:r>
              <a:rPr kumimoji="0" lang="en-US" sz="2000" b="0" i="1" u="none" strike="noStrike" cap="none" normalizeH="0" baseline="0" dirty="0" smtClean="0">
                <a:ln>
                  <a:noFill/>
                </a:ln>
                <a:solidFill>
                  <a:srgbClr val="999988"/>
                </a:solidFill>
                <a:effectLst/>
                <a:latin typeface="Consolas" pitchFamily="49" charset="0"/>
                <a:ea typeface="inherit"/>
                <a:cs typeface="Consolas" pitchFamily="49" charset="0"/>
              </a:rPr>
              <a:t># prints ['How', 'are', 'you', 'doing', 'today?']</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dirty="0" smtClean="0">
              <a:ln>
                <a:noFill/>
              </a:ln>
              <a:solidFill>
                <a:srgbClr val="999988"/>
              </a:solidFill>
              <a:effectLst/>
              <a:latin typeface="Consolas" pitchFamily="49" charset="0"/>
              <a:ea typeface="inherit"/>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333333"/>
                </a:solidFill>
                <a:effectLst/>
                <a:latin typeface="Consolas" pitchFamily="49" charset="0"/>
                <a:ea typeface="Menlo"/>
                <a:cs typeface="Consolas" pitchFamily="49" charset="0"/>
              </a:rPr>
              <a:t>a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"parsley"</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"is"</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a:t>
            </a:r>
            <a:r>
              <a:rPr kumimoji="0" lang="en-US" sz="2000" b="0" i="0" u="none" strike="noStrike" cap="none" normalizeH="0" baseline="0" dirty="0" err="1" smtClean="0">
                <a:ln>
                  <a:noFill/>
                </a:ln>
                <a:solidFill>
                  <a:srgbClr val="DD1144"/>
                </a:solidFill>
                <a:effectLst/>
                <a:latin typeface="Consolas" pitchFamily="49" charset="0"/>
                <a:ea typeface="Menlo"/>
                <a:cs typeface="Consolas" pitchFamily="49" charset="0"/>
              </a:rPr>
              <a:t>gharsley</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s = </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.join(a)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print(s) </a:t>
            </a:r>
            <a:r>
              <a:rPr kumimoji="0" lang="en-US" sz="2000" b="0" i="1" u="none" strike="noStrike" cap="none" normalizeH="0" baseline="0" dirty="0" smtClean="0">
                <a:ln>
                  <a:noFill/>
                </a:ln>
                <a:solidFill>
                  <a:srgbClr val="999988"/>
                </a:solidFill>
                <a:effectLst/>
                <a:latin typeface="Consolas" pitchFamily="49" charset="0"/>
                <a:ea typeface="inherit"/>
                <a:cs typeface="Consolas" pitchFamily="49" charset="0"/>
              </a:rPr>
              <a:t># prints: parsley is </a:t>
            </a:r>
            <a:r>
              <a:rPr kumimoji="0" lang="en-US" sz="2000" b="0" i="1" u="none" strike="noStrike" cap="none" normalizeH="0" baseline="0" dirty="0" err="1" smtClean="0">
                <a:ln>
                  <a:noFill/>
                </a:ln>
                <a:solidFill>
                  <a:srgbClr val="999988"/>
                </a:solidFill>
                <a:effectLst/>
                <a:latin typeface="Consolas" pitchFamily="49" charset="0"/>
                <a:ea typeface="inherit"/>
                <a:cs typeface="Consolas" pitchFamily="49" charset="0"/>
              </a:rPr>
              <a:t>gharsley</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
            </a:r>
            <a:br>
              <a:rPr lang="en-US" dirty="0" smtClean="0"/>
            </a:br>
            <a:r>
              <a:rPr lang="en-US" dirty="0" err="1" smtClean="0"/>
              <a:t>2D</a:t>
            </a:r>
            <a:r>
              <a:rPr lang="en-US" dirty="0" smtClean="0"/>
              <a:t> LIST</a:t>
            </a:r>
            <a:endParaRPr lang="en-US" dirty="0"/>
          </a:p>
        </p:txBody>
      </p:sp>
      <p:sp>
        <p:nvSpPr>
          <p:cNvPr id="3" name="Subtitle 2"/>
          <p:cNvSpPr>
            <a:spLocks noGrp="1"/>
          </p:cNvSpPr>
          <p:nvPr>
            <p:ph type="subTitle" idx="1"/>
          </p:nvPr>
        </p:nvSpPr>
        <p:spPr>
          <a:xfrm>
            <a:off x="711200" y="3575388"/>
            <a:ext cx="10472928" cy="1752600"/>
          </a:xfrm>
        </p:spPr>
        <p:txBody>
          <a:bodyPr>
            <a:noAutofit/>
          </a:bodyPr>
          <a:lstStyle/>
          <a:p>
            <a:endParaRPr lang="en-US" sz="3200" dirty="0"/>
          </a:p>
        </p:txBody>
      </p:sp>
    </p:spTree>
    <p:extLst>
      <p:ext uri="{BB962C8B-B14F-4D97-AF65-F5344CB8AC3E}">
        <p14:creationId xmlns:p14="http://schemas.microsoft.com/office/powerpoint/2010/main" val="7085250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r>
              <a:rPr lang="vi-VN" dirty="0" smtClean="0"/>
              <a:t>Cách tạo </a:t>
            </a:r>
            <a:r>
              <a:rPr lang="en-US" dirty="0" smtClean="0"/>
              <a:t> 2D </a:t>
            </a:r>
            <a:r>
              <a:rPr lang="vi-VN" dirty="0" smtClean="0"/>
              <a:t>List</a:t>
            </a:r>
          </a:p>
          <a:p>
            <a:r>
              <a:rPr lang="vi-VN" dirty="0" smtClean="0"/>
              <a:t>Các hàm và toán tử trên </a:t>
            </a:r>
            <a:r>
              <a:rPr lang="en-US" dirty="0" smtClean="0"/>
              <a:t>2D </a:t>
            </a:r>
            <a:r>
              <a:rPr lang="vi-VN" dirty="0" smtClean="0"/>
              <a:t>List</a:t>
            </a:r>
          </a:p>
          <a:p>
            <a:endParaRPr lang="vi-VN" dirty="0" smtClean="0"/>
          </a:p>
        </p:txBody>
      </p:sp>
    </p:spTree>
    <p:extLst>
      <p:ext uri="{BB962C8B-B14F-4D97-AF65-F5344CB8AC3E}">
        <p14:creationId xmlns:p14="http://schemas.microsoft.com/office/powerpoint/2010/main" val="34363676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Tạo</a:t>
            </a:r>
            <a:r>
              <a:rPr lang="en-US" dirty="0" smtClean="0"/>
              <a:t> 2D List</a:t>
            </a:r>
            <a:endParaRPr lang="en-US" dirty="0"/>
          </a:p>
        </p:txBody>
      </p:sp>
      <p:sp>
        <p:nvSpPr>
          <p:cNvPr id="3" name="Content Placeholder 2"/>
          <p:cNvSpPr>
            <a:spLocks noGrp="1"/>
          </p:cNvSpPr>
          <p:nvPr>
            <p:ph idx="1"/>
          </p:nvPr>
        </p:nvSpPr>
        <p:spPr/>
        <p:txBody>
          <a:bodyPr/>
          <a:lstStyle/>
          <a:p>
            <a:r>
              <a:rPr lang="en-US" b="1" dirty="0" err="1" smtClean="0"/>
              <a:t>Cấp</a:t>
            </a:r>
            <a:r>
              <a:rPr lang="en-US" b="1" dirty="0" smtClean="0"/>
              <a:t> </a:t>
            </a:r>
            <a:r>
              <a:rPr lang="en-US" b="1" dirty="0" err="1" smtClean="0"/>
              <a:t>phát</a:t>
            </a:r>
            <a:r>
              <a:rPr lang="en-US" b="1" dirty="0" smtClean="0"/>
              <a:t> </a:t>
            </a:r>
            <a:r>
              <a:rPr lang="en-US" b="1" dirty="0" err="1" smtClean="0"/>
              <a:t>tĩnh</a:t>
            </a:r>
            <a:endParaRPr lang="en-US" b="1" dirty="0" smtClean="0"/>
          </a:p>
          <a:p>
            <a:endParaRPr lang="en-US" dirty="0" smtClean="0"/>
          </a:p>
          <a:p>
            <a:endParaRPr lang="en-US" dirty="0" smtClean="0"/>
          </a:p>
          <a:p>
            <a:endParaRPr lang="en-US" dirty="0" smtClean="0"/>
          </a:p>
          <a:p>
            <a:endParaRPr lang="en-US" dirty="0" smtClean="0"/>
          </a:p>
        </p:txBody>
      </p:sp>
      <p:sp>
        <p:nvSpPr>
          <p:cNvPr id="4" name="Rectangle 1"/>
          <p:cNvSpPr>
            <a:spLocks noChangeArrowheads="1"/>
          </p:cNvSpPr>
          <p:nvPr/>
        </p:nvSpPr>
        <p:spPr bwMode="auto">
          <a:xfrm>
            <a:off x="740979" y="2585545"/>
            <a:ext cx="5219378" cy="1046440"/>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smtClean="0">
                <a:ln>
                  <a:noFill/>
                </a:ln>
                <a:solidFill>
                  <a:srgbClr val="999988"/>
                </a:solidFill>
                <a:effectLst/>
                <a:latin typeface="Consolas" pitchFamily="49" charset="0"/>
                <a:ea typeface="inherit"/>
                <a:cs typeface="Consolas" pitchFamily="49" charset="0"/>
              </a:rPr>
              <a:t># Tao 2D</a:t>
            </a:r>
            <a:r>
              <a:rPr kumimoji="0" lang="en-US" sz="2000" b="0" i="1" u="none" strike="noStrike" cap="none" normalizeH="0" dirty="0" smtClean="0">
                <a:ln>
                  <a:noFill/>
                </a:ln>
                <a:solidFill>
                  <a:srgbClr val="999988"/>
                </a:solidFill>
                <a:effectLst/>
                <a:latin typeface="Consolas" pitchFamily="49" charset="0"/>
                <a:ea typeface="inherit"/>
                <a:cs typeface="Consolas" pitchFamily="49" charset="0"/>
              </a:rPr>
              <a:t> list </a:t>
            </a:r>
            <a:r>
              <a:rPr kumimoji="0" lang="en-US" sz="2000" b="0" i="1" u="none" strike="noStrike" cap="none" normalizeH="0" dirty="0" err="1" smtClean="0">
                <a:ln>
                  <a:noFill/>
                </a:ln>
                <a:solidFill>
                  <a:srgbClr val="999988"/>
                </a:solidFill>
                <a:effectLst/>
                <a:latin typeface="Consolas" pitchFamily="49" charset="0"/>
                <a:ea typeface="inherit"/>
                <a:cs typeface="Consolas" pitchFamily="49" charset="0"/>
              </a:rPr>
              <a:t>voi</a:t>
            </a:r>
            <a:r>
              <a:rPr kumimoji="0" lang="en-US" sz="2000" b="0" i="1" u="none" strike="noStrike" cap="none" normalizeH="0" dirty="0" smtClean="0">
                <a:ln>
                  <a:noFill/>
                </a:ln>
                <a:solidFill>
                  <a:srgbClr val="999988"/>
                </a:solidFill>
                <a:effectLst/>
                <a:latin typeface="Consolas" pitchFamily="49" charset="0"/>
                <a:ea typeface="inherit"/>
                <a:cs typeface="Consolas" pitchFamily="49" charset="0"/>
              </a:rPr>
              <a:t> </a:t>
            </a:r>
            <a:r>
              <a:rPr kumimoji="0" lang="en-US" sz="2000" b="0" i="1" u="none" strike="noStrike" cap="none" normalizeH="0" dirty="0" err="1" smtClean="0">
                <a:ln>
                  <a:noFill/>
                </a:ln>
                <a:solidFill>
                  <a:srgbClr val="999988"/>
                </a:solidFill>
                <a:effectLst/>
                <a:latin typeface="Consolas" pitchFamily="49" charset="0"/>
                <a:ea typeface="inherit"/>
                <a:cs typeface="Consolas" pitchFamily="49" charset="0"/>
              </a:rPr>
              <a:t>cac</a:t>
            </a:r>
            <a:r>
              <a:rPr kumimoji="0" lang="en-US" sz="2000" b="0" i="1" u="none" strike="noStrike" cap="none" normalizeH="0" dirty="0" smtClean="0">
                <a:ln>
                  <a:noFill/>
                </a:ln>
                <a:solidFill>
                  <a:srgbClr val="999988"/>
                </a:solidFill>
                <a:effectLst/>
                <a:latin typeface="Consolas" pitchFamily="49" charset="0"/>
                <a:ea typeface="inherit"/>
                <a:cs typeface="Consolas" pitchFamily="49" charset="0"/>
              </a:rPr>
              <a:t> </a:t>
            </a:r>
            <a:r>
              <a:rPr kumimoji="0" lang="en-US" sz="2000" b="0" i="1" u="none" strike="noStrike" cap="none" normalizeH="0" dirty="0" err="1" smtClean="0">
                <a:ln>
                  <a:noFill/>
                </a:ln>
                <a:solidFill>
                  <a:srgbClr val="999988"/>
                </a:solidFill>
                <a:effectLst/>
                <a:latin typeface="Consolas" pitchFamily="49" charset="0"/>
                <a:ea typeface="inherit"/>
                <a:cs typeface="Consolas" pitchFamily="49" charset="0"/>
              </a:rPr>
              <a:t>gia</a:t>
            </a:r>
            <a:r>
              <a:rPr kumimoji="0" lang="en-US" sz="2000" b="0" i="1" u="none" strike="noStrike" cap="none" normalizeH="0" dirty="0" smtClean="0">
                <a:ln>
                  <a:noFill/>
                </a:ln>
                <a:solidFill>
                  <a:srgbClr val="999988"/>
                </a:solidFill>
                <a:effectLst/>
                <a:latin typeface="Consolas" pitchFamily="49" charset="0"/>
                <a:ea typeface="inherit"/>
                <a:cs typeface="Consolas" pitchFamily="49" charset="0"/>
              </a:rPr>
              <a:t> tri co </a:t>
            </a:r>
            <a:r>
              <a:rPr kumimoji="0" lang="en-US" sz="2000" b="0" i="1" u="none" strike="noStrike" cap="none" normalizeH="0" dirty="0" err="1" smtClean="0">
                <a:ln>
                  <a:noFill/>
                </a:ln>
                <a:solidFill>
                  <a:srgbClr val="999988"/>
                </a:solidFill>
                <a:effectLst/>
                <a:latin typeface="Consolas" pitchFamily="49" charset="0"/>
                <a:ea typeface="inherit"/>
                <a:cs typeface="Consolas" pitchFamily="49" charset="0"/>
              </a:rPr>
              <a:t>dinh</a:t>
            </a:r>
            <a:endParaRPr kumimoji="0" lang="en-US" sz="2000" b="0" i="1" u="none" strike="noStrike" cap="none" normalizeH="0" baseline="0" dirty="0" smtClean="0">
              <a:ln>
                <a:noFill/>
              </a:ln>
              <a:solidFill>
                <a:srgbClr val="999988"/>
              </a:solidFill>
              <a:effectLst/>
              <a:latin typeface="Consolas" pitchFamily="49" charset="0"/>
              <a:ea typeface="inherit"/>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 = [ [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4</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 , [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6</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print(a)</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2"/>
          <p:cNvPicPr>
            <a:picLocks noChangeAspect="1" noChangeArrowheads="1"/>
          </p:cNvPicPr>
          <p:nvPr/>
        </p:nvPicPr>
        <p:blipFill>
          <a:blip r:embed="rId2"/>
          <a:srcRect/>
          <a:stretch>
            <a:fillRect/>
          </a:stretch>
        </p:blipFill>
        <p:spPr bwMode="auto">
          <a:xfrm>
            <a:off x="3153597" y="3983094"/>
            <a:ext cx="5794440" cy="935748"/>
          </a:xfrm>
          <a:prstGeom prst="rect">
            <a:avLst/>
          </a:prstGeom>
          <a:noFill/>
          <a:ln w="9525">
            <a:noFill/>
            <a:miter lim="800000"/>
            <a:headEnd/>
            <a:tailEnd/>
          </a:ln>
          <a:effectLst/>
        </p:spPr>
      </p:pic>
    </p:spTree>
    <p:extLst>
      <p:ext uri="{BB962C8B-B14F-4D97-AF65-F5344CB8AC3E}">
        <p14:creationId xmlns:p14="http://schemas.microsoft.com/office/powerpoint/2010/main" val="14828215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Tạo</a:t>
            </a:r>
            <a:r>
              <a:rPr lang="en-US" dirty="0" smtClean="0"/>
              <a:t> 2D List</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t> </a:t>
            </a:r>
            <a:r>
              <a:rPr lang="en-US" b="1" dirty="0" err="1" smtClean="0"/>
              <a:t>Cấp</a:t>
            </a:r>
            <a:r>
              <a:rPr lang="en-US" b="1" dirty="0" smtClean="0"/>
              <a:t> </a:t>
            </a:r>
            <a:r>
              <a:rPr lang="en-US" b="1" dirty="0" err="1" smtClean="0"/>
              <a:t>phát</a:t>
            </a:r>
            <a:r>
              <a:rPr lang="en-US" b="1" dirty="0" smtClean="0"/>
              <a:t> </a:t>
            </a:r>
            <a:r>
              <a:rPr lang="en-US" b="1" dirty="0" err="1" smtClean="0"/>
              <a:t>động</a:t>
            </a:r>
            <a:r>
              <a:rPr lang="en-US" b="1" dirty="0" smtClean="0"/>
              <a:t>  </a:t>
            </a:r>
          </a:p>
          <a:p>
            <a:r>
              <a:rPr lang="en-US" dirty="0" smtClean="0"/>
              <a:t>a)</a:t>
            </a:r>
            <a:r>
              <a:rPr lang="en-US" b="1" dirty="0" smtClean="0"/>
              <a:t> Wrong: Cannot use *</a:t>
            </a:r>
            <a:endParaRPr lang="en-US" dirty="0" smtClean="0"/>
          </a:p>
          <a:p>
            <a:endParaRPr lang="en-US" dirty="0"/>
          </a:p>
        </p:txBody>
      </p:sp>
      <p:sp>
        <p:nvSpPr>
          <p:cNvPr id="16385" name="Rectangle 1"/>
          <p:cNvSpPr>
            <a:spLocks noChangeArrowheads="1"/>
          </p:cNvSpPr>
          <p:nvPr/>
        </p:nvSpPr>
        <p:spPr bwMode="auto">
          <a:xfrm>
            <a:off x="441434" y="2820850"/>
            <a:ext cx="9758855" cy="2893100"/>
          </a:xfrm>
          <a:prstGeom prst="rect">
            <a:avLst/>
          </a:prstGeom>
          <a:solidFill>
            <a:srgbClr val="F8F8F8"/>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rows =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cols =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0</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 cols ] </a:t>
            </a:r>
            <a:r>
              <a:rPr kumimoji="0" lang="en-US" sz="2000" b="0" i="0" u="none" strike="noStrike" cap="none" normalizeH="0" baseline="0" dirty="0" smtClean="0">
                <a:ln>
                  <a:noFill/>
                </a:ln>
                <a:solidFill>
                  <a:srgbClr val="FF0000"/>
                </a:solidFill>
                <a:effectLst/>
                <a:latin typeface="Consolas" pitchFamily="49" charset="0"/>
                <a:ea typeface="Menlo"/>
                <a:cs typeface="Consolas" pitchFamily="49" charset="0"/>
              </a:rPr>
              <a:t>*</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rows </a:t>
            </a:r>
            <a:r>
              <a:rPr kumimoji="0" lang="en-US" sz="2000" b="0" i="1" u="none" strike="noStrike" cap="none" normalizeH="0" baseline="0" dirty="0" smtClean="0">
                <a:ln>
                  <a:noFill/>
                </a:ln>
                <a:solidFill>
                  <a:srgbClr val="999988"/>
                </a:solidFill>
                <a:effectLst/>
                <a:latin typeface="Consolas" pitchFamily="49" charset="0"/>
                <a:ea typeface="inherit"/>
                <a:cs typeface="Consolas" pitchFamily="49" charset="0"/>
              </a:rPr>
              <a:t># Error:</a:t>
            </a:r>
            <a:endPar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smtClean="0">
                <a:ln>
                  <a:noFill/>
                </a:ln>
                <a:solidFill>
                  <a:srgbClr val="999988"/>
                </a:solidFill>
                <a:effectLst/>
                <a:latin typeface="Consolas" pitchFamily="49" charset="0"/>
                <a:ea typeface="inherit"/>
                <a:cs typeface="Consolas" pitchFamily="49" charset="0"/>
              </a:rPr>
              <a:t># </a:t>
            </a:r>
            <a:r>
              <a:rPr kumimoji="0" lang="en-US" sz="2000" b="0" i="1" u="none" strike="noStrike" cap="none" normalizeH="0" baseline="0" dirty="0" err="1" smtClean="0">
                <a:ln>
                  <a:noFill/>
                </a:ln>
                <a:solidFill>
                  <a:srgbClr val="999988"/>
                </a:solidFill>
                <a:effectLst/>
                <a:latin typeface="Consolas" pitchFamily="49" charset="0"/>
                <a:ea typeface="inherit"/>
                <a:cs typeface="Consolas" pitchFamily="49" charset="0"/>
              </a:rPr>
              <a:t>Chỉ</a:t>
            </a:r>
            <a:r>
              <a:rPr kumimoji="0" lang="en-US" sz="2000" b="0" i="1" u="none" strike="noStrike" cap="none" normalizeH="0" dirty="0" smtClean="0">
                <a:ln>
                  <a:noFill/>
                </a:ln>
                <a:solidFill>
                  <a:srgbClr val="999988"/>
                </a:solidFill>
                <a:effectLst/>
                <a:latin typeface="Consolas" pitchFamily="49" charset="0"/>
                <a:ea typeface="inherit"/>
                <a:cs typeface="Consolas" pitchFamily="49" charset="0"/>
              </a:rPr>
              <a:t> </a:t>
            </a:r>
            <a:r>
              <a:rPr kumimoji="0" lang="en-US" sz="2000" b="0" i="1" u="none" strike="noStrike" cap="none" normalizeH="0" dirty="0" err="1" smtClean="0">
                <a:ln>
                  <a:noFill/>
                </a:ln>
                <a:solidFill>
                  <a:srgbClr val="999988"/>
                </a:solidFill>
                <a:effectLst/>
                <a:latin typeface="Consolas" pitchFamily="49" charset="0"/>
                <a:ea typeface="inherit"/>
                <a:cs typeface="Consolas" pitchFamily="49" charset="0"/>
              </a:rPr>
              <a:t>tao</a:t>
            </a:r>
            <a:r>
              <a:rPr kumimoji="0" lang="en-US" sz="2000" b="0" i="1" u="none" strike="noStrike" cap="none" normalizeH="0" dirty="0" smtClean="0">
                <a:ln>
                  <a:noFill/>
                </a:ln>
                <a:solidFill>
                  <a:srgbClr val="999988"/>
                </a:solidFill>
                <a:effectLst/>
                <a:latin typeface="Consolas" pitchFamily="49" charset="0"/>
                <a:ea typeface="inherit"/>
                <a:cs typeface="Consolas" pitchFamily="49" charset="0"/>
              </a:rPr>
              <a:t> </a:t>
            </a:r>
            <a:r>
              <a:rPr kumimoji="0" lang="en-US" sz="2000" b="0" i="1" u="none" strike="noStrike" cap="none" normalizeH="0" dirty="0" err="1" smtClean="0">
                <a:ln>
                  <a:noFill/>
                </a:ln>
                <a:solidFill>
                  <a:srgbClr val="999988"/>
                </a:solidFill>
                <a:effectLst/>
                <a:latin typeface="Consolas" pitchFamily="49" charset="0"/>
                <a:ea typeface="inherit"/>
                <a:cs typeface="Consolas" pitchFamily="49" charset="0"/>
              </a:rPr>
              <a:t>duy</a:t>
            </a:r>
            <a:r>
              <a:rPr kumimoji="0" lang="en-US" sz="2000" b="0" i="1" u="none" strike="noStrike" cap="none" normalizeH="0" dirty="0" smtClean="0">
                <a:ln>
                  <a:noFill/>
                </a:ln>
                <a:solidFill>
                  <a:srgbClr val="999988"/>
                </a:solidFill>
                <a:effectLst/>
                <a:latin typeface="Consolas" pitchFamily="49" charset="0"/>
                <a:ea typeface="inherit"/>
                <a:cs typeface="Consolas" pitchFamily="49" charset="0"/>
              </a:rPr>
              <a:t> </a:t>
            </a:r>
            <a:r>
              <a:rPr kumimoji="0" lang="en-US" sz="2000" b="0" i="1" u="none" strike="noStrike" cap="none" normalizeH="0" dirty="0" err="1" smtClean="0">
                <a:ln>
                  <a:noFill/>
                </a:ln>
                <a:solidFill>
                  <a:srgbClr val="999988"/>
                </a:solidFill>
                <a:effectLst/>
                <a:latin typeface="Consolas" pitchFamily="49" charset="0"/>
                <a:ea typeface="inherit"/>
                <a:cs typeface="Consolas" pitchFamily="49" charset="0"/>
              </a:rPr>
              <a:t>nhat</a:t>
            </a:r>
            <a:r>
              <a:rPr kumimoji="0" lang="en-US" sz="2000" b="0" i="1" u="none" strike="noStrike" cap="none" normalizeH="0" dirty="0" smtClean="0">
                <a:ln>
                  <a:noFill/>
                </a:ln>
                <a:solidFill>
                  <a:srgbClr val="999988"/>
                </a:solidFill>
                <a:effectLst/>
                <a:latin typeface="Consolas" pitchFamily="49" charset="0"/>
                <a:ea typeface="inherit"/>
                <a:cs typeface="Consolas" pitchFamily="49" charset="0"/>
              </a:rPr>
              <a:t> mot dong (unique row), </a:t>
            </a:r>
            <a:r>
              <a:rPr kumimoji="0" lang="en-US" sz="2000" b="0" i="1" u="none" strike="noStrike" cap="none" normalizeH="0" dirty="0" err="1" smtClean="0">
                <a:ln>
                  <a:noFill/>
                </a:ln>
                <a:solidFill>
                  <a:srgbClr val="999988"/>
                </a:solidFill>
                <a:effectLst/>
                <a:latin typeface="Consolas" pitchFamily="49" charset="0"/>
                <a:ea typeface="inherit"/>
                <a:cs typeface="Consolas" pitchFamily="49" charset="0"/>
              </a:rPr>
              <a:t>phan</a:t>
            </a:r>
            <a:r>
              <a:rPr kumimoji="0" lang="en-US" sz="2000" b="0" i="1" u="none" strike="noStrike" cap="none" normalizeH="0" dirty="0" smtClean="0">
                <a:ln>
                  <a:noFill/>
                </a:ln>
                <a:solidFill>
                  <a:srgbClr val="999988"/>
                </a:solidFill>
                <a:effectLst/>
                <a:latin typeface="Consolas" pitchFamily="49" charset="0"/>
                <a:ea typeface="inherit"/>
                <a:cs typeface="Consolas" pitchFamily="49" charset="0"/>
              </a:rPr>
              <a:t> con </a:t>
            </a:r>
            <a:r>
              <a:rPr kumimoji="0" lang="en-US" sz="2000" b="0" i="1" u="none" strike="noStrike" cap="none" normalizeH="0" dirty="0" err="1" smtClean="0">
                <a:ln>
                  <a:noFill/>
                </a:ln>
                <a:solidFill>
                  <a:srgbClr val="999988"/>
                </a:solidFill>
                <a:effectLst/>
                <a:latin typeface="Consolas" pitchFamily="49" charset="0"/>
                <a:ea typeface="inherit"/>
                <a:cs typeface="Consolas" pitchFamily="49" charset="0"/>
              </a:rPr>
              <a:t>lai</a:t>
            </a:r>
            <a:r>
              <a:rPr kumimoji="0" lang="en-US" sz="2000" b="0" i="1" u="none" strike="noStrike" cap="none" normalizeH="0" dirty="0" smtClean="0">
                <a:ln>
                  <a:noFill/>
                </a:ln>
                <a:solidFill>
                  <a:srgbClr val="999988"/>
                </a:solidFill>
                <a:effectLst/>
                <a:latin typeface="Consolas" pitchFamily="49" charset="0"/>
                <a:ea typeface="inherit"/>
                <a:cs typeface="Consolas" pitchFamily="49" charset="0"/>
              </a:rPr>
              <a:t> la aliases</a:t>
            </a:r>
            <a:r>
              <a:rPr kumimoji="0" lang="en-US" sz="2000" b="0" i="1" u="none" strike="noStrike" cap="none" normalizeH="0" baseline="0" dirty="0" smtClean="0">
                <a:ln>
                  <a:noFill/>
                </a:ln>
                <a:solidFill>
                  <a:srgbClr val="999988"/>
                </a:solidFill>
                <a:effectLst/>
                <a:latin typeface="Consolas" pitchFamily="49" charset="0"/>
                <a:ea typeface="inherit"/>
                <a:cs typeface="Consolas" pitchFamily="49" charset="0"/>
              </a:rPr>
              <a:t>!</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"This SEEMS ok. At first:"</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 a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0</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0</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42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"But see what happens after a[0][0]=42"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 a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6386" name="Picture 2"/>
          <p:cNvPicPr>
            <a:picLocks noChangeAspect="1" noChangeArrowheads="1"/>
          </p:cNvPicPr>
          <p:nvPr/>
        </p:nvPicPr>
        <p:blipFill>
          <a:blip r:embed="rId2"/>
          <a:srcRect/>
          <a:stretch>
            <a:fillRect/>
          </a:stretch>
        </p:blipFill>
        <p:spPr bwMode="auto">
          <a:xfrm>
            <a:off x="4020207" y="5339142"/>
            <a:ext cx="5502165" cy="1392736"/>
          </a:xfrm>
          <a:prstGeom prst="rect">
            <a:avLst/>
          </a:prstGeom>
          <a:noFill/>
          <a:ln w="9525">
            <a:noFill/>
            <a:miter lim="800000"/>
            <a:headEnd/>
            <a:tailEnd/>
          </a:ln>
          <a:effectLst/>
        </p:spPr>
      </p:pic>
    </p:spTree>
    <p:extLst>
      <p:ext uri="{BB962C8B-B14F-4D97-AF65-F5344CB8AC3E}">
        <p14:creationId xmlns:p14="http://schemas.microsoft.com/office/powerpoint/2010/main" val="9815125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Tạo</a:t>
            </a:r>
            <a:r>
              <a:rPr lang="en-US" dirty="0" smtClean="0"/>
              <a:t> 2D List</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b="1" dirty="0" err="1" smtClean="0"/>
              <a:t>Cấp</a:t>
            </a:r>
            <a:r>
              <a:rPr lang="en-US" b="1" dirty="0" smtClean="0"/>
              <a:t> </a:t>
            </a:r>
            <a:r>
              <a:rPr lang="en-US" b="1" dirty="0" err="1" smtClean="0"/>
              <a:t>phát</a:t>
            </a:r>
            <a:r>
              <a:rPr lang="en-US" b="1" dirty="0" smtClean="0"/>
              <a:t> </a:t>
            </a:r>
            <a:r>
              <a:rPr lang="en-US" b="1" dirty="0" err="1" smtClean="0"/>
              <a:t>động</a:t>
            </a:r>
            <a:endParaRPr lang="en-US" b="1" dirty="0" smtClean="0"/>
          </a:p>
          <a:p>
            <a:r>
              <a:rPr lang="en-US" dirty="0" smtClean="0"/>
              <a:t>b) </a:t>
            </a:r>
            <a:r>
              <a:rPr lang="en-US" b="1" dirty="0" err="1" smtClean="0"/>
              <a:t>Mở</a:t>
            </a:r>
            <a:r>
              <a:rPr lang="en-US" b="1" dirty="0" smtClean="0"/>
              <a:t> </a:t>
            </a:r>
            <a:r>
              <a:rPr lang="en-US" b="1" dirty="0" err="1" smtClean="0"/>
              <a:t>rộng</a:t>
            </a:r>
            <a:r>
              <a:rPr lang="en-US" b="1" dirty="0" smtClean="0"/>
              <a:t> </a:t>
            </a:r>
            <a:r>
              <a:rPr lang="en-US" b="1" dirty="0" err="1" smtClean="0"/>
              <a:t>mỗi</a:t>
            </a:r>
            <a:r>
              <a:rPr lang="en-US" b="1" dirty="0" smtClean="0"/>
              <a:t> </a:t>
            </a:r>
            <a:r>
              <a:rPr lang="en-US" b="1" dirty="0" err="1" smtClean="0"/>
              <a:t>dòng</a:t>
            </a:r>
            <a:endParaRPr lang="en-US" b="1" dirty="0"/>
          </a:p>
        </p:txBody>
      </p:sp>
      <p:sp>
        <p:nvSpPr>
          <p:cNvPr id="17409" name="Rectangle 1"/>
          <p:cNvSpPr>
            <a:spLocks noChangeArrowheads="1"/>
          </p:cNvSpPr>
          <p:nvPr/>
        </p:nvSpPr>
        <p:spPr bwMode="auto">
          <a:xfrm>
            <a:off x="346841" y="2979683"/>
            <a:ext cx="8665834" cy="3816429"/>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rows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cols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3333"/>
                </a:solidFill>
                <a:effectLst/>
                <a:latin typeface="Consolas" pitchFamily="49" charset="0"/>
                <a:ea typeface="inherit"/>
                <a:cs typeface="Consolas" pitchFamily="49" charset="0"/>
              </a:rPr>
              <a:t>for</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row </a:t>
            </a:r>
            <a:r>
              <a:rPr kumimoji="0" lang="en-US" sz="2400" b="1" i="0" u="none" strike="noStrike" cap="none" normalizeH="0" baseline="0" dirty="0" smtClean="0">
                <a:ln>
                  <a:noFill/>
                </a:ln>
                <a:solidFill>
                  <a:srgbClr val="333333"/>
                </a:solidFill>
                <a:effectLst/>
                <a:latin typeface="Consolas" pitchFamily="49" charset="0"/>
                <a:ea typeface="inherit"/>
                <a:cs typeface="Consolas" pitchFamily="49" charset="0"/>
              </a:rPr>
              <a:t>in</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range(rows):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solidFill>
                  <a:srgbClr val="333333"/>
                </a:solidFill>
                <a:latin typeface="Consolas" pitchFamily="49" charset="0"/>
                <a:ea typeface="Menlo"/>
                <a:cs typeface="Consolas" pitchFamily="49" charset="0"/>
              </a:rPr>
              <a:t>	</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0</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]*cols]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"This IS ok. At first:"</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 a ="</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0</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0</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42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"And now see what happens after a[0][0]=42"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 a ="</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a:t>
            </a:r>
            <a:r>
              <a:rPr kumimoji="0" lang="en-US" sz="3200" b="0" i="0" u="none" strike="noStrike" cap="none" normalizeH="0" baseline="0" dirty="0" smtClean="0">
                <a:ln>
                  <a:noFill/>
                </a:ln>
                <a:solidFill>
                  <a:schemeClr val="tx1"/>
                </a:solidFill>
                <a:effectLst/>
                <a:latin typeface="Arial" pitchFamily="34" charset="0"/>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7410" name="Picture 2"/>
          <p:cNvPicPr>
            <a:picLocks noChangeAspect="1" noChangeArrowheads="1"/>
          </p:cNvPicPr>
          <p:nvPr/>
        </p:nvPicPr>
        <p:blipFill>
          <a:blip r:embed="rId2"/>
          <a:srcRect/>
          <a:stretch>
            <a:fillRect/>
          </a:stretch>
        </p:blipFill>
        <p:spPr bwMode="auto">
          <a:xfrm>
            <a:off x="5505335" y="3845800"/>
            <a:ext cx="6686665" cy="1687896"/>
          </a:xfrm>
          <a:prstGeom prst="rect">
            <a:avLst/>
          </a:prstGeom>
          <a:noFill/>
          <a:ln w="9525">
            <a:noFill/>
            <a:miter lim="800000"/>
            <a:headEnd/>
            <a:tailEnd/>
          </a:ln>
          <a:effectLst/>
        </p:spPr>
      </p:pic>
    </p:spTree>
    <p:extLst>
      <p:ext uri="{BB962C8B-B14F-4D97-AF65-F5344CB8AC3E}">
        <p14:creationId xmlns:p14="http://schemas.microsoft.com/office/powerpoint/2010/main" val="29725335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Tạo</a:t>
            </a:r>
            <a:r>
              <a:rPr lang="en-US" dirty="0" smtClean="0"/>
              <a:t> 2D List</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b="1" dirty="0" err="1" smtClean="0"/>
              <a:t>Cấp</a:t>
            </a:r>
            <a:r>
              <a:rPr lang="en-US" b="1" dirty="0" smtClean="0"/>
              <a:t> </a:t>
            </a:r>
            <a:r>
              <a:rPr lang="en-US" b="1" dirty="0" err="1" smtClean="0"/>
              <a:t>phát</a:t>
            </a:r>
            <a:r>
              <a:rPr lang="en-US" b="1" dirty="0" smtClean="0"/>
              <a:t> </a:t>
            </a:r>
            <a:r>
              <a:rPr lang="en-US" b="1" dirty="0" err="1" smtClean="0"/>
              <a:t>động</a:t>
            </a:r>
            <a:endParaRPr lang="en-US" b="1" dirty="0" smtClean="0"/>
          </a:p>
          <a:p>
            <a:r>
              <a:rPr lang="en-US" dirty="0" smtClean="0"/>
              <a:t>c) </a:t>
            </a:r>
            <a:r>
              <a:rPr lang="en-US" dirty="0" err="1" smtClean="0"/>
              <a:t>Dùng</a:t>
            </a:r>
            <a:r>
              <a:rPr lang="en-US" dirty="0" smtClean="0"/>
              <a:t> </a:t>
            </a:r>
            <a:r>
              <a:rPr lang="en-US" b="1" dirty="0" smtClean="0"/>
              <a:t>list comprehension</a:t>
            </a:r>
            <a:endParaRPr lang="en-US" dirty="0"/>
          </a:p>
        </p:txBody>
      </p:sp>
      <p:sp>
        <p:nvSpPr>
          <p:cNvPr id="18433" name="Rectangle 1"/>
          <p:cNvSpPr>
            <a:spLocks noChangeArrowheads="1"/>
          </p:cNvSpPr>
          <p:nvPr/>
        </p:nvSpPr>
        <p:spPr bwMode="auto">
          <a:xfrm>
            <a:off x="283780" y="3058510"/>
            <a:ext cx="8665834" cy="3139321"/>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rows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cols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0</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cols) </a:t>
            </a:r>
            <a:r>
              <a:rPr kumimoji="0" lang="en-US" sz="2400" b="1" i="0" u="none" strike="noStrike" cap="none" normalizeH="0" baseline="0" dirty="0" smtClean="0">
                <a:ln>
                  <a:noFill/>
                </a:ln>
                <a:solidFill>
                  <a:srgbClr val="333333"/>
                </a:solidFill>
                <a:effectLst/>
                <a:latin typeface="Consolas" pitchFamily="49" charset="0"/>
                <a:ea typeface="inherit"/>
                <a:cs typeface="Consolas" pitchFamily="49" charset="0"/>
              </a:rPr>
              <a:t>for</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row </a:t>
            </a:r>
            <a:r>
              <a:rPr kumimoji="0" lang="en-US" sz="2400" b="1" i="0" u="none" strike="noStrike" cap="none" normalizeH="0" baseline="0" dirty="0" smtClean="0">
                <a:ln>
                  <a:noFill/>
                </a:ln>
                <a:solidFill>
                  <a:srgbClr val="333333"/>
                </a:solidFill>
                <a:effectLst/>
                <a:latin typeface="Consolas" pitchFamily="49" charset="0"/>
                <a:ea typeface="inherit"/>
                <a:cs typeface="Consolas" pitchFamily="49" charset="0"/>
              </a:rPr>
              <a:t>in</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range(rows)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"This IS ok. At first:"</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 a ="</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0</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0</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42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"And now see what happens after a[0][0]=42"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 a ="</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a:t>
            </a:r>
            <a:r>
              <a:rPr kumimoji="0" lang="en-US" sz="3200" b="0" i="0" u="none" strike="noStrike" cap="none" normalizeH="0" baseline="0" dirty="0" smtClean="0">
                <a:ln>
                  <a:noFill/>
                </a:ln>
                <a:solidFill>
                  <a:schemeClr val="tx1"/>
                </a:solidFill>
                <a:effectLst/>
                <a:latin typeface="Arial" pitchFamily="34" charset="0"/>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8434" name="Picture 2"/>
          <p:cNvPicPr>
            <a:picLocks noChangeAspect="1" noChangeArrowheads="1"/>
          </p:cNvPicPr>
          <p:nvPr/>
        </p:nvPicPr>
        <p:blipFill>
          <a:blip r:embed="rId2"/>
          <a:srcRect/>
          <a:stretch>
            <a:fillRect/>
          </a:stretch>
        </p:blipFill>
        <p:spPr bwMode="auto">
          <a:xfrm>
            <a:off x="5669510" y="1849820"/>
            <a:ext cx="6191414" cy="1728951"/>
          </a:xfrm>
          <a:prstGeom prst="rect">
            <a:avLst/>
          </a:prstGeom>
          <a:noFill/>
          <a:ln w="9525">
            <a:noFill/>
            <a:miter lim="800000"/>
            <a:headEnd/>
            <a:tailEnd/>
          </a:ln>
          <a:effectLst/>
        </p:spPr>
      </p:pic>
    </p:spTree>
    <p:extLst>
      <p:ext uri="{BB962C8B-B14F-4D97-AF65-F5344CB8AC3E}">
        <p14:creationId xmlns:p14="http://schemas.microsoft.com/office/powerpoint/2010/main" val="31940147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t>Các hàm và toán tử trên </a:t>
            </a:r>
            <a:r>
              <a:rPr lang="en-US" dirty="0" smtClean="0"/>
              <a:t>2D </a:t>
            </a:r>
            <a:r>
              <a:rPr lang="vi-VN" dirty="0" smtClean="0"/>
              <a:t>List</a:t>
            </a:r>
            <a:endParaRPr lang="en-US" dirty="0"/>
          </a:p>
        </p:txBody>
      </p:sp>
      <p:sp>
        <p:nvSpPr>
          <p:cNvPr id="3" name="Content Placeholder 2"/>
          <p:cNvSpPr>
            <a:spLocks noGrp="1"/>
          </p:cNvSpPr>
          <p:nvPr>
            <p:ph idx="1"/>
          </p:nvPr>
        </p:nvSpPr>
        <p:spPr/>
        <p:txBody>
          <a:bodyPr/>
          <a:lstStyle/>
          <a:p>
            <a:r>
              <a:rPr lang="en-US" b="1" dirty="0" err="1" smtClean="0"/>
              <a:t>Tìm</a:t>
            </a:r>
            <a:r>
              <a:rPr lang="en-US" b="1" dirty="0" smtClean="0"/>
              <a:t> </a:t>
            </a:r>
            <a:r>
              <a:rPr lang="en-US" b="1" dirty="0" err="1" smtClean="0"/>
              <a:t>số</a:t>
            </a:r>
            <a:r>
              <a:rPr lang="en-US" b="1" dirty="0" smtClean="0"/>
              <a:t> </a:t>
            </a:r>
            <a:r>
              <a:rPr lang="en-US" b="1" dirty="0" err="1" smtClean="0"/>
              <a:t>chiều</a:t>
            </a:r>
            <a:r>
              <a:rPr lang="en-US" b="1" dirty="0" smtClean="0"/>
              <a:t> </a:t>
            </a:r>
            <a:r>
              <a:rPr lang="en-US" b="1" dirty="0" err="1" smtClean="0"/>
              <a:t>của</a:t>
            </a:r>
            <a:r>
              <a:rPr lang="en-US" b="1" dirty="0" smtClean="0"/>
              <a:t> 2D List</a:t>
            </a:r>
            <a:r>
              <a:rPr lang="en-US" dirty="0" smtClean="0"/>
              <a:t>: </a:t>
            </a:r>
            <a:r>
              <a:rPr lang="en-US" dirty="0" err="1" smtClean="0"/>
              <a:t>dùng</a:t>
            </a:r>
            <a:r>
              <a:rPr lang="en-US" dirty="0" smtClean="0"/>
              <a:t> </a:t>
            </a:r>
            <a:r>
              <a:rPr lang="en-US" b="1" dirty="0" err="1" smtClean="0"/>
              <a:t>len</a:t>
            </a:r>
            <a:r>
              <a:rPr lang="en-US" b="1" dirty="0" smtClean="0"/>
              <a:t>()</a:t>
            </a:r>
            <a:endParaRPr lang="en-US" b="1" dirty="0"/>
          </a:p>
        </p:txBody>
      </p:sp>
      <p:sp>
        <p:nvSpPr>
          <p:cNvPr id="30721" name="Rectangle 1"/>
          <p:cNvSpPr>
            <a:spLocks noChangeArrowheads="1"/>
          </p:cNvSpPr>
          <p:nvPr/>
        </p:nvSpPr>
        <p:spPr bwMode="auto">
          <a:xfrm>
            <a:off x="346841" y="2743200"/>
            <a:ext cx="6506589" cy="3139321"/>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 = [ [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 [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4</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800" b="0" i="0" u="none" strike="noStrike" cap="none" normalizeH="0" baseline="0" dirty="0" smtClean="0">
                <a:ln>
                  <a:noFill/>
                </a:ln>
                <a:solidFill>
                  <a:srgbClr val="DD1144"/>
                </a:solidFill>
                <a:effectLst/>
                <a:latin typeface="Consolas" pitchFamily="49" charset="0"/>
                <a:ea typeface="Menlo"/>
                <a:cs typeface="Consolas" pitchFamily="49" charset="0"/>
              </a:rPr>
              <a:t>"a = "</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1" u="none" strike="noStrike" cap="none" normalizeH="0" baseline="0" dirty="0" smtClean="0">
                <a:ln>
                  <a:noFill/>
                </a:ln>
                <a:solidFill>
                  <a:srgbClr val="999988"/>
                </a:solidFill>
                <a:effectLst/>
                <a:latin typeface="Consolas" pitchFamily="49" charset="0"/>
                <a:ea typeface="inherit"/>
                <a:cs typeface="Consolas" pitchFamily="49" charset="0"/>
              </a:rPr>
              <a:t># Now find its dimensions</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rows = </a:t>
            </a:r>
            <a:r>
              <a:rPr kumimoji="0" lang="en-US" sz="2800" b="0" i="0" u="none" strike="noStrike" cap="none" normalizeH="0" baseline="0" dirty="0" err="1" smtClean="0">
                <a:ln>
                  <a:noFill/>
                </a:ln>
                <a:solidFill>
                  <a:srgbClr val="333333"/>
                </a:solidFill>
                <a:effectLst/>
                <a:latin typeface="Consolas" pitchFamily="49" charset="0"/>
                <a:ea typeface="Menlo"/>
                <a:cs typeface="Consolas" pitchFamily="49" charset="0"/>
              </a:rPr>
              <a:t>len</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cols = </a:t>
            </a:r>
            <a:r>
              <a:rPr kumimoji="0" lang="en-US" sz="2800" b="0" i="0" u="none" strike="noStrike" cap="none" normalizeH="0" baseline="0" dirty="0" err="1" smtClean="0">
                <a:ln>
                  <a:noFill/>
                </a:ln>
                <a:solidFill>
                  <a:srgbClr val="333333"/>
                </a:solidFill>
                <a:effectLst/>
                <a:latin typeface="Consolas" pitchFamily="49" charset="0"/>
                <a:ea typeface="Menlo"/>
                <a:cs typeface="Consolas" pitchFamily="49" charset="0"/>
              </a:rPr>
              <a:t>len</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0</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800" b="0" i="0" u="none" strike="noStrike" cap="none" normalizeH="0" baseline="0" dirty="0" smtClean="0">
                <a:ln>
                  <a:noFill/>
                </a:ln>
                <a:solidFill>
                  <a:srgbClr val="DD1144"/>
                </a:solidFill>
                <a:effectLst/>
                <a:latin typeface="Consolas" pitchFamily="49" charset="0"/>
                <a:ea typeface="Menlo"/>
                <a:cs typeface="Consolas" pitchFamily="49" charset="0"/>
              </a:rPr>
              <a:t>"rows ="</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rows)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800" b="0" i="0" u="none" strike="noStrike" cap="none" normalizeH="0" baseline="0" dirty="0" smtClean="0">
                <a:ln>
                  <a:noFill/>
                </a:ln>
                <a:solidFill>
                  <a:srgbClr val="DD1144"/>
                </a:solidFill>
                <a:effectLst/>
                <a:latin typeface="Consolas" pitchFamily="49" charset="0"/>
                <a:ea typeface="Menlo"/>
                <a:cs typeface="Consolas" pitchFamily="49" charset="0"/>
              </a:rPr>
              <a:t>"cols ="</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cols)</a:t>
            </a:r>
            <a:r>
              <a:rPr kumimoji="0" lang="en-US" sz="3600" b="0" i="0" u="none" strike="noStrike" cap="none" normalizeH="0" baseline="0" dirty="0" smtClean="0">
                <a:ln>
                  <a:noFill/>
                </a:ln>
                <a:solidFill>
                  <a:schemeClr val="tx1"/>
                </a:solidFill>
                <a:effectLst/>
                <a:latin typeface="Arial" pitchFamily="34" charset="0"/>
                <a:cs typeface="Arial" pitchFamily="34" charset="0"/>
              </a:rPr>
              <a:t> </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722" name="Picture 2"/>
          <p:cNvPicPr>
            <a:picLocks noChangeAspect="1" noChangeArrowheads="1"/>
          </p:cNvPicPr>
          <p:nvPr/>
        </p:nvPicPr>
        <p:blipFill>
          <a:blip r:embed="rId2"/>
          <a:srcRect/>
          <a:stretch>
            <a:fillRect/>
          </a:stretch>
        </p:blipFill>
        <p:spPr bwMode="auto">
          <a:xfrm>
            <a:off x="5616136" y="4483319"/>
            <a:ext cx="5883493" cy="1680998"/>
          </a:xfrm>
          <a:prstGeom prst="rect">
            <a:avLst/>
          </a:prstGeom>
          <a:noFill/>
          <a:ln w="9525">
            <a:noFill/>
            <a:miter lim="800000"/>
            <a:headEnd/>
            <a:tailEnd/>
          </a:ln>
          <a:effectLst/>
        </p:spPr>
      </p:pic>
    </p:spTree>
    <p:extLst>
      <p:ext uri="{BB962C8B-B14F-4D97-AF65-F5344CB8AC3E}">
        <p14:creationId xmlns:p14="http://schemas.microsoft.com/office/powerpoint/2010/main" val="2477374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Tạo</a:t>
            </a:r>
            <a:r>
              <a:rPr lang="en-US" dirty="0" smtClean="0"/>
              <a:t> List</a:t>
            </a:r>
            <a:endParaRPr lang="en-US" dirty="0"/>
          </a:p>
        </p:txBody>
      </p:sp>
      <p:sp>
        <p:nvSpPr>
          <p:cNvPr id="3" name="Content Placeholder 2"/>
          <p:cNvSpPr>
            <a:spLocks noGrp="1"/>
          </p:cNvSpPr>
          <p:nvPr>
            <p:ph idx="1"/>
          </p:nvPr>
        </p:nvSpPr>
        <p:spPr/>
        <p:txBody>
          <a:bodyPr/>
          <a:lstStyle/>
          <a:p>
            <a:r>
              <a:rPr lang="en-US" b="1" dirty="0" smtClean="0"/>
              <a:t>List </a:t>
            </a:r>
            <a:r>
              <a:rPr lang="en-US" b="1" dirty="0" err="1" smtClean="0"/>
              <a:t>có</a:t>
            </a:r>
            <a:r>
              <a:rPr lang="en-US" b="1" dirty="0" smtClean="0"/>
              <a:t> </a:t>
            </a:r>
            <a:r>
              <a:rPr lang="en-US" b="1" dirty="0" err="1" smtClean="0"/>
              <a:t>nhiều</a:t>
            </a:r>
            <a:r>
              <a:rPr lang="en-US" b="1" dirty="0" smtClean="0"/>
              <a:t> </a:t>
            </a:r>
            <a:r>
              <a:rPr lang="en-US" b="1" dirty="0" err="1" smtClean="0"/>
              <a:t>phần</a:t>
            </a:r>
            <a:r>
              <a:rPr lang="en-US" b="1" dirty="0" smtClean="0"/>
              <a:t> </a:t>
            </a:r>
            <a:r>
              <a:rPr lang="en-US" b="1" dirty="0" err="1" smtClean="0"/>
              <a:t>tử</a:t>
            </a:r>
            <a:r>
              <a:rPr lang="vi-VN" b="1" dirty="0" smtClean="0"/>
              <a:t>: </a:t>
            </a:r>
            <a:r>
              <a:rPr lang="vi-VN" dirty="0" smtClean="0"/>
              <a:t>các phần tử cách nhau bởi dấu phẩy</a:t>
            </a:r>
            <a:endParaRPr lang="en-US" dirty="0"/>
          </a:p>
        </p:txBody>
      </p:sp>
      <p:sp>
        <p:nvSpPr>
          <p:cNvPr id="18433" name="Rectangle 1"/>
          <p:cNvSpPr>
            <a:spLocks noChangeArrowheads="1"/>
          </p:cNvSpPr>
          <p:nvPr/>
        </p:nvSpPr>
        <p:spPr bwMode="auto">
          <a:xfrm>
            <a:off x="725213" y="2743198"/>
            <a:ext cx="5754416" cy="2708434"/>
          </a:xfrm>
          <a:prstGeom prst="rect">
            <a:avLst/>
          </a:prstGeom>
          <a:solidFill>
            <a:srgbClr val="F8F8F8"/>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 =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b = list(range(</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c = [</a:t>
            </a:r>
            <a:r>
              <a:rPr kumimoji="0" lang="en-US" sz="2800" b="0" i="0" u="none" strike="noStrike" cap="none" normalizeH="0" baseline="0" dirty="0" smtClean="0">
                <a:ln>
                  <a:noFill/>
                </a:ln>
                <a:solidFill>
                  <a:srgbClr val="DD1144"/>
                </a:solidFill>
                <a:effectLst/>
                <a:latin typeface="Consolas" pitchFamily="49" charset="0"/>
                <a:ea typeface="Menlo"/>
                <a:cs typeface="Consolas" pitchFamily="49" charset="0"/>
              </a:rPr>
              <a:t>"mixed types"</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1" i="0" u="none" strike="noStrike" cap="none" normalizeH="0" baseline="0" dirty="0" smtClean="0">
                <a:ln>
                  <a:noFill/>
                </a:ln>
                <a:solidFill>
                  <a:srgbClr val="333333"/>
                </a:solidFill>
                <a:effectLst/>
                <a:latin typeface="Consolas" pitchFamily="49" charset="0"/>
                <a:ea typeface="inherit"/>
                <a:cs typeface="Consolas" pitchFamily="49" charset="0"/>
              </a:rPr>
              <a:t>True</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42</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print(type(a), </a:t>
            </a:r>
            <a:r>
              <a:rPr kumimoji="0" lang="en-US" sz="2800" b="0" i="0" u="none" strike="noStrike" cap="none" normalizeH="0" baseline="0" dirty="0" err="1" smtClean="0">
                <a:ln>
                  <a:noFill/>
                </a:ln>
                <a:solidFill>
                  <a:srgbClr val="333333"/>
                </a:solidFill>
                <a:effectLst/>
                <a:latin typeface="Consolas" pitchFamily="49" charset="0"/>
                <a:ea typeface="Menlo"/>
                <a:cs typeface="Consolas" pitchFamily="49" charset="0"/>
              </a:rPr>
              <a:t>len</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print(type(b), </a:t>
            </a:r>
            <a:r>
              <a:rPr kumimoji="0" lang="en-US" sz="2800" b="0" i="0" u="none" strike="noStrike" cap="none" normalizeH="0" baseline="0" dirty="0" err="1" smtClean="0">
                <a:ln>
                  <a:noFill/>
                </a:ln>
                <a:solidFill>
                  <a:srgbClr val="333333"/>
                </a:solidFill>
                <a:effectLst/>
                <a:latin typeface="Consolas" pitchFamily="49" charset="0"/>
                <a:ea typeface="Menlo"/>
                <a:cs typeface="Consolas" pitchFamily="49" charset="0"/>
              </a:rPr>
              <a:t>len</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(b), b)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print(type(c), </a:t>
            </a:r>
            <a:r>
              <a:rPr kumimoji="0" lang="en-US" sz="2800" b="0" i="0" u="none" strike="noStrike" cap="none" normalizeH="0" baseline="0" dirty="0" err="1" smtClean="0">
                <a:ln>
                  <a:noFill/>
                </a:ln>
                <a:solidFill>
                  <a:srgbClr val="333333"/>
                </a:solidFill>
                <a:effectLst/>
                <a:latin typeface="Consolas" pitchFamily="49" charset="0"/>
                <a:ea typeface="Menlo"/>
                <a:cs typeface="Consolas" pitchFamily="49" charset="0"/>
              </a:rPr>
              <a:t>len</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(c), c)</a:t>
            </a:r>
            <a:r>
              <a:rPr kumimoji="0" lang="en-US" sz="3600" b="0" i="0" u="none" strike="noStrike" cap="none" normalizeH="0" baseline="0" dirty="0" smtClean="0">
                <a:ln>
                  <a:noFill/>
                </a:ln>
                <a:solidFill>
                  <a:schemeClr val="tx1"/>
                </a:solidFill>
                <a:effectLst/>
                <a:latin typeface="Arial" pitchFamily="34" charset="0"/>
                <a:cs typeface="Arial" pitchFamily="34" charset="0"/>
              </a:rPr>
              <a:t> </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8434" name="Picture 2"/>
          <p:cNvPicPr>
            <a:picLocks noChangeAspect="1" noChangeArrowheads="1"/>
          </p:cNvPicPr>
          <p:nvPr/>
        </p:nvPicPr>
        <p:blipFill>
          <a:blip r:embed="rId2"/>
          <a:srcRect/>
          <a:stretch>
            <a:fillRect/>
          </a:stretch>
        </p:blipFill>
        <p:spPr bwMode="auto">
          <a:xfrm>
            <a:off x="6584472" y="4073416"/>
            <a:ext cx="5607528" cy="1334155"/>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t>Các hàm và toán tử trên </a:t>
            </a:r>
            <a:r>
              <a:rPr lang="en-US" dirty="0" smtClean="0"/>
              <a:t>2D </a:t>
            </a:r>
            <a:r>
              <a:rPr lang="vi-VN" dirty="0" smtClean="0"/>
              <a:t>List</a:t>
            </a:r>
            <a:endParaRPr lang="en-US" dirty="0"/>
          </a:p>
        </p:txBody>
      </p:sp>
      <p:sp>
        <p:nvSpPr>
          <p:cNvPr id="3" name="Content Placeholder 2"/>
          <p:cNvSpPr>
            <a:spLocks noGrp="1"/>
          </p:cNvSpPr>
          <p:nvPr>
            <p:ph idx="1"/>
          </p:nvPr>
        </p:nvSpPr>
        <p:spPr/>
        <p:txBody>
          <a:bodyPr/>
          <a:lstStyle/>
          <a:p>
            <a:r>
              <a:rPr lang="en-US" b="1" dirty="0" err="1" smtClean="0"/>
              <a:t>Vòng</a:t>
            </a:r>
            <a:r>
              <a:rPr lang="en-US" b="1" dirty="0" smtClean="0"/>
              <a:t> </a:t>
            </a:r>
            <a:r>
              <a:rPr lang="en-US" b="1" dirty="0" err="1" smtClean="0"/>
              <a:t>lặp</a:t>
            </a:r>
            <a:r>
              <a:rPr lang="en-US" b="1" dirty="0" smtClean="0"/>
              <a:t> </a:t>
            </a:r>
            <a:endParaRPr lang="en-US" b="1" dirty="0"/>
          </a:p>
        </p:txBody>
      </p:sp>
      <p:sp>
        <p:nvSpPr>
          <p:cNvPr id="29697" name="Rectangle 1"/>
          <p:cNvSpPr>
            <a:spLocks noChangeArrowheads="1"/>
          </p:cNvSpPr>
          <p:nvPr/>
        </p:nvSpPr>
        <p:spPr bwMode="auto">
          <a:xfrm>
            <a:off x="425670" y="2617076"/>
            <a:ext cx="6400800" cy="3570208"/>
          </a:xfrm>
          <a:prstGeom prst="rect">
            <a:avLst/>
          </a:prstGeom>
          <a:solidFill>
            <a:srgbClr val="F8F8F8"/>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 = [ [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 [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4</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800" b="0" i="0" u="none" strike="noStrike" cap="none" normalizeH="0" baseline="0" dirty="0" smtClean="0">
                <a:ln>
                  <a:noFill/>
                </a:ln>
                <a:solidFill>
                  <a:srgbClr val="DD1144"/>
                </a:solidFill>
                <a:effectLst/>
                <a:latin typeface="Consolas" pitchFamily="49" charset="0"/>
                <a:ea typeface="Menlo"/>
                <a:cs typeface="Consolas" pitchFamily="49" charset="0"/>
              </a:rPr>
              <a:t>"Before: a ="</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rows = </a:t>
            </a:r>
            <a:r>
              <a:rPr kumimoji="0" lang="en-US" sz="2800" b="0" i="0" u="none" strike="noStrike" cap="none" normalizeH="0" baseline="0" dirty="0" err="1" smtClean="0">
                <a:ln>
                  <a:noFill/>
                </a:ln>
                <a:solidFill>
                  <a:srgbClr val="333333"/>
                </a:solidFill>
                <a:effectLst/>
                <a:latin typeface="Consolas" pitchFamily="49" charset="0"/>
                <a:ea typeface="Menlo"/>
                <a:cs typeface="Consolas" pitchFamily="49" charset="0"/>
              </a:rPr>
              <a:t>len</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cols = </a:t>
            </a:r>
            <a:r>
              <a:rPr kumimoji="0" lang="en-US" sz="2800" b="0" i="0" u="none" strike="noStrike" cap="none" normalizeH="0" baseline="0" dirty="0" err="1" smtClean="0">
                <a:ln>
                  <a:noFill/>
                </a:ln>
                <a:solidFill>
                  <a:srgbClr val="333333"/>
                </a:solidFill>
                <a:effectLst/>
                <a:latin typeface="Consolas" pitchFamily="49" charset="0"/>
                <a:ea typeface="Menlo"/>
                <a:cs typeface="Consolas" pitchFamily="49" charset="0"/>
              </a:rPr>
              <a:t>len</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0</a:t>
            </a:r>
            <a:r>
              <a:rPr kumimoji="0" lang="en-US" sz="2800" b="0" u="none" strike="noStrike" cap="none" normalizeH="0" baseline="0" dirty="0" smtClean="0">
                <a:ln>
                  <a:noFill/>
                </a:ln>
                <a:solidFill>
                  <a:srgbClr val="333333"/>
                </a:solidFill>
                <a:effectLst/>
                <a:latin typeface="Consolas" pitchFamily="49" charset="0"/>
                <a:ea typeface="Menlo"/>
                <a:cs typeface="Consolas" pitchFamily="49" charset="0"/>
              </a:rPr>
              <a:t>])</a:t>
            </a:r>
            <a:endParaRPr lang="en-US" sz="2800" dirty="0" smtClean="0">
              <a:solidFill>
                <a:srgbClr val="999988"/>
              </a:solidFill>
              <a:latin typeface="Consolas" pitchFamily="49" charset="0"/>
              <a:ea typeface="Menlo"/>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333333"/>
                </a:solidFill>
                <a:effectLst/>
                <a:latin typeface="Consolas" pitchFamily="49" charset="0"/>
                <a:ea typeface="inherit"/>
                <a:cs typeface="Consolas" pitchFamily="49" charset="0"/>
              </a:rPr>
              <a:t>for</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row </a:t>
            </a:r>
            <a:r>
              <a:rPr kumimoji="0" lang="en-US" sz="2800" b="1" i="0" u="none" strike="noStrike" cap="none" normalizeH="0" baseline="0" dirty="0" smtClean="0">
                <a:ln>
                  <a:noFill/>
                </a:ln>
                <a:solidFill>
                  <a:srgbClr val="333333"/>
                </a:solidFill>
                <a:effectLst/>
                <a:latin typeface="Consolas" pitchFamily="49" charset="0"/>
                <a:ea typeface="inherit"/>
                <a:cs typeface="Consolas" pitchFamily="49" charset="0"/>
              </a:rPr>
              <a:t>in</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range(rows): </a:t>
            </a:r>
          </a:p>
          <a:p>
            <a:pPr marL="0" marR="0" lvl="0" indent="0" algn="l" defTabSz="914400" rtl="0" eaLnBrk="1" fontAlgn="base" latinLnBrk="0" hangingPunct="1">
              <a:lnSpc>
                <a:spcPct val="100000"/>
              </a:lnSpc>
              <a:spcBef>
                <a:spcPct val="0"/>
              </a:spcBef>
              <a:spcAft>
                <a:spcPct val="0"/>
              </a:spcAft>
              <a:buClrTx/>
              <a:buSzTx/>
              <a:buFontTx/>
              <a:buNone/>
              <a:tabLst/>
            </a:pPr>
            <a:r>
              <a:rPr lang="en-US" sz="2800" dirty="0" smtClean="0">
                <a:solidFill>
                  <a:srgbClr val="333333"/>
                </a:solidFill>
                <a:latin typeface="Consolas" pitchFamily="49" charset="0"/>
                <a:ea typeface="inherit"/>
                <a:cs typeface="Consolas" pitchFamily="49" charset="0"/>
              </a:rPr>
              <a:t>	</a:t>
            </a:r>
            <a:r>
              <a:rPr kumimoji="0" lang="en-US" sz="2800" b="1" i="0" u="none" strike="noStrike" cap="none" normalizeH="0" baseline="0" dirty="0" smtClean="0">
                <a:ln>
                  <a:noFill/>
                </a:ln>
                <a:solidFill>
                  <a:srgbClr val="333333"/>
                </a:solidFill>
                <a:effectLst/>
                <a:latin typeface="Consolas" pitchFamily="49" charset="0"/>
                <a:ea typeface="inherit"/>
                <a:cs typeface="Consolas" pitchFamily="49" charset="0"/>
              </a:rPr>
              <a:t>for</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err="1" smtClean="0">
                <a:ln>
                  <a:noFill/>
                </a:ln>
                <a:solidFill>
                  <a:srgbClr val="333333"/>
                </a:solidFill>
                <a:effectLst/>
                <a:latin typeface="Consolas" pitchFamily="49" charset="0"/>
                <a:ea typeface="Menlo"/>
                <a:cs typeface="Consolas" pitchFamily="49" charset="0"/>
              </a:rPr>
              <a:t>col</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1" i="0" u="none" strike="noStrike" cap="none" normalizeH="0" baseline="0" dirty="0" smtClean="0">
                <a:ln>
                  <a:noFill/>
                </a:ln>
                <a:solidFill>
                  <a:srgbClr val="333333"/>
                </a:solidFill>
                <a:effectLst/>
                <a:latin typeface="Consolas" pitchFamily="49" charset="0"/>
                <a:ea typeface="inherit"/>
                <a:cs typeface="Consolas" pitchFamily="49" charset="0"/>
              </a:rPr>
              <a:t>in</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range(cols):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a[row][</a:t>
            </a:r>
            <a:r>
              <a:rPr kumimoji="0" lang="en-US" sz="2800" b="0" i="0" u="none" strike="noStrike" cap="none" normalizeH="0" baseline="0" dirty="0" err="1" smtClean="0">
                <a:ln>
                  <a:noFill/>
                </a:ln>
                <a:solidFill>
                  <a:srgbClr val="333333"/>
                </a:solidFill>
                <a:effectLst/>
                <a:latin typeface="Consolas" pitchFamily="49" charset="0"/>
                <a:ea typeface="Menlo"/>
                <a:cs typeface="Consolas" pitchFamily="49" charset="0"/>
              </a:rPr>
              <a:t>col</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endParaRPr kumimoji="0" lang="en-US" sz="2800" b="0" i="1" u="none" strike="noStrike" cap="none" normalizeH="0" baseline="0" dirty="0" smtClean="0">
              <a:ln>
                <a:noFill/>
              </a:ln>
              <a:solidFill>
                <a:srgbClr val="999988"/>
              </a:solidFill>
              <a:effectLst/>
              <a:latin typeface="Consolas" pitchFamily="49" charset="0"/>
              <a:ea typeface="inherit"/>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800" b="0" i="0" u="none" strike="noStrike" cap="none" normalizeH="0" baseline="0" dirty="0" smtClean="0">
                <a:ln>
                  <a:noFill/>
                </a:ln>
                <a:solidFill>
                  <a:srgbClr val="DD1144"/>
                </a:solidFill>
                <a:effectLst/>
                <a:latin typeface="Consolas" pitchFamily="49" charset="0"/>
                <a:ea typeface="Menlo"/>
                <a:cs typeface="Consolas" pitchFamily="49" charset="0"/>
              </a:rPr>
              <a:t>"After: a ="</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a:t>
            </a:r>
            <a:r>
              <a:rPr kumimoji="0" lang="en-US" sz="3600" b="0" i="0" u="none" strike="noStrike" cap="none" normalizeH="0" baseline="0" dirty="0" smtClean="0">
                <a:ln>
                  <a:noFill/>
                </a:ln>
                <a:solidFill>
                  <a:schemeClr val="tx1"/>
                </a:solidFill>
                <a:effectLst/>
                <a:latin typeface="Arial" pitchFamily="34" charset="0"/>
                <a:cs typeface="Arial" pitchFamily="34" charset="0"/>
              </a:rPr>
              <a:t> </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9698" name="Picture 2"/>
          <p:cNvPicPr>
            <a:picLocks noChangeAspect="1" noChangeArrowheads="1"/>
          </p:cNvPicPr>
          <p:nvPr/>
        </p:nvPicPr>
        <p:blipFill>
          <a:blip r:embed="rId2"/>
          <a:srcRect/>
          <a:stretch>
            <a:fillRect/>
          </a:stretch>
        </p:blipFill>
        <p:spPr bwMode="auto">
          <a:xfrm>
            <a:off x="6177620" y="4947417"/>
            <a:ext cx="5788408" cy="968578"/>
          </a:xfrm>
          <a:prstGeom prst="rect">
            <a:avLst/>
          </a:prstGeom>
          <a:noFill/>
          <a:ln w="9525">
            <a:noFill/>
            <a:miter lim="800000"/>
            <a:headEnd/>
            <a:tailEnd/>
          </a:ln>
          <a:effectLst/>
        </p:spPr>
      </p:pic>
    </p:spTree>
    <p:extLst>
      <p:ext uri="{BB962C8B-B14F-4D97-AF65-F5344CB8AC3E}">
        <p14:creationId xmlns:p14="http://schemas.microsoft.com/office/powerpoint/2010/main" val="6363552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t>Các hàm và toán tử trên </a:t>
            </a:r>
            <a:r>
              <a:rPr lang="en-US" dirty="0" smtClean="0"/>
              <a:t>2D </a:t>
            </a:r>
            <a:r>
              <a:rPr lang="vi-VN" dirty="0" smtClean="0"/>
              <a:t>List</a:t>
            </a:r>
            <a:endParaRPr lang="en-US" dirty="0"/>
          </a:p>
        </p:txBody>
      </p:sp>
      <p:sp>
        <p:nvSpPr>
          <p:cNvPr id="3" name="Content Placeholder 2"/>
          <p:cNvSpPr>
            <a:spLocks noGrp="1"/>
          </p:cNvSpPr>
          <p:nvPr>
            <p:ph idx="1"/>
          </p:nvPr>
        </p:nvSpPr>
        <p:spPr/>
        <p:txBody>
          <a:bodyPr/>
          <a:lstStyle/>
          <a:p>
            <a:pPr marL="514350" indent="-514350">
              <a:buFont typeface="Wingdings" pitchFamily="2" charset="2"/>
              <a:buChar char="v"/>
            </a:pPr>
            <a:r>
              <a:rPr lang="en-US" b="1" dirty="0" err="1" smtClean="0"/>
              <a:t>Truy</a:t>
            </a:r>
            <a:r>
              <a:rPr lang="en-US" b="1" dirty="0" smtClean="0"/>
              <a:t> </a:t>
            </a:r>
            <a:r>
              <a:rPr lang="en-US" b="1" dirty="0" err="1" smtClean="0"/>
              <a:t>cập</a:t>
            </a:r>
            <a:r>
              <a:rPr lang="en-US" b="1" dirty="0" smtClean="0"/>
              <a:t> 2D List </a:t>
            </a:r>
            <a:r>
              <a:rPr lang="en-US" b="1" dirty="0" err="1" smtClean="0"/>
              <a:t>bằng</a:t>
            </a:r>
            <a:r>
              <a:rPr lang="en-US" b="1" dirty="0" smtClean="0"/>
              <a:t> </a:t>
            </a:r>
            <a:r>
              <a:rPr lang="en-US" b="1" dirty="0" err="1" smtClean="0"/>
              <a:t>dòng</a:t>
            </a:r>
            <a:r>
              <a:rPr lang="en-US" b="1" dirty="0" smtClean="0"/>
              <a:t> </a:t>
            </a:r>
            <a:r>
              <a:rPr lang="en-US" b="1" dirty="0" err="1" smtClean="0"/>
              <a:t>hoặc</a:t>
            </a:r>
            <a:r>
              <a:rPr lang="en-US" b="1" dirty="0" smtClean="0"/>
              <a:t> </a:t>
            </a:r>
            <a:r>
              <a:rPr lang="en-US" b="1" dirty="0" err="1" smtClean="0"/>
              <a:t>cột</a:t>
            </a:r>
            <a:endParaRPr lang="en-US" b="1" dirty="0" smtClean="0"/>
          </a:p>
          <a:p>
            <a:r>
              <a:rPr lang="en-US" dirty="0" smtClean="0"/>
              <a:t>a) </a:t>
            </a:r>
            <a:r>
              <a:rPr lang="en-US" b="1" dirty="0" err="1" smtClean="0"/>
              <a:t>Truy</a:t>
            </a:r>
            <a:r>
              <a:rPr lang="en-US" b="1" dirty="0" smtClean="0"/>
              <a:t> </a:t>
            </a:r>
            <a:r>
              <a:rPr lang="en-US" b="1" dirty="0" err="1" smtClean="0"/>
              <a:t>cập</a:t>
            </a:r>
            <a:r>
              <a:rPr lang="en-US" b="1" dirty="0" smtClean="0"/>
              <a:t> </a:t>
            </a:r>
            <a:r>
              <a:rPr lang="en-US" b="1" dirty="0" err="1" smtClean="0"/>
              <a:t>một</a:t>
            </a:r>
            <a:r>
              <a:rPr lang="en-US" b="1" dirty="0" smtClean="0"/>
              <a:t> </a:t>
            </a:r>
            <a:r>
              <a:rPr lang="en-US" b="1" dirty="0" err="1" smtClean="0"/>
              <a:t>dòng</a:t>
            </a:r>
            <a:endParaRPr lang="en-US" b="1" dirty="0"/>
          </a:p>
        </p:txBody>
      </p:sp>
      <p:sp>
        <p:nvSpPr>
          <p:cNvPr id="28673" name="Rectangle 1"/>
          <p:cNvSpPr>
            <a:spLocks noChangeArrowheads="1"/>
          </p:cNvSpPr>
          <p:nvPr/>
        </p:nvSpPr>
        <p:spPr bwMode="auto">
          <a:xfrm>
            <a:off x="394138" y="2995449"/>
            <a:ext cx="7646324" cy="2954655"/>
          </a:xfrm>
          <a:prstGeom prst="rect">
            <a:avLst/>
          </a:prstGeom>
          <a:solidFill>
            <a:srgbClr val="F8F8F8"/>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999988"/>
                </a:solidFill>
                <a:effectLst/>
                <a:latin typeface="Consolas" pitchFamily="49" charset="0"/>
                <a:ea typeface="inherit"/>
                <a:cs typeface="Consolas" pitchFamily="49" charset="0"/>
              </a:rPr>
              <a:t># alias (not a copy!); (no new list created)</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 = [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4</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6</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row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333333"/>
                </a:solidFill>
                <a:effectLst/>
                <a:latin typeface="Consolas" pitchFamily="49" charset="0"/>
                <a:ea typeface="Menlo"/>
                <a:cs typeface="Consolas" pitchFamily="49" charset="0"/>
              </a:rPr>
              <a:t>rowList</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a[row]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err="1" smtClean="0">
                <a:ln>
                  <a:noFill/>
                </a:ln>
                <a:solidFill>
                  <a:srgbClr val="333333"/>
                </a:solidFill>
                <a:effectLst/>
                <a:latin typeface="Consolas" pitchFamily="49" charset="0"/>
                <a:ea typeface="Menlo"/>
                <a:cs typeface="Consolas" pitchFamily="49" charset="0"/>
              </a:rPr>
              <a:t>rowList</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t>
            </a:r>
          </a:p>
          <a:p>
            <a:pPr lvl="0" fontAlgn="base">
              <a:spcBef>
                <a:spcPct val="0"/>
              </a:spcBef>
              <a:spcAft>
                <a:spcPct val="0"/>
              </a:spcAft>
            </a:pPr>
            <a:r>
              <a:rPr lang="en-US" sz="2400" dirty="0" err="1" smtClean="0">
                <a:solidFill>
                  <a:srgbClr val="333333"/>
                </a:solidFill>
                <a:latin typeface="Consolas" pitchFamily="49" charset="0"/>
                <a:ea typeface="Menlo"/>
                <a:cs typeface="Consolas" pitchFamily="49" charset="0"/>
              </a:rPr>
              <a:t>rowList</a:t>
            </a:r>
            <a:r>
              <a:rPr lang="en-US" sz="2400" dirty="0" smtClean="0">
                <a:solidFill>
                  <a:srgbClr val="333333"/>
                </a:solidFill>
                <a:latin typeface="Consolas" pitchFamily="49" charset="0"/>
                <a:ea typeface="Menlo"/>
                <a:cs typeface="Consolas" pitchFamily="49" charset="0"/>
              </a:rPr>
              <a:t>[</a:t>
            </a:r>
            <a:r>
              <a:rPr lang="en-US" sz="2400" dirty="0" smtClean="0">
                <a:solidFill>
                  <a:schemeClr val="accent3">
                    <a:lumMod val="75000"/>
                  </a:schemeClr>
                </a:solidFill>
                <a:latin typeface="Consolas" pitchFamily="49" charset="0"/>
                <a:ea typeface="Menlo"/>
                <a:cs typeface="Consolas" pitchFamily="49" charset="0"/>
              </a:rPr>
              <a:t>0</a:t>
            </a:r>
            <a:r>
              <a:rPr lang="en-US" sz="2400" dirty="0" smtClean="0">
                <a:solidFill>
                  <a:srgbClr val="333333"/>
                </a:solidFill>
                <a:latin typeface="Consolas" pitchFamily="49" charset="0"/>
                <a:ea typeface="Menlo"/>
                <a:cs typeface="Consolas" pitchFamily="49" charset="0"/>
              </a:rPr>
              <a:t>] = </a:t>
            </a:r>
            <a:r>
              <a:rPr lang="en-US" sz="2400" dirty="0" smtClean="0">
                <a:solidFill>
                  <a:schemeClr val="accent3">
                    <a:lumMod val="75000"/>
                  </a:schemeClr>
                </a:solidFill>
                <a:latin typeface="Consolas" pitchFamily="49" charset="0"/>
                <a:ea typeface="Menlo"/>
                <a:cs typeface="Consolas" pitchFamily="49" charset="0"/>
              </a:rPr>
              <a:t>100</a:t>
            </a:r>
          </a:p>
          <a:p>
            <a:pPr fontAlgn="base">
              <a:spcBef>
                <a:spcPct val="0"/>
              </a:spcBef>
              <a:spcAft>
                <a:spcPct val="0"/>
              </a:spcAft>
            </a:pPr>
            <a:r>
              <a:rPr lang="en-US" sz="2400" dirty="0" smtClean="0">
                <a:solidFill>
                  <a:srgbClr val="333333"/>
                </a:solidFill>
                <a:latin typeface="Consolas" pitchFamily="49" charset="0"/>
                <a:ea typeface="Menlo"/>
                <a:cs typeface="Consolas" pitchFamily="49" charset="0"/>
              </a:rPr>
              <a:t>print(</a:t>
            </a:r>
            <a:r>
              <a:rPr lang="en-US" sz="2400" dirty="0" err="1" smtClean="0">
                <a:solidFill>
                  <a:srgbClr val="333333"/>
                </a:solidFill>
                <a:latin typeface="Consolas" pitchFamily="49" charset="0"/>
                <a:ea typeface="Menlo"/>
                <a:cs typeface="Consolas" pitchFamily="49" charset="0"/>
              </a:rPr>
              <a:t>rowList</a:t>
            </a:r>
            <a:r>
              <a:rPr lang="en-US" sz="2400" dirty="0" smtClean="0">
                <a:solidFill>
                  <a:srgbClr val="333333"/>
                </a:solidFill>
                <a:latin typeface="Consolas" pitchFamily="49" charset="0"/>
                <a:ea typeface="Menlo"/>
                <a:cs typeface="Consolas" pitchFamily="49" charset="0"/>
              </a:rPr>
              <a:t>)</a:t>
            </a:r>
          </a:p>
          <a:p>
            <a:pPr fontAlgn="base">
              <a:spcBef>
                <a:spcPct val="0"/>
              </a:spcBef>
              <a:spcAft>
                <a:spcPct val="0"/>
              </a:spcAft>
            </a:pPr>
            <a:r>
              <a:rPr lang="en-US" sz="2400" dirty="0" smtClean="0">
                <a:solidFill>
                  <a:srgbClr val="333333"/>
                </a:solidFill>
                <a:latin typeface="Consolas" pitchFamily="49" charset="0"/>
                <a:ea typeface="Menlo"/>
                <a:cs typeface="Consolas" pitchFamily="49" charset="0"/>
              </a:rPr>
              <a:t>print(a)</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8674" name="Picture 2"/>
          <p:cNvPicPr>
            <a:picLocks noChangeAspect="1" noChangeArrowheads="1"/>
          </p:cNvPicPr>
          <p:nvPr/>
        </p:nvPicPr>
        <p:blipFill>
          <a:blip r:embed="rId2"/>
          <a:srcRect/>
          <a:stretch>
            <a:fillRect/>
          </a:stretch>
        </p:blipFill>
        <p:spPr bwMode="auto">
          <a:xfrm>
            <a:off x="4018235" y="4295611"/>
            <a:ext cx="5905781" cy="1979065"/>
          </a:xfrm>
          <a:prstGeom prst="rect">
            <a:avLst/>
          </a:prstGeom>
          <a:noFill/>
          <a:ln w="9525">
            <a:noFill/>
            <a:miter lim="800000"/>
            <a:headEnd/>
            <a:tailEnd/>
          </a:ln>
          <a:effectLst/>
        </p:spPr>
      </p:pic>
    </p:spTree>
    <p:extLst>
      <p:ext uri="{BB962C8B-B14F-4D97-AF65-F5344CB8AC3E}">
        <p14:creationId xmlns:p14="http://schemas.microsoft.com/office/powerpoint/2010/main" val="11693600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t>Các hàm và toán tử trên </a:t>
            </a:r>
            <a:r>
              <a:rPr lang="en-US" dirty="0" smtClean="0"/>
              <a:t>2D </a:t>
            </a:r>
            <a:r>
              <a:rPr lang="vi-VN" dirty="0" smtClean="0"/>
              <a:t>List</a:t>
            </a:r>
            <a:endParaRPr lang="en-US" dirty="0"/>
          </a:p>
        </p:txBody>
      </p:sp>
      <p:sp>
        <p:nvSpPr>
          <p:cNvPr id="3" name="Content Placeholder 2"/>
          <p:cNvSpPr>
            <a:spLocks noGrp="1"/>
          </p:cNvSpPr>
          <p:nvPr>
            <p:ph idx="1"/>
          </p:nvPr>
        </p:nvSpPr>
        <p:spPr/>
        <p:txBody>
          <a:bodyPr/>
          <a:lstStyle/>
          <a:p>
            <a:pPr marL="514350" indent="-514350">
              <a:buFont typeface="Wingdings" pitchFamily="2" charset="2"/>
              <a:buChar char="v"/>
            </a:pPr>
            <a:r>
              <a:rPr lang="en-US" b="1" dirty="0" err="1" smtClean="0"/>
              <a:t>Truy</a:t>
            </a:r>
            <a:r>
              <a:rPr lang="en-US" b="1" dirty="0" smtClean="0"/>
              <a:t> </a:t>
            </a:r>
            <a:r>
              <a:rPr lang="en-US" b="1" dirty="0" err="1" smtClean="0"/>
              <a:t>cập</a:t>
            </a:r>
            <a:r>
              <a:rPr lang="en-US" b="1" dirty="0" smtClean="0"/>
              <a:t> 2D List </a:t>
            </a:r>
            <a:r>
              <a:rPr lang="en-US" b="1" dirty="0" err="1" smtClean="0"/>
              <a:t>bằng</a:t>
            </a:r>
            <a:r>
              <a:rPr lang="en-US" b="1" dirty="0" smtClean="0"/>
              <a:t> </a:t>
            </a:r>
            <a:r>
              <a:rPr lang="en-US" b="1" dirty="0" err="1" smtClean="0"/>
              <a:t>dòng</a:t>
            </a:r>
            <a:r>
              <a:rPr lang="en-US" b="1" dirty="0" smtClean="0"/>
              <a:t> </a:t>
            </a:r>
            <a:r>
              <a:rPr lang="en-US" b="1" dirty="0" err="1" smtClean="0"/>
              <a:t>hoặc</a:t>
            </a:r>
            <a:r>
              <a:rPr lang="en-US" b="1" dirty="0" smtClean="0"/>
              <a:t> </a:t>
            </a:r>
            <a:r>
              <a:rPr lang="en-US" b="1" dirty="0" err="1" smtClean="0"/>
              <a:t>cột</a:t>
            </a:r>
            <a:endParaRPr lang="en-US" b="1" dirty="0" smtClean="0"/>
          </a:p>
          <a:p>
            <a:r>
              <a:rPr lang="en-US" b="1" dirty="0" smtClean="0"/>
              <a:t>b) </a:t>
            </a:r>
            <a:r>
              <a:rPr lang="en-US" b="1" dirty="0" err="1" smtClean="0"/>
              <a:t>Truy</a:t>
            </a:r>
            <a:r>
              <a:rPr lang="en-US" b="1" dirty="0" smtClean="0"/>
              <a:t> </a:t>
            </a:r>
            <a:r>
              <a:rPr lang="en-US" b="1" dirty="0" err="1" smtClean="0"/>
              <a:t>cập</a:t>
            </a:r>
            <a:r>
              <a:rPr lang="en-US" b="1" dirty="0" smtClean="0"/>
              <a:t> </a:t>
            </a:r>
            <a:r>
              <a:rPr lang="en-US" b="1" dirty="0" err="1" smtClean="0"/>
              <a:t>một</a:t>
            </a:r>
            <a:r>
              <a:rPr lang="en-US" b="1" dirty="0" smtClean="0"/>
              <a:t> </a:t>
            </a:r>
            <a:r>
              <a:rPr lang="en-US" b="1" dirty="0" err="1" smtClean="0"/>
              <a:t>cột</a:t>
            </a:r>
            <a:endParaRPr lang="en-US" b="1" dirty="0" smtClean="0"/>
          </a:p>
          <a:p>
            <a:endParaRPr lang="en-US" dirty="0"/>
          </a:p>
        </p:txBody>
      </p:sp>
      <p:sp>
        <p:nvSpPr>
          <p:cNvPr id="27649" name="Rectangle 1"/>
          <p:cNvSpPr>
            <a:spLocks noChangeArrowheads="1"/>
          </p:cNvSpPr>
          <p:nvPr/>
        </p:nvSpPr>
        <p:spPr bwMode="auto">
          <a:xfrm>
            <a:off x="536027" y="3231931"/>
            <a:ext cx="7306487" cy="2708434"/>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999988"/>
                </a:solidFill>
                <a:effectLst/>
                <a:latin typeface="Consolas" pitchFamily="49" charset="0"/>
                <a:ea typeface="inherit"/>
                <a:cs typeface="Consolas" pitchFamily="49" charset="0"/>
              </a:rPr>
              <a:t># copy (not an alias!); (new list created)</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 = [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4</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6</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333333"/>
                </a:solidFill>
                <a:effectLst/>
                <a:latin typeface="Consolas" pitchFamily="49" charset="0"/>
                <a:ea typeface="Menlo"/>
                <a:cs typeface="Consolas" pitchFamily="49" charset="0"/>
              </a:rPr>
              <a:t>col</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333333"/>
                </a:solidFill>
                <a:effectLst/>
                <a:latin typeface="Consolas" pitchFamily="49" charset="0"/>
                <a:ea typeface="Menlo"/>
                <a:cs typeface="Consolas" pitchFamily="49" charset="0"/>
              </a:rPr>
              <a:t>colList</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3333"/>
                </a:solidFill>
                <a:effectLst/>
                <a:latin typeface="Consolas" pitchFamily="49" charset="0"/>
                <a:ea typeface="inherit"/>
                <a:cs typeface="Consolas" pitchFamily="49" charset="0"/>
              </a:rPr>
              <a:t>for</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err="1" smtClean="0">
                <a:ln>
                  <a:noFill/>
                </a:ln>
                <a:solidFill>
                  <a:srgbClr val="333333"/>
                </a:solidFill>
                <a:effectLst/>
                <a:latin typeface="Consolas" pitchFamily="49" charset="0"/>
                <a:ea typeface="Menlo"/>
                <a:cs typeface="Consolas" pitchFamily="49" charset="0"/>
              </a:rPr>
              <a:t>i</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1" i="0" u="none" strike="noStrike" cap="none" normalizeH="0" baseline="0" dirty="0" smtClean="0">
                <a:ln>
                  <a:noFill/>
                </a:ln>
                <a:solidFill>
                  <a:srgbClr val="333333"/>
                </a:solidFill>
                <a:effectLst/>
                <a:latin typeface="Consolas" pitchFamily="49" charset="0"/>
                <a:ea typeface="inherit"/>
                <a:cs typeface="Consolas" pitchFamily="49" charset="0"/>
              </a:rPr>
              <a:t>in</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range(</a:t>
            </a:r>
            <a:r>
              <a:rPr kumimoji="0" lang="en-US" sz="2400" b="0" i="0" u="none" strike="noStrike" cap="none" normalizeH="0" baseline="0" dirty="0" err="1" smtClean="0">
                <a:ln>
                  <a:noFill/>
                </a:ln>
                <a:solidFill>
                  <a:srgbClr val="333333"/>
                </a:solidFill>
                <a:effectLst/>
                <a:latin typeface="Consolas" pitchFamily="49" charset="0"/>
                <a:ea typeface="Menlo"/>
                <a:cs typeface="Consolas" pitchFamily="49" charset="0"/>
              </a:rPr>
              <a:t>len</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solidFill>
                  <a:srgbClr val="333333"/>
                </a:solidFill>
                <a:latin typeface="Consolas" pitchFamily="49" charset="0"/>
                <a:ea typeface="Menlo"/>
                <a:cs typeface="Consolas" pitchFamily="49" charset="0"/>
              </a:rPr>
              <a:t>	</a:t>
            </a:r>
            <a:r>
              <a:rPr kumimoji="0" lang="en-US" sz="2400" b="0" i="0" u="none" strike="noStrike" cap="none" normalizeH="0" baseline="0" dirty="0" err="1" smtClean="0">
                <a:ln>
                  <a:noFill/>
                </a:ln>
                <a:solidFill>
                  <a:srgbClr val="333333"/>
                </a:solidFill>
                <a:effectLst/>
                <a:latin typeface="Consolas" pitchFamily="49" charset="0"/>
                <a:ea typeface="Menlo"/>
                <a:cs typeface="Consolas" pitchFamily="49" charset="0"/>
              </a:rPr>
              <a:t>colList</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 a[</a:t>
            </a:r>
            <a:r>
              <a:rPr kumimoji="0" lang="en-US" sz="2400" b="0" i="0" u="none" strike="noStrike" cap="none" normalizeH="0" baseline="0" dirty="0" err="1" smtClean="0">
                <a:ln>
                  <a:noFill/>
                </a:ln>
                <a:solidFill>
                  <a:srgbClr val="333333"/>
                </a:solidFill>
                <a:effectLst/>
                <a:latin typeface="Consolas" pitchFamily="49" charset="0"/>
                <a:ea typeface="Menlo"/>
                <a:cs typeface="Consolas" pitchFamily="49" charset="0"/>
              </a:rPr>
              <a:t>i</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400" b="0" i="0" u="none" strike="noStrike" cap="none" normalizeH="0" baseline="0" dirty="0" err="1" smtClean="0">
                <a:ln>
                  <a:noFill/>
                </a:ln>
                <a:solidFill>
                  <a:srgbClr val="333333"/>
                </a:solidFill>
                <a:effectLst/>
                <a:latin typeface="Consolas" pitchFamily="49" charset="0"/>
                <a:ea typeface="Menlo"/>
                <a:cs typeface="Consolas" pitchFamily="49" charset="0"/>
              </a:rPr>
              <a:t>col</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err="1" smtClean="0">
                <a:ln>
                  <a:noFill/>
                </a:ln>
                <a:solidFill>
                  <a:srgbClr val="333333"/>
                </a:solidFill>
                <a:effectLst/>
                <a:latin typeface="Consolas" pitchFamily="49" charset="0"/>
                <a:ea typeface="Menlo"/>
                <a:cs typeface="Consolas" pitchFamily="49" charset="0"/>
              </a:rPr>
              <a:t>colList</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3200" b="0" i="0" u="none" strike="noStrike" cap="none" normalizeH="0" baseline="0" dirty="0" smtClean="0">
                <a:ln>
                  <a:noFill/>
                </a:ln>
                <a:solidFill>
                  <a:schemeClr val="tx1"/>
                </a:solidFill>
                <a:effectLst/>
                <a:latin typeface="Arial" pitchFamily="34" charset="0"/>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7650" name="Picture 2"/>
          <p:cNvPicPr>
            <a:picLocks noChangeAspect="1" noChangeArrowheads="1"/>
          </p:cNvPicPr>
          <p:nvPr/>
        </p:nvPicPr>
        <p:blipFill>
          <a:blip r:embed="rId2"/>
          <a:srcRect/>
          <a:stretch>
            <a:fillRect/>
          </a:stretch>
        </p:blipFill>
        <p:spPr bwMode="auto">
          <a:xfrm>
            <a:off x="8244708" y="3951561"/>
            <a:ext cx="2848960" cy="1424480"/>
          </a:xfrm>
          <a:prstGeom prst="rect">
            <a:avLst/>
          </a:prstGeom>
          <a:noFill/>
          <a:ln w="9525">
            <a:noFill/>
            <a:miter lim="800000"/>
            <a:headEnd/>
            <a:tailEnd/>
          </a:ln>
          <a:effectLst/>
        </p:spPr>
      </p:pic>
      <p:sp>
        <p:nvSpPr>
          <p:cNvPr id="27651" name="Rectangle 3"/>
          <p:cNvSpPr>
            <a:spLocks noChangeArrowheads="1"/>
          </p:cNvSpPr>
          <p:nvPr/>
        </p:nvSpPr>
        <p:spPr bwMode="auto">
          <a:xfrm>
            <a:off x="3200401" y="6064506"/>
            <a:ext cx="6808659" cy="738664"/>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lvl="0" fontAlgn="base">
              <a:spcBef>
                <a:spcPct val="0"/>
              </a:spcBef>
              <a:spcAft>
                <a:spcPct val="0"/>
              </a:spcAf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co the dung </a:t>
            </a:r>
            <a:r>
              <a:rPr lang="en-US" sz="2000" b="1" dirty="0" smtClean="0"/>
              <a:t>list comprehension</a:t>
            </a:r>
            <a:endPar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333333"/>
                </a:solidFill>
                <a:effectLst/>
                <a:latin typeface="Consolas" pitchFamily="49" charset="0"/>
                <a:ea typeface="Menlo"/>
                <a:cs typeface="Consolas" pitchFamily="49" charset="0"/>
              </a:rPr>
              <a:t>colList</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 [ a[</a:t>
            </a:r>
            <a:r>
              <a:rPr kumimoji="0" lang="en-US" sz="2000" b="0" i="0" u="none" strike="noStrike" cap="none" normalizeH="0" baseline="0" dirty="0" err="1" smtClean="0">
                <a:ln>
                  <a:noFill/>
                </a:ln>
                <a:solidFill>
                  <a:srgbClr val="333333"/>
                </a:solidFill>
                <a:effectLst/>
                <a:latin typeface="Consolas" pitchFamily="49" charset="0"/>
                <a:ea typeface="Menlo"/>
                <a:cs typeface="Consolas" pitchFamily="49" charset="0"/>
              </a:rPr>
              <a:t>i</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000" b="0" i="0" u="none" strike="noStrike" cap="none" normalizeH="0" baseline="0" dirty="0" err="1" smtClean="0">
                <a:ln>
                  <a:noFill/>
                </a:ln>
                <a:solidFill>
                  <a:srgbClr val="333333"/>
                </a:solidFill>
                <a:effectLst/>
                <a:latin typeface="Consolas" pitchFamily="49" charset="0"/>
                <a:ea typeface="Menlo"/>
                <a:cs typeface="Consolas" pitchFamily="49" charset="0"/>
              </a:rPr>
              <a:t>col</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1" i="0" u="none" strike="noStrike" cap="none" normalizeH="0" baseline="0" dirty="0" smtClean="0">
                <a:ln>
                  <a:noFill/>
                </a:ln>
                <a:solidFill>
                  <a:srgbClr val="333333"/>
                </a:solidFill>
                <a:effectLst/>
                <a:latin typeface="Consolas" pitchFamily="49" charset="0"/>
                <a:ea typeface="inherit"/>
                <a:cs typeface="Consolas" pitchFamily="49" charset="0"/>
              </a:rPr>
              <a:t>for</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err="1" smtClean="0">
                <a:ln>
                  <a:noFill/>
                </a:ln>
                <a:solidFill>
                  <a:srgbClr val="333333"/>
                </a:solidFill>
                <a:effectLst/>
                <a:latin typeface="Consolas" pitchFamily="49" charset="0"/>
                <a:ea typeface="Menlo"/>
                <a:cs typeface="Consolas" pitchFamily="49" charset="0"/>
              </a:rPr>
              <a:t>i</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1" i="0" u="none" strike="noStrike" cap="none" normalizeH="0" baseline="0" dirty="0" smtClean="0">
                <a:ln>
                  <a:noFill/>
                </a:ln>
                <a:solidFill>
                  <a:srgbClr val="333333"/>
                </a:solidFill>
                <a:effectLst/>
                <a:latin typeface="Consolas" pitchFamily="49" charset="0"/>
                <a:ea typeface="inherit"/>
                <a:cs typeface="Consolas" pitchFamily="49" charset="0"/>
              </a:rPr>
              <a:t>in</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range(</a:t>
            </a:r>
            <a:r>
              <a:rPr kumimoji="0" lang="en-US" sz="2000" b="0" i="0" u="none" strike="noStrike" cap="none" normalizeH="0" baseline="0" dirty="0" err="1" smtClean="0">
                <a:ln>
                  <a:noFill/>
                </a:ln>
                <a:solidFill>
                  <a:srgbClr val="333333"/>
                </a:solidFill>
                <a:effectLst/>
                <a:latin typeface="Consolas" pitchFamily="49" charset="0"/>
                <a:ea typeface="Menlo"/>
                <a:cs typeface="Consolas" pitchFamily="49" charset="0"/>
              </a:rPr>
              <a:t>len</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 ]</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698132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t>Các hàm và toán tử trên </a:t>
            </a:r>
            <a:r>
              <a:rPr lang="en-US" dirty="0" smtClean="0"/>
              <a:t>2D </a:t>
            </a:r>
            <a:r>
              <a:rPr lang="vi-VN" dirty="0" smtClean="0"/>
              <a:t>List</a:t>
            </a:r>
            <a:endParaRPr lang="en-US" dirty="0"/>
          </a:p>
        </p:txBody>
      </p:sp>
      <p:sp>
        <p:nvSpPr>
          <p:cNvPr id="3" name="Content Placeholder 2"/>
          <p:cNvSpPr>
            <a:spLocks noGrp="1"/>
          </p:cNvSpPr>
          <p:nvPr>
            <p:ph idx="1"/>
          </p:nvPr>
        </p:nvSpPr>
        <p:spPr/>
        <p:txBody>
          <a:bodyPr/>
          <a:lstStyle/>
          <a:p>
            <a:r>
              <a:rPr lang="en-US" b="1" dirty="0" err="1" smtClean="0"/>
              <a:t>Số</a:t>
            </a:r>
            <a:r>
              <a:rPr lang="en-US" b="1" dirty="0" smtClean="0"/>
              <a:t> </a:t>
            </a:r>
            <a:r>
              <a:rPr lang="en-US" b="1" dirty="0" err="1" smtClean="0"/>
              <a:t>lượng</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mỗi</a:t>
            </a:r>
            <a:r>
              <a:rPr lang="en-US" b="1" dirty="0" smtClean="0"/>
              <a:t> </a:t>
            </a:r>
            <a:r>
              <a:rPr lang="en-US" b="1" dirty="0" err="1" smtClean="0"/>
              <a:t>dòng</a:t>
            </a:r>
            <a:r>
              <a:rPr lang="en-US" b="1" dirty="0" smtClean="0"/>
              <a:t> </a:t>
            </a:r>
            <a:r>
              <a:rPr lang="en-US" b="1" dirty="0" err="1" smtClean="0"/>
              <a:t>có</a:t>
            </a:r>
            <a:r>
              <a:rPr lang="en-US" b="1" dirty="0" smtClean="0"/>
              <a:t> </a:t>
            </a:r>
            <a:r>
              <a:rPr lang="en-US" b="1" dirty="0" err="1" smtClean="0"/>
              <a:t>thể</a:t>
            </a:r>
            <a:r>
              <a:rPr lang="en-US" b="1" dirty="0" smtClean="0"/>
              <a:t> </a:t>
            </a:r>
            <a:r>
              <a:rPr lang="en-US" b="1" dirty="0" err="1" smtClean="0"/>
              <a:t>khác</a:t>
            </a:r>
            <a:r>
              <a:rPr lang="en-US" b="1" dirty="0" smtClean="0"/>
              <a:t> </a:t>
            </a:r>
            <a:r>
              <a:rPr lang="en-US" b="1" dirty="0" err="1" smtClean="0"/>
              <a:t>nhau</a:t>
            </a:r>
            <a:r>
              <a:rPr lang="en-US" b="1" dirty="0" smtClean="0"/>
              <a:t> </a:t>
            </a:r>
            <a:endParaRPr lang="en-US" b="1" dirty="0"/>
          </a:p>
        </p:txBody>
      </p:sp>
      <p:sp>
        <p:nvSpPr>
          <p:cNvPr id="26625" name="Rectangle 1"/>
          <p:cNvSpPr>
            <a:spLocks noChangeArrowheads="1"/>
          </p:cNvSpPr>
          <p:nvPr/>
        </p:nvSpPr>
        <p:spPr bwMode="auto">
          <a:xfrm>
            <a:off x="378372" y="2554014"/>
            <a:ext cx="8258671" cy="3816429"/>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smtClean="0">
                <a:ln>
                  <a:noFill/>
                </a:ln>
                <a:solidFill>
                  <a:srgbClr val="999988"/>
                </a:solidFill>
                <a:effectLst/>
                <a:latin typeface="Consolas" pitchFamily="49" charset="0"/>
                <a:ea typeface="inherit"/>
                <a:cs typeface="Consolas" pitchFamily="49" charset="0"/>
              </a:rPr>
              <a:t># 2d lists do not have to be rectangular</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 = [ [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 , </a:t>
            </a: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solidFill>
                  <a:srgbClr val="333333"/>
                </a:solidFill>
                <a:latin typeface="Consolas" pitchFamily="49" charset="0"/>
                <a:ea typeface="Menlo"/>
                <a:cs typeface="Consolas" pitchFamily="49" charset="0"/>
              </a:rPr>
              <a:t>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4</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solidFill>
                  <a:srgbClr val="333333"/>
                </a:solidFill>
                <a:latin typeface="Consolas" pitchFamily="49" charset="0"/>
                <a:ea typeface="Menlo"/>
                <a:cs typeface="Consolas" pitchFamily="49" charset="0"/>
              </a:rPr>
              <a:t>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6</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solidFill>
                  <a:srgbClr val="333333"/>
                </a:solidFill>
                <a:latin typeface="Consolas" pitchFamily="49" charset="0"/>
                <a:ea typeface="Menlo"/>
                <a:cs typeface="Consolas" pitchFamily="49" charset="0"/>
              </a:rPr>
              <a:t>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8</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9</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10</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rows = </a:t>
            </a:r>
            <a:r>
              <a:rPr kumimoji="0" lang="en-US" sz="2000" b="0" i="0" u="none" strike="noStrike" cap="none" normalizeH="0" baseline="0" dirty="0" err="1" smtClean="0">
                <a:ln>
                  <a:noFill/>
                </a:ln>
                <a:solidFill>
                  <a:srgbClr val="333333"/>
                </a:solidFill>
                <a:effectLst/>
                <a:latin typeface="Consolas" pitchFamily="49" charset="0"/>
                <a:ea typeface="Menlo"/>
                <a:cs typeface="Consolas" pitchFamily="49" charset="0"/>
              </a:rPr>
              <a:t>len</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33333"/>
                </a:solidFill>
                <a:effectLst/>
                <a:latin typeface="Consolas" pitchFamily="49" charset="0"/>
                <a:ea typeface="inherit"/>
                <a:cs typeface="Consolas" pitchFamily="49" charset="0"/>
              </a:rPr>
              <a:t>for</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row </a:t>
            </a:r>
            <a:r>
              <a:rPr kumimoji="0" lang="en-US" sz="2000" b="1" i="0" u="none" strike="noStrike" cap="none" normalizeH="0" baseline="0" dirty="0" smtClean="0">
                <a:ln>
                  <a:noFill/>
                </a:ln>
                <a:solidFill>
                  <a:srgbClr val="333333"/>
                </a:solidFill>
                <a:effectLst/>
                <a:latin typeface="Consolas" pitchFamily="49" charset="0"/>
                <a:ea typeface="inherit"/>
                <a:cs typeface="Consolas" pitchFamily="49" charset="0"/>
              </a:rPr>
              <a:t>in</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range(rows): </a:t>
            </a: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solidFill>
                  <a:srgbClr val="333333"/>
                </a:solidFill>
                <a:latin typeface="Consolas" pitchFamily="49" charset="0"/>
                <a:ea typeface="Menlo"/>
                <a:cs typeface="Consolas" pitchFamily="49" charset="0"/>
              </a:rPr>
              <a:t>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cols = </a:t>
            </a:r>
            <a:r>
              <a:rPr kumimoji="0" lang="en-US" sz="2000" b="0" i="0" u="none" strike="noStrike" cap="none" normalizeH="0" baseline="0" dirty="0" err="1" smtClean="0">
                <a:ln>
                  <a:noFill/>
                </a:ln>
                <a:solidFill>
                  <a:srgbClr val="333333"/>
                </a:solidFill>
                <a:effectLst/>
                <a:latin typeface="Consolas" pitchFamily="49" charset="0"/>
                <a:ea typeface="Menlo"/>
                <a:cs typeface="Consolas" pitchFamily="49" charset="0"/>
              </a:rPr>
              <a:t>len</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(a[row]) </a:t>
            </a:r>
            <a:r>
              <a:rPr kumimoji="0" lang="en-US" sz="2000" b="0" i="1" u="none" strike="noStrike" cap="none" normalizeH="0" baseline="0" dirty="0" smtClean="0">
                <a:ln>
                  <a:noFill/>
                </a:ln>
                <a:solidFill>
                  <a:srgbClr val="999988"/>
                </a:solidFill>
                <a:effectLst/>
                <a:latin typeface="Consolas" pitchFamily="49" charset="0"/>
                <a:ea typeface="inherit"/>
                <a:cs typeface="Consolas" pitchFamily="49" charset="0"/>
              </a:rPr>
              <a:t># now cols depends on each row</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solidFill>
                  <a:srgbClr val="333333"/>
                </a:solidFill>
                <a:latin typeface="Consolas" pitchFamily="49" charset="0"/>
                <a:ea typeface="Menlo"/>
                <a:cs typeface="Consolas" pitchFamily="49" charset="0"/>
              </a:rPr>
              <a:t>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"Row"</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row, </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"has"</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cols, </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"columns: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end=</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solidFill>
                  <a:srgbClr val="333333"/>
                </a:solidFill>
                <a:latin typeface="Consolas" pitchFamily="49" charset="0"/>
                <a:ea typeface="inherit"/>
                <a:cs typeface="Consolas" pitchFamily="49" charset="0"/>
              </a:rPr>
              <a:t>	</a:t>
            </a:r>
            <a:r>
              <a:rPr kumimoji="0" lang="en-US" sz="2000" b="1" i="0" u="none" strike="noStrike" cap="none" normalizeH="0" baseline="0" dirty="0" smtClean="0">
                <a:ln>
                  <a:noFill/>
                </a:ln>
                <a:solidFill>
                  <a:srgbClr val="333333"/>
                </a:solidFill>
                <a:effectLst/>
                <a:latin typeface="Consolas" pitchFamily="49" charset="0"/>
                <a:ea typeface="inherit"/>
                <a:cs typeface="Consolas" pitchFamily="49" charset="0"/>
              </a:rPr>
              <a:t>for</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err="1" smtClean="0">
                <a:ln>
                  <a:noFill/>
                </a:ln>
                <a:solidFill>
                  <a:srgbClr val="333333"/>
                </a:solidFill>
                <a:effectLst/>
                <a:latin typeface="Consolas" pitchFamily="49" charset="0"/>
                <a:ea typeface="Menlo"/>
                <a:cs typeface="Consolas" pitchFamily="49" charset="0"/>
              </a:rPr>
              <a:t>col</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1" i="0" u="none" strike="noStrike" cap="none" normalizeH="0" baseline="0" dirty="0" smtClean="0">
                <a:ln>
                  <a:noFill/>
                </a:ln>
                <a:solidFill>
                  <a:srgbClr val="333333"/>
                </a:solidFill>
                <a:effectLst/>
                <a:latin typeface="Consolas" pitchFamily="49" charset="0"/>
                <a:ea typeface="inherit"/>
                <a:cs typeface="Consolas" pitchFamily="49" charset="0"/>
              </a:rPr>
              <a:t>in</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range(cols): </a:t>
            </a: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solidFill>
                  <a:srgbClr val="333333"/>
                </a:solidFill>
                <a:latin typeface="Consolas" pitchFamily="49" charset="0"/>
                <a:ea typeface="Menlo"/>
                <a:cs typeface="Consolas" pitchFamily="49" charset="0"/>
              </a:rPr>
              <a:t>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print(a[row][</a:t>
            </a:r>
            <a:r>
              <a:rPr kumimoji="0" lang="en-US" sz="2000" b="0" i="0" u="none" strike="noStrike" cap="none" normalizeH="0" baseline="0" dirty="0" err="1" smtClean="0">
                <a:ln>
                  <a:noFill/>
                </a:ln>
                <a:solidFill>
                  <a:srgbClr val="333333"/>
                </a:solidFill>
                <a:effectLst/>
                <a:latin typeface="Consolas" pitchFamily="49" charset="0"/>
                <a:ea typeface="Menlo"/>
                <a:cs typeface="Consolas" pitchFamily="49" charset="0"/>
              </a:rPr>
              <a:t>col</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end=</a:t>
            </a:r>
            <a:r>
              <a:rPr kumimoji="0" lang="en-US" sz="2000" b="0" i="0" u="none" strike="noStrike" cap="none" normalizeH="0" baseline="0" dirty="0" smtClean="0">
                <a:ln>
                  <a:noFill/>
                </a:ln>
                <a:solidFill>
                  <a:srgbClr val="DD1144"/>
                </a:solidFill>
                <a:effectLst/>
                <a:latin typeface="Consolas" pitchFamily="49" charset="0"/>
                <a:ea typeface="Menlo"/>
                <a:cs typeface="Consolas" pitchFamily="49" charset="0"/>
              </a:rPr>
              <a:t>""</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solidFill>
                  <a:srgbClr val="333333"/>
                </a:solidFill>
                <a:latin typeface="Consolas" pitchFamily="49" charset="0"/>
                <a:ea typeface="Menlo"/>
                <a:cs typeface="Consolas" pitchFamily="49" charset="0"/>
              </a:rPr>
              <a:t>	</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6626" name="Picture 2"/>
          <p:cNvPicPr>
            <a:picLocks noChangeAspect="1" noChangeArrowheads="1"/>
          </p:cNvPicPr>
          <p:nvPr/>
        </p:nvPicPr>
        <p:blipFill>
          <a:blip r:embed="rId2"/>
          <a:srcRect/>
          <a:stretch>
            <a:fillRect/>
          </a:stretch>
        </p:blipFill>
        <p:spPr bwMode="auto">
          <a:xfrm>
            <a:off x="6273970" y="2584560"/>
            <a:ext cx="5918030" cy="1861316"/>
          </a:xfrm>
          <a:prstGeom prst="rect">
            <a:avLst/>
          </a:prstGeom>
          <a:noFill/>
          <a:ln w="9525">
            <a:noFill/>
            <a:miter lim="800000"/>
            <a:headEnd/>
            <a:tailEnd/>
          </a:ln>
          <a:effectLst/>
        </p:spPr>
      </p:pic>
    </p:spTree>
    <p:extLst>
      <p:ext uri="{BB962C8B-B14F-4D97-AF65-F5344CB8AC3E}">
        <p14:creationId xmlns:p14="http://schemas.microsoft.com/office/powerpoint/2010/main" val="30817576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Dictionary</a:t>
            </a:r>
            <a:endParaRPr lang="en-US" dirty="0"/>
          </a:p>
        </p:txBody>
      </p:sp>
      <p:sp>
        <p:nvSpPr>
          <p:cNvPr id="3" name="Subtitle 2"/>
          <p:cNvSpPr>
            <a:spLocks noGrp="1"/>
          </p:cNvSpPr>
          <p:nvPr>
            <p:ph type="subTitle" idx="1"/>
          </p:nvPr>
        </p:nvSpPr>
        <p:spPr>
          <a:xfrm>
            <a:off x="711200" y="3575388"/>
            <a:ext cx="10472928" cy="1752600"/>
          </a:xfrm>
        </p:spPr>
        <p:txBody>
          <a:bodyPr>
            <a:noAutofit/>
          </a:bodyPr>
          <a:lstStyle/>
          <a:p>
            <a:endParaRPr lang="en-US" sz="3200" dirty="0"/>
          </a:p>
        </p:txBody>
      </p:sp>
    </p:spTree>
    <p:extLst>
      <p:ext uri="{BB962C8B-B14F-4D97-AF65-F5344CB8AC3E}">
        <p14:creationId xmlns:p14="http://schemas.microsoft.com/office/powerpoint/2010/main" val="30230900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r>
              <a:rPr lang="vi-VN" dirty="0" smtClean="0"/>
              <a:t>Cách tạo </a:t>
            </a:r>
            <a:r>
              <a:rPr lang="en-US" dirty="0" smtClean="0"/>
              <a:t>Dictionary</a:t>
            </a:r>
            <a:endParaRPr lang="vi-VN" dirty="0" smtClean="0"/>
          </a:p>
          <a:p>
            <a:r>
              <a:rPr lang="vi-VN" dirty="0" smtClean="0"/>
              <a:t>Các hàm và toán tử trên </a:t>
            </a:r>
            <a:r>
              <a:rPr lang="en-US" dirty="0" smtClean="0"/>
              <a:t>Dictionary</a:t>
            </a:r>
            <a:endParaRPr lang="vi-VN" dirty="0" smtClean="0"/>
          </a:p>
          <a:p>
            <a:endParaRPr lang="vi-VN" dirty="0" smtClean="0"/>
          </a:p>
        </p:txBody>
      </p:sp>
    </p:spTree>
    <p:extLst>
      <p:ext uri="{BB962C8B-B14F-4D97-AF65-F5344CB8AC3E}">
        <p14:creationId xmlns:p14="http://schemas.microsoft.com/office/powerpoint/2010/main" val="11356623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latin typeface="+mn-lt"/>
              </a:rPr>
              <a:t>Cách Tạo </a:t>
            </a:r>
            <a:r>
              <a:rPr lang="en-US" dirty="0" smtClean="0">
                <a:latin typeface="Times New Roman" pitchFamily="18" charset="0"/>
                <a:cs typeface="Times New Roman" pitchFamily="18" charset="0"/>
              </a:rPr>
              <a:t>Dictionary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vi-VN" dirty="0" smtClean="0"/>
              <a:t>Từ điển </a:t>
            </a:r>
            <a:r>
              <a:rPr lang="en-US" dirty="0" smtClean="0"/>
              <a:t>(</a:t>
            </a:r>
            <a:r>
              <a:rPr lang="en-US" dirty="0" smtClean="0">
                <a:latin typeface="Times New Roman" pitchFamily="18" charset="0"/>
                <a:cs typeface="Times New Roman" pitchFamily="18" charset="0"/>
              </a:rPr>
              <a:t>Dictionary</a:t>
            </a:r>
            <a:r>
              <a:rPr lang="en-US" dirty="0" smtClean="0"/>
              <a:t>) </a:t>
            </a:r>
            <a:r>
              <a:rPr lang="vi-VN" dirty="0" smtClean="0"/>
              <a:t>được dùng để ánh xạ hoặc liên kết dữ liệu bạn cần lưu trữ (</a:t>
            </a:r>
            <a:r>
              <a:rPr lang="vi-VN" b="1" dirty="0" smtClean="0">
                <a:solidFill>
                  <a:srgbClr val="FF0000"/>
                </a:solidFill>
              </a:rPr>
              <a:t>value</a:t>
            </a:r>
            <a:r>
              <a:rPr lang="vi-VN" dirty="0" smtClean="0"/>
              <a:t>) và khóa (</a:t>
            </a:r>
            <a:r>
              <a:rPr lang="vi-VN" b="1" dirty="0" smtClean="0">
                <a:solidFill>
                  <a:srgbClr val="FF0000"/>
                </a:solidFill>
              </a:rPr>
              <a:t>key</a:t>
            </a:r>
            <a:r>
              <a:rPr lang="vi-VN" dirty="0" smtClean="0"/>
              <a:t>) bạn cần để lấy ra dữ liệu đó</a:t>
            </a:r>
            <a:r>
              <a:rPr lang="en-US" dirty="0" smtClean="0"/>
              <a:t>.</a:t>
            </a:r>
          </a:p>
          <a:p>
            <a:r>
              <a:rPr lang="vi-VN" dirty="0" smtClean="0"/>
              <a:t>Từ điển trong Python được định nghĩa gồm hai thành phần là khóa (key) và giá trị (value).</a:t>
            </a:r>
          </a:p>
          <a:p>
            <a:pPr lvl="1"/>
            <a:r>
              <a:rPr lang="vi-VN" dirty="0" smtClean="0"/>
              <a:t>Khóa là đối tượng mang tính duy nhất.</a:t>
            </a:r>
          </a:p>
          <a:p>
            <a:pPr lvl="1"/>
            <a:r>
              <a:rPr lang="vi-VN" dirty="0" smtClean="0"/>
              <a:t>Giá trị được lưu có thể là</a:t>
            </a:r>
            <a:r>
              <a:rPr lang="en-US" dirty="0" smtClean="0"/>
              <a:t> 1D List</a:t>
            </a:r>
            <a:r>
              <a:rPr lang="vi-VN" dirty="0" smtClean="0"/>
              <a:t> hoặc </a:t>
            </a:r>
            <a:r>
              <a:rPr lang="en-US" dirty="0" smtClean="0"/>
              <a:t>2D List</a:t>
            </a:r>
            <a:r>
              <a:rPr lang="vi-VN" dirty="0" smtClean="0"/>
              <a:t>, một chuỗi, một số, một đối tượng bất kỳ trong python ...</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1249822" y="5275036"/>
            <a:ext cx="9331093" cy="973679"/>
          </a:xfrm>
          <a:prstGeom prst="rect">
            <a:avLst/>
          </a:prstGeom>
          <a:noFill/>
          <a:ln w="9525">
            <a:noFill/>
            <a:miter lim="800000"/>
            <a:headEnd/>
            <a:tailEnd/>
          </a:ln>
          <a:effectLst/>
        </p:spPr>
      </p:pic>
    </p:spTree>
    <p:extLst>
      <p:ext uri="{BB962C8B-B14F-4D97-AF65-F5344CB8AC3E}">
        <p14:creationId xmlns:p14="http://schemas.microsoft.com/office/powerpoint/2010/main" val="42251538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latin typeface="+mn-lt"/>
              </a:rPr>
              <a:t>Cách Tạo </a:t>
            </a:r>
            <a:r>
              <a:rPr lang="en-US" dirty="0" smtClean="0">
                <a:latin typeface="Times New Roman" pitchFamily="18" charset="0"/>
                <a:cs typeface="Times New Roman" pitchFamily="18" charset="0"/>
              </a:rPr>
              <a:t>Dictionary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err="1" smtClean="0"/>
              <a:t>Tạo</a:t>
            </a:r>
            <a:r>
              <a:rPr lang="en-US" b="1" dirty="0" smtClean="0"/>
              <a:t> </a:t>
            </a:r>
            <a:r>
              <a:rPr lang="en-US" b="1" dirty="0" err="1" smtClean="0"/>
              <a:t>một</a:t>
            </a:r>
            <a:r>
              <a:rPr lang="en-US" b="1" dirty="0" smtClean="0"/>
              <a:t> </a:t>
            </a:r>
            <a:r>
              <a:rPr lang="en-US" b="1" dirty="0" err="1" smtClean="0"/>
              <a:t>từ</a:t>
            </a:r>
            <a:r>
              <a:rPr lang="en-US" b="1" dirty="0" smtClean="0"/>
              <a:t> </a:t>
            </a:r>
            <a:r>
              <a:rPr lang="en-US" b="1" dirty="0" err="1" smtClean="0"/>
              <a:t>điển</a:t>
            </a:r>
            <a:r>
              <a:rPr lang="en-US" b="1" dirty="0" smtClean="0"/>
              <a:t> </a:t>
            </a:r>
            <a:r>
              <a:rPr lang="en-US" b="1" dirty="0" err="1" smtClean="0"/>
              <a:t>rỗng</a:t>
            </a:r>
            <a:r>
              <a:rPr lang="en-US" dirty="0" smtClean="0"/>
              <a:t>: </a:t>
            </a:r>
            <a:r>
              <a:rPr lang="en-US" dirty="0" err="1" smtClean="0"/>
              <a:t>dùng</a:t>
            </a:r>
            <a:r>
              <a:rPr lang="en-US" dirty="0" smtClean="0"/>
              <a:t> </a:t>
            </a:r>
            <a:r>
              <a:rPr lang="en-US" dirty="0" err="1" smtClean="0"/>
              <a:t>dict</a:t>
            </a:r>
            <a:r>
              <a:rPr lang="en-US" dirty="0" smtClean="0"/>
              <a:t>() </a:t>
            </a:r>
            <a:r>
              <a:rPr lang="en-US" dirty="0" err="1" smtClean="0"/>
              <a:t>hoặc</a:t>
            </a:r>
            <a:r>
              <a:rPr lang="en-US" dirty="0" smtClean="0"/>
              <a:t> { }</a:t>
            </a:r>
          </a:p>
          <a:p>
            <a:endParaRPr lang="en-US" dirty="0" smtClean="0"/>
          </a:p>
          <a:p>
            <a:endParaRPr lang="en-US" dirty="0" smtClean="0"/>
          </a:p>
          <a:p>
            <a:r>
              <a:rPr lang="en-US" b="1" dirty="0" err="1" smtClean="0"/>
              <a:t>Tạo</a:t>
            </a:r>
            <a:r>
              <a:rPr lang="en-US" b="1" dirty="0" smtClean="0"/>
              <a:t> </a:t>
            </a:r>
            <a:r>
              <a:rPr lang="en-US" b="1" dirty="0" err="1" smtClean="0"/>
              <a:t>từ</a:t>
            </a:r>
            <a:r>
              <a:rPr lang="en-US" b="1" dirty="0" smtClean="0"/>
              <a:t> </a:t>
            </a:r>
            <a:r>
              <a:rPr lang="en-US" b="1" dirty="0" err="1" smtClean="0"/>
              <a:t>điển</a:t>
            </a:r>
            <a:r>
              <a:rPr lang="en-US" b="1" dirty="0" smtClean="0"/>
              <a:t> </a:t>
            </a:r>
            <a:r>
              <a:rPr lang="en-US" b="1" dirty="0" err="1" smtClean="0"/>
              <a:t>từ</a:t>
            </a:r>
            <a:r>
              <a:rPr lang="en-US" b="1" dirty="0" smtClean="0"/>
              <a:t> </a:t>
            </a:r>
            <a:r>
              <a:rPr lang="en-US" b="1" dirty="0" err="1" smtClean="0"/>
              <a:t>một</a:t>
            </a:r>
            <a:r>
              <a:rPr lang="en-US" b="1" dirty="0" smtClean="0"/>
              <a:t> list </a:t>
            </a:r>
            <a:r>
              <a:rPr lang="en-US" b="1" dirty="0" err="1" smtClean="0"/>
              <a:t>các</a:t>
            </a:r>
            <a:r>
              <a:rPr lang="en-US" b="1" dirty="0" smtClean="0"/>
              <a:t> </a:t>
            </a:r>
            <a:r>
              <a:rPr lang="en-US" b="1" dirty="0" err="1" smtClean="0"/>
              <a:t>cặp</a:t>
            </a:r>
            <a:r>
              <a:rPr lang="en-US" b="1" dirty="0" smtClean="0"/>
              <a:t> (key, value) </a:t>
            </a:r>
            <a:endParaRPr lang="en-US" b="1" dirty="0"/>
          </a:p>
        </p:txBody>
      </p:sp>
      <p:sp>
        <p:nvSpPr>
          <p:cNvPr id="9217" name="Rectangle 1"/>
          <p:cNvSpPr>
            <a:spLocks noChangeArrowheads="1"/>
          </p:cNvSpPr>
          <p:nvPr/>
        </p:nvSpPr>
        <p:spPr bwMode="auto">
          <a:xfrm>
            <a:off x="1088571" y="2612572"/>
            <a:ext cx="2920671" cy="738664"/>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d = </a:t>
            </a:r>
            <a:r>
              <a:rPr kumimoji="0" lang="en-US" sz="2000" b="0" i="0" u="none" strike="noStrike" cap="none" normalizeH="0" baseline="0" dirty="0" err="1" smtClean="0">
                <a:ln>
                  <a:noFill/>
                </a:ln>
                <a:solidFill>
                  <a:srgbClr val="333333"/>
                </a:solidFill>
                <a:effectLst/>
                <a:latin typeface="Consolas" pitchFamily="49" charset="0"/>
                <a:ea typeface="Menlo"/>
                <a:cs typeface="Consolas" pitchFamily="49" charset="0"/>
              </a:rPr>
              <a:t>dict</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print(d) </a:t>
            </a:r>
            <a:r>
              <a:rPr kumimoji="0" lang="en-US" sz="2000" b="0" i="1" u="none" strike="noStrike" cap="none" normalizeH="0" baseline="0" dirty="0" smtClean="0">
                <a:ln>
                  <a:noFill/>
                </a:ln>
                <a:solidFill>
                  <a:srgbClr val="999988"/>
                </a:solidFill>
                <a:effectLst/>
                <a:latin typeface="Consolas" pitchFamily="49" charset="0"/>
                <a:ea typeface="inherit"/>
                <a:cs typeface="Consolas" pitchFamily="49" charset="0"/>
              </a:rPr>
              <a:t># prints {}</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
        <p:nvSpPr>
          <p:cNvPr id="9218" name="Rectangle 2"/>
          <p:cNvSpPr>
            <a:spLocks noChangeArrowheads="1"/>
          </p:cNvSpPr>
          <p:nvPr/>
        </p:nvSpPr>
        <p:spPr bwMode="auto">
          <a:xfrm>
            <a:off x="6125028" y="2540000"/>
            <a:ext cx="2920671" cy="738664"/>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d =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print(d) </a:t>
            </a:r>
            <a:r>
              <a:rPr kumimoji="0" lang="en-US" sz="2000" b="0" i="1" u="none" strike="noStrike" cap="none" normalizeH="0" baseline="0" dirty="0" smtClean="0">
                <a:ln>
                  <a:noFill/>
                </a:ln>
                <a:solidFill>
                  <a:srgbClr val="999988"/>
                </a:solidFill>
                <a:effectLst/>
                <a:latin typeface="Consolas" pitchFamily="49" charset="0"/>
                <a:ea typeface="inherit"/>
                <a:cs typeface="Consolas" pitchFamily="49" charset="0"/>
              </a:rPr>
              <a:t># prints {}</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
        <p:nvSpPr>
          <p:cNvPr id="9219" name="Rectangle 3"/>
          <p:cNvSpPr>
            <a:spLocks noChangeArrowheads="1"/>
          </p:cNvSpPr>
          <p:nvPr/>
        </p:nvSpPr>
        <p:spPr bwMode="auto">
          <a:xfrm>
            <a:off x="1045029" y="4136572"/>
            <a:ext cx="7816242" cy="1107996"/>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pairs = [(</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"cow"</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"dog"</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98</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"cat"</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d = </a:t>
            </a:r>
            <a:r>
              <a:rPr kumimoji="0" lang="en-US" sz="2400" b="0" i="0" u="none" strike="noStrike" cap="none" normalizeH="0" baseline="0" dirty="0" err="1" smtClean="0">
                <a:ln>
                  <a:noFill/>
                </a:ln>
                <a:solidFill>
                  <a:srgbClr val="333333"/>
                </a:solidFill>
                <a:effectLst/>
                <a:latin typeface="Consolas" pitchFamily="49" charset="0"/>
                <a:ea typeface="Menlo"/>
                <a:cs typeface="Consolas" pitchFamily="49" charset="0"/>
              </a:rPr>
              <a:t>dict</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(pairs)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print(d)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220" name="Picture 4"/>
          <p:cNvPicPr>
            <a:picLocks noChangeAspect="1" noChangeArrowheads="1"/>
          </p:cNvPicPr>
          <p:nvPr/>
        </p:nvPicPr>
        <p:blipFill>
          <a:blip r:embed="rId2"/>
          <a:srcRect/>
          <a:stretch>
            <a:fillRect/>
          </a:stretch>
        </p:blipFill>
        <p:spPr bwMode="auto">
          <a:xfrm>
            <a:off x="960437" y="5370967"/>
            <a:ext cx="8615358" cy="957262"/>
          </a:xfrm>
          <a:prstGeom prst="rect">
            <a:avLst/>
          </a:prstGeom>
          <a:noFill/>
          <a:ln w="9525">
            <a:noFill/>
            <a:miter lim="800000"/>
            <a:headEnd/>
            <a:tailEnd/>
          </a:ln>
          <a:effectLst/>
        </p:spPr>
      </p:pic>
    </p:spTree>
    <p:extLst>
      <p:ext uri="{BB962C8B-B14F-4D97-AF65-F5344CB8AC3E}">
        <p14:creationId xmlns:p14="http://schemas.microsoft.com/office/powerpoint/2010/main" val="27713290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latin typeface="+mn-lt"/>
              </a:rPr>
              <a:t>Cách Tạo </a:t>
            </a:r>
            <a:r>
              <a:rPr lang="en-US" dirty="0" smtClean="0">
                <a:latin typeface="Times New Roman" pitchFamily="18" charset="0"/>
                <a:cs typeface="Times New Roman" pitchFamily="18" charset="0"/>
              </a:rPr>
              <a:t>Dictionary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err="1" smtClean="0"/>
              <a:t>Tạo</a:t>
            </a:r>
            <a:r>
              <a:rPr lang="en-US" b="1" dirty="0" smtClean="0"/>
              <a:t> </a:t>
            </a:r>
            <a:r>
              <a:rPr lang="en-US" b="1" dirty="0" err="1" smtClean="0"/>
              <a:t>từ</a:t>
            </a:r>
            <a:r>
              <a:rPr lang="en-US" b="1" dirty="0" smtClean="0"/>
              <a:t> </a:t>
            </a:r>
            <a:r>
              <a:rPr lang="en-US" b="1" dirty="0" err="1" smtClean="0"/>
              <a:t>điển</a:t>
            </a:r>
            <a:r>
              <a:rPr lang="en-US" b="1" dirty="0" smtClean="0"/>
              <a:t> </a:t>
            </a:r>
            <a:r>
              <a:rPr lang="en-US" b="1" dirty="0" err="1" smtClean="0"/>
              <a:t>bằng</a:t>
            </a:r>
            <a:r>
              <a:rPr lang="en-US" b="1" dirty="0" smtClean="0"/>
              <a:t> </a:t>
            </a:r>
            <a:r>
              <a:rPr lang="en-US" b="1" dirty="0" err="1" smtClean="0"/>
              <a:t>cấp</a:t>
            </a:r>
            <a:r>
              <a:rPr lang="en-US" b="1" dirty="0" smtClean="0"/>
              <a:t> </a:t>
            </a:r>
            <a:r>
              <a:rPr lang="en-US" b="1" dirty="0" err="1" smtClean="0"/>
              <a:t>phát</a:t>
            </a:r>
            <a:r>
              <a:rPr lang="en-US" b="1" dirty="0" smtClean="0"/>
              <a:t> </a:t>
            </a:r>
            <a:r>
              <a:rPr lang="en-US" b="1" dirty="0" err="1" smtClean="0"/>
              <a:t>tĩnh</a:t>
            </a:r>
            <a:endParaRPr lang="en-US" b="1" dirty="0" smtClean="0"/>
          </a:p>
          <a:p>
            <a:endParaRPr lang="en-US" dirty="0" smtClean="0"/>
          </a:p>
          <a:p>
            <a:endParaRPr lang="en-US" dirty="0" smtClean="0"/>
          </a:p>
          <a:p>
            <a:endParaRPr lang="en-US" dirty="0" smtClean="0"/>
          </a:p>
          <a:p>
            <a:r>
              <a:rPr lang="en-US" b="1" dirty="0" err="1" smtClean="0"/>
              <a:t>Các</a:t>
            </a:r>
            <a:r>
              <a:rPr lang="en-US" b="1" dirty="0" smtClean="0"/>
              <a:t> </a:t>
            </a:r>
            <a:r>
              <a:rPr lang="en-US" b="1" dirty="0" err="1" smtClean="0"/>
              <a:t>ví</a:t>
            </a:r>
            <a:r>
              <a:rPr lang="en-US" b="1" dirty="0" smtClean="0"/>
              <a:t> </a:t>
            </a:r>
            <a:r>
              <a:rPr lang="en-US" b="1" dirty="0" err="1" smtClean="0"/>
              <a:t>dụ</a:t>
            </a:r>
            <a:r>
              <a:rPr lang="en-US" b="1" dirty="0" smtClean="0"/>
              <a:t> </a:t>
            </a:r>
            <a:r>
              <a:rPr lang="en-US" b="1" dirty="0" err="1" smtClean="0"/>
              <a:t>khác</a:t>
            </a:r>
            <a:r>
              <a:rPr lang="en-US" dirty="0" smtClean="0"/>
              <a:t>: </a:t>
            </a:r>
          </a:p>
          <a:p>
            <a:pPr>
              <a:buNone/>
            </a:pPr>
            <a:r>
              <a:rPr lang="en-US" dirty="0" smtClean="0"/>
              <a:t> </a:t>
            </a:r>
            <a:endParaRPr lang="en-US" dirty="0"/>
          </a:p>
        </p:txBody>
      </p:sp>
      <p:sp>
        <p:nvSpPr>
          <p:cNvPr id="8193" name="Rectangle 1"/>
          <p:cNvSpPr>
            <a:spLocks noChangeArrowheads="1"/>
          </p:cNvSpPr>
          <p:nvPr/>
        </p:nvSpPr>
        <p:spPr bwMode="auto">
          <a:xfrm>
            <a:off x="914400" y="2583544"/>
            <a:ext cx="5947141" cy="738664"/>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d = { </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"cow"</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"dog"</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98</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"cat"</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print(d)</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p:cNvPicPr>
            <a:picLocks noChangeAspect="1" noChangeArrowheads="1"/>
          </p:cNvPicPr>
          <p:nvPr/>
        </p:nvPicPr>
        <p:blipFill>
          <a:blip r:embed="rId2"/>
          <a:srcRect/>
          <a:stretch>
            <a:fillRect/>
          </a:stretch>
        </p:blipFill>
        <p:spPr bwMode="auto">
          <a:xfrm>
            <a:off x="3602038" y="3164795"/>
            <a:ext cx="5716134" cy="635126"/>
          </a:xfrm>
          <a:prstGeom prst="rect">
            <a:avLst/>
          </a:prstGeom>
          <a:noFill/>
          <a:ln w="9525">
            <a:noFill/>
            <a:miter lim="800000"/>
            <a:headEnd/>
            <a:tailEnd/>
          </a:ln>
          <a:effectLst/>
        </p:spPr>
      </p:pic>
      <p:sp>
        <p:nvSpPr>
          <p:cNvPr id="8194" name="Rectangle 2"/>
          <p:cNvSpPr>
            <a:spLocks noChangeArrowheads="1"/>
          </p:cNvSpPr>
          <p:nvPr/>
        </p:nvSpPr>
        <p:spPr bwMode="auto">
          <a:xfrm>
            <a:off x="1074057" y="4354286"/>
            <a:ext cx="8548914" cy="2092881"/>
          </a:xfrm>
          <a:prstGeom prst="rect">
            <a:avLst/>
          </a:prstGeom>
          <a:solidFill>
            <a:srgbClr val="F4FBF4"/>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d1 = {</a:t>
            </a:r>
            <a:r>
              <a:rPr kumimoji="0" lang="en-US" sz="3200" b="0" i="0" u="none" strike="noStrike" cap="none" normalizeH="0" baseline="0" dirty="0" smtClean="0">
                <a:ln>
                  <a:noFill/>
                </a:ln>
                <a:solidFill>
                  <a:srgbClr val="87711D"/>
                </a:solidFill>
                <a:effectLst/>
                <a:latin typeface="Arial Unicode MS" pitchFamily="34" charset="-128"/>
                <a:ea typeface="Menlo"/>
                <a:cs typeface="Arial" pitchFamily="34" charset="0"/>
              </a:rPr>
              <a:t>1</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smtClean="0">
                <a:ln>
                  <a:noFill/>
                </a:ln>
                <a:solidFill>
                  <a:srgbClr val="29A329"/>
                </a:solidFill>
                <a:effectLst/>
                <a:latin typeface="Arial Unicode MS" pitchFamily="34" charset="-128"/>
                <a:ea typeface="Menlo"/>
                <a:cs typeface="Arial" pitchFamily="34" charset="0"/>
              </a:rPr>
              <a:t>'Quantrimang.com'</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smtClean="0">
                <a:ln>
                  <a:noFill/>
                </a:ln>
                <a:solidFill>
                  <a:srgbClr val="87711D"/>
                </a:solidFill>
                <a:effectLst/>
                <a:latin typeface="Arial Unicode MS" pitchFamily="34" charset="-128"/>
                <a:ea typeface="Menlo"/>
                <a:cs typeface="Arial" pitchFamily="34" charset="0"/>
              </a:rPr>
              <a:t>2</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smtClean="0">
                <a:ln>
                  <a:noFill/>
                </a:ln>
                <a:solidFill>
                  <a:srgbClr val="29A329"/>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Công</a:t>
            </a:r>
            <a:r>
              <a:rPr kumimoji="0" lang="en-US" sz="3200" b="0" i="0" u="none" strike="noStrike" cap="none" normalizeH="0" baseline="0" dirty="0" smtClean="0">
                <a:ln>
                  <a:noFill/>
                </a:ln>
                <a:solidFill>
                  <a:srgbClr val="29A329"/>
                </a:solidFill>
                <a:effectLst/>
                <a:latin typeface="Arial Unicode MS" pitchFamily="34" charset="-128"/>
                <a:ea typeface="Menlo"/>
                <a:cs typeface="Arial" pitchFamily="34" charset="0"/>
              </a:rPr>
              <a:t> </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nghệ</a:t>
            </a:r>
            <a:r>
              <a:rPr kumimoji="0" lang="en-US" sz="3200" b="0" i="0" u="none" strike="noStrike" cap="none" normalizeH="0" baseline="0" dirty="0" smtClean="0">
                <a:ln>
                  <a:noFill/>
                </a:ln>
                <a:solidFill>
                  <a:srgbClr val="29A329"/>
                </a:solidFill>
                <a:effectLst/>
                <a:latin typeface="Arial Unicode MS" pitchFamily="34" charset="-128"/>
                <a:ea typeface="Menlo"/>
                <a:cs typeface="Arial" pitchFamily="34" charset="0"/>
              </a:rPr>
              <a:t>'</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endPar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d2 = {</a:t>
            </a:r>
            <a:r>
              <a:rPr kumimoji="0" lang="en-US" sz="3200" b="0" i="0" u="none" strike="noStrike" cap="none" normalizeH="0" baseline="0" dirty="0" smtClean="0">
                <a:ln>
                  <a:noFill/>
                </a:ln>
                <a:solidFill>
                  <a:srgbClr val="29A329"/>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tên</a:t>
            </a:r>
            <a:r>
              <a:rPr kumimoji="0" lang="en-US" sz="3200" b="0" i="0" u="none" strike="noStrike" cap="none" normalizeH="0" baseline="0" dirty="0" smtClean="0">
                <a:ln>
                  <a:noFill/>
                </a:ln>
                <a:solidFill>
                  <a:srgbClr val="29A329"/>
                </a:solidFill>
                <a:effectLst/>
                <a:latin typeface="Arial Unicode MS" pitchFamily="34" charset="-128"/>
                <a:ea typeface="Menlo"/>
                <a:cs typeface="Arial" pitchFamily="34" charset="0"/>
              </a:rPr>
              <a:t>'</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smtClean="0">
                <a:ln>
                  <a:noFill/>
                </a:ln>
                <a:solidFill>
                  <a:srgbClr val="29A329"/>
                </a:solidFill>
                <a:effectLst/>
                <a:latin typeface="Arial Unicode MS" pitchFamily="34" charset="-128"/>
                <a:ea typeface="Menlo"/>
                <a:cs typeface="Arial" pitchFamily="34" charset="0"/>
              </a:rPr>
              <a:t>'QTM'</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smtClean="0">
                <a:ln>
                  <a:noFill/>
                </a:ln>
                <a:solidFill>
                  <a:srgbClr val="87711D"/>
                </a:solidFill>
                <a:effectLst/>
                <a:latin typeface="Arial Unicode MS" pitchFamily="34" charset="-128"/>
                <a:ea typeface="Menlo"/>
                <a:cs typeface="Arial" pitchFamily="34" charset="0"/>
              </a:rPr>
              <a:t>1</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smtClean="0">
                <a:ln>
                  <a:noFill/>
                </a:ln>
                <a:solidFill>
                  <a:srgbClr val="87711D"/>
                </a:solidFill>
                <a:effectLst/>
                <a:latin typeface="Arial Unicode MS" pitchFamily="34" charset="-128"/>
                <a:ea typeface="Menlo"/>
                <a:cs typeface="Arial" pitchFamily="34" charset="0"/>
              </a:rPr>
              <a:t>1</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smtClean="0">
                <a:ln>
                  <a:noFill/>
                </a:ln>
                <a:solidFill>
                  <a:srgbClr val="87711D"/>
                </a:solidFill>
                <a:effectLst/>
                <a:latin typeface="Arial Unicode MS" pitchFamily="34" charset="-128"/>
                <a:ea typeface="Menlo"/>
                <a:cs typeface="Arial" pitchFamily="34" charset="0"/>
              </a:rPr>
              <a:t>3</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smtClean="0">
                <a:ln>
                  <a:noFill/>
                </a:ln>
                <a:solidFill>
                  <a:srgbClr val="87711D"/>
                </a:solidFill>
                <a:effectLst/>
                <a:latin typeface="Arial Unicode MS" pitchFamily="34" charset="-128"/>
                <a:ea typeface="Menlo"/>
                <a:cs typeface="Arial" pitchFamily="34" charset="0"/>
              </a:rPr>
              <a:t>5</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endPar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d3 = </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dict</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smtClean="0">
                <a:ln>
                  <a:noFill/>
                </a:ln>
                <a:solidFill>
                  <a:srgbClr val="87711D"/>
                </a:solidFill>
                <a:effectLst/>
                <a:latin typeface="Arial Unicode MS" pitchFamily="34" charset="-128"/>
                <a:ea typeface="Menlo"/>
                <a:cs typeface="Arial" pitchFamily="34" charset="0"/>
              </a:rPr>
              <a:t>1</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smtClean="0">
                <a:ln>
                  <a:noFill/>
                </a:ln>
                <a:solidFill>
                  <a:srgbClr val="29A329"/>
                </a:solidFill>
                <a:effectLst/>
                <a:latin typeface="Arial Unicode MS" pitchFamily="34" charset="-128"/>
                <a:ea typeface="Menlo"/>
                <a:cs typeface="Arial" pitchFamily="34" charset="0"/>
              </a:rPr>
              <a:t>'apple'</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smtClean="0">
                <a:ln>
                  <a:noFill/>
                </a:ln>
                <a:solidFill>
                  <a:srgbClr val="87711D"/>
                </a:solidFill>
                <a:effectLst/>
                <a:latin typeface="Arial Unicode MS" pitchFamily="34" charset="-128"/>
                <a:ea typeface="Menlo"/>
                <a:cs typeface="Arial" pitchFamily="34" charset="0"/>
              </a:rPr>
              <a:t>2</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smtClean="0">
                <a:ln>
                  <a:noFill/>
                </a:ln>
                <a:solidFill>
                  <a:srgbClr val="29A329"/>
                </a:solidFill>
                <a:effectLst/>
                <a:latin typeface="Arial Unicode MS" pitchFamily="34" charset="-128"/>
                <a:ea typeface="Menlo"/>
                <a:cs typeface="Arial" pitchFamily="34" charset="0"/>
              </a:rPr>
              <a:t>'ball'</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endPar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d4 = </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dict</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smtClean="0">
                <a:ln>
                  <a:noFill/>
                </a:ln>
                <a:solidFill>
                  <a:srgbClr val="87711D"/>
                </a:solidFill>
                <a:effectLst/>
                <a:latin typeface="Arial Unicode MS" pitchFamily="34" charset="-128"/>
                <a:ea typeface="Menlo"/>
                <a:cs typeface="Arial" pitchFamily="34" charset="0"/>
              </a:rPr>
              <a:t>1</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smtClean="0">
                <a:ln>
                  <a:noFill/>
                </a:ln>
                <a:solidFill>
                  <a:srgbClr val="29A329"/>
                </a:solidFill>
                <a:effectLst/>
                <a:latin typeface="Arial Unicode MS" pitchFamily="34" charset="-128"/>
                <a:ea typeface="Menlo"/>
                <a:cs typeface="Arial" pitchFamily="34" charset="0"/>
              </a:rPr>
              <a:t>'QTM'</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smtClean="0">
                <a:ln>
                  <a:noFill/>
                </a:ln>
                <a:solidFill>
                  <a:srgbClr val="87711D"/>
                </a:solidFill>
                <a:effectLst/>
                <a:latin typeface="Arial Unicode MS" pitchFamily="34" charset="-128"/>
                <a:ea typeface="Menlo"/>
                <a:cs typeface="Arial" pitchFamily="34" charset="0"/>
              </a:rPr>
              <a:t>2</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smtClean="0">
                <a:ln>
                  <a:noFill/>
                </a:ln>
                <a:solidFill>
                  <a:srgbClr val="29A329"/>
                </a:solidFill>
                <a:effectLst/>
                <a:latin typeface="Arial Unicode MS" pitchFamily="34" charset="-128"/>
                <a:ea typeface="Menlo"/>
                <a:cs typeface="Arial" pitchFamily="34" charset="0"/>
              </a:rPr>
              <a:t>'CN'</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4000" b="0" i="0" u="none" strike="noStrike" cap="none" normalizeH="0" baseline="0" dirty="0" smtClean="0">
                <a:ln>
                  <a:noFill/>
                </a:ln>
                <a:solidFill>
                  <a:schemeClr val="tx1"/>
                </a:solidFill>
                <a:effectLst/>
                <a:latin typeface="Arial" pitchFamily="34" charset="0"/>
                <a:cs typeface="Arial" pitchFamily="34" charset="0"/>
              </a:rPr>
              <a:t> </a:t>
            </a:r>
            <a:endParaRPr kumimoji="0" lang="en-US" sz="6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325480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latin typeface="+mn-lt"/>
              </a:rPr>
              <a:t>Cách Tạo </a:t>
            </a:r>
            <a:r>
              <a:rPr lang="en-US" dirty="0" smtClean="0">
                <a:latin typeface="Times New Roman" pitchFamily="18" charset="0"/>
                <a:cs typeface="Times New Roman" pitchFamily="18" charset="0"/>
              </a:rPr>
              <a:t>Dictionary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Font typeface="Wingdings" pitchFamily="2" charset="2"/>
              <a:buChar char="q"/>
            </a:pPr>
            <a:r>
              <a:rPr lang="en-US" dirty="0" smtClean="0"/>
              <a:t> </a:t>
            </a:r>
            <a:r>
              <a:rPr lang="en-US" dirty="0" err="1" smtClean="0"/>
              <a:t>Các</a:t>
            </a:r>
            <a:r>
              <a:rPr lang="en-US" dirty="0" smtClean="0"/>
              <a:t> </a:t>
            </a:r>
            <a:r>
              <a:rPr lang="en-US" dirty="0" err="1" smtClean="0"/>
              <a:t>tính</a:t>
            </a:r>
            <a:r>
              <a:rPr lang="en-US" dirty="0" smtClean="0"/>
              <a:t> </a:t>
            </a:r>
            <a:r>
              <a:rPr lang="en-US" dirty="0" err="1" smtClean="0"/>
              <a:t>chất</a:t>
            </a:r>
            <a:r>
              <a:rPr lang="en-US" dirty="0" smtClean="0"/>
              <a:t> </a:t>
            </a:r>
            <a:r>
              <a:rPr lang="en-US" dirty="0" err="1" smtClean="0"/>
              <a:t>của</a:t>
            </a:r>
            <a:r>
              <a:rPr lang="en-US" dirty="0" smtClean="0"/>
              <a:t> </a:t>
            </a:r>
            <a:r>
              <a:rPr lang="en-US" dirty="0" err="1" smtClean="0"/>
              <a:t>từ</a:t>
            </a:r>
            <a:r>
              <a:rPr lang="en-US" dirty="0" smtClean="0"/>
              <a:t> </a:t>
            </a:r>
            <a:r>
              <a:rPr lang="en-US" dirty="0" err="1" smtClean="0"/>
              <a:t>điển</a:t>
            </a:r>
            <a:r>
              <a:rPr lang="en-US" dirty="0" smtClean="0"/>
              <a:t>: </a:t>
            </a:r>
          </a:p>
          <a:p>
            <a:pPr algn="just"/>
            <a:r>
              <a:rPr lang="en-US" dirty="0" smtClean="0"/>
              <a:t>C</a:t>
            </a:r>
            <a:r>
              <a:rPr lang="vi-VN" dirty="0" smtClean="0"/>
              <a:t>ần lưu ý khi sử dụng khóa trong từ điển:</a:t>
            </a:r>
          </a:p>
          <a:p>
            <a:pPr lvl="1" algn="just"/>
            <a:r>
              <a:rPr lang="vi-VN" dirty="0" smtClean="0"/>
              <a:t>Một khóa không thể xuất hiện hai lần (khóa không được trùng nhau).</a:t>
            </a:r>
          </a:p>
          <a:p>
            <a:pPr lvl="1" algn="just"/>
            <a:r>
              <a:rPr lang="vi-VN" dirty="0" smtClean="0"/>
              <a:t>Giá trị được lưu trong từ điển có thể thuộc bất kỳ kiểu nào trong khi khóa phải là kiểu bất biến như số, tuple hoặc chuỗi.</a:t>
            </a:r>
          </a:p>
          <a:p>
            <a:pPr lvl="1" algn="just"/>
            <a:r>
              <a:rPr lang="vi-VN" dirty="0" smtClean="0"/>
              <a:t>Khóa sử dụng trong từ điển có phân biệt chữ hoa chữ thường - Cùng tên khóa nhưng tên khóa viết hoa và viết thường sẽ được coi là các khóa khác nhau.</a:t>
            </a:r>
          </a:p>
          <a:p>
            <a:pPr lvl="1" algn="just"/>
            <a:endParaRPr lang="en-US" dirty="0"/>
          </a:p>
        </p:txBody>
      </p:sp>
    </p:spTree>
    <p:extLst>
      <p:ext uri="{BB962C8B-B14F-4D97-AF65-F5344CB8AC3E}">
        <p14:creationId xmlns:p14="http://schemas.microsoft.com/office/powerpoint/2010/main" val="3178363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Tạo</a:t>
            </a:r>
            <a:r>
              <a:rPr lang="en-US" dirty="0" smtClean="0"/>
              <a:t> List</a:t>
            </a:r>
            <a:endParaRPr lang="en-US" dirty="0"/>
          </a:p>
        </p:txBody>
      </p:sp>
      <p:sp>
        <p:nvSpPr>
          <p:cNvPr id="3" name="Content Placeholder 2"/>
          <p:cNvSpPr>
            <a:spLocks noGrp="1"/>
          </p:cNvSpPr>
          <p:nvPr>
            <p:ph idx="1"/>
          </p:nvPr>
        </p:nvSpPr>
        <p:spPr/>
        <p:txBody>
          <a:bodyPr/>
          <a:lstStyle/>
          <a:p>
            <a:endParaRPr lang="en-US"/>
          </a:p>
        </p:txBody>
      </p:sp>
      <p:sp>
        <p:nvSpPr>
          <p:cNvPr id="17410" name="Rectangle 2"/>
          <p:cNvSpPr>
            <a:spLocks noChangeArrowheads="1"/>
          </p:cNvSpPr>
          <p:nvPr/>
        </p:nvSpPr>
        <p:spPr bwMode="auto">
          <a:xfrm>
            <a:off x="425669" y="2207172"/>
            <a:ext cx="5793253" cy="2585323"/>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n = </a:t>
            </a:r>
            <a:r>
              <a:rPr kumimoji="0" lang="en-US" sz="3200" b="0" i="0" u="none" strike="noStrike" cap="none" normalizeH="0" baseline="0" dirty="0" smtClean="0">
                <a:ln>
                  <a:noFill/>
                </a:ln>
                <a:solidFill>
                  <a:srgbClr val="008080"/>
                </a:solidFill>
                <a:effectLst/>
                <a:latin typeface="Consolas" pitchFamily="49" charset="0"/>
                <a:ea typeface="Menlo"/>
                <a:cs typeface="Consolas" pitchFamily="49" charset="0"/>
              </a:rPr>
              <a:t>10</a:t>
            </a:r>
            <a:endParaRPr lang="en-US" sz="3200" dirty="0" smtClean="0">
              <a:solidFill>
                <a:srgbClr val="333333"/>
              </a:solidFill>
              <a:latin typeface="Consolas" pitchFamily="49" charset="0"/>
              <a:ea typeface="Menlo"/>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a = [</a:t>
            </a:r>
            <a:r>
              <a:rPr kumimoji="0" lang="en-US" sz="3200" b="0" i="0" u="none" strike="noStrike" cap="none" normalizeH="0" baseline="0" dirty="0" smtClean="0">
                <a:ln>
                  <a:noFill/>
                </a:ln>
                <a:solidFill>
                  <a:srgbClr val="008080"/>
                </a:solidFill>
                <a:effectLst/>
                <a:latin typeface="Consolas" pitchFamily="49" charset="0"/>
                <a:ea typeface="Menlo"/>
                <a:cs typeface="Consolas" pitchFamily="49" charset="0"/>
              </a:rPr>
              <a:t>0</a:t>
            </a: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 * 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b = list(range(n))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print(type(a), </a:t>
            </a:r>
            <a:r>
              <a:rPr kumimoji="0" lang="en-US" sz="3200" b="0" i="0" u="none" strike="noStrike" cap="none" normalizeH="0" baseline="0" dirty="0" err="1" smtClean="0">
                <a:ln>
                  <a:noFill/>
                </a:ln>
                <a:solidFill>
                  <a:srgbClr val="333333"/>
                </a:solidFill>
                <a:effectLst/>
                <a:latin typeface="Consolas" pitchFamily="49" charset="0"/>
                <a:ea typeface="Menlo"/>
                <a:cs typeface="Consolas" pitchFamily="49" charset="0"/>
              </a:rPr>
              <a:t>len</a:t>
            </a: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(a), 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print(type(b), </a:t>
            </a:r>
            <a:r>
              <a:rPr kumimoji="0" lang="en-US" sz="3200" b="0" i="0" u="none" strike="noStrike" cap="none" normalizeH="0" baseline="0" dirty="0" err="1" smtClean="0">
                <a:ln>
                  <a:noFill/>
                </a:ln>
                <a:solidFill>
                  <a:srgbClr val="333333"/>
                </a:solidFill>
                <a:effectLst/>
                <a:latin typeface="Consolas" pitchFamily="49" charset="0"/>
                <a:ea typeface="Menlo"/>
                <a:cs typeface="Consolas" pitchFamily="49" charset="0"/>
              </a:rPr>
              <a:t>len</a:t>
            </a: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(b), b)</a:t>
            </a:r>
            <a:r>
              <a:rPr kumimoji="0" lang="en-US" sz="4000" b="0" i="0" u="none" strike="noStrike" cap="none" normalizeH="0" baseline="0" dirty="0" smtClean="0">
                <a:ln>
                  <a:noFill/>
                </a:ln>
                <a:solidFill>
                  <a:schemeClr val="tx1"/>
                </a:solidFill>
                <a:effectLst/>
                <a:latin typeface="Arial" pitchFamily="34" charset="0"/>
                <a:cs typeface="Arial" pitchFamily="34" charset="0"/>
              </a:rPr>
              <a:t> </a:t>
            </a:r>
            <a:endParaRPr kumimoji="0" lang="en-US" sz="6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7411" name="Picture 3"/>
          <p:cNvPicPr>
            <a:picLocks noChangeAspect="1" noChangeArrowheads="1"/>
          </p:cNvPicPr>
          <p:nvPr/>
        </p:nvPicPr>
        <p:blipFill>
          <a:blip r:embed="rId2"/>
          <a:srcRect/>
          <a:stretch>
            <a:fillRect/>
          </a:stretch>
        </p:blipFill>
        <p:spPr bwMode="auto">
          <a:xfrm>
            <a:off x="2905033" y="4933130"/>
            <a:ext cx="9286967" cy="1183891"/>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latin typeface="+mn-lt"/>
              </a:rPr>
              <a:t>Cách Tạo </a:t>
            </a:r>
            <a:r>
              <a:rPr lang="en-US" dirty="0" smtClean="0">
                <a:latin typeface="Times New Roman" pitchFamily="18" charset="0"/>
                <a:cs typeface="Times New Roman" pitchFamily="18" charset="0"/>
              </a:rPr>
              <a:t>Dictionary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q"/>
            </a:pPr>
            <a:r>
              <a:rPr lang="en-US" dirty="0" smtClean="0"/>
              <a:t> </a:t>
            </a:r>
            <a:r>
              <a:rPr lang="en-US" dirty="0" err="1" smtClean="0"/>
              <a:t>Các</a:t>
            </a:r>
            <a:r>
              <a:rPr lang="en-US" dirty="0" smtClean="0"/>
              <a:t> </a:t>
            </a:r>
            <a:r>
              <a:rPr lang="en-US" dirty="0" err="1" smtClean="0"/>
              <a:t>tính</a:t>
            </a:r>
            <a:r>
              <a:rPr lang="en-US" dirty="0" smtClean="0"/>
              <a:t> </a:t>
            </a:r>
            <a:r>
              <a:rPr lang="en-US" dirty="0" err="1" smtClean="0"/>
              <a:t>chất</a:t>
            </a:r>
            <a:r>
              <a:rPr lang="en-US" dirty="0" smtClean="0"/>
              <a:t> </a:t>
            </a:r>
            <a:r>
              <a:rPr lang="en-US" dirty="0" err="1" smtClean="0"/>
              <a:t>của</a:t>
            </a:r>
            <a:r>
              <a:rPr lang="en-US" dirty="0" smtClean="0"/>
              <a:t> </a:t>
            </a:r>
            <a:r>
              <a:rPr lang="en-US" dirty="0" err="1" smtClean="0"/>
              <a:t>từ</a:t>
            </a:r>
            <a:r>
              <a:rPr lang="en-US" dirty="0" smtClean="0"/>
              <a:t> </a:t>
            </a:r>
            <a:r>
              <a:rPr lang="en-US" dirty="0" err="1" smtClean="0"/>
              <a:t>điển</a:t>
            </a:r>
            <a:r>
              <a:rPr lang="en-US" dirty="0" smtClean="0"/>
              <a:t>: </a:t>
            </a:r>
          </a:p>
          <a:p>
            <a:r>
              <a:rPr lang="en-US" b="1" dirty="0" err="1" smtClean="0"/>
              <a:t>Từ</a:t>
            </a:r>
            <a:r>
              <a:rPr lang="en-US" b="1" dirty="0" smtClean="0"/>
              <a:t> </a:t>
            </a:r>
            <a:r>
              <a:rPr lang="en-US" b="1" dirty="0" err="1" smtClean="0"/>
              <a:t>điển</a:t>
            </a:r>
            <a:r>
              <a:rPr lang="en-US" b="1" dirty="0" smtClean="0"/>
              <a:t> </a:t>
            </a:r>
            <a:r>
              <a:rPr lang="en-US" b="1" dirty="0" err="1" smtClean="0"/>
              <a:t>ánh</a:t>
            </a:r>
            <a:r>
              <a:rPr lang="en-US" b="1" dirty="0" smtClean="0"/>
              <a:t> </a:t>
            </a:r>
            <a:r>
              <a:rPr lang="en-US" b="1" dirty="0" err="1" smtClean="0"/>
              <a:t>xạ</a:t>
            </a:r>
            <a:r>
              <a:rPr lang="en-US" b="1" dirty="0" smtClean="0"/>
              <a:t> </a:t>
            </a:r>
            <a:r>
              <a:rPr lang="en-US" b="1" dirty="0" err="1" smtClean="0"/>
              <a:t>một</a:t>
            </a:r>
            <a:r>
              <a:rPr lang="en-US" b="1" dirty="0" smtClean="0"/>
              <a:t> </a:t>
            </a:r>
            <a:r>
              <a:rPr lang="en-US" b="1" dirty="0" err="1" smtClean="0"/>
              <a:t>khóa</a:t>
            </a:r>
            <a:r>
              <a:rPr lang="en-US" b="1" dirty="0" smtClean="0"/>
              <a:t> </a:t>
            </a:r>
            <a:r>
              <a:rPr lang="en-US" b="1" dirty="0" err="1" smtClean="0"/>
              <a:t>đến</a:t>
            </a:r>
            <a:r>
              <a:rPr lang="en-US" b="1" dirty="0" smtClean="0"/>
              <a:t> </a:t>
            </a:r>
            <a:r>
              <a:rPr lang="en-US" b="1" dirty="0" err="1" smtClean="0"/>
              <a:t>một</a:t>
            </a:r>
            <a:r>
              <a:rPr lang="en-US" b="1" dirty="0" smtClean="0"/>
              <a:t> </a:t>
            </a:r>
            <a:r>
              <a:rPr lang="en-US" b="1" dirty="0" err="1" smtClean="0"/>
              <a:t>giá</a:t>
            </a:r>
            <a:r>
              <a:rPr lang="en-US" b="1" dirty="0" smtClean="0"/>
              <a:t> </a:t>
            </a:r>
            <a:r>
              <a:rPr lang="en-US" b="1" dirty="0" err="1" smtClean="0"/>
              <a:t>trị</a:t>
            </a:r>
            <a:endParaRPr lang="en-US" b="1" dirty="0"/>
          </a:p>
        </p:txBody>
      </p:sp>
      <p:sp>
        <p:nvSpPr>
          <p:cNvPr id="6145" name="Rectangle 1"/>
          <p:cNvSpPr>
            <a:spLocks noChangeArrowheads="1"/>
          </p:cNvSpPr>
          <p:nvPr/>
        </p:nvSpPr>
        <p:spPr bwMode="auto">
          <a:xfrm>
            <a:off x="1016000" y="3599543"/>
            <a:ext cx="9175589" cy="2339102"/>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ages = </a:t>
            </a:r>
            <a:r>
              <a:rPr kumimoji="0" lang="en-US" sz="2400" b="0" i="0" u="none" strike="noStrike" cap="none" normalizeH="0" baseline="0" dirty="0" err="1" smtClean="0">
                <a:ln>
                  <a:noFill/>
                </a:ln>
                <a:solidFill>
                  <a:srgbClr val="333333"/>
                </a:solidFill>
                <a:effectLst/>
                <a:latin typeface="Consolas" pitchFamily="49" charset="0"/>
                <a:ea typeface="Menlo"/>
                <a:cs typeface="Consolas" pitchFamily="49" charset="0"/>
              </a:rPr>
              <a:t>dict</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key = </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“tom"</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value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38</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ages[key] = value </a:t>
            </a:r>
            <a:r>
              <a:rPr kumimoji="0" lang="en-US" sz="2400" b="0" i="1" u="none" strike="noStrike" cap="none" normalizeH="0" baseline="0" dirty="0" smtClean="0">
                <a:ln>
                  <a:noFill/>
                </a:ln>
                <a:solidFill>
                  <a:srgbClr val="999988"/>
                </a:solidFill>
                <a:effectLst/>
                <a:latin typeface="Consolas" pitchFamily="49" charset="0"/>
                <a:ea typeface="inherit"/>
                <a:cs typeface="Consolas" pitchFamily="49" charset="0"/>
              </a:rPr>
              <a:t># “tom" is the key, 38 is the value</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solidFill>
                  <a:srgbClr val="333333"/>
                </a:solidFill>
                <a:latin typeface="Consolas" pitchFamily="49" charset="0"/>
                <a:ea typeface="Menlo"/>
                <a:cs typeface="Consolas" pitchFamily="49" charset="0"/>
              </a:rPr>
              <a:t>print(ages)</a:t>
            </a:r>
            <a:endPar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print(ages[key])</a:t>
            </a:r>
            <a:r>
              <a:rPr kumimoji="0" lang="en-US" sz="3200" b="0" i="0" u="none" strike="noStrike" cap="none" normalizeH="0" baseline="0" dirty="0" smtClean="0">
                <a:ln>
                  <a:noFill/>
                </a:ln>
                <a:solidFill>
                  <a:schemeClr val="tx1"/>
                </a:solidFill>
                <a:effectLst/>
                <a:latin typeface="Arial" pitchFamily="34" charset="0"/>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146" name="Picture 2"/>
          <p:cNvPicPr>
            <a:picLocks noChangeAspect="1" noChangeArrowheads="1"/>
          </p:cNvPicPr>
          <p:nvPr/>
        </p:nvPicPr>
        <p:blipFill>
          <a:blip r:embed="rId2"/>
          <a:srcRect/>
          <a:stretch>
            <a:fillRect/>
          </a:stretch>
        </p:blipFill>
        <p:spPr bwMode="auto">
          <a:xfrm>
            <a:off x="5202918" y="5130119"/>
            <a:ext cx="3012168" cy="1386794"/>
          </a:xfrm>
          <a:prstGeom prst="rect">
            <a:avLst/>
          </a:prstGeom>
          <a:noFill/>
          <a:ln w="9525">
            <a:noFill/>
            <a:miter lim="800000"/>
            <a:headEnd/>
            <a:tailEnd/>
          </a:ln>
          <a:effectLst/>
        </p:spPr>
      </p:pic>
    </p:spTree>
    <p:extLst>
      <p:ext uri="{BB962C8B-B14F-4D97-AF65-F5344CB8AC3E}">
        <p14:creationId xmlns:p14="http://schemas.microsoft.com/office/powerpoint/2010/main" val="37870006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latin typeface="+mn-lt"/>
              </a:rPr>
              <a:t>Cách Tạo </a:t>
            </a:r>
            <a:r>
              <a:rPr lang="en-US" dirty="0" smtClean="0">
                <a:latin typeface="Times New Roman" pitchFamily="18" charset="0"/>
                <a:cs typeface="Times New Roman" pitchFamily="18" charset="0"/>
              </a:rPr>
              <a:t>Dictionary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err="1" smtClean="0"/>
              <a:t>Các</a:t>
            </a:r>
            <a:r>
              <a:rPr lang="en-US" b="1" dirty="0" smtClean="0"/>
              <a:t> </a:t>
            </a:r>
            <a:r>
              <a:rPr lang="en-US" b="1" dirty="0" err="1" smtClean="0"/>
              <a:t>từ</a:t>
            </a:r>
            <a:r>
              <a:rPr lang="en-US" b="1" dirty="0" smtClean="0"/>
              <a:t> </a:t>
            </a:r>
            <a:r>
              <a:rPr lang="en-US" b="1" dirty="0" err="1" smtClean="0"/>
              <a:t>khóa</a:t>
            </a:r>
            <a:r>
              <a:rPr lang="en-US" b="1" dirty="0" smtClean="0"/>
              <a:t> </a:t>
            </a:r>
            <a:r>
              <a:rPr lang="en-US" b="1" dirty="0" err="1" smtClean="0"/>
              <a:t>biễu</a:t>
            </a:r>
            <a:r>
              <a:rPr lang="en-US" b="1" dirty="0" smtClean="0"/>
              <a:t> </a:t>
            </a:r>
            <a:r>
              <a:rPr lang="en-US" b="1" dirty="0" err="1" smtClean="0"/>
              <a:t>diễn</a:t>
            </a:r>
            <a:r>
              <a:rPr lang="en-US" b="1" dirty="0" smtClean="0"/>
              <a:t> </a:t>
            </a:r>
            <a:r>
              <a:rPr lang="en-US" b="1" dirty="0" err="1" smtClean="0"/>
              <a:t>theo</a:t>
            </a:r>
            <a:r>
              <a:rPr lang="en-US" b="1" dirty="0" smtClean="0"/>
              <a:t> </a:t>
            </a:r>
            <a:r>
              <a:rPr lang="en-US" b="1" dirty="0" err="1" smtClean="0"/>
              <a:t>kiểu</a:t>
            </a:r>
            <a:r>
              <a:rPr lang="en-US" b="1" dirty="0" smtClean="0"/>
              <a:t> </a:t>
            </a:r>
            <a:r>
              <a:rPr lang="en-US" b="1" dirty="0" err="1" smtClean="0"/>
              <a:t>tập</a:t>
            </a:r>
            <a:r>
              <a:rPr lang="en-US" b="1" dirty="0" smtClean="0"/>
              <a:t> </a:t>
            </a:r>
            <a:r>
              <a:rPr lang="en-US" b="1" dirty="0" err="1" smtClean="0"/>
              <a:t>hợp</a:t>
            </a:r>
            <a:endParaRPr lang="en-US" b="1" dirty="0" smtClean="0"/>
          </a:p>
          <a:p>
            <a:pPr lvl="1"/>
            <a:r>
              <a:rPr lang="en-US" b="1" dirty="0" err="1" smtClean="0"/>
              <a:t>Không</a:t>
            </a:r>
            <a:r>
              <a:rPr lang="en-US" b="1" dirty="0" smtClean="0"/>
              <a:t> </a:t>
            </a:r>
            <a:r>
              <a:rPr lang="en-US" b="1" dirty="0" err="1" smtClean="0"/>
              <a:t>có</a:t>
            </a:r>
            <a:r>
              <a:rPr lang="en-US" b="1" dirty="0" smtClean="0"/>
              <a:t> </a:t>
            </a:r>
            <a:r>
              <a:rPr lang="en-US" b="1" dirty="0" err="1" smtClean="0"/>
              <a:t>thứ</a:t>
            </a:r>
            <a:r>
              <a:rPr lang="en-US" b="1" dirty="0" smtClean="0"/>
              <a:t> </a:t>
            </a:r>
            <a:r>
              <a:rPr lang="en-US" b="1" dirty="0" err="1" smtClean="0"/>
              <a:t>tự</a:t>
            </a:r>
            <a:endParaRPr lang="en-US" b="1" dirty="0" smtClean="0"/>
          </a:p>
          <a:p>
            <a:pPr lvl="1"/>
            <a:endParaRPr lang="en-US" dirty="0" smtClean="0"/>
          </a:p>
          <a:p>
            <a:pPr lvl="1"/>
            <a:endParaRPr lang="en-US" dirty="0" smtClean="0"/>
          </a:p>
          <a:p>
            <a:pPr lvl="1"/>
            <a:endParaRPr lang="en-US" dirty="0" smtClean="0"/>
          </a:p>
          <a:p>
            <a:pPr lvl="1"/>
            <a:endParaRPr lang="en-US" dirty="0" smtClean="0"/>
          </a:p>
          <a:p>
            <a:pPr lvl="1"/>
            <a:r>
              <a:rPr lang="en-US" b="1" dirty="0" err="1" smtClean="0"/>
              <a:t>Duy</a:t>
            </a:r>
            <a:r>
              <a:rPr lang="en-US" b="1" dirty="0" smtClean="0"/>
              <a:t> </a:t>
            </a:r>
            <a:r>
              <a:rPr lang="en-US" b="1" dirty="0" err="1" smtClean="0"/>
              <a:t>nhất</a:t>
            </a:r>
            <a:endParaRPr lang="en-US" b="1" dirty="0"/>
          </a:p>
        </p:txBody>
      </p:sp>
      <p:sp>
        <p:nvSpPr>
          <p:cNvPr id="5121" name="Rectangle 1"/>
          <p:cNvSpPr>
            <a:spLocks noChangeArrowheads="1"/>
          </p:cNvSpPr>
          <p:nvPr/>
        </p:nvSpPr>
        <p:spPr bwMode="auto">
          <a:xfrm>
            <a:off x="1030514" y="2960913"/>
            <a:ext cx="4345741" cy="1723549"/>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d = </a:t>
            </a:r>
            <a:r>
              <a:rPr kumimoji="0" lang="en-US" sz="2000" b="0" i="0" u="none" strike="noStrike" cap="none" normalizeH="0" baseline="0" dirty="0" err="1" smtClean="0">
                <a:ln>
                  <a:noFill/>
                </a:ln>
                <a:solidFill>
                  <a:srgbClr val="333333"/>
                </a:solidFill>
                <a:effectLst/>
                <a:latin typeface="Consolas" pitchFamily="49" charset="0"/>
                <a:ea typeface="Menlo"/>
                <a:cs typeface="Consolas" pitchFamily="49" charset="0"/>
              </a:rPr>
              <a:t>dict</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d[</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100</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d[</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4</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200</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d[</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8</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300</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print(d) </a:t>
            </a:r>
            <a:r>
              <a:rPr kumimoji="0" lang="en-US" sz="2000" b="0" i="1" u="none" strike="noStrike" cap="none" normalizeH="0" baseline="0" dirty="0" smtClean="0">
                <a:ln>
                  <a:noFill/>
                </a:ln>
                <a:solidFill>
                  <a:srgbClr val="999988"/>
                </a:solidFill>
                <a:effectLst/>
                <a:latin typeface="Consolas" pitchFamily="49" charset="0"/>
                <a:ea typeface="inherit"/>
                <a:cs typeface="Consolas" pitchFamily="49" charset="0"/>
              </a:rPr>
              <a:t># unpredictable order</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22" name="Picture 2"/>
          <p:cNvPicPr>
            <a:picLocks noChangeAspect="1" noChangeArrowheads="1"/>
          </p:cNvPicPr>
          <p:nvPr/>
        </p:nvPicPr>
        <p:blipFill>
          <a:blip r:embed="rId2"/>
          <a:srcRect/>
          <a:stretch>
            <a:fillRect/>
          </a:stretch>
        </p:blipFill>
        <p:spPr bwMode="auto">
          <a:xfrm>
            <a:off x="4542291" y="3387270"/>
            <a:ext cx="6709459" cy="879929"/>
          </a:xfrm>
          <a:prstGeom prst="rect">
            <a:avLst/>
          </a:prstGeom>
          <a:noFill/>
          <a:ln w="9525">
            <a:noFill/>
            <a:miter lim="800000"/>
            <a:headEnd/>
            <a:tailEnd/>
          </a:ln>
          <a:effectLst/>
        </p:spPr>
      </p:pic>
      <p:sp>
        <p:nvSpPr>
          <p:cNvPr id="5123" name="Rectangle 3"/>
          <p:cNvSpPr>
            <a:spLocks noChangeArrowheads="1"/>
          </p:cNvSpPr>
          <p:nvPr/>
        </p:nvSpPr>
        <p:spPr bwMode="auto">
          <a:xfrm>
            <a:off x="2859315" y="4888230"/>
            <a:ext cx="3512180" cy="1969770"/>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d = </a:t>
            </a:r>
            <a:r>
              <a:rPr kumimoji="0" lang="en-US" sz="2400" b="0" i="0" u="none" strike="noStrike" cap="none" normalizeH="0" baseline="0" dirty="0" err="1" smtClean="0">
                <a:ln>
                  <a:noFill/>
                </a:ln>
                <a:solidFill>
                  <a:srgbClr val="333333"/>
                </a:solidFill>
                <a:effectLst/>
                <a:latin typeface="Consolas" pitchFamily="49" charset="0"/>
                <a:ea typeface="Menlo"/>
                <a:cs typeface="Consolas" pitchFamily="49" charset="0"/>
              </a:rPr>
              <a:t>dict</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d[</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100</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d[</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200</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d[</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400</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print(d) </a:t>
            </a:r>
            <a:r>
              <a:rPr kumimoji="0" lang="en-US" sz="2400" b="0" i="1" u="none" strike="noStrike" cap="none" normalizeH="0" baseline="0" dirty="0" smtClean="0">
                <a:ln>
                  <a:noFill/>
                </a:ln>
                <a:solidFill>
                  <a:srgbClr val="999988"/>
                </a:solidFill>
                <a:effectLst/>
                <a:latin typeface="Consolas" pitchFamily="49" charset="0"/>
                <a:ea typeface="inherit"/>
                <a:cs typeface="Consolas" pitchFamily="49" charset="0"/>
              </a:rPr>
              <a:t># { 2:400 }</a:t>
            </a:r>
            <a:r>
              <a:rPr kumimoji="0" lang="en-US" sz="3200" b="0" i="0" u="none" strike="noStrike" cap="none" normalizeH="0" baseline="0" dirty="0" smtClean="0">
                <a:ln>
                  <a:noFill/>
                </a:ln>
                <a:solidFill>
                  <a:schemeClr val="tx1"/>
                </a:solidFill>
                <a:effectLst/>
                <a:latin typeface="Arial" pitchFamily="34" charset="0"/>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24" name="Picture 4"/>
          <p:cNvPicPr>
            <a:picLocks noChangeAspect="1" noChangeArrowheads="1"/>
          </p:cNvPicPr>
          <p:nvPr/>
        </p:nvPicPr>
        <p:blipFill>
          <a:blip r:embed="rId3"/>
          <a:srcRect/>
          <a:stretch>
            <a:fillRect/>
          </a:stretch>
        </p:blipFill>
        <p:spPr bwMode="auto">
          <a:xfrm>
            <a:off x="6473599" y="5244874"/>
            <a:ext cx="3085959" cy="967241"/>
          </a:xfrm>
          <a:prstGeom prst="rect">
            <a:avLst/>
          </a:prstGeom>
          <a:noFill/>
          <a:ln w="9525">
            <a:noFill/>
            <a:miter lim="800000"/>
            <a:headEnd/>
            <a:tailEnd/>
          </a:ln>
          <a:effectLst/>
        </p:spPr>
      </p:pic>
    </p:spTree>
    <p:extLst>
      <p:ext uri="{BB962C8B-B14F-4D97-AF65-F5344CB8AC3E}">
        <p14:creationId xmlns:p14="http://schemas.microsoft.com/office/powerpoint/2010/main" val="3261960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latin typeface="+mn-lt"/>
              </a:rPr>
              <a:t>Cách Tạo </a:t>
            </a:r>
            <a:r>
              <a:rPr lang="en-US" dirty="0" smtClean="0">
                <a:latin typeface="Times New Roman" pitchFamily="18" charset="0"/>
                <a:cs typeface="Times New Roman" pitchFamily="18" charset="0"/>
              </a:rPr>
              <a:t>Dictionary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1"/>
            <a:r>
              <a:rPr lang="en-US" b="1" dirty="0" err="1" smtClean="0"/>
              <a:t>Các</a:t>
            </a:r>
            <a:r>
              <a:rPr lang="en-US" b="1" dirty="0" smtClean="0"/>
              <a:t> </a:t>
            </a:r>
            <a:r>
              <a:rPr lang="en-US" b="1" dirty="0" err="1" smtClean="0"/>
              <a:t>từ</a:t>
            </a:r>
            <a:r>
              <a:rPr lang="en-US" b="1" dirty="0" smtClean="0"/>
              <a:t> </a:t>
            </a:r>
            <a:r>
              <a:rPr lang="en-US" b="1" dirty="0" err="1" smtClean="0"/>
              <a:t>khóa</a:t>
            </a:r>
            <a:r>
              <a:rPr lang="en-US" b="1" dirty="0" smtClean="0"/>
              <a:t> </a:t>
            </a:r>
            <a:r>
              <a:rPr lang="en-US" b="1" dirty="0" err="1" smtClean="0"/>
              <a:t>không</a:t>
            </a:r>
            <a:r>
              <a:rPr lang="en-US" b="1" dirty="0" smtClean="0"/>
              <a:t> </a:t>
            </a:r>
            <a:r>
              <a:rPr lang="en-US" b="1" dirty="0" err="1" smtClean="0"/>
              <a:t>thể</a:t>
            </a:r>
            <a:r>
              <a:rPr lang="en-US" b="1" dirty="0" smtClean="0"/>
              <a:t> </a:t>
            </a:r>
            <a:r>
              <a:rPr lang="en-US" b="1" dirty="0" err="1" smtClean="0"/>
              <a:t>thay</a:t>
            </a:r>
            <a:r>
              <a:rPr lang="en-US" b="1" dirty="0" smtClean="0"/>
              <a:t> </a:t>
            </a:r>
            <a:r>
              <a:rPr lang="en-US" b="1" dirty="0" err="1" smtClean="0"/>
              <a:t>đổi</a:t>
            </a:r>
            <a:endParaRPr lang="en-US" b="1" dirty="0" smtClean="0"/>
          </a:p>
          <a:p>
            <a:pPr lvl="1"/>
            <a:endParaRPr lang="en-US" dirty="0" smtClean="0"/>
          </a:p>
          <a:p>
            <a:pPr lvl="1"/>
            <a:endParaRPr lang="en-US" dirty="0" smtClean="0"/>
          </a:p>
          <a:p>
            <a:pPr lvl="1"/>
            <a:endParaRPr lang="en-US" dirty="0" smtClean="0"/>
          </a:p>
          <a:p>
            <a:pPr lvl="1"/>
            <a:r>
              <a:rPr lang="en-US" b="1" dirty="0" err="1" smtClean="0"/>
              <a:t>Các</a:t>
            </a:r>
            <a:r>
              <a:rPr lang="en-US" b="1" dirty="0" smtClean="0"/>
              <a:t> </a:t>
            </a:r>
            <a:r>
              <a:rPr lang="en-US" b="1" dirty="0" err="1" smtClean="0"/>
              <a:t>giá</a:t>
            </a:r>
            <a:r>
              <a:rPr lang="en-US" b="1" dirty="0" smtClean="0"/>
              <a:t> </a:t>
            </a:r>
            <a:r>
              <a:rPr lang="en-US" b="1" dirty="0" err="1" smtClean="0"/>
              <a:t>trị</a:t>
            </a:r>
            <a:r>
              <a:rPr lang="en-US" b="1" dirty="0" smtClean="0"/>
              <a:t> </a:t>
            </a:r>
            <a:r>
              <a:rPr lang="en-US" b="1" dirty="0" err="1" smtClean="0"/>
              <a:t>có</a:t>
            </a:r>
            <a:r>
              <a:rPr lang="en-US" b="1" dirty="0" smtClean="0"/>
              <a:t> </a:t>
            </a:r>
            <a:r>
              <a:rPr lang="en-US" b="1" dirty="0" err="1" smtClean="0"/>
              <a:t>thể</a:t>
            </a:r>
            <a:r>
              <a:rPr lang="en-US" b="1" dirty="0" smtClean="0"/>
              <a:t> </a:t>
            </a:r>
            <a:r>
              <a:rPr lang="en-US" b="1" dirty="0" err="1" smtClean="0"/>
              <a:t>thay</a:t>
            </a:r>
            <a:r>
              <a:rPr lang="en-US" b="1" dirty="0" smtClean="0"/>
              <a:t> </a:t>
            </a:r>
            <a:r>
              <a:rPr lang="en-US" b="1" dirty="0" err="1" smtClean="0"/>
              <a:t>đổi</a:t>
            </a:r>
            <a:endParaRPr lang="en-US" b="1" dirty="0"/>
          </a:p>
        </p:txBody>
      </p:sp>
      <p:sp>
        <p:nvSpPr>
          <p:cNvPr id="4097" name="Rectangle 1"/>
          <p:cNvSpPr>
            <a:spLocks noChangeArrowheads="1"/>
          </p:cNvSpPr>
          <p:nvPr/>
        </p:nvSpPr>
        <p:spPr bwMode="auto">
          <a:xfrm>
            <a:off x="1175657" y="2583543"/>
            <a:ext cx="6024085" cy="1046440"/>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d = </a:t>
            </a:r>
            <a:r>
              <a:rPr kumimoji="0" lang="en-US" sz="2000" b="0" i="0" u="none" strike="noStrike" cap="none" normalizeH="0" baseline="0" dirty="0" err="1" smtClean="0">
                <a:ln>
                  <a:noFill/>
                </a:ln>
                <a:solidFill>
                  <a:srgbClr val="333333"/>
                </a:solidFill>
                <a:effectLst/>
                <a:latin typeface="Consolas" pitchFamily="49" charset="0"/>
                <a:ea typeface="Menlo"/>
                <a:cs typeface="Consolas" pitchFamily="49" charset="0"/>
              </a:rPr>
              <a:t>dict</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a =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1" u="none" strike="noStrike" cap="none" normalizeH="0" baseline="0" dirty="0" smtClean="0">
                <a:ln>
                  <a:noFill/>
                </a:ln>
                <a:solidFill>
                  <a:srgbClr val="999988"/>
                </a:solidFill>
                <a:effectLst/>
                <a:latin typeface="Consolas" pitchFamily="49" charset="0"/>
                <a:ea typeface="inherit"/>
                <a:cs typeface="Consolas" pitchFamily="49" charset="0"/>
              </a:rPr>
              <a:t># lists are mutable, so...</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d[a] = </a:t>
            </a:r>
            <a:r>
              <a:rPr kumimoji="0" lang="en-US" sz="2000" b="0" i="0" u="none" strike="noStrike" cap="none" normalizeH="0" baseline="0" dirty="0" smtClean="0">
                <a:ln>
                  <a:noFill/>
                </a:ln>
                <a:solidFill>
                  <a:srgbClr val="008080"/>
                </a:solidFill>
                <a:effectLst/>
                <a:latin typeface="Consolas" pitchFamily="49" charset="0"/>
                <a:ea typeface="Menlo"/>
                <a:cs typeface="Consolas" pitchFamily="49" charset="0"/>
              </a:rPr>
              <a:t>42</a:t>
            </a:r>
            <a:r>
              <a:rPr kumimoji="0" lang="en-US" sz="2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000" b="0" i="1" u="none" strike="noStrike" cap="none" normalizeH="0" baseline="0" dirty="0" smtClean="0">
                <a:ln>
                  <a:noFill/>
                </a:ln>
                <a:solidFill>
                  <a:srgbClr val="999988"/>
                </a:solidFill>
                <a:effectLst/>
                <a:latin typeface="Consolas" pitchFamily="49" charset="0"/>
                <a:ea typeface="inherit"/>
                <a:cs typeface="Consolas" pitchFamily="49" charset="0"/>
              </a:rPr>
              <a:t># Error: </a:t>
            </a:r>
            <a:r>
              <a:rPr kumimoji="0" lang="en-US" sz="2000" b="0" i="1" u="none" strike="noStrike" cap="none" normalizeH="0" baseline="0" dirty="0" err="1" smtClean="0">
                <a:ln>
                  <a:noFill/>
                </a:ln>
                <a:solidFill>
                  <a:srgbClr val="999988"/>
                </a:solidFill>
                <a:effectLst/>
                <a:latin typeface="Consolas" pitchFamily="49" charset="0"/>
                <a:ea typeface="inherit"/>
                <a:cs typeface="Consolas" pitchFamily="49" charset="0"/>
              </a:rPr>
              <a:t>unhashable</a:t>
            </a:r>
            <a:r>
              <a:rPr kumimoji="0" lang="en-US" sz="2000" b="0" i="1" u="none" strike="noStrike" cap="none" normalizeH="0" baseline="0" dirty="0" smtClean="0">
                <a:ln>
                  <a:noFill/>
                </a:ln>
                <a:solidFill>
                  <a:srgbClr val="999988"/>
                </a:solidFill>
                <a:effectLst/>
                <a:latin typeface="Consolas" pitchFamily="49" charset="0"/>
                <a:ea typeface="inherit"/>
                <a:cs typeface="Consolas" pitchFamily="49" charset="0"/>
              </a:rPr>
              <a:t> type: 'list'</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
        <p:nvSpPr>
          <p:cNvPr id="4098" name="Rectangle 2"/>
          <p:cNvSpPr>
            <a:spLocks noChangeArrowheads="1"/>
          </p:cNvSpPr>
          <p:nvPr/>
        </p:nvSpPr>
        <p:spPr bwMode="auto">
          <a:xfrm>
            <a:off x="1219200" y="4185593"/>
            <a:ext cx="5910272" cy="2585323"/>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d = </a:t>
            </a:r>
            <a:r>
              <a:rPr kumimoji="0" lang="en-US" b="0" i="0" u="none" strike="noStrike" cap="none" normalizeH="0" baseline="0" dirty="0" err="1" smtClean="0">
                <a:ln>
                  <a:noFill/>
                </a:ln>
                <a:solidFill>
                  <a:srgbClr val="333333"/>
                </a:solidFill>
                <a:effectLst/>
                <a:latin typeface="Consolas" pitchFamily="49" charset="0"/>
                <a:ea typeface="Menlo"/>
                <a:cs typeface="Consolas" pitchFamily="49" charset="0"/>
              </a:rPr>
              <a:t>dict</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a = [</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d[</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a:t>
            </a:r>
            <a:r>
              <a:rPr kumimoji="0" lang="en-US" b="0" i="0" u="none" strike="noStrike" cap="none" normalizeH="0" baseline="0" dirty="0" err="1" smtClean="0">
                <a:ln>
                  <a:noFill/>
                </a:ln>
                <a:solidFill>
                  <a:srgbClr val="DD1144"/>
                </a:solidFill>
                <a:effectLst/>
                <a:latin typeface="Consolas" pitchFamily="49" charset="0"/>
                <a:ea typeface="Menlo"/>
                <a:cs typeface="Consolas" pitchFamily="49" charset="0"/>
              </a:rPr>
              <a:t>fred</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 a </a:t>
            </a:r>
          </a:p>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333333"/>
                </a:solidFill>
                <a:latin typeface="Consolas" pitchFamily="49" charset="0"/>
                <a:ea typeface="Menlo"/>
                <a:cs typeface="Consolas" pitchFamily="49" charset="0"/>
              </a:rPr>
              <a:t>print(d)</a:t>
            </a:r>
            <a:endParaRPr kumimoji="0" lang="en-US" b="0" i="0" u="none" strike="noStrike" cap="none" normalizeH="0" baseline="0" dirty="0" smtClean="0">
              <a:ln>
                <a:noFill/>
              </a:ln>
              <a:solidFill>
                <a:srgbClr val="333333"/>
              </a:solidFill>
              <a:effectLst/>
              <a:latin typeface="Consolas" pitchFamily="49" charset="0"/>
              <a:ea typeface="Menlo"/>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print(d[</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a:t>
            </a:r>
            <a:r>
              <a:rPr kumimoji="0" lang="en-US" b="0" i="0" u="none" strike="noStrike" cap="none" normalizeH="0" baseline="0" dirty="0" err="1" smtClean="0">
                <a:ln>
                  <a:noFill/>
                </a:ln>
                <a:solidFill>
                  <a:srgbClr val="DD1144"/>
                </a:solidFill>
                <a:effectLst/>
                <a:latin typeface="Consolas" pitchFamily="49" charset="0"/>
                <a:ea typeface="Menlo"/>
                <a:cs typeface="Consolas" pitchFamily="49" charset="0"/>
              </a:rPr>
              <a:t>fred</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a += [</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print(d[</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a:t>
            </a:r>
            <a:r>
              <a:rPr kumimoji="0" lang="en-US" b="0" i="0" u="none" strike="noStrike" cap="none" normalizeH="0" baseline="0" dirty="0" err="1" smtClean="0">
                <a:ln>
                  <a:noFill/>
                </a:ln>
                <a:solidFill>
                  <a:srgbClr val="DD1144"/>
                </a:solidFill>
                <a:effectLst/>
                <a:latin typeface="Consolas" pitchFamily="49" charset="0"/>
                <a:ea typeface="Menlo"/>
                <a:cs typeface="Consolas" pitchFamily="49" charset="0"/>
              </a:rPr>
              <a:t>fred</a:t>
            </a:r>
            <a:r>
              <a:rPr kumimoji="0" lang="en-US" b="0" i="0" u="none" strike="noStrike" cap="none" normalizeH="0" baseline="0" dirty="0" smtClean="0">
                <a:ln>
                  <a:noFill/>
                </a:ln>
                <a:solidFill>
                  <a:srgbClr val="DD1144"/>
                </a:solidFill>
                <a:effectLst/>
                <a:latin typeface="Consolas" pitchFamily="49" charset="0"/>
                <a:ea typeface="Menlo"/>
                <a:cs typeface="Consolas" pitchFamily="49" charset="0"/>
              </a:rPr>
              <a:t>"</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endParaRPr kumimoji="0" lang="en-US" b="0" i="1" u="none" strike="noStrike" cap="none" normalizeH="0" baseline="0" dirty="0" smtClean="0">
              <a:ln>
                <a:noFill/>
              </a:ln>
              <a:solidFill>
                <a:srgbClr val="999988"/>
              </a:solidFill>
              <a:effectLst/>
              <a:latin typeface="Consolas" pitchFamily="49" charset="0"/>
              <a:ea typeface="inherit"/>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smtClean="0">
                <a:ln>
                  <a:noFill/>
                </a:ln>
                <a:solidFill>
                  <a:srgbClr val="999988"/>
                </a:solidFill>
                <a:effectLst/>
                <a:latin typeface="Consolas" pitchFamily="49" charset="0"/>
                <a:ea typeface="inherit"/>
                <a:cs typeface="Consolas" pitchFamily="49" charset="0"/>
              </a:rPr>
              <a:t># but keys may not be mutable</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d[a] = </a:t>
            </a:r>
            <a:r>
              <a:rPr kumimoji="0" lang="en-US" b="0" i="0" u="none" strike="noStrike" cap="none" normalizeH="0" baseline="0" dirty="0" smtClean="0">
                <a:ln>
                  <a:noFill/>
                </a:ln>
                <a:solidFill>
                  <a:srgbClr val="008080"/>
                </a:solidFill>
                <a:effectLst/>
                <a:latin typeface="Consolas" pitchFamily="49" charset="0"/>
                <a:ea typeface="Menlo"/>
                <a:cs typeface="Consolas" pitchFamily="49" charset="0"/>
              </a:rPr>
              <a:t>42</a:t>
            </a:r>
            <a:r>
              <a:rPr kumimoji="0" lang="en-US"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b="0" i="1" u="none" strike="noStrike" cap="none" normalizeH="0" baseline="0" dirty="0" smtClean="0">
                <a:ln>
                  <a:noFill/>
                </a:ln>
                <a:solidFill>
                  <a:srgbClr val="999988"/>
                </a:solidFill>
                <a:effectLst/>
                <a:latin typeface="Consolas" pitchFamily="49" charset="0"/>
                <a:ea typeface="inherit"/>
                <a:cs typeface="Consolas" pitchFamily="49" charset="0"/>
              </a:rPr>
              <a:t># </a:t>
            </a:r>
            <a:r>
              <a:rPr kumimoji="0" lang="en-US" b="0" i="1" u="none" strike="noStrike" cap="none" normalizeH="0" baseline="0" dirty="0" err="1" smtClean="0">
                <a:ln>
                  <a:noFill/>
                </a:ln>
                <a:solidFill>
                  <a:srgbClr val="999988"/>
                </a:solidFill>
                <a:effectLst/>
                <a:latin typeface="Consolas" pitchFamily="49" charset="0"/>
                <a:ea typeface="inherit"/>
                <a:cs typeface="Consolas" pitchFamily="49" charset="0"/>
              </a:rPr>
              <a:t>TypeError</a:t>
            </a:r>
            <a:r>
              <a:rPr kumimoji="0" lang="en-US" b="0" i="1" u="none" strike="noStrike" cap="none" normalizeH="0" baseline="0" dirty="0" smtClean="0">
                <a:ln>
                  <a:noFill/>
                </a:ln>
                <a:solidFill>
                  <a:srgbClr val="999988"/>
                </a:solidFill>
                <a:effectLst/>
                <a:latin typeface="Consolas" pitchFamily="49" charset="0"/>
                <a:ea typeface="inherit"/>
                <a:cs typeface="Consolas" pitchFamily="49" charset="0"/>
              </a:rPr>
              <a:t>: </a:t>
            </a:r>
            <a:r>
              <a:rPr kumimoji="0" lang="en-US" b="0" i="1" u="none" strike="noStrike" cap="none" normalizeH="0" baseline="0" dirty="0" err="1" smtClean="0">
                <a:ln>
                  <a:noFill/>
                </a:ln>
                <a:solidFill>
                  <a:srgbClr val="999988"/>
                </a:solidFill>
                <a:effectLst/>
                <a:latin typeface="Consolas" pitchFamily="49" charset="0"/>
                <a:ea typeface="inherit"/>
                <a:cs typeface="Consolas" pitchFamily="49" charset="0"/>
              </a:rPr>
              <a:t>unhashable</a:t>
            </a:r>
            <a:r>
              <a:rPr kumimoji="0" lang="en-US" b="0" i="1" u="none" strike="noStrike" cap="none" normalizeH="0" baseline="0" dirty="0" smtClean="0">
                <a:ln>
                  <a:noFill/>
                </a:ln>
                <a:solidFill>
                  <a:srgbClr val="999988"/>
                </a:solidFill>
                <a:effectLst/>
                <a:latin typeface="Consolas" pitchFamily="49" charset="0"/>
                <a:ea typeface="inherit"/>
                <a:cs typeface="Consolas" pitchFamily="49" charset="0"/>
              </a:rPr>
              <a:t> type: 'list'</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099" name="Picture 3"/>
          <p:cNvPicPr>
            <a:picLocks noChangeAspect="1" noChangeArrowheads="1"/>
          </p:cNvPicPr>
          <p:nvPr/>
        </p:nvPicPr>
        <p:blipFill>
          <a:blip r:embed="rId2"/>
          <a:srcRect/>
          <a:stretch>
            <a:fillRect/>
          </a:stretch>
        </p:blipFill>
        <p:spPr bwMode="auto">
          <a:xfrm>
            <a:off x="5553982" y="4045857"/>
            <a:ext cx="5769959" cy="2180772"/>
          </a:xfrm>
          <a:prstGeom prst="rect">
            <a:avLst/>
          </a:prstGeom>
          <a:noFill/>
          <a:ln w="9525">
            <a:noFill/>
            <a:miter lim="800000"/>
            <a:headEnd/>
            <a:tailEnd/>
          </a:ln>
          <a:effectLst/>
        </p:spPr>
      </p:pic>
    </p:spTree>
    <p:extLst>
      <p:ext uri="{BB962C8B-B14F-4D97-AF65-F5344CB8AC3E}">
        <p14:creationId xmlns:p14="http://schemas.microsoft.com/office/powerpoint/2010/main" val="39266073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latin typeface="Times New Roman" pitchFamily="18" charset="0"/>
                <a:cs typeface="Times New Roman" pitchFamily="18" charset="0"/>
              </a:rPr>
              <a:t>Các Hàm và Toán Tử Trên </a:t>
            </a:r>
            <a:r>
              <a:rPr lang="en-US" dirty="0" smtClean="0">
                <a:latin typeface="Times New Roman" pitchFamily="18" charset="0"/>
                <a:cs typeface="Times New Roman" pitchFamily="18" charset="0"/>
              </a:rPr>
              <a:t>Dictionary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q"/>
            </a:pPr>
            <a:r>
              <a:rPr lang="en-US"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Các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phép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toán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trên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từ</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điển</a:t>
            </a:r>
            <a:endParaRPr lang="en-US" b="1" dirty="0" smtClean="0">
              <a:latin typeface="Times New Roman" pitchFamily="18" charset="0"/>
              <a:cs typeface="Times New Roman" pitchFamily="18" charset="0"/>
            </a:endParaRPr>
          </a:p>
          <a:p>
            <a:r>
              <a:rPr lang="en-US" b="1" dirty="0" err="1" smtClean="0">
                <a:latin typeface="Times New Roman" pitchFamily="18" charset="0"/>
                <a:cs typeface="Times New Roman" pitchFamily="18" charset="0"/>
              </a:rPr>
              <a:t>Tìm</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chiều</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dài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len</a:t>
            </a:r>
            <a:r>
              <a:rPr lang="en-US" b="1"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r>
              <a:rPr lang="en-US" b="1" dirty="0" err="1" smtClean="0">
                <a:latin typeface="Times New Roman" pitchFamily="18" charset="0"/>
                <a:cs typeface="Times New Roman" pitchFamily="18" charset="0"/>
              </a:rPr>
              <a:t>Tạo</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bản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sao</a:t>
            </a:r>
            <a:r>
              <a:rPr lang="en-US" b="1" dirty="0" smtClean="0">
                <a:latin typeface="Times New Roman" pitchFamily="18" charset="0"/>
                <a:cs typeface="Times New Roman" pitchFamily="18" charset="0"/>
              </a:rPr>
              <a:t> : copy()</a:t>
            </a:r>
          </a:p>
        </p:txBody>
      </p:sp>
      <p:sp>
        <p:nvSpPr>
          <p:cNvPr id="2049" name="Rectangle 1"/>
          <p:cNvSpPr>
            <a:spLocks noChangeArrowheads="1"/>
          </p:cNvSpPr>
          <p:nvPr/>
        </p:nvSpPr>
        <p:spPr bwMode="auto">
          <a:xfrm>
            <a:off x="1117600" y="2917374"/>
            <a:ext cx="5437386" cy="861774"/>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d =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4</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a:t>
            </a:r>
            <a:r>
              <a:rPr kumimoji="0" lang="en-US" sz="2400" b="0" i="0" u="none" strike="noStrike" cap="none" normalizeH="0" baseline="0" dirty="0" err="1" smtClean="0">
                <a:ln>
                  <a:noFill/>
                </a:ln>
                <a:solidFill>
                  <a:srgbClr val="DD1144"/>
                </a:solidFill>
                <a:effectLst/>
                <a:latin typeface="Consolas" pitchFamily="49" charset="0"/>
                <a:ea typeface="Menlo"/>
                <a:cs typeface="Consolas" pitchFamily="49" charset="0"/>
              </a:rPr>
              <a:t>abcd</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err="1" smtClean="0">
                <a:ln>
                  <a:noFill/>
                </a:ln>
                <a:solidFill>
                  <a:srgbClr val="333333"/>
                </a:solidFill>
                <a:effectLst/>
                <a:latin typeface="Consolas" pitchFamily="49" charset="0"/>
                <a:ea typeface="Menlo"/>
                <a:cs typeface="Consolas" pitchFamily="49" charset="0"/>
              </a:rPr>
              <a:t>len</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(d))</a:t>
            </a:r>
            <a:r>
              <a:rPr kumimoji="0" lang="en-US" sz="3200" b="0" i="0" u="none" strike="noStrike" cap="none" normalizeH="0" baseline="0" dirty="0" smtClean="0">
                <a:ln>
                  <a:noFill/>
                </a:ln>
                <a:solidFill>
                  <a:schemeClr val="tx1"/>
                </a:solidFill>
                <a:effectLst/>
                <a:latin typeface="Arial" pitchFamily="34" charset="0"/>
                <a:cs typeface="Arial" pitchFamily="34" charset="0"/>
              </a:rPr>
              <a:t>   # 2</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0" name="Rectangle 2"/>
          <p:cNvSpPr>
            <a:spLocks noChangeArrowheads="1"/>
          </p:cNvSpPr>
          <p:nvPr/>
        </p:nvSpPr>
        <p:spPr bwMode="auto">
          <a:xfrm>
            <a:off x="4557485" y="3875314"/>
            <a:ext cx="2548775" cy="1969770"/>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d1 =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"a"</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d2 = d1.copy()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d1[</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"b"</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print(d1)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print(d2)</a:t>
            </a:r>
            <a:r>
              <a:rPr kumimoji="0" lang="en-US" sz="3200" b="0" i="0" u="none" strike="noStrike" cap="none" normalizeH="0" baseline="0" dirty="0" smtClean="0">
                <a:ln>
                  <a:noFill/>
                </a:ln>
                <a:solidFill>
                  <a:schemeClr val="tx1"/>
                </a:solidFill>
                <a:effectLst/>
                <a:latin typeface="Arial" pitchFamily="34" charset="0"/>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51" name="Picture 3"/>
          <p:cNvPicPr>
            <a:picLocks noChangeAspect="1" noChangeArrowheads="1"/>
          </p:cNvPicPr>
          <p:nvPr/>
        </p:nvPicPr>
        <p:blipFill>
          <a:blip r:embed="rId2"/>
          <a:srcRect/>
          <a:stretch>
            <a:fillRect/>
          </a:stretch>
        </p:blipFill>
        <p:spPr bwMode="auto">
          <a:xfrm>
            <a:off x="6861176" y="4791528"/>
            <a:ext cx="3498938" cy="1014185"/>
          </a:xfrm>
          <a:prstGeom prst="rect">
            <a:avLst/>
          </a:prstGeom>
          <a:noFill/>
          <a:ln w="9525">
            <a:noFill/>
            <a:miter lim="800000"/>
            <a:headEnd/>
            <a:tailEnd/>
          </a:ln>
          <a:effectLst/>
        </p:spPr>
      </p:pic>
    </p:spTree>
    <p:extLst>
      <p:ext uri="{BB962C8B-B14F-4D97-AF65-F5344CB8AC3E}">
        <p14:creationId xmlns:p14="http://schemas.microsoft.com/office/powerpoint/2010/main" val="14743115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latin typeface="Times New Roman" pitchFamily="18" charset="0"/>
                <a:cs typeface="Times New Roman" pitchFamily="18" charset="0"/>
              </a:rPr>
              <a:t>Các Hàm và Toán Tử Trên </a:t>
            </a:r>
            <a:r>
              <a:rPr lang="en-US" dirty="0" smtClean="0">
                <a:latin typeface="Times New Roman" pitchFamily="18" charset="0"/>
                <a:cs typeface="Times New Roman" pitchFamily="18" charset="0"/>
              </a:rPr>
              <a:t>Dictionary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err="1" smtClean="0"/>
              <a:t>Xóa</a:t>
            </a:r>
            <a:r>
              <a:rPr lang="en-US" b="1" dirty="0" smtClean="0"/>
              <a:t> </a:t>
            </a:r>
            <a:r>
              <a:rPr lang="en-US" b="1" dirty="0" err="1" smtClean="0"/>
              <a:t>tất</a:t>
            </a:r>
            <a:r>
              <a:rPr lang="en-US" b="1" dirty="0" smtClean="0"/>
              <a:t> </a:t>
            </a:r>
            <a:r>
              <a:rPr lang="en-US" b="1" dirty="0" err="1" smtClean="0"/>
              <a:t>cả</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trong</a:t>
            </a:r>
            <a:r>
              <a:rPr lang="en-US" b="1" dirty="0" smtClean="0"/>
              <a:t> </a:t>
            </a:r>
            <a:r>
              <a:rPr lang="en-US" b="1" dirty="0" err="1" smtClean="0"/>
              <a:t>từ</a:t>
            </a:r>
            <a:r>
              <a:rPr lang="en-US" b="1" dirty="0" smtClean="0"/>
              <a:t> </a:t>
            </a:r>
            <a:r>
              <a:rPr lang="en-US" b="1" dirty="0" err="1" smtClean="0"/>
              <a:t>điển</a:t>
            </a:r>
            <a:r>
              <a:rPr lang="en-US" b="1" dirty="0" smtClean="0"/>
              <a:t>: clear() </a:t>
            </a:r>
          </a:p>
          <a:p>
            <a:endParaRPr lang="en-US" dirty="0" smtClean="0"/>
          </a:p>
          <a:p>
            <a:endParaRPr lang="en-US" dirty="0" smtClean="0"/>
          </a:p>
          <a:p>
            <a:endParaRPr lang="en-US" dirty="0" smtClean="0"/>
          </a:p>
          <a:p>
            <a:endParaRPr lang="en-US" dirty="0" smtClean="0"/>
          </a:p>
          <a:p>
            <a:r>
              <a:rPr lang="en-US" b="1" dirty="0" err="1" smtClean="0"/>
              <a:t>Vòng</a:t>
            </a:r>
            <a:r>
              <a:rPr lang="en-US" b="1" dirty="0" smtClean="0"/>
              <a:t> </a:t>
            </a:r>
            <a:r>
              <a:rPr lang="en-US" b="1" dirty="0" err="1" smtClean="0"/>
              <a:t>lặp</a:t>
            </a:r>
            <a:r>
              <a:rPr lang="en-US" b="1" dirty="0" smtClean="0"/>
              <a:t> </a:t>
            </a:r>
            <a:r>
              <a:rPr lang="en-US" b="1" dirty="0" err="1" smtClean="0"/>
              <a:t>trên</a:t>
            </a:r>
            <a:r>
              <a:rPr lang="en-US" b="1" dirty="0" smtClean="0"/>
              <a:t> </a:t>
            </a:r>
            <a:r>
              <a:rPr lang="en-US" b="1" dirty="0" err="1" smtClean="0"/>
              <a:t>từ</a:t>
            </a:r>
            <a:r>
              <a:rPr lang="en-US" b="1" dirty="0" smtClean="0"/>
              <a:t> </a:t>
            </a:r>
            <a:r>
              <a:rPr lang="en-US" b="1" dirty="0" err="1" smtClean="0"/>
              <a:t>điển</a:t>
            </a:r>
            <a:r>
              <a:rPr lang="en-US" b="1" dirty="0" smtClean="0"/>
              <a:t>: </a:t>
            </a:r>
            <a:endParaRPr lang="en-US" b="1" dirty="0"/>
          </a:p>
        </p:txBody>
      </p:sp>
      <p:sp>
        <p:nvSpPr>
          <p:cNvPr id="30721" name="Rectangle 1"/>
          <p:cNvSpPr>
            <a:spLocks noChangeArrowheads="1"/>
          </p:cNvSpPr>
          <p:nvPr/>
        </p:nvSpPr>
        <p:spPr bwMode="auto">
          <a:xfrm>
            <a:off x="1030515" y="2569029"/>
            <a:ext cx="4140557" cy="1415772"/>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d = {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800" b="0" i="0" u="none" strike="noStrike" cap="none" normalizeH="0" baseline="0" dirty="0" smtClean="0">
                <a:ln>
                  <a:noFill/>
                </a:ln>
                <a:solidFill>
                  <a:srgbClr val="DD1144"/>
                </a:solidFill>
                <a:effectLst/>
                <a:latin typeface="Consolas" pitchFamily="49" charset="0"/>
                <a:ea typeface="Menlo"/>
                <a:cs typeface="Consolas" pitchFamily="49" charset="0"/>
              </a:rPr>
              <a:t>"a"</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800" b="0" i="0" u="none" strike="noStrike" cap="none" normalizeH="0" baseline="0" dirty="0" smtClean="0">
                <a:ln>
                  <a:noFill/>
                </a:ln>
                <a:solidFill>
                  <a:srgbClr val="DD1144"/>
                </a:solidFill>
                <a:effectLst/>
                <a:latin typeface="Consolas" pitchFamily="49" charset="0"/>
                <a:ea typeface="Menlo"/>
                <a:cs typeface="Consolas" pitchFamily="49" charset="0"/>
              </a:rPr>
              <a:t>"b"</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rgbClr val="333333"/>
                </a:solidFill>
                <a:effectLst/>
                <a:latin typeface="Consolas" pitchFamily="49" charset="0"/>
                <a:ea typeface="Menlo"/>
                <a:cs typeface="Consolas" pitchFamily="49" charset="0"/>
              </a:rPr>
              <a:t>d.clear</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print(d, </a:t>
            </a:r>
            <a:r>
              <a:rPr kumimoji="0" lang="en-US" sz="2800" b="0" i="0" u="none" strike="noStrike" cap="none" normalizeH="0" baseline="0" dirty="0" err="1" smtClean="0">
                <a:ln>
                  <a:noFill/>
                </a:ln>
                <a:solidFill>
                  <a:srgbClr val="333333"/>
                </a:solidFill>
                <a:effectLst/>
                <a:latin typeface="Consolas" pitchFamily="49" charset="0"/>
                <a:ea typeface="Menlo"/>
                <a:cs typeface="Consolas" pitchFamily="49" charset="0"/>
              </a:rPr>
              <a:t>len</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(d))</a:t>
            </a:r>
            <a:r>
              <a:rPr kumimoji="0" lang="en-US" sz="3600" b="0" i="0" u="none" strike="noStrike" cap="none" normalizeH="0" baseline="0" dirty="0" smtClean="0">
                <a:ln>
                  <a:noFill/>
                </a:ln>
                <a:solidFill>
                  <a:schemeClr val="tx1"/>
                </a:solidFill>
                <a:effectLst/>
                <a:latin typeface="Arial" pitchFamily="34" charset="0"/>
                <a:cs typeface="Arial" pitchFamily="34" charset="0"/>
              </a:rPr>
              <a:t> </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722" name="Picture 2"/>
          <p:cNvPicPr>
            <a:picLocks noChangeAspect="1" noChangeArrowheads="1"/>
          </p:cNvPicPr>
          <p:nvPr/>
        </p:nvPicPr>
        <p:blipFill>
          <a:blip r:embed="rId2"/>
          <a:srcRect/>
          <a:stretch>
            <a:fillRect/>
          </a:stretch>
        </p:blipFill>
        <p:spPr bwMode="auto">
          <a:xfrm>
            <a:off x="5799138" y="2801257"/>
            <a:ext cx="1829557" cy="1070960"/>
          </a:xfrm>
          <a:prstGeom prst="rect">
            <a:avLst/>
          </a:prstGeom>
          <a:noFill/>
          <a:ln w="9525">
            <a:noFill/>
            <a:miter lim="800000"/>
            <a:headEnd/>
            <a:tailEnd/>
          </a:ln>
          <a:effectLst/>
        </p:spPr>
      </p:pic>
      <p:sp>
        <p:nvSpPr>
          <p:cNvPr id="30723" name="Rectangle 3"/>
          <p:cNvSpPr>
            <a:spLocks noChangeArrowheads="1"/>
          </p:cNvSpPr>
          <p:nvPr/>
        </p:nvSpPr>
        <p:spPr bwMode="auto">
          <a:xfrm>
            <a:off x="2554514" y="5021942"/>
            <a:ext cx="5457372" cy="1415772"/>
          </a:xfrm>
          <a:prstGeom prst="rect">
            <a:avLst/>
          </a:prstGeom>
          <a:solidFill>
            <a:srgbClr val="F8F8F8"/>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d = {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800" b="0" i="0" u="none" strike="noStrike" cap="none" normalizeH="0" baseline="0" dirty="0" smtClean="0">
                <a:ln>
                  <a:noFill/>
                </a:ln>
                <a:solidFill>
                  <a:srgbClr val="DD1144"/>
                </a:solidFill>
                <a:effectLst/>
                <a:latin typeface="Consolas" pitchFamily="49" charset="0"/>
                <a:ea typeface="Menlo"/>
                <a:cs typeface="Consolas" pitchFamily="49" charset="0"/>
              </a:rPr>
              <a:t>"a"</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800" b="0" i="0" u="none" strike="noStrike" cap="none" normalizeH="0" baseline="0" dirty="0" smtClean="0">
                <a:ln>
                  <a:noFill/>
                </a:ln>
                <a:solidFill>
                  <a:srgbClr val="DD1144"/>
                </a:solidFill>
                <a:effectLst/>
                <a:latin typeface="Consolas" pitchFamily="49" charset="0"/>
                <a:ea typeface="Menlo"/>
                <a:cs typeface="Consolas" pitchFamily="49" charset="0"/>
              </a:rPr>
              <a:t>"b"</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333333"/>
                </a:solidFill>
                <a:effectLst/>
                <a:latin typeface="Consolas" pitchFamily="49" charset="0"/>
                <a:ea typeface="inherit"/>
                <a:cs typeface="Consolas" pitchFamily="49" charset="0"/>
              </a:rPr>
              <a:t>for</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key </a:t>
            </a:r>
            <a:r>
              <a:rPr kumimoji="0" lang="en-US" sz="2800" b="1" i="0" u="none" strike="noStrike" cap="none" normalizeH="0" baseline="0" dirty="0" smtClean="0">
                <a:ln>
                  <a:noFill/>
                </a:ln>
                <a:solidFill>
                  <a:srgbClr val="333333"/>
                </a:solidFill>
                <a:effectLst/>
                <a:latin typeface="Consolas" pitchFamily="49" charset="0"/>
                <a:ea typeface="inherit"/>
                <a:cs typeface="Consolas" pitchFamily="49" charset="0"/>
              </a:rPr>
              <a:t>in</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d: </a:t>
            </a:r>
          </a:p>
          <a:p>
            <a:pPr marL="0" marR="0" lvl="0" indent="0" algn="l" defTabSz="914400" rtl="0" eaLnBrk="1" fontAlgn="base" latinLnBrk="0" hangingPunct="1">
              <a:lnSpc>
                <a:spcPct val="100000"/>
              </a:lnSpc>
              <a:spcBef>
                <a:spcPct val="0"/>
              </a:spcBef>
              <a:spcAft>
                <a:spcPct val="0"/>
              </a:spcAft>
              <a:buClrTx/>
              <a:buSzTx/>
              <a:buFontTx/>
              <a:buNone/>
              <a:tabLst/>
            </a:pPr>
            <a:r>
              <a:rPr lang="en-US" sz="2800" dirty="0" smtClean="0">
                <a:solidFill>
                  <a:srgbClr val="333333"/>
                </a:solidFill>
                <a:latin typeface="Consolas" pitchFamily="49" charset="0"/>
                <a:ea typeface="Menlo"/>
                <a:cs typeface="Consolas" pitchFamily="49" charset="0"/>
              </a:rPr>
              <a:t>	</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print(key, d[key])</a:t>
            </a:r>
            <a:r>
              <a:rPr kumimoji="0" lang="en-US" sz="3600" b="0" i="0" u="none" strike="noStrike" cap="none" normalizeH="0" baseline="0" dirty="0" smtClean="0">
                <a:ln>
                  <a:noFill/>
                </a:ln>
                <a:solidFill>
                  <a:schemeClr val="tx1"/>
                </a:solidFill>
                <a:effectLst/>
                <a:latin typeface="Arial" pitchFamily="34" charset="0"/>
                <a:cs typeface="Arial" pitchFamily="34" charset="0"/>
              </a:rPr>
              <a:t> </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724" name="Picture 4"/>
          <p:cNvPicPr>
            <a:picLocks noChangeAspect="1" noChangeArrowheads="1"/>
          </p:cNvPicPr>
          <p:nvPr/>
        </p:nvPicPr>
        <p:blipFill>
          <a:blip r:embed="rId3"/>
          <a:srcRect/>
          <a:stretch>
            <a:fillRect/>
          </a:stretch>
        </p:blipFill>
        <p:spPr bwMode="auto">
          <a:xfrm>
            <a:off x="8410575" y="5217206"/>
            <a:ext cx="776968" cy="1165452"/>
          </a:xfrm>
          <a:prstGeom prst="rect">
            <a:avLst/>
          </a:prstGeom>
          <a:noFill/>
          <a:ln w="9525">
            <a:noFill/>
            <a:miter lim="800000"/>
            <a:headEnd/>
            <a:tailEnd/>
          </a:ln>
          <a:effectLst/>
        </p:spPr>
      </p:pic>
    </p:spTree>
    <p:extLst>
      <p:ext uri="{BB962C8B-B14F-4D97-AF65-F5344CB8AC3E}">
        <p14:creationId xmlns:p14="http://schemas.microsoft.com/office/powerpoint/2010/main" val="5697134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latin typeface="Times New Roman" pitchFamily="18" charset="0"/>
                <a:cs typeface="Times New Roman" pitchFamily="18" charset="0"/>
              </a:rPr>
              <a:t>Các Hàm và Toán Tử Trên </a:t>
            </a:r>
            <a:r>
              <a:rPr lang="en-US" dirty="0" smtClean="0">
                <a:latin typeface="Times New Roman" pitchFamily="18" charset="0"/>
                <a:cs typeface="Times New Roman" pitchFamily="18" charset="0"/>
              </a:rPr>
              <a:t>Dictionary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q"/>
            </a:pPr>
            <a:r>
              <a:rPr lang="en-US" dirty="0" smtClean="0"/>
              <a:t> </a:t>
            </a:r>
            <a:r>
              <a:rPr lang="en-US" b="1" dirty="0" err="1" smtClean="0"/>
              <a:t>Các</a:t>
            </a:r>
            <a:r>
              <a:rPr lang="en-US" b="1" dirty="0" smtClean="0"/>
              <a:t> </a:t>
            </a:r>
            <a:r>
              <a:rPr lang="en-US" b="1" dirty="0" err="1" smtClean="0"/>
              <a:t>phép</a:t>
            </a:r>
            <a:r>
              <a:rPr lang="en-US" b="1" dirty="0" smtClean="0"/>
              <a:t> </a:t>
            </a:r>
            <a:r>
              <a:rPr lang="en-US" b="1" dirty="0" err="1" smtClean="0"/>
              <a:t>toán</a:t>
            </a:r>
            <a:r>
              <a:rPr lang="en-US" b="1" dirty="0" smtClean="0"/>
              <a:t> </a:t>
            </a:r>
            <a:r>
              <a:rPr lang="en-US" b="1" dirty="0" err="1" smtClean="0"/>
              <a:t>trên</a:t>
            </a:r>
            <a:r>
              <a:rPr lang="en-US" b="1" dirty="0" smtClean="0"/>
              <a:t> </a:t>
            </a:r>
            <a:r>
              <a:rPr lang="en-US" b="1" dirty="0" err="1" smtClean="0"/>
              <a:t>từ</a:t>
            </a:r>
            <a:r>
              <a:rPr lang="en-US" b="1" dirty="0" smtClean="0"/>
              <a:t> </a:t>
            </a:r>
            <a:r>
              <a:rPr lang="en-US" b="1" dirty="0" err="1" smtClean="0"/>
              <a:t>điển</a:t>
            </a:r>
            <a:r>
              <a:rPr lang="en-US" b="1" dirty="0" smtClean="0"/>
              <a:t> </a:t>
            </a:r>
            <a:r>
              <a:rPr lang="en-US" b="1" dirty="0" err="1" smtClean="0"/>
              <a:t>và</a:t>
            </a:r>
            <a:r>
              <a:rPr lang="en-US" b="1" dirty="0" smtClean="0"/>
              <a:t> </a:t>
            </a:r>
            <a:r>
              <a:rPr lang="en-US" b="1" dirty="0" err="1" smtClean="0"/>
              <a:t>khóa</a:t>
            </a:r>
            <a:r>
              <a:rPr lang="en-US" b="1" dirty="0" smtClean="0"/>
              <a:t> </a:t>
            </a:r>
          </a:p>
          <a:p>
            <a:r>
              <a:rPr lang="en-US" b="1" dirty="0" err="1" smtClean="0"/>
              <a:t>Toán</a:t>
            </a:r>
            <a:r>
              <a:rPr lang="en-US" b="1" dirty="0" smtClean="0"/>
              <a:t> </a:t>
            </a:r>
            <a:r>
              <a:rPr lang="en-US" b="1" dirty="0" err="1" smtClean="0"/>
              <a:t>tử</a:t>
            </a:r>
            <a:r>
              <a:rPr lang="en-US" b="1" dirty="0" smtClean="0"/>
              <a:t> in </a:t>
            </a:r>
            <a:r>
              <a:rPr lang="en-US" b="1" dirty="0" err="1" smtClean="0"/>
              <a:t>và</a:t>
            </a:r>
            <a:r>
              <a:rPr lang="en-US" b="1" dirty="0" smtClean="0"/>
              <a:t> not in: </a:t>
            </a:r>
            <a:endParaRPr lang="en-US" b="1" dirty="0"/>
          </a:p>
        </p:txBody>
      </p:sp>
      <p:sp>
        <p:nvSpPr>
          <p:cNvPr id="29697" name="Rectangle 1"/>
          <p:cNvSpPr>
            <a:spLocks noChangeArrowheads="1"/>
          </p:cNvSpPr>
          <p:nvPr/>
        </p:nvSpPr>
        <p:spPr bwMode="auto">
          <a:xfrm>
            <a:off x="1190172" y="2917372"/>
            <a:ext cx="6060955" cy="1600438"/>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d =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"a"</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"b"</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0</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1" i="0" u="none" strike="noStrike" cap="none" normalizeH="0" baseline="0" dirty="0" smtClean="0">
                <a:ln>
                  <a:noFill/>
                </a:ln>
                <a:solidFill>
                  <a:srgbClr val="333333"/>
                </a:solidFill>
                <a:effectLst/>
                <a:latin typeface="Consolas" pitchFamily="49" charset="0"/>
                <a:ea typeface="inherit"/>
                <a:cs typeface="Consolas" pitchFamily="49" charset="0"/>
              </a:rPr>
              <a:t>in</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d)  # False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1" i="0" u="none" strike="noStrike" cap="none" normalizeH="0" baseline="0" dirty="0" smtClean="0">
                <a:ln>
                  <a:noFill/>
                </a:ln>
                <a:solidFill>
                  <a:srgbClr val="333333"/>
                </a:solidFill>
                <a:effectLst/>
                <a:latin typeface="Consolas" pitchFamily="49" charset="0"/>
                <a:ea typeface="inherit"/>
                <a:cs typeface="Consolas" pitchFamily="49" charset="0"/>
              </a:rPr>
              <a:t>in</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d)  # True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"a"</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1" i="0" u="none" strike="noStrike" cap="none" normalizeH="0" baseline="0" dirty="0" smtClean="0">
                <a:ln>
                  <a:noFill/>
                </a:ln>
                <a:solidFill>
                  <a:srgbClr val="333333"/>
                </a:solidFill>
                <a:effectLst/>
                <a:latin typeface="Consolas" pitchFamily="49" charset="0"/>
                <a:ea typeface="inherit"/>
                <a:cs typeface="Consolas" pitchFamily="49" charset="0"/>
              </a:rPr>
              <a:t>in</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d) </a:t>
            </a:r>
            <a:r>
              <a:rPr kumimoji="0" lang="en-US" sz="2400" b="0" i="1" u="none" strike="noStrike" cap="none" normalizeH="0" baseline="0" dirty="0" smtClean="0">
                <a:ln>
                  <a:noFill/>
                </a:ln>
                <a:solidFill>
                  <a:srgbClr val="999988"/>
                </a:solidFill>
                <a:effectLst/>
                <a:latin typeface="Consolas" pitchFamily="49" charset="0"/>
                <a:ea typeface="inherit"/>
                <a:cs typeface="Consolas" pitchFamily="49" charset="0"/>
              </a:rPr>
              <a:t># surprised?  False</a:t>
            </a:r>
            <a:r>
              <a:rPr kumimoji="0" lang="en-US" sz="3200" b="0" i="0" u="none" strike="noStrike" cap="none" normalizeH="0" baseline="0" dirty="0" smtClean="0">
                <a:ln>
                  <a:noFill/>
                </a:ln>
                <a:solidFill>
                  <a:schemeClr val="tx1"/>
                </a:solidFill>
                <a:effectLst/>
                <a:latin typeface="Arial" pitchFamily="34" charset="0"/>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sp>
        <p:nvSpPr>
          <p:cNvPr id="29698" name="Rectangle 2"/>
          <p:cNvSpPr>
            <a:spLocks noChangeArrowheads="1"/>
          </p:cNvSpPr>
          <p:nvPr/>
        </p:nvSpPr>
        <p:spPr bwMode="auto">
          <a:xfrm>
            <a:off x="1175650" y="4920341"/>
            <a:ext cx="5297714" cy="1600438"/>
          </a:xfrm>
          <a:prstGeom prst="rect">
            <a:avLst/>
          </a:prstGeom>
          <a:solidFill>
            <a:srgbClr val="F8F8F8"/>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d =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"a"</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"b"</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0</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1" i="0" u="none" strike="noStrike" cap="none" normalizeH="0" baseline="0" dirty="0" smtClean="0">
                <a:ln>
                  <a:noFill/>
                </a:ln>
                <a:solidFill>
                  <a:srgbClr val="333333"/>
                </a:solidFill>
                <a:effectLst/>
                <a:latin typeface="Consolas" pitchFamily="49" charset="0"/>
                <a:ea typeface="inherit"/>
                <a:cs typeface="Consolas" pitchFamily="49" charset="0"/>
              </a:rPr>
              <a:t>not</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1" i="0" u="none" strike="noStrike" cap="none" normalizeH="0" baseline="0" dirty="0" smtClean="0">
                <a:ln>
                  <a:noFill/>
                </a:ln>
                <a:solidFill>
                  <a:srgbClr val="333333"/>
                </a:solidFill>
                <a:effectLst/>
                <a:latin typeface="Consolas" pitchFamily="49" charset="0"/>
                <a:ea typeface="inherit"/>
                <a:cs typeface="Consolas" pitchFamily="49" charset="0"/>
              </a:rPr>
              <a:t>in</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d)  # True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1" i="0" u="none" strike="noStrike" cap="none" normalizeH="0" baseline="0" dirty="0" smtClean="0">
                <a:ln>
                  <a:noFill/>
                </a:ln>
                <a:solidFill>
                  <a:srgbClr val="333333"/>
                </a:solidFill>
                <a:effectLst/>
                <a:latin typeface="Consolas" pitchFamily="49" charset="0"/>
                <a:ea typeface="inherit"/>
                <a:cs typeface="Consolas" pitchFamily="49" charset="0"/>
              </a:rPr>
              <a:t>not</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1" i="0" u="none" strike="noStrike" cap="none" normalizeH="0" baseline="0" dirty="0" smtClean="0">
                <a:ln>
                  <a:noFill/>
                </a:ln>
                <a:solidFill>
                  <a:srgbClr val="333333"/>
                </a:solidFill>
                <a:effectLst/>
                <a:latin typeface="Consolas" pitchFamily="49" charset="0"/>
                <a:ea typeface="inherit"/>
                <a:cs typeface="Consolas" pitchFamily="49" charset="0"/>
              </a:rPr>
              <a:t>in</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d)  # False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"a"</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1" i="0" u="none" strike="noStrike" cap="none" normalizeH="0" baseline="0" dirty="0" smtClean="0">
                <a:ln>
                  <a:noFill/>
                </a:ln>
                <a:solidFill>
                  <a:srgbClr val="333333"/>
                </a:solidFill>
                <a:effectLst/>
                <a:latin typeface="Consolas" pitchFamily="49" charset="0"/>
                <a:ea typeface="inherit"/>
                <a:cs typeface="Consolas" pitchFamily="49" charset="0"/>
              </a:rPr>
              <a:t>not</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1" i="0" u="none" strike="noStrike" cap="none" normalizeH="0" baseline="0" dirty="0" smtClean="0">
                <a:ln>
                  <a:noFill/>
                </a:ln>
                <a:solidFill>
                  <a:srgbClr val="333333"/>
                </a:solidFill>
                <a:effectLst/>
                <a:latin typeface="Consolas" pitchFamily="49" charset="0"/>
                <a:ea typeface="inherit"/>
                <a:cs typeface="Consolas" pitchFamily="49" charset="0"/>
              </a:rPr>
              <a:t>in</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d)</a:t>
            </a:r>
            <a:r>
              <a:rPr kumimoji="0" lang="en-US" sz="3200" b="0" i="0" u="none" strike="noStrike" cap="none" normalizeH="0" baseline="0" dirty="0" smtClean="0">
                <a:ln>
                  <a:noFill/>
                </a:ln>
                <a:solidFill>
                  <a:schemeClr val="tx1"/>
                </a:solidFill>
                <a:effectLst/>
                <a:latin typeface="Arial" pitchFamily="34" charset="0"/>
                <a:cs typeface="Arial" pitchFamily="34" charset="0"/>
              </a:rPr>
              <a:t>  </a:t>
            </a:r>
            <a:r>
              <a:rPr kumimoji="0" lang="en-US" sz="2800" b="0" i="0" u="none" strike="noStrike" cap="none" normalizeH="0" baseline="0" dirty="0" smtClean="0">
                <a:ln>
                  <a:noFill/>
                </a:ln>
                <a:solidFill>
                  <a:schemeClr val="tx1"/>
                </a:solidFill>
                <a:effectLst/>
                <a:latin typeface="Arial" pitchFamily="34" charset="0"/>
                <a:cs typeface="Arial" pitchFamily="34" charset="0"/>
              </a:rPr>
              <a:t># True</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754295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latin typeface="Times New Roman" pitchFamily="18" charset="0"/>
                <a:cs typeface="Times New Roman" pitchFamily="18" charset="0"/>
              </a:rPr>
              <a:t>Các Hàm và Toán Tử Trên </a:t>
            </a:r>
            <a:r>
              <a:rPr lang="en-US" dirty="0" smtClean="0">
                <a:latin typeface="Times New Roman" pitchFamily="18" charset="0"/>
                <a:cs typeface="Times New Roman" pitchFamily="18" charset="0"/>
              </a:rPr>
              <a:t>Dictionary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err="1" smtClean="0"/>
              <a:t>Toán</a:t>
            </a:r>
            <a:r>
              <a:rPr lang="en-US" b="1" dirty="0" smtClean="0"/>
              <a:t> </a:t>
            </a:r>
            <a:r>
              <a:rPr lang="en-US" b="1" dirty="0" err="1" smtClean="0"/>
              <a:t>tử</a:t>
            </a:r>
            <a:r>
              <a:rPr lang="en-US" b="1" dirty="0" smtClean="0"/>
              <a:t> [key] : </a:t>
            </a:r>
            <a:r>
              <a:rPr lang="en-US" dirty="0" err="1" smtClean="0"/>
              <a:t>trả</a:t>
            </a:r>
            <a:r>
              <a:rPr lang="en-US" dirty="0" smtClean="0"/>
              <a:t> </a:t>
            </a:r>
            <a:r>
              <a:rPr lang="en-US" dirty="0" err="1" smtClean="0"/>
              <a:t>về</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tương</a:t>
            </a:r>
            <a:r>
              <a:rPr lang="en-US" dirty="0" smtClean="0"/>
              <a:t> </a:t>
            </a:r>
            <a:r>
              <a:rPr lang="en-US" dirty="0" err="1" smtClean="0"/>
              <a:t>ứng</a:t>
            </a:r>
            <a:r>
              <a:rPr lang="en-US" dirty="0" smtClean="0"/>
              <a:t> </a:t>
            </a:r>
            <a:r>
              <a:rPr lang="en-US" dirty="0" err="1" smtClean="0"/>
              <a:t>với</a:t>
            </a:r>
            <a:r>
              <a:rPr lang="en-US" dirty="0" smtClean="0"/>
              <a:t> </a:t>
            </a:r>
            <a:r>
              <a:rPr lang="en-US" dirty="0" err="1" smtClean="0"/>
              <a:t>khóa</a:t>
            </a:r>
            <a:endParaRPr lang="en-US" dirty="0" smtClean="0"/>
          </a:p>
          <a:p>
            <a:endParaRPr lang="en-US" dirty="0" smtClean="0"/>
          </a:p>
          <a:p>
            <a:endParaRPr lang="en-US" dirty="0" smtClean="0"/>
          </a:p>
          <a:p>
            <a:endParaRPr lang="en-US" dirty="0" smtClean="0"/>
          </a:p>
          <a:p>
            <a:r>
              <a:rPr lang="en-US" b="1" dirty="0" err="1" smtClean="0"/>
              <a:t>Toán</a:t>
            </a:r>
            <a:r>
              <a:rPr lang="en-US" b="1" dirty="0" smtClean="0"/>
              <a:t> </a:t>
            </a:r>
            <a:r>
              <a:rPr lang="en-US" b="1" dirty="0" err="1" smtClean="0"/>
              <a:t>tử</a:t>
            </a:r>
            <a:r>
              <a:rPr lang="en-US" b="1" dirty="0" smtClean="0"/>
              <a:t> </a:t>
            </a:r>
            <a:r>
              <a:rPr lang="en-US" b="1" dirty="0" err="1" smtClean="0"/>
              <a:t>gán</a:t>
            </a:r>
            <a:r>
              <a:rPr lang="en-US" b="1" dirty="0" smtClean="0"/>
              <a:t> = </a:t>
            </a:r>
            <a:r>
              <a:rPr lang="en-US" dirty="0" smtClean="0"/>
              <a:t>: </a:t>
            </a:r>
            <a:r>
              <a:rPr lang="en-US" dirty="0" err="1" smtClean="0"/>
              <a:t>gán</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cho</a:t>
            </a:r>
            <a:r>
              <a:rPr lang="en-US" dirty="0" smtClean="0"/>
              <a:t> </a:t>
            </a:r>
            <a:r>
              <a:rPr lang="en-US" dirty="0" err="1" smtClean="0"/>
              <a:t>từ</a:t>
            </a:r>
            <a:r>
              <a:rPr lang="en-US" dirty="0" smtClean="0"/>
              <a:t> </a:t>
            </a:r>
            <a:r>
              <a:rPr lang="en-US" dirty="0" err="1" smtClean="0"/>
              <a:t>khóa</a:t>
            </a:r>
            <a:r>
              <a:rPr lang="en-US" dirty="0" smtClean="0"/>
              <a:t> </a:t>
            </a:r>
            <a:r>
              <a:rPr lang="en-US" dirty="0" err="1" smtClean="0"/>
              <a:t>tương</a:t>
            </a:r>
            <a:r>
              <a:rPr lang="en-US" dirty="0" smtClean="0"/>
              <a:t> </a:t>
            </a:r>
            <a:r>
              <a:rPr lang="en-US" dirty="0" err="1" smtClean="0"/>
              <a:t>ứng</a:t>
            </a:r>
            <a:r>
              <a:rPr lang="en-US" dirty="0" smtClean="0"/>
              <a:t> </a:t>
            </a:r>
          </a:p>
          <a:p>
            <a:pPr>
              <a:buNone/>
            </a:pPr>
            <a:endParaRPr lang="en-US" dirty="0"/>
          </a:p>
        </p:txBody>
      </p:sp>
      <p:sp>
        <p:nvSpPr>
          <p:cNvPr id="28673" name="Rectangle 1"/>
          <p:cNvSpPr>
            <a:spLocks noChangeArrowheads="1"/>
          </p:cNvSpPr>
          <p:nvPr/>
        </p:nvSpPr>
        <p:spPr bwMode="auto">
          <a:xfrm>
            <a:off x="1349829" y="2554514"/>
            <a:ext cx="3568285" cy="1231106"/>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d =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"a"</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"b"</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print(d[</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print(d[</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1" u="none" strike="noStrike" cap="none" normalizeH="0" baseline="0" dirty="0" smtClean="0">
                <a:ln>
                  <a:noFill/>
                </a:ln>
                <a:solidFill>
                  <a:srgbClr val="999988"/>
                </a:solidFill>
                <a:effectLst/>
                <a:latin typeface="Consolas" pitchFamily="49" charset="0"/>
                <a:ea typeface="inherit"/>
                <a:cs typeface="Consolas" pitchFamily="49" charset="0"/>
              </a:rPr>
              <a:t># crash!</a:t>
            </a:r>
            <a:r>
              <a:rPr kumimoji="0" lang="en-US" sz="3200" b="0" i="0" u="none" strike="noStrike" cap="none" normalizeH="0" baseline="0" dirty="0" smtClean="0">
                <a:ln>
                  <a:noFill/>
                </a:ln>
                <a:solidFill>
                  <a:schemeClr val="tx1"/>
                </a:solidFill>
                <a:effectLst/>
                <a:latin typeface="Arial" pitchFamily="34" charset="0"/>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674" name="Rectangle 2"/>
          <p:cNvSpPr>
            <a:spLocks noChangeArrowheads="1"/>
          </p:cNvSpPr>
          <p:nvPr/>
        </p:nvSpPr>
        <p:spPr bwMode="auto">
          <a:xfrm>
            <a:off x="1001486" y="4630058"/>
            <a:ext cx="4140557" cy="1846659"/>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d = {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800" b="0" i="0" u="none" strike="noStrike" cap="none" normalizeH="0" baseline="0" dirty="0" smtClean="0">
                <a:ln>
                  <a:noFill/>
                </a:ln>
                <a:solidFill>
                  <a:srgbClr val="DD1144"/>
                </a:solidFill>
                <a:effectLst/>
                <a:latin typeface="Consolas" pitchFamily="49" charset="0"/>
                <a:ea typeface="Menlo"/>
                <a:cs typeface="Consolas" pitchFamily="49" charset="0"/>
              </a:rPr>
              <a:t>"a"</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800" b="0" i="0" u="none" strike="noStrike" cap="none" normalizeH="0" baseline="0" dirty="0" smtClean="0">
                <a:ln>
                  <a:noFill/>
                </a:ln>
                <a:solidFill>
                  <a:srgbClr val="DD1144"/>
                </a:solidFill>
                <a:effectLst/>
                <a:latin typeface="Consolas" pitchFamily="49" charset="0"/>
                <a:ea typeface="Menlo"/>
                <a:cs typeface="Consolas" pitchFamily="49" charset="0"/>
              </a:rPr>
              <a:t>"b"</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print(d[</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 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d[</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42</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print(d[</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3600" b="0" i="0" u="none" strike="noStrike" cap="none" normalizeH="0" baseline="0" dirty="0" smtClean="0">
                <a:ln>
                  <a:noFill/>
                </a:ln>
                <a:solidFill>
                  <a:schemeClr val="tx1"/>
                </a:solidFill>
                <a:effectLst/>
                <a:latin typeface="Arial" pitchFamily="34" charset="0"/>
                <a:cs typeface="Arial" pitchFamily="34" charset="0"/>
              </a:rPr>
              <a:t>   </a:t>
            </a:r>
            <a:r>
              <a:rPr kumimoji="0" lang="en-US" sz="3200" b="0" i="0" u="none" strike="noStrike" cap="none" normalizeH="0" baseline="0" dirty="0" smtClean="0">
                <a:ln>
                  <a:noFill/>
                </a:ln>
                <a:solidFill>
                  <a:schemeClr val="tx1"/>
                </a:solidFill>
                <a:effectLst/>
                <a:latin typeface="Arial" pitchFamily="34" charset="0"/>
                <a:cs typeface="Arial" pitchFamily="34" charset="0"/>
              </a:rPr>
              <a:t> # 42</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552469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latin typeface="Times New Roman" pitchFamily="18" charset="0"/>
                <a:cs typeface="Times New Roman" pitchFamily="18" charset="0"/>
              </a:rPr>
              <a:t>Các Hàm và Toán Tử Trên </a:t>
            </a:r>
            <a:r>
              <a:rPr lang="en-US" dirty="0" smtClean="0">
                <a:latin typeface="Times New Roman" pitchFamily="18" charset="0"/>
                <a:cs typeface="Times New Roman" pitchFamily="18" charset="0"/>
              </a:rPr>
              <a:t>Dictionary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err="1" smtClean="0"/>
              <a:t>Hàm</a:t>
            </a:r>
            <a:r>
              <a:rPr lang="en-US" b="1" dirty="0" smtClean="0"/>
              <a:t> get()</a:t>
            </a:r>
            <a:r>
              <a:rPr lang="en-US" dirty="0" smtClean="0"/>
              <a:t>: get(</a:t>
            </a:r>
            <a:r>
              <a:rPr lang="en-US" dirty="0" err="1" smtClean="0"/>
              <a:t>key,default</a:t>
            </a:r>
            <a:r>
              <a:rPr lang="en-US" dirty="0" smtClean="0"/>
              <a:t>) </a:t>
            </a:r>
            <a:r>
              <a:rPr lang="en-US" dirty="0" err="1" smtClean="0"/>
              <a:t>trả</a:t>
            </a:r>
            <a:r>
              <a:rPr lang="en-US" dirty="0" smtClean="0"/>
              <a:t> </a:t>
            </a:r>
            <a:r>
              <a:rPr lang="en-US" dirty="0" err="1" smtClean="0"/>
              <a:t>về</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tương</a:t>
            </a:r>
            <a:r>
              <a:rPr lang="en-US" dirty="0" smtClean="0"/>
              <a:t> </a:t>
            </a:r>
            <a:r>
              <a:rPr lang="en-US" dirty="0" err="1" smtClean="0"/>
              <a:t>ứng</a:t>
            </a:r>
            <a:r>
              <a:rPr lang="en-US" dirty="0" smtClean="0"/>
              <a:t> </a:t>
            </a:r>
            <a:r>
              <a:rPr lang="en-US" dirty="0" err="1" smtClean="0"/>
              <a:t>với</a:t>
            </a:r>
            <a:r>
              <a:rPr lang="en-US" dirty="0" smtClean="0"/>
              <a:t> key </a:t>
            </a:r>
            <a:r>
              <a:rPr lang="en-US" dirty="0" err="1" smtClean="0"/>
              <a:t>hoặc</a:t>
            </a:r>
            <a:r>
              <a:rPr lang="en-US" dirty="0" smtClean="0"/>
              <a:t> </a:t>
            </a:r>
            <a:r>
              <a:rPr lang="en-US" dirty="0" err="1" smtClean="0"/>
              <a:t>nếu</a:t>
            </a:r>
            <a:r>
              <a:rPr lang="en-US" dirty="0" smtClean="0"/>
              <a:t> </a:t>
            </a:r>
            <a:r>
              <a:rPr lang="en-US" dirty="0" err="1" smtClean="0"/>
              <a:t>không</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trả</a:t>
            </a:r>
            <a:r>
              <a:rPr lang="en-US" dirty="0" smtClean="0"/>
              <a:t> </a:t>
            </a:r>
            <a:r>
              <a:rPr lang="en-US" dirty="0" err="1" smtClean="0"/>
              <a:t>về</a:t>
            </a:r>
            <a:r>
              <a:rPr lang="en-US" dirty="0" smtClean="0"/>
              <a:t> default ( None </a:t>
            </a:r>
            <a:r>
              <a:rPr lang="en-US" dirty="0" err="1" smtClean="0"/>
              <a:t>nếu</a:t>
            </a:r>
            <a:r>
              <a:rPr lang="en-US" dirty="0" smtClean="0"/>
              <a:t> default </a:t>
            </a:r>
            <a:r>
              <a:rPr lang="en-US" dirty="0" err="1" smtClean="0"/>
              <a:t>không</a:t>
            </a:r>
            <a:r>
              <a:rPr lang="en-US" dirty="0" smtClean="0"/>
              <a:t> </a:t>
            </a:r>
            <a:r>
              <a:rPr lang="en-US" dirty="0" err="1" smtClean="0"/>
              <a:t>được</a:t>
            </a:r>
            <a:r>
              <a:rPr lang="en-US" dirty="0" smtClean="0"/>
              <a:t> </a:t>
            </a:r>
            <a:r>
              <a:rPr lang="en-US" dirty="0" err="1" smtClean="0"/>
              <a:t>dùng</a:t>
            </a:r>
            <a:r>
              <a:rPr lang="en-US" dirty="0" smtClean="0"/>
              <a:t>) </a:t>
            </a:r>
            <a:endParaRPr lang="en-US" dirty="0"/>
          </a:p>
        </p:txBody>
      </p:sp>
      <p:sp>
        <p:nvSpPr>
          <p:cNvPr id="27649" name="Rectangle 1"/>
          <p:cNvSpPr>
            <a:spLocks noChangeArrowheads="1"/>
          </p:cNvSpPr>
          <p:nvPr/>
        </p:nvSpPr>
        <p:spPr bwMode="auto">
          <a:xfrm>
            <a:off x="319314" y="3033485"/>
            <a:ext cx="8872622" cy="2154436"/>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d = {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800" b="0" i="0" u="none" strike="noStrike" cap="none" normalizeH="0" baseline="0" dirty="0" smtClean="0">
                <a:ln>
                  <a:noFill/>
                </a:ln>
                <a:solidFill>
                  <a:srgbClr val="DD1144"/>
                </a:solidFill>
                <a:effectLst/>
                <a:latin typeface="Consolas" pitchFamily="49" charset="0"/>
                <a:ea typeface="Menlo"/>
                <a:cs typeface="Consolas" pitchFamily="49" charset="0"/>
              </a:rPr>
              <a:t>"a"</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800" b="0" i="0" u="none" strike="noStrike" cap="none" normalizeH="0" baseline="0" dirty="0" smtClean="0">
                <a:ln>
                  <a:noFill/>
                </a:ln>
                <a:solidFill>
                  <a:srgbClr val="DD1144"/>
                </a:solidFill>
                <a:effectLst/>
                <a:latin typeface="Consolas" pitchFamily="49" charset="0"/>
                <a:ea typeface="Menlo"/>
                <a:cs typeface="Consolas" pitchFamily="49" charset="0"/>
              </a:rPr>
              <a:t>"b"</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800" b="0" i="0" u="none" strike="noStrike" cap="none" normalizeH="0" baseline="0" dirty="0" err="1" smtClean="0">
                <a:ln>
                  <a:noFill/>
                </a:ln>
                <a:solidFill>
                  <a:srgbClr val="333333"/>
                </a:solidFill>
                <a:effectLst/>
                <a:latin typeface="Consolas" pitchFamily="49" charset="0"/>
                <a:ea typeface="Menlo"/>
                <a:cs typeface="Consolas" pitchFamily="49" charset="0"/>
              </a:rPr>
              <a:t>d.get</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1" u="none" strike="noStrike" cap="none" normalizeH="0" baseline="0" dirty="0" smtClean="0">
                <a:ln>
                  <a:noFill/>
                </a:ln>
                <a:solidFill>
                  <a:srgbClr val="999988"/>
                </a:solidFill>
                <a:effectLst/>
                <a:latin typeface="Consolas" pitchFamily="49" charset="0"/>
                <a:ea typeface="inherit"/>
                <a:cs typeface="Consolas" pitchFamily="49" charset="0"/>
              </a:rPr>
              <a:t># </a:t>
            </a:r>
            <a:r>
              <a:rPr kumimoji="0" lang="en-US" sz="2800" b="0" i="1" u="none" strike="noStrike" cap="none" normalizeH="0" baseline="0" dirty="0" err="1" smtClean="0">
                <a:ln>
                  <a:noFill/>
                </a:ln>
                <a:solidFill>
                  <a:srgbClr val="999988"/>
                </a:solidFill>
                <a:effectLst/>
                <a:latin typeface="Consolas" pitchFamily="49" charset="0"/>
                <a:ea typeface="inherit"/>
                <a:cs typeface="Consolas" pitchFamily="49" charset="0"/>
              </a:rPr>
              <a:t>tuong</a:t>
            </a:r>
            <a:r>
              <a:rPr kumimoji="0" lang="en-US" sz="2800" b="0" i="1" u="none" strike="noStrike" cap="none" normalizeH="0" dirty="0" smtClean="0">
                <a:ln>
                  <a:noFill/>
                </a:ln>
                <a:solidFill>
                  <a:srgbClr val="999988"/>
                </a:solidFill>
                <a:effectLst/>
                <a:latin typeface="Consolas" pitchFamily="49" charset="0"/>
                <a:ea typeface="inherit"/>
                <a:cs typeface="Consolas" pitchFamily="49" charset="0"/>
              </a:rPr>
              <a:t> </a:t>
            </a:r>
            <a:r>
              <a:rPr kumimoji="0" lang="en-US" sz="2800" b="0" i="1" u="none" strike="noStrike" cap="none" normalizeH="0" dirty="0" err="1" smtClean="0">
                <a:ln>
                  <a:noFill/>
                </a:ln>
                <a:solidFill>
                  <a:srgbClr val="999988"/>
                </a:solidFill>
                <a:effectLst/>
                <a:latin typeface="Consolas" pitchFamily="49" charset="0"/>
                <a:ea typeface="inherit"/>
                <a:cs typeface="Consolas" pitchFamily="49" charset="0"/>
              </a:rPr>
              <a:t>duong</a:t>
            </a:r>
            <a:r>
              <a:rPr kumimoji="0" lang="en-US" sz="2800" b="0" i="1" u="none" strike="noStrike" cap="none" normalizeH="0" dirty="0" smtClean="0">
                <a:ln>
                  <a:noFill/>
                </a:ln>
                <a:solidFill>
                  <a:srgbClr val="999988"/>
                </a:solidFill>
                <a:effectLst/>
                <a:latin typeface="Consolas" pitchFamily="49" charset="0"/>
                <a:ea typeface="inherit"/>
                <a:cs typeface="Consolas" pitchFamily="49" charset="0"/>
              </a:rPr>
              <a:t> d[1</a:t>
            </a:r>
            <a:r>
              <a:rPr lang="en-US" sz="2800" i="1" dirty="0" smtClean="0">
                <a:solidFill>
                  <a:srgbClr val="999988"/>
                </a:solidFill>
                <a:latin typeface="Consolas" pitchFamily="49" charset="0"/>
                <a:ea typeface="inherit"/>
                <a:cs typeface="Consolas" pitchFamily="49" charset="0"/>
              </a:rPr>
              <a:t>]</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800" b="0" i="0" u="none" strike="noStrike" cap="none" normalizeH="0" baseline="0" dirty="0" err="1" smtClean="0">
                <a:ln>
                  <a:noFill/>
                </a:ln>
                <a:solidFill>
                  <a:srgbClr val="333333"/>
                </a:solidFill>
                <a:effectLst/>
                <a:latin typeface="Consolas" pitchFamily="49" charset="0"/>
                <a:ea typeface="Menlo"/>
                <a:cs typeface="Consolas" pitchFamily="49" charset="0"/>
              </a:rPr>
              <a:t>d.get</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42</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1" u="none" strike="noStrike" cap="none" normalizeH="0" baseline="0" dirty="0" smtClean="0">
                <a:ln>
                  <a:noFill/>
                </a:ln>
                <a:solidFill>
                  <a:srgbClr val="999988"/>
                </a:solidFill>
                <a:effectLst/>
                <a:latin typeface="Consolas" pitchFamily="49" charset="0"/>
                <a:ea typeface="inherit"/>
                <a:cs typeface="Consolas" pitchFamily="49" charset="0"/>
              </a:rPr>
              <a:t># default </a:t>
            </a:r>
            <a:r>
              <a:rPr kumimoji="0" lang="en-US" sz="2800" b="0" i="1" u="none" strike="noStrike" cap="none" normalizeH="0" baseline="0" dirty="0" err="1" smtClean="0">
                <a:ln>
                  <a:noFill/>
                </a:ln>
                <a:solidFill>
                  <a:srgbClr val="999988"/>
                </a:solidFill>
                <a:effectLst/>
                <a:latin typeface="Consolas" pitchFamily="49" charset="0"/>
                <a:ea typeface="inherit"/>
                <a:cs typeface="Consolas" pitchFamily="49" charset="0"/>
              </a:rPr>
              <a:t>không</a:t>
            </a:r>
            <a:r>
              <a:rPr kumimoji="0" lang="en-US" sz="2800" b="0" i="1" u="none" strike="noStrike" cap="none" normalizeH="0" dirty="0" smtClean="0">
                <a:ln>
                  <a:noFill/>
                </a:ln>
                <a:solidFill>
                  <a:srgbClr val="999988"/>
                </a:solidFill>
                <a:effectLst/>
                <a:latin typeface="Consolas" pitchFamily="49" charset="0"/>
                <a:ea typeface="inherit"/>
                <a:cs typeface="Consolas" pitchFamily="49" charset="0"/>
              </a:rPr>
              <a:t> </a:t>
            </a:r>
            <a:r>
              <a:rPr kumimoji="0" lang="en-US" sz="2800" b="0" i="1" u="none" strike="noStrike" cap="none" normalizeH="0" dirty="0" err="1" smtClean="0">
                <a:ln>
                  <a:noFill/>
                </a:ln>
                <a:solidFill>
                  <a:srgbClr val="999988"/>
                </a:solidFill>
                <a:effectLst/>
                <a:latin typeface="Consolas" pitchFamily="49" charset="0"/>
                <a:ea typeface="inherit"/>
                <a:cs typeface="Consolas" pitchFamily="49" charset="0"/>
              </a:rPr>
              <a:t>được</a:t>
            </a:r>
            <a:r>
              <a:rPr kumimoji="0" lang="en-US" sz="2800" b="0" i="1" u="none" strike="noStrike" cap="none" normalizeH="0" dirty="0" smtClean="0">
                <a:ln>
                  <a:noFill/>
                </a:ln>
                <a:solidFill>
                  <a:srgbClr val="999988"/>
                </a:solidFill>
                <a:effectLst/>
                <a:latin typeface="Consolas" pitchFamily="49" charset="0"/>
                <a:ea typeface="inherit"/>
                <a:cs typeface="Consolas" pitchFamily="49" charset="0"/>
              </a:rPr>
              <a:t> </a:t>
            </a:r>
            <a:r>
              <a:rPr kumimoji="0" lang="en-US" sz="2800" b="0" i="1" u="none" strike="noStrike" cap="none" normalizeH="0" dirty="0" err="1" smtClean="0">
                <a:ln>
                  <a:noFill/>
                </a:ln>
                <a:solidFill>
                  <a:srgbClr val="999988"/>
                </a:solidFill>
                <a:effectLst/>
                <a:latin typeface="Consolas" pitchFamily="49" charset="0"/>
                <a:ea typeface="inherit"/>
                <a:cs typeface="Consolas" pitchFamily="49" charset="0"/>
              </a:rPr>
              <a:t>dùng</a:t>
            </a:r>
            <a:endPar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800" b="0" i="0" u="none" strike="noStrike" cap="none" normalizeH="0" baseline="0" dirty="0" err="1" smtClean="0">
                <a:ln>
                  <a:noFill/>
                </a:ln>
                <a:solidFill>
                  <a:srgbClr val="333333"/>
                </a:solidFill>
                <a:effectLst/>
                <a:latin typeface="Consolas" pitchFamily="49" charset="0"/>
                <a:ea typeface="Menlo"/>
                <a:cs typeface="Consolas" pitchFamily="49" charset="0"/>
              </a:rPr>
              <a:t>d.get</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0</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1" u="none" strike="noStrike" cap="none" normalizeH="0" baseline="0" dirty="0" smtClean="0">
                <a:ln>
                  <a:noFill/>
                </a:ln>
                <a:solidFill>
                  <a:srgbClr val="999988"/>
                </a:solidFill>
                <a:effectLst/>
                <a:latin typeface="Consolas" pitchFamily="49" charset="0"/>
                <a:ea typeface="inherit"/>
                <a:cs typeface="Consolas" pitchFamily="49" charset="0"/>
              </a:rPr>
              <a:t># doesn't crash!</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err="1" smtClean="0">
                <a:ln>
                  <a:noFill/>
                </a:ln>
                <a:solidFill>
                  <a:srgbClr val="333333"/>
                </a:solidFill>
                <a:effectLst/>
                <a:latin typeface="Consolas" pitchFamily="49" charset="0"/>
                <a:ea typeface="Menlo"/>
                <a:cs typeface="Consolas" pitchFamily="49" charset="0"/>
              </a:rPr>
              <a:t>Không</a:t>
            </a:r>
            <a:r>
              <a:rPr kumimoji="0" lang="en-US" sz="2800" b="0" i="0" u="none" strike="noStrike" cap="none" normalizeH="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dirty="0" err="1" smtClean="0">
                <a:ln>
                  <a:noFill/>
                </a:ln>
                <a:solidFill>
                  <a:srgbClr val="333333"/>
                </a:solidFill>
                <a:effectLst/>
                <a:latin typeface="Consolas" pitchFamily="49" charset="0"/>
                <a:ea typeface="Menlo"/>
                <a:cs typeface="Consolas" pitchFamily="49" charset="0"/>
              </a:rPr>
              <a:t>bị</a:t>
            </a:r>
            <a:r>
              <a:rPr kumimoji="0" lang="en-US" sz="2800" b="0" i="0" u="none" strike="noStrike" cap="none" normalizeH="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dirty="0" err="1" smtClean="0">
                <a:ln>
                  <a:noFill/>
                </a:ln>
                <a:solidFill>
                  <a:srgbClr val="333333"/>
                </a:solidFill>
                <a:effectLst/>
                <a:latin typeface="Consolas" pitchFamily="49" charset="0"/>
                <a:ea typeface="Menlo"/>
                <a:cs typeface="Consolas" pitchFamily="49" charset="0"/>
              </a:rPr>
              <a:t>lỗi</a:t>
            </a:r>
            <a:endPar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800" b="0" i="0" u="none" strike="noStrike" cap="none" normalizeH="0" baseline="0" dirty="0" err="1" smtClean="0">
                <a:ln>
                  <a:noFill/>
                </a:ln>
                <a:solidFill>
                  <a:srgbClr val="333333"/>
                </a:solidFill>
                <a:effectLst/>
                <a:latin typeface="Consolas" pitchFamily="49" charset="0"/>
                <a:ea typeface="Menlo"/>
                <a:cs typeface="Consolas" pitchFamily="49" charset="0"/>
              </a:rPr>
              <a:t>d.get</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0</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42</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1" u="none" strike="noStrike" cap="none" normalizeH="0" baseline="0" dirty="0" smtClean="0">
                <a:ln>
                  <a:noFill/>
                </a:ln>
                <a:solidFill>
                  <a:srgbClr val="999988"/>
                </a:solidFill>
                <a:effectLst/>
                <a:latin typeface="Consolas" pitchFamily="49" charset="0"/>
                <a:ea typeface="inherit"/>
                <a:cs typeface="Consolas" pitchFamily="49" charset="0"/>
              </a:rPr>
              <a:t># default </a:t>
            </a:r>
            <a:r>
              <a:rPr kumimoji="0" lang="en-US" sz="2800" b="0" i="1" u="none" strike="noStrike" cap="none" normalizeH="0" baseline="0" dirty="0" err="1" smtClean="0">
                <a:ln>
                  <a:noFill/>
                </a:ln>
                <a:solidFill>
                  <a:srgbClr val="999988"/>
                </a:solidFill>
                <a:effectLst/>
                <a:latin typeface="Consolas" pitchFamily="49" charset="0"/>
                <a:ea typeface="inherit"/>
                <a:cs typeface="Consolas" pitchFamily="49" charset="0"/>
              </a:rPr>
              <a:t>được</a:t>
            </a:r>
            <a:r>
              <a:rPr kumimoji="0" lang="en-US" sz="2800" b="0" i="1" u="none" strike="noStrike" cap="none" normalizeH="0" dirty="0" smtClean="0">
                <a:ln>
                  <a:noFill/>
                </a:ln>
                <a:solidFill>
                  <a:srgbClr val="999988"/>
                </a:solidFill>
                <a:effectLst/>
                <a:latin typeface="Consolas" pitchFamily="49" charset="0"/>
                <a:ea typeface="inherit"/>
                <a:cs typeface="Consolas" pitchFamily="49" charset="0"/>
              </a:rPr>
              <a:t> </a:t>
            </a:r>
            <a:r>
              <a:rPr kumimoji="0" lang="en-US" sz="2800" b="0" i="1" u="none" strike="noStrike" cap="none" normalizeH="0" dirty="0" err="1" smtClean="0">
                <a:ln>
                  <a:noFill/>
                </a:ln>
                <a:solidFill>
                  <a:srgbClr val="999988"/>
                </a:solidFill>
                <a:effectLst/>
                <a:latin typeface="Consolas" pitchFamily="49" charset="0"/>
                <a:ea typeface="inherit"/>
                <a:cs typeface="Consolas" pitchFamily="49" charset="0"/>
              </a:rPr>
              <a:t>dùng</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7650" name="Picture 2"/>
          <p:cNvPicPr>
            <a:picLocks noChangeAspect="1" noChangeArrowheads="1"/>
          </p:cNvPicPr>
          <p:nvPr/>
        </p:nvPicPr>
        <p:blipFill>
          <a:blip r:embed="rId2"/>
          <a:srcRect/>
          <a:stretch>
            <a:fillRect/>
          </a:stretch>
        </p:blipFill>
        <p:spPr bwMode="auto">
          <a:xfrm>
            <a:off x="9534752" y="3367314"/>
            <a:ext cx="1090724" cy="1828800"/>
          </a:xfrm>
          <a:prstGeom prst="rect">
            <a:avLst/>
          </a:prstGeom>
          <a:noFill/>
          <a:ln w="9525">
            <a:noFill/>
            <a:miter lim="800000"/>
            <a:headEnd/>
            <a:tailEnd/>
          </a:ln>
          <a:effectLst/>
        </p:spPr>
      </p:pic>
    </p:spTree>
    <p:extLst>
      <p:ext uri="{BB962C8B-B14F-4D97-AF65-F5344CB8AC3E}">
        <p14:creationId xmlns:p14="http://schemas.microsoft.com/office/powerpoint/2010/main" val="23991507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latin typeface="Times New Roman" pitchFamily="18" charset="0"/>
                <a:cs typeface="Times New Roman" pitchFamily="18" charset="0"/>
              </a:rPr>
              <a:t>Các Hàm và Toán Tử Trên </a:t>
            </a:r>
            <a:r>
              <a:rPr lang="en-US" dirty="0" smtClean="0">
                <a:latin typeface="Times New Roman" pitchFamily="18" charset="0"/>
                <a:cs typeface="Times New Roman" pitchFamily="18" charset="0"/>
              </a:rPr>
              <a:t>Dictionary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err="1" smtClean="0"/>
              <a:t>Toán</a:t>
            </a:r>
            <a:r>
              <a:rPr lang="en-US" b="1" dirty="0" smtClean="0"/>
              <a:t> </a:t>
            </a:r>
            <a:r>
              <a:rPr lang="en-US" b="1" dirty="0" err="1" smtClean="0"/>
              <a:t>tử</a:t>
            </a:r>
            <a:r>
              <a:rPr lang="en-US" b="1" dirty="0" smtClean="0"/>
              <a:t> del: </a:t>
            </a:r>
            <a:r>
              <a:rPr lang="en-US" dirty="0" err="1" smtClean="0"/>
              <a:t>xóa</a:t>
            </a:r>
            <a:r>
              <a:rPr lang="en-US" dirty="0" smtClean="0"/>
              <a:t> </a:t>
            </a:r>
            <a:r>
              <a:rPr lang="en-US" dirty="0" err="1" smtClean="0"/>
              <a:t>một</a:t>
            </a:r>
            <a:r>
              <a:rPr lang="en-US" dirty="0" smtClean="0"/>
              <a:t> </a:t>
            </a:r>
            <a:r>
              <a:rPr lang="en-US" dirty="0" err="1" smtClean="0"/>
              <a:t>từ</a:t>
            </a:r>
            <a:r>
              <a:rPr lang="en-US" dirty="0" smtClean="0"/>
              <a:t> </a:t>
            </a:r>
            <a:r>
              <a:rPr lang="en-US" dirty="0" err="1" smtClean="0"/>
              <a:t>khóa</a:t>
            </a:r>
            <a:r>
              <a:rPr lang="en-US" dirty="0" smtClean="0"/>
              <a:t> </a:t>
            </a:r>
            <a:r>
              <a:rPr lang="en-US" dirty="0" err="1" smtClean="0"/>
              <a:t>khỏi</a:t>
            </a:r>
            <a:r>
              <a:rPr lang="en-US" dirty="0" smtClean="0"/>
              <a:t> </a:t>
            </a:r>
            <a:r>
              <a:rPr lang="en-US" dirty="0" err="1" smtClean="0"/>
              <a:t>từ</a:t>
            </a:r>
            <a:r>
              <a:rPr lang="en-US" dirty="0" smtClean="0"/>
              <a:t> </a:t>
            </a:r>
            <a:r>
              <a:rPr lang="en-US" dirty="0" err="1" smtClean="0"/>
              <a:t>điển</a:t>
            </a:r>
            <a:r>
              <a:rPr lang="en-US" dirty="0" smtClean="0"/>
              <a:t> </a:t>
            </a:r>
            <a:endParaRPr lang="en-US" dirty="0"/>
          </a:p>
        </p:txBody>
      </p:sp>
      <p:sp>
        <p:nvSpPr>
          <p:cNvPr id="26625" name="Rectangle 1"/>
          <p:cNvSpPr>
            <a:spLocks noChangeArrowheads="1"/>
          </p:cNvSpPr>
          <p:nvPr/>
        </p:nvSpPr>
        <p:spPr bwMode="auto">
          <a:xfrm>
            <a:off x="986972" y="2757714"/>
            <a:ext cx="6819174" cy="3200876"/>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smtClean="0">
                <a:ln>
                  <a:noFill/>
                </a:ln>
                <a:solidFill>
                  <a:srgbClr val="333333"/>
                </a:solidFill>
                <a:effectLst/>
                <a:latin typeface="Consolas" pitchFamily="49" charset="0"/>
                <a:ea typeface="Menlo"/>
                <a:cs typeface="Consolas" pitchFamily="49" charset="0"/>
              </a:rPr>
              <a:t>d = { </a:t>
            </a:r>
            <a:r>
              <a:rPr kumimoji="0" lang="en-US" sz="40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40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4000" b="0" i="0" u="none" strike="noStrike" cap="none" normalizeH="0" baseline="0" dirty="0" smtClean="0">
                <a:ln>
                  <a:noFill/>
                </a:ln>
                <a:solidFill>
                  <a:srgbClr val="DD1144"/>
                </a:solidFill>
                <a:effectLst/>
                <a:latin typeface="Consolas" pitchFamily="49" charset="0"/>
                <a:ea typeface="Menlo"/>
                <a:cs typeface="Consolas" pitchFamily="49" charset="0"/>
              </a:rPr>
              <a:t>"a"</a:t>
            </a:r>
            <a:r>
              <a:rPr kumimoji="0" lang="en-US" sz="4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40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40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4000" b="0" i="0" u="none" strike="noStrike" cap="none" normalizeH="0" baseline="0" dirty="0" smtClean="0">
                <a:ln>
                  <a:noFill/>
                </a:ln>
                <a:solidFill>
                  <a:srgbClr val="DD1144"/>
                </a:solidFill>
                <a:effectLst/>
                <a:latin typeface="Consolas" pitchFamily="49" charset="0"/>
                <a:ea typeface="Menlo"/>
                <a:cs typeface="Consolas" pitchFamily="49" charset="0"/>
              </a:rPr>
              <a:t>"b"</a:t>
            </a:r>
            <a:r>
              <a:rPr kumimoji="0" lang="en-US" sz="40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40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4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4000" b="1" i="0" u="none" strike="noStrike" cap="none" normalizeH="0" baseline="0" dirty="0" smtClean="0">
                <a:ln>
                  <a:noFill/>
                </a:ln>
                <a:solidFill>
                  <a:srgbClr val="333333"/>
                </a:solidFill>
                <a:effectLst/>
                <a:latin typeface="Consolas" pitchFamily="49" charset="0"/>
                <a:ea typeface="inherit"/>
                <a:cs typeface="Consolas" pitchFamily="49" charset="0"/>
              </a:rPr>
              <a:t>in</a:t>
            </a:r>
            <a:r>
              <a:rPr kumimoji="0" lang="en-US" sz="4000" b="0" i="0" u="none" strike="noStrike" cap="none" normalizeH="0" baseline="0" dirty="0" smtClean="0">
                <a:ln>
                  <a:noFill/>
                </a:ln>
                <a:solidFill>
                  <a:srgbClr val="333333"/>
                </a:solidFill>
                <a:effectLst/>
                <a:latin typeface="Consolas" pitchFamily="49" charset="0"/>
                <a:ea typeface="Menlo"/>
                <a:cs typeface="Consolas" pitchFamily="49" charset="0"/>
              </a:rPr>
              <a:t> d)  # True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solidFill>
                  <a:srgbClr val="333333"/>
                </a:solidFill>
                <a:effectLst/>
                <a:latin typeface="Consolas" pitchFamily="49" charset="0"/>
                <a:ea typeface="inherit"/>
                <a:cs typeface="Consolas" pitchFamily="49" charset="0"/>
              </a:rPr>
              <a:t>del</a:t>
            </a:r>
            <a:r>
              <a:rPr kumimoji="0" lang="en-US" sz="4000" b="0" i="0" u="none" strike="noStrike" cap="none" normalizeH="0" baseline="0" dirty="0" smtClean="0">
                <a:ln>
                  <a:noFill/>
                </a:ln>
                <a:solidFill>
                  <a:srgbClr val="333333"/>
                </a:solidFill>
                <a:effectLst/>
                <a:latin typeface="Consolas" pitchFamily="49" charset="0"/>
                <a:ea typeface="Menlo"/>
                <a:cs typeface="Consolas" pitchFamily="49" charset="0"/>
              </a:rPr>
              <a:t> d[</a:t>
            </a:r>
            <a:r>
              <a:rPr kumimoji="0" lang="en-US" sz="40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40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40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4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4000" b="1" i="0" u="none" strike="noStrike" cap="none" normalizeH="0" baseline="0" dirty="0" smtClean="0">
                <a:ln>
                  <a:noFill/>
                </a:ln>
                <a:solidFill>
                  <a:srgbClr val="333333"/>
                </a:solidFill>
                <a:effectLst/>
                <a:latin typeface="Consolas" pitchFamily="49" charset="0"/>
                <a:ea typeface="inherit"/>
                <a:cs typeface="Consolas" pitchFamily="49" charset="0"/>
              </a:rPr>
              <a:t>in</a:t>
            </a:r>
            <a:r>
              <a:rPr kumimoji="0" lang="en-US" sz="4000" b="0" i="0" u="none" strike="noStrike" cap="none" normalizeH="0" baseline="0" dirty="0" smtClean="0">
                <a:ln>
                  <a:noFill/>
                </a:ln>
                <a:solidFill>
                  <a:srgbClr val="333333"/>
                </a:solidFill>
                <a:effectLst/>
                <a:latin typeface="Consolas" pitchFamily="49" charset="0"/>
                <a:ea typeface="Menlo"/>
                <a:cs typeface="Consolas" pitchFamily="49" charset="0"/>
              </a:rPr>
              <a:t> d)  # False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solidFill>
                  <a:srgbClr val="333333"/>
                </a:solidFill>
                <a:effectLst/>
                <a:latin typeface="Consolas" pitchFamily="49" charset="0"/>
                <a:ea typeface="inherit"/>
                <a:cs typeface="Consolas" pitchFamily="49" charset="0"/>
              </a:rPr>
              <a:t>del</a:t>
            </a:r>
            <a:r>
              <a:rPr kumimoji="0" lang="en-US" sz="4000" b="0" i="0" u="none" strike="noStrike" cap="none" normalizeH="0" baseline="0" dirty="0" smtClean="0">
                <a:ln>
                  <a:noFill/>
                </a:ln>
                <a:solidFill>
                  <a:srgbClr val="333333"/>
                </a:solidFill>
                <a:effectLst/>
                <a:latin typeface="Consolas" pitchFamily="49" charset="0"/>
                <a:ea typeface="Menlo"/>
                <a:cs typeface="Consolas" pitchFamily="49" charset="0"/>
              </a:rPr>
              <a:t> d[</a:t>
            </a:r>
            <a:r>
              <a:rPr kumimoji="0" lang="en-US" sz="40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40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4000" b="0" i="1" u="none" strike="noStrike" cap="none" normalizeH="0" baseline="0" dirty="0" smtClean="0">
                <a:ln>
                  <a:noFill/>
                </a:ln>
                <a:solidFill>
                  <a:srgbClr val="999988"/>
                </a:solidFill>
                <a:effectLst/>
                <a:latin typeface="Consolas" pitchFamily="49" charset="0"/>
                <a:ea typeface="inherit"/>
                <a:cs typeface="Consolas" pitchFamily="49" charset="0"/>
              </a:rPr>
              <a:t># crash!</a:t>
            </a:r>
            <a:r>
              <a:rPr kumimoji="0" lang="en-US" sz="4800" b="0" i="0" u="none" strike="noStrike" cap="none" normalizeH="0" baseline="0" dirty="0" smtClean="0">
                <a:ln>
                  <a:noFill/>
                </a:ln>
                <a:solidFill>
                  <a:schemeClr val="tx1"/>
                </a:solidFill>
                <a:effectLst/>
                <a:latin typeface="Arial" pitchFamily="34" charset="0"/>
                <a:cs typeface="Arial" pitchFamily="34" charset="0"/>
              </a:rPr>
              <a:t> </a:t>
            </a:r>
            <a:r>
              <a:rPr lang="en-US" sz="4000" dirty="0" smtClean="0">
                <a:latin typeface="Arial" pitchFamily="34" charset="0"/>
                <a:cs typeface="Arial" pitchFamily="34" charset="0"/>
              </a:rPr>
              <a:t>ERROR</a:t>
            </a:r>
            <a:endParaRPr kumimoji="0" lang="en-US" sz="7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191709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latin typeface="Times New Roman" pitchFamily="18" charset="0"/>
                <a:cs typeface="Times New Roman" pitchFamily="18" charset="0"/>
              </a:rPr>
              <a:t>Các Hàm và Toán Tử Trên </a:t>
            </a:r>
            <a:r>
              <a:rPr lang="en-US" dirty="0" smtClean="0">
                <a:latin typeface="Times New Roman" pitchFamily="18" charset="0"/>
                <a:cs typeface="Times New Roman" pitchFamily="18" charset="0"/>
              </a:rPr>
              <a:t>Dictionary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err="1" smtClean="0"/>
              <a:t>Thay</a:t>
            </a:r>
            <a:r>
              <a:rPr lang="en-US" b="1" dirty="0" smtClean="0"/>
              <a:t> </a:t>
            </a:r>
            <a:r>
              <a:rPr lang="en-US" b="1" dirty="0" err="1" smtClean="0"/>
              <a:t>đổi</a:t>
            </a:r>
            <a:r>
              <a:rPr lang="en-US" b="1" dirty="0" smtClean="0"/>
              <a:t> </a:t>
            </a:r>
            <a:r>
              <a:rPr lang="en-US" b="1" dirty="0" err="1" smtClean="0"/>
              <a:t>giá</a:t>
            </a:r>
            <a:r>
              <a:rPr lang="en-US" b="1" dirty="0" smtClean="0"/>
              <a:t> </a:t>
            </a:r>
            <a:r>
              <a:rPr lang="en-US" b="1" dirty="0" err="1" smtClean="0"/>
              <a:t>trị</a:t>
            </a:r>
            <a:r>
              <a:rPr lang="en-US" b="1" dirty="0" smtClean="0"/>
              <a:t> </a:t>
            </a:r>
            <a:r>
              <a:rPr lang="en-US" b="1" dirty="0" err="1" smtClean="0"/>
              <a:t>và</a:t>
            </a:r>
            <a:r>
              <a:rPr lang="en-US" b="1" dirty="0" smtClean="0"/>
              <a:t> </a:t>
            </a:r>
            <a:r>
              <a:rPr lang="en-US" b="1" dirty="0" err="1" smtClean="0"/>
              <a:t>thêm</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cho</a:t>
            </a:r>
            <a:r>
              <a:rPr lang="en-US" b="1" dirty="0" smtClean="0"/>
              <a:t> </a:t>
            </a:r>
            <a:r>
              <a:rPr lang="en-US" b="1" dirty="0" err="1" smtClean="0"/>
              <a:t>từ</a:t>
            </a:r>
            <a:r>
              <a:rPr lang="en-US" b="1" dirty="0" smtClean="0"/>
              <a:t> </a:t>
            </a:r>
            <a:r>
              <a:rPr lang="en-US" b="1" dirty="0" err="1" smtClean="0"/>
              <a:t>điển</a:t>
            </a:r>
            <a:endParaRPr lang="en-US" b="1" dirty="0"/>
          </a:p>
        </p:txBody>
      </p:sp>
      <p:sp>
        <p:nvSpPr>
          <p:cNvPr id="25601" name="Rectangle 1"/>
          <p:cNvSpPr>
            <a:spLocks noChangeArrowheads="1"/>
          </p:cNvSpPr>
          <p:nvPr/>
        </p:nvSpPr>
        <p:spPr bwMode="auto">
          <a:xfrm>
            <a:off x="1059542" y="2627085"/>
            <a:ext cx="10310515" cy="3077766"/>
          </a:xfrm>
          <a:prstGeom prst="rect">
            <a:avLst/>
          </a:prstGeom>
          <a:solidFill>
            <a:srgbClr val="F4FBF4"/>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d2 = {</a:t>
            </a:r>
            <a:r>
              <a:rPr kumimoji="0" lang="en-US" sz="2400" b="0" i="0" u="none" strike="noStrike" cap="none" normalizeH="0" baseline="0" dirty="0" smtClean="0">
                <a:ln>
                  <a:noFill/>
                </a:ln>
                <a:solidFill>
                  <a:srgbClr val="87711D"/>
                </a:solidFill>
                <a:effectLst/>
                <a:latin typeface="Arial Unicode MS" pitchFamily="34" charset="-128"/>
                <a:ea typeface="Menlo"/>
                <a:cs typeface="Arial" pitchFamily="34" charset="0"/>
              </a:rPr>
              <a:t>1</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400" b="0" i="0" u="none" strike="noStrike" cap="none" normalizeH="0" baseline="0" dirty="0" smtClean="0">
                <a:ln>
                  <a:noFill/>
                </a:ln>
                <a:solidFill>
                  <a:srgbClr val="29A329"/>
                </a:solidFill>
                <a:effectLst/>
                <a:latin typeface="Arial Unicode MS" pitchFamily="34" charset="-128"/>
                <a:ea typeface="Menlo"/>
                <a:cs typeface="Arial" pitchFamily="34" charset="0"/>
              </a:rPr>
              <a:t>'</a:t>
            </a:r>
            <a:r>
              <a:rPr kumimoji="0" lang="en-US" sz="2400" b="0" i="0" u="none" strike="noStrike" cap="none" normalizeH="0" baseline="0" dirty="0" err="1" smtClean="0">
                <a:ln>
                  <a:noFill/>
                </a:ln>
                <a:solidFill>
                  <a:srgbClr val="29A329"/>
                </a:solidFill>
                <a:effectLst/>
                <a:latin typeface="Arial Unicode MS" pitchFamily="34" charset="-128"/>
                <a:ea typeface="Menlo"/>
                <a:cs typeface="Arial" pitchFamily="34" charset="0"/>
              </a:rPr>
              <a:t>Quantrimang.com'</a:t>
            </a:r>
            <a:r>
              <a:rPr kumimoji="0" lang="en-US" sz="24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2400" b="0" i="0" u="none" strike="noStrike" cap="none" normalizeH="0" baseline="0" dirty="0" err="1" smtClean="0">
                <a:ln>
                  <a:noFill/>
                </a:ln>
                <a:solidFill>
                  <a:srgbClr val="29A329"/>
                </a:solidFill>
                <a:effectLst/>
                <a:latin typeface="Arial Unicode MS" pitchFamily="34" charset="-128"/>
                <a:ea typeface="Menlo"/>
                <a:cs typeface="Arial" pitchFamily="34" charset="0"/>
              </a:rPr>
              <a:t>'quantrimang</a:t>
            </a:r>
            <a:r>
              <a:rPr kumimoji="0" lang="en-US" sz="2400" b="0" i="0" u="none" strike="noStrike" cap="none" normalizeH="0" baseline="0" dirty="0" smtClean="0">
                <a:ln>
                  <a:noFill/>
                </a:ln>
                <a:solidFill>
                  <a:srgbClr val="29A329"/>
                </a:solidFill>
                <a:effectLst/>
                <a:latin typeface="Arial Unicode MS" pitchFamily="34" charset="-128"/>
                <a:ea typeface="Menlo"/>
                <a:cs typeface="Arial" pitchFamily="34" charset="0"/>
              </a:rPr>
              <a:t>'</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400" b="0" i="0" u="none" strike="noStrike" cap="none" normalizeH="0" baseline="0" dirty="0" smtClean="0">
                <a:ln>
                  <a:noFill/>
                </a:ln>
                <a:solidFill>
                  <a:srgbClr val="29A329"/>
                </a:solidFill>
                <a:effectLst/>
                <a:latin typeface="Arial Unicode MS" pitchFamily="34" charset="-128"/>
                <a:ea typeface="Menlo"/>
                <a:cs typeface="Arial" pitchFamily="34" charset="0"/>
              </a:rPr>
              <a:t>'</a:t>
            </a:r>
            <a:r>
              <a:rPr kumimoji="0" lang="en-US" sz="2400" b="0" i="0" u="none" strike="noStrike" cap="none" normalizeH="0" baseline="0" dirty="0" err="1" smtClean="0">
                <a:ln>
                  <a:noFill/>
                </a:ln>
                <a:solidFill>
                  <a:srgbClr val="29A329"/>
                </a:solidFill>
                <a:effectLst/>
                <a:latin typeface="Arial Unicode MS" pitchFamily="34" charset="-128"/>
                <a:ea typeface="Menlo"/>
                <a:cs typeface="Arial" pitchFamily="34" charset="0"/>
              </a:rPr>
              <a:t>Công</a:t>
            </a:r>
            <a:r>
              <a:rPr kumimoji="0" lang="en-US" sz="2400" b="0" i="0" u="none" strike="noStrike" cap="none" normalizeH="0" baseline="0" dirty="0" smtClean="0">
                <a:ln>
                  <a:noFill/>
                </a:ln>
                <a:solidFill>
                  <a:srgbClr val="29A329"/>
                </a:solidFill>
                <a:effectLst/>
                <a:latin typeface="Arial Unicode MS" pitchFamily="34" charset="-128"/>
                <a:ea typeface="Menlo"/>
                <a:cs typeface="Arial" pitchFamily="34" charset="0"/>
              </a:rPr>
              <a:t> </a:t>
            </a:r>
            <a:r>
              <a:rPr kumimoji="0" lang="en-US" sz="2400" b="0" i="0" u="none" strike="noStrike" cap="none" normalizeH="0" baseline="0" dirty="0" err="1" smtClean="0">
                <a:ln>
                  <a:noFill/>
                </a:ln>
                <a:solidFill>
                  <a:srgbClr val="29A329"/>
                </a:solidFill>
                <a:effectLst/>
                <a:latin typeface="Arial Unicode MS" pitchFamily="34" charset="-128"/>
                <a:ea typeface="Menlo"/>
                <a:cs typeface="Arial" pitchFamily="34" charset="0"/>
              </a:rPr>
              <a:t>nghệ</a:t>
            </a:r>
            <a:r>
              <a:rPr kumimoji="0" lang="en-US" sz="2400" b="0" i="0" u="none" strike="noStrike" cap="none" normalizeH="0" baseline="0" dirty="0" smtClean="0">
                <a:ln>
                  <a:noFill/>
                </a:ln>
                <a:solidFill>
                  <a:srgbClr val="29A329"/>
                </a:solidFill>
                <a:effectLst/>
                <a:latin typeface="Arial Unicode MS" pitchFamily="34" charset="-128"/>
                <a:ea typeface="Menlo"/>
                <a:cs typeface="Arial" pitchFamily="34" charset="0"/>
              </a:rPr>
              <a:t>'</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d2[</a:t>
            </a:r>
            <a:r>
              <a:rPr kumimoji="0" lang="en-US" sz="2400" b="0" i="0" u="none" strike="noStrike" cap="none" normalizeH="0" baseline="0" dirty="0" smtClean="0">
                <a:ln>
                  <a:noFill/>
                </a:ln>
                <a:solidFill>
                  <a:srgbClr val="29A329"/>
                </a:solidFill>
                <a:effectLst/>
                <a:latin typeface="Arial Unicode MS" pitchFamily="34" charset="-128"/>
                <a:ea typeface="Menlo"/>
                <a:cs typeface="Arial" pitchFamily="34" charset="0"/>
              </a:rPr>
              <a:t>'</a:t>
            </a:r>
            <a:r>
              <a:rPr kumimoji="0" lang="en-US" sz="2400" b="0" i="0" u="none" strike="noStrike" cap="none" normalizeH="0" baseline="0" dirty="0" err="1" smtClean="0">
                <a:ln>
                  <a:noFill/>
                </a:ln>
                <a:solidFill>
                  <a:srgbClr val="29A329"/>
                </a:solidFill>
                <a:effectLst/>
                <a:latin typeface="Arial Unicode MS" pitchFamily="34" charset="-128"/>
                <a:ea typeface="Menlo"/>
                <a:cs typeface="Arial" pitchFamily="34" charset="0"/>
              </a:rPr>
              <a:t>quantrimang</a:t>
            </a:r>
            <a:r>
              <a:rPr kumimoji="0" lang="en-US" sz="2400" b="0" i="0" u="none" strike="noStrike" cap="none" normalizeH="0" baseline="0" dirty="0" smtClean="0">
                <a:ln>
                  <a:noFill/>
                </a:ln>
                <a:solidFill>
                  <a:srgbClr val="29A329"/>
                </a:solidFill>
                <a:effectLst/>
                <a:latin typeface="Arial Unicode MS" pitchFamily="34" charset="-128"/>
                <a:ea typeface="Menlo"/>
                <a:cs typeface="Arial" pitchFamily="34" charset="0"/>
              </a:rPr>
              <a:t>'</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 </a:t>
            </a:r>
            <a:r>
              <a:rPr kumimoji="0" lang="en-US" sz="2400" b="0" i="0" u="none" strike="noStrike" cap="none" normalizeH="0" baseline="0" dirty="0" smtClean="0">
                <a:ln>
                  <a:noFill/>
                </a:ln>
                <a:solidFill>
                  <a:srgbClr val="29A329"/>
                </a:solidFill>
                <a:effectLst/>
                <a:latin typeface="Arial Unicode MS" pitchFamily="34" charset="-128"/>
                <a:ea typeface="Menlo"/>
                <a:cs typeface="Arial" pitchFamily="34" charset="0"/>
              </a:rPr>
              <a:t>'</a:t>
            </a:r>
            <a:r>
              <a:rPr kumimoji="0" lang="en-US" sz="2400" b="0" i="0" u="none" strike="noStrike" cap="none" normalizeH="0" baseline="0" dirty="0" err="1" smtClean="0">
                <a:ln>
                  <a:noFill/>
                </a:ln>
                <a:solidFill>
                  <a:srgbClr val="29A329"/>
                </a:solidFill>
                <a:effectLst/>
                <a:latin typeface="Arial Unicode MS" pitchFamily="34" charset="-128"/>
                <a:ea typeface="Menlo"/>
                <a:cs typeface="Arial" pitchFamily="34" charset="0"/>
              </a:rPr>
              <a:t>Quản</a:t>
            </a:r>
            <a:r>
              <a:rPr kumimoji="0" lang="en-US" sz="2400" b="0" i="0" u="none" strike="noStrike" cap="none" normalizeH="0" baseline="0" dirty="0" smtClean="0">
                <a:ln>
                  <a:noFill/>
                </a:ln>
                <a:solidFill>
                  <a:srgbClr val="29A329"/>
                </a:solidFill>
                <a:effectLst/>
                <a:latin typeface="Arial Unicode MS" pitchFamily="34" charset="-128"/>
                <a:ea typeface="Menlo"/>
                <a:cs typeface="Arial" pitchFamily="34" charset="0"/>
              </a:rPr>
              <a:t> </a:t>
            </a:r>
            <a:r>
              <a:rPr kumimoji="0" lang="en-US" sz="2400" b="0" i="0" u="none" strike="noStrike" cap="none" normalizeH="0" baseline="0" dirty="0" err="1" smtClean="0">
                <a:ln>
                  <a:noFill/>
                </a:ln>
                <a:solidFill>
                  <a:srgbClr val="29A329"/>
                </a:solidFill>
                <a:effectLst/>
                <a:latin typeface="Arial Unicode MS" pitchFamily="34" charset="-128"/>
                <a:ea typeface="Menlo"/>
                <a:cs typeface="Arial" pitchFamily="34" charset="0"/>
              </a:rPr>
              <a:t>trị</a:t>
            </a:r>
            <a:r>
              <a:rPr kumimoji="0" lang="en-US" sz="2400" b="0" i="0" u="none" strike="noStrike" cap="none" normalizeH="0" baseline="0" dirty="0" smtClean="0">
                <a:ln>
                  <a:noFill/>
                </a:ln>
                <a:solidFill>
                  <a:srgbClr val="29A329"/>
                </a:solidFill>
                <a:effectLst/>
                <a:latin typeface="Arial Unicode MS" pitchFamily="34" charset="-128"/>
                <a:ea typeface="Menlo"/>
                <a:cs typeface="Arial" pitchFamily="34" charset="0"/>
              </a:rPr>
              <a:t> </a:t>
            </a:r>
            <a:r>
              <a:rPr kumimoji="0" lang="en-US" sz="2400" b="0" i="0" u="none" strike="noStrike" cap="none" normalizeH="0" baseline="0" dirty="0" err="1" smtClean="0">
                <a:ln>
                  <a:noFill/>
                </a:ln>
                <a:solidFill>
                  <a:srgbClr val="29A329"/>
                </a:solidFill>
                <a:effectLst/>
                <a:latin typeface="Arial Unicode MS" pitchFamily="34" charset="-128"/>
                <a:ea typeface="Menlo"/>
                <a:cs typeface="Arial" pitchFamily="34" charset="0"/>
              </a:rPr>
              <a:t>mạng</a:t>
            </a:r>
            <a:r>
              <a:rPr kumimoji="0" lang="en-US" sz="2400" b="0" i="0" u="none" strike="noStrike" cap="none" normalizeH="0" baseline="0" dirty="0" smtClean="0">
                <a:ln>
                  <a:noFill/>
                </a:ln>
                <a:solidFill>
                  <a:srgbClr val="29A329"/>
                </a:solidFill>
                <a:effectLst/>
                <a:latin typeface="Arial Unicode MS" pitchFamily="34" charset="-128"/>
                <a:ea typeface="Menlo"/>
                <a:cs typeface="Arial" pitchFamily="34" charset="0"/>
              </a:rPr>
              <a:t>'</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809980"/>
                </a:solidFill>
                <a:effectLst/>
                <a:latin typeface="Arial Unicode MS" pitchFamily="34" charset="-128"/>
                <a:ea typeface="Menlo"/>
                <a:cs typeface="Arial" pitchFamily="34" charset="0"/>
              </a:rPr>
              <a:t>#output: {1: 'Quantrimang.com', '</a:t>
            </a:r>
            <a:r>
              <a:rPr kumimoji="0" lang="en-US" sz="2400" b="0" i="0" u="none" strike="noStrike" cap="none" normalizeH="0" baseline="0" dirty="0" err="1" smtClean="0">
                <a:ln>
                  <a:noFill/>
                </a:ln>
                <a:solidFill>
                  <a:srgbClr val="809980"/>
                </a:solidFill>
                <a:effectLst/>
                <a:latin typeface="Arial Unicode MS" pitchFamily="34" charset="-128"/>
                <a:ea typeface="Menlo"/>
                <a:cs typeface="Arial" pitchFamily="34" charset="0"/>
              </a:rPr>
              <a:t>quantrimang</a:t>
            </a:r>
            <a:r>
              <a:rPr kumimoji="0" lang="en-US" sz="24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400" b="0" i="0" u="none" strike="noStrike" cap="none" normalizeH="0" baseline="0" dirty="0" err="1" smtClean="0">
                <a:ln>
                  <a:noFill/>
                </a:ln>
                <a:solidFill>
                  <a:srgbClr val="809980"/>
                </a:solidFill>
                <a:effectLst/>
                <a:latin typeface="Arial Unicode MS" pitchFamily="34" charset="-128"/>
                <a:ea typeface="Menlo"/>
                <a:cs typeface="Arial" pitchFamily="34" charset="0"/>
              </a:rPr>
              <a:t>Quản</a:t>
            </a:r>
            <a:r>
              <a:rPr kumimoji="0" lang="en-US" sz="24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400" b="0" i="0" u="none" strike="noStrike" cap="none" normalizeH="0" baseline="0" dirty="0" err="1" smtClean="0">
                <a:ln>
                  <a:noFill/>
                </a:ln>
                <a:solidFill>
                  <a:srgbClr val="809980"/>
                </a:solidFill>
                <a:effectLst/>
                <a:latin typeface="Arial Unicode MS" pitchFamily="34" charset="-128"/>
                <a:ea typeface="Menlo"/>
                <a:cs typeface="Arial" pitchFamily="34" charset="0"/>
              </a:rPr>
              <a:t>trị</a:t>
            </a:r>
            <a:r>
              <a:rPr kumimoji="0" lang="en-US" sz="24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400" b="0" i="0" u="none" strike="noStrike" cap="none" normalizeH="0" baseline="0" dirty="0" err="1" smtClean="0">
                <a:ln>
                  <a:noFill/>
                </a:ln>
                <a:solidFill>
                  <a:srgbClr val="809980"/>
                </a:solidFill>
                <a:effectLst/>
                <a:latin typeface="Arial Unicode MS" pitchFamily="34" charset="-128"/>
                <a:ea typeface="Menlo"/>
                <a:cs typeface="Arial" pitchFamily="34" charset="0"/>
              </a:rPr>
              <a:t>mạng</a:t>
            </a:r>
            <a:r>
              <a:rPr kumimoji="0" lang="en-US" sz="2400" b="0" i="0" u="none" strike="noStrike" cap="none" normalizeH="0" baseline="0" dirty="0" smtClean="0">
                <a:ln>
                  <a:noFill/>
                </a:ln>
                <a:solidFill>
                  <a:srgbClr val="809980"/>
                </a:solidFill>
                <a:effectLst/>
                <a:latin typeface="Arial Unicode MS" pitchFamily="34" charset="-128"/>
                <a:ea typeface="Menl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400" b="0" i="0" u="none" strike="noStrike" cap="none" normalizeH="0" baseline="0" dirty="0" smtClean="0">
                <a:ln>
                  <a:noFill/>
                </a:ln>
                <a:solidFill>
                  <a:srgbClr val="AD2BEE"/>
                </a:solidFill>
                <a:effectLst/>
                <a:latin typeface="Arial Unicode MS" pitchFamily="34" charset="-128"/>
                <a:ea typeface="Menlo"/>
                <a:cs typeface="Arial" pitchFamily="34" charset="0"/>
              </a:rPr>
              <a:t>print</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(d2)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d2[</a:t>
            </a:r>
            <a:r>
              <a:rPr kumimoji="0" lang="en-US" sz="2400" b="0" i="0" u="none" strike="noStrike" cap="none" normalizeH="0" baseline="0" dirty="0" smtClean="0">
                <a:ln>
                  <a:noFill/>
                </a:ln>
                <a:solidFill>
                  <a:srgbClr val="87711D"/>
                </a:solidFill>
                <a:effectLst/>
                <a:latin typeface="Arial Unicode MS" pitchFamily="34" charset="-128"/>
                <a:ea typeface="Menlo"/>
                <a:cs typeface="Arial" pitchFamily="34" charset="0"/>
              </a:rPr>
              <a:t>2</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 </a:t>
            </a:r>
            <a:r>
              <a:rPr kumimoji="0" lang="en-US" sz="2400" b="0" i="0" u="none" strike="noStrike" cap="none" normalizeH="0" baseline="0" dirty="0" smtClean="0">
                <a:ln>
                  <a:noFill/>
                </a:ln>
                <a:solidFill>
                  <a:srgbClr val="29A329"/>
                </a:solidFill>
                <a:effectLst/>
                <a:latin typeface="Arial Unicode MS" pitchFamily="34" charset="-128"/>
                <a:ea typeface="Menlo"/>
                <a:cs typeface="Arial" pitchFamily="34" charset="0"/>
              </a:rPr>
              <a:t>'Python‘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400" b="0" i="0" u="none" strike="noStrike" cap="none" normalizeH="0" baseline="0" dirty="0" smtClean="0">
                <a:ln>
                  <a:noFill/>
                </a:ln>
                <a:solidFill>
                  <a:srgbClr val="809980"/>
                </a:solidFill>
                <a:effectLst/>
                <a:latin typeface="Arial Unicode MS" pitchFamily="34" charset="-128"/>
                <a:ea typeface="Menlo"/>
                <a:cs typeface="Arial" pitchFamily="34" charset="0"/>
              </a:rPr>
              <a:t>#output: {1: 'Quantrimang.com', '</a:t>
            </a:r>
            <a:r>
              <a:rPr kumimoji="0" lang="en-US" sz="2400" b="0" i="0" u="none" strike="noStrike" cap="none" normalizeH="0" baseline="0" dirty="0" err="1" smtClean="0">
                <a:ln>
                  <a:noFill/>
                </a:ln>
                <a:solidFill>
                  <a:srgbClr val="809980"/>
                </a:solidFill>
                <a:effectLst/>
                <a:latin typeface="Arial Unicode MS" pitchFamily="34" charset="-128"/>
                <a:ea typeface="Menlo"/>
                <a:cs typeface="Arial" pitchFamily="34" charset="0"/>
              </a:rPr>
              <a:t>quantrimang</a:t>
            </a:r>
            <a:r>
              <a:rPr kumimoji="0" lang="en-US" sz="24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400" b="0" i="0" u="none" strike="noStrike" cap="none" normalizeH="0" baseline="0" dirty="0" err="1" smtClean="0">
                <a:ln>
                  <a:noFill/>
                </a:ln>
                <a:solidFill>
                  <a:srgbClr val="809980"/>
                </a:solidFill>
                <a:effectLst/>
                <a:latin typeface="Arial Unicode MS" pitchFamily="34" charset="-128"/>
                <a:ea typeface="Menlo"/>
                <a:cs typeface="Arial" pitchFamily="34" charset="0"/>
              </a:rPr>
              <a:t>Quản</a:t>
            </a:r>
            <a:r>
              <a:rPr kumimoji="0" lang="en-US" sz="24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400" b="0" i="0" u="none" strike="noStrike" cap="none" normalizeH="0" baseline="0" dirty="0" err="1" smtClean="0">
                <a:ln>
                  <a:noFill/>
                </a:ln>
                <a:solidFill>
                  <a:srgbClr val="809980"/>
                </a:solidFill>
                <a:effectLst/>
                <a:latin typeface="Arial Unicode MS" pitchFamily="34" charset="-128"/>
                <a:ea typeface="Menlo"/>
                <a:cs typeface="Arial" pitchFamily="34" charset="0"/>
              </a:rPr>
              <a:t>trị</a:t>
            </a:r>
            <a:r>
              <a:rPr kumimoji="0" lang="en-US" sz="24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400" b="0" i="0" u="none" strike="noStrike" cap="none" normalizeH="0" baseline="0" dirty="0" err="1" smtClean="0">
                <a:ln>
                  <a:noFill/>
                </a:ln>
                <a:solidFill>
                  <a:srgbClr val="809980"/>
                </a:solidFill>
                <a:effectLst/>
                <a:latin typeface="Arial Unicode MS" pitchFamily="34" charset="-128"/>
                <a:ea typeface="Menlo"/>
                <a:cs typeface="Arial" pitchFamily="34" charset="0"/>
              </a:rPr>
              <a:t>mạng</a:t>
            </a:r>
            <a:r>
              <a:rPr kumimoji="0" lang="en-US" sz="2400" b="0" i="0" u="none" strike="noStrike" cap="none" normalizeH="0" baseline="0" dirty="0" smtClean="0">
                <a:ln>
                  <a:noFill/>
                </a:ln>
                <a:solidFill>
                  <a:srgbClr val="809980"/>
                </a:solidFill>
                <a:effectLst/>
                <a:latin typeface="Arial Unicode MS" pitchFamily="34" charset="-128"/>
                <a:ea typeface="Menlo"/>
                <a:cs typeface="Arial" pitchFamily="34" charset="0"/>
              </a:rPr>
              <a:t>', 2: 'Python'}</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AD2BEE"/>
                </a:solidFill>
                <a:effectLst/>
                <a:latin typeface="Arial Unicode MS" pitchFamily="34" charset="-128"/>
                <a:ea typeface="Menlo"/>
                <a:cs typeface="Arial" pitchFamily="34" charset="0"/>
              </a:rPr>
              <a:t>print</a:t>
            </a:r>
            <a:r>
              <a:rPr kumimoji="0" lang="en-US" sz="2400" b="0" i="0" u="none" strike="noStrike" cap="none" normalizeH="0" baseline="0" dirty="0" smtClean="0">
                <a:ln>
                  <a:noFill/>
                </a:ln>
                <a:solidFill>
                  <a:srgbClr val="131513"/>
                </a:solidFill>
                <a:effectLst/>
                <a:latin typeface="Arial Unicode MS" pitchFamily="34" charset="-128"/>
                <a:ea typeface="Menlo"/>
                <a:cs typeface="Arial" pitchFamily="34" charset="0"/>
              </a:rPr>
              <a:t>(d2)</a:t>
            </a:r>
            <a:r>
              <a:rPr kumimoji="0" lang="en-US" sz="3200" b="0" i="0" u="none" strike="noStrike" cap="none" normalizeH="0" baseline="0" dirty="0" smtClean="0">
                <a:ln>
                  <a:noFill/>
                </a:ln>
                <a:solidFill>
                  <a:schemeClr val="tx1"/>
                </a:solidFill>
                <a:effectLst/>
                <a:latin typeface="Arial" pitchFamily="34" charset="0"/>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6989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b="1" dirty="0" err="1" smtClean="0"/>
              <a:t>len</a:t>
            </a:r>
            <a:r>
              <a:rPr lang="en-US" b="1" dirty="0" smtClean="0"/>
              <a:t>(), min(), max(), sum()</a:t>
            </a:r>
            <a:endParaRPr lang="en-US" b="1" dirty="0"/>
          </a:p>
        </p:txBody>
      </p:sp>
      <p:sp>
        <p:nvSpPr>
          <p:cNvPr id="16385" name="Rectangle 1"/>
          <p:cNvSpPr>
            <a:spLocks noChangeArrowheads="1"/>
          </p:cNvSpPr>
          <p:nvPr/>
        </p:nvSpPr>
        <p:spPr bwMode="auto">
          <a:xfrm>
            <a:off x="835573" y="2680137"/>
            <a:ext cx="4666593" cy="2708434"/>
          </a:xfrm>
          <a:prstGeom prst="rect">
            <a:avLst/>
          </a:prstGeom>
          <a:solidFill>
            <a:srgbClr val="F8F8F8"/>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800" b="0" i="0" u="none" strike="noStrike" cap="none" normalizeH="0" baseline="0" dirty="0" smtClean="0">
                <a:ln>
                  <a:noFill/>
                </a:ln>
                <a:solidFill>
                  <a:srgbClr val="DD1144"/>
                </a:solidFill>
                <a:effectLst/>
                <a:latin typeface="Consolas" pitchFamily="49" charset="0"/>
                <a:ea typeface="Menlo"/>
                <a:cs typeface="Consolas" pitchFamily="49" charset="0"/>
              </a:rPr>
              <a:t>"a = "</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800" b="0" i="0" u="none" strike="noStrike" cap="none" normalizeH="0" baseline="0" dirty="0" smtClean="0">
                <a:ln>
                  <a:noFill/>
                </a:ln>
                <a:solidFill>
                  <a:srgbClr val="DD1144"/>
                </a:solidFill>
                <a:effectLst/>
                <a:latin typeface="Consolas" pitchFamily="49" charset="0"/>
                <a:ea typeface="Menlo"/>
                <a:cs typeface="Consolas" pitchFamily="49" charset="0"/>
              </a:rPr>
              <a:t>"</a:t>
            </a:r>
            <a:r>
              <a:rPr kumimoji="0" lang="en-US" sz="2800" b="0" i="0" u="none" strike="noStrike" cap="none" normalizeH="0" baseline="0" dirty="0" err="1" smtClean="0">
                <a:ln>
                  <a:noFill/>
                </a:ln>
                <a:solidFill>
                  <a:srgbClr val="DD1144"/>
                </a:solidFill>
                <a:effectLst/>
                <a:latin typeface="Consolas" pitchFamily="49" charset="0"/>
                <a:ea typeface="Menlo"/>
                <a:cs typeface="Consolas" pitchFamily="49" charset="0"/>
              </a:rPr>
              <a:t>len</a:t>
            </a:r>
            <a:r>
              <a:rPr kumimoji="0" lang="en-US" sz="2800" b="0" i="0" u="none" strike="noStrike" cap="none" normalizeH="0" baseline="0" dirty="0" smtClean="0">
                <a:ln>
                  <a:noFill/>
                </a:ln>
                <a:solidFill>
                  <a:srgbClr val="DD1144"/>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err="1" smtClean="0">
                <a:ln>
                  <a:noFill/>
                </a:ln>
                <a:solidFill>
                  <a:srgbClr val="333333"/>
                </a:solidFill>
                <a:effectLst/>
                <a:latin typeface="Consolas" pitchFamily="49" charset="0"/>
                <a:ea typeface="Menlo"/>
                <a:cs typeface="Consolas" pitchFamily="49" charset="0"/>
              </a:rPr>
              <a:t>len</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800" b="0" i="0" u="none" strike="noStrike" cap="none" normalizeH="0" baseline="0" dirty="0" smtClean="0">
                <a:ln>
                  <a:noFill/>
                </a:ln>
                <a:solidFill>
                  <a:srgbClr val="DD1144"/>
                </a:solidFill>
                <a:effectLst/>
                <a:latin typeface="Consolas" pitchFamily="49" charset="0"/>
                <a:ea typeface="Menlo"/>
                <a:cs typeface="Consolas" pitchFamily="49" charset="0"/>
              </a:rPr>
              <a:t>"min ="</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min(a))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800" b="0" i="0" u="none" strike="noStrike" cap="none" normalizeH="0" baseline="0" dirty="0" smtClean="0">
                <a:ln>
                  <a:noFill/>
                </a:ln>
                <a:solidFill>
                  <a:srgbClr val="DD1144"/>
                </a:solidFill>
                <a:effectLst/>
                <a:latin typeface="Consolas" pitchFamily="49" charset="0"/>
                <a:ea typeface="Menlo"/>
                <a:cs typeface="Consolas" pitchFamily="49" charset="0"/>
              </a:rPr>
              <a:t>"max ="</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max(a))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800" b="0" i="0" u="none" strike="noStrike" cap="none" normalizeH="0" baseline="0" dirty="0" smtClean="0">
                <a:ln>
                  <a:noFill/>
                </a:ln>
                <a:solidFill>
                  <a:srgbClr val="DD1144"/>
                </a:solidFill>
                <a:effectLst/>
                <a:latin typeface="Consolas" pitchFamily="49" charset="0"/>
                <a:ea typeface="Menlo"/>
                <a:cs typeface="Consolas" pitchFamily="49" charset="0"/>
              </a:rPr>
              <a:t>"sum ="</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sum(a))</a:t>
            </a:r>
            <a:r>
              <a:rPr kumimoji="0" lang="en-US" sz="3600" b="0" i="0" u="none" strike="noStrike" cap="none" normalizeH="0" baseline="0" dirty="0" smtClean="0">
                <a:ln>
                  <a:noFill/>
                </a:ln>
                <a:solidFill>
                  <a:schemeClr val="tx1"/>
                </a:solidFill>
                <a:effectLst/>
                <a:latin typeface="Arial" pitchFamily="34" charset="0"/>
                <a:cs typeface="Arial" pitchFamily="34" charset="0"/>
              </a:rPr>
              <a:t> </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6386" name="Picture 2"/>
          <p:cNvPicPr>
            <a:picLocks noChangeAspect="1" noChangeArrowheads="1"/>
          </p:cNvPicPr>
          <p:nvPr/>
        </p:nvPicPr>
        <p:blipFill>
          <a:blip r:embed="rId2"/>
          <a:srcRect/>
          <a:stretch>
            <a:fillRect/>
          </a:stretch>
        </p:blipFill>
        <p:spPr bwMode="auto">
          <a:xfrm>
            <a:off x="6524790" y="2806428"/>
            <a:ext cx="4220045" cy="2648442"/>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latin typeface="Times New Roman" pitchFamily="18" charset="0"/>
                <a:cs typeface="Times New Roman" pitchFamily="18" charset="0"/>
              </a:rPr>
              <a:t>Các Hàm và Toán Tử Trên </a:t>
            </a:r>
            <a:r>
              <a:rPr lang="en-US" dirty="0" smtClean="0">
                <a:latin typeface="Times New Roman" pitchFamily="18" charset="0"/>
                <a:cs typeface="Times New Roman" pitchFamily="18" charset="0"/>
              </a:rPr>
              <a:t>Dictionary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T</a:t>
            </a:r>
            <a:r>
              <a:rPr lang="vi-VN" dirty="0" smtClean="0"/>
              <a:t>rả về danh sách đối tượng </a:t>
            </a:r>
            <a:r>
              <a:rPr lang="en-US" dirty="0" err="1" smtClean="0"/>
              <a:t>dùng</a:t>
            </a:r>
            <a:r>
              <a:rPr lang="en-US" dirty="0" smtClean="0"/>
              <a:t> </a:t>
            </a:r>
            <a:r>
              <a:rPr lang="vi-VN" b="1" dirty="0" smtClean="0"/>
              <a:t>items()</a:t>
            </a:r>
            <a:r>
              <a:rPr lang="en-US" b="1" dirty="0" smtClean="0"/>
              <a:t> </a:t>
            </a:r>
            <a:r>
              <a:rPr lang="en-US" dirty="0" err="1" smtClean="0"/>
              <a:t>hoặc</a:t>
            </a:r>
            <a:r>
              <a:rPr lang="en-US" dirty="0" smtClean="0"/>
              <a:t> </a:t>
            </a:r>
            <a:r>
              <a:rPr lang="en-US" dirty="0" err="1" smtClean="0"/>
              <a:t>từ</a:t>
            </a:r>
            <a:r>
              <a:rPr lang="en-US" dirty="0" smtClean="0"/>
              <a:t> </a:t>
            </a:r>
            <a:r>
              <a:rPr lang="en-US" dirty="0" err="1" smtClean="0"/>
              <a:t>khóa</a:t>
            </a:r>
            <a:r>
              <a:rPr lang="en-US" dirty="0" smtClean="0"/>
              <a:t> </a:t>
            </a:r>
            <a:r>
              <a:rPr lang="en-US" dirty="0" err="1" smtClean="0"/>
              <a:t>dùng</a:t>
            </a:r>
            <a:r>
              <a:rPr lang="en-US" dirty="0" smtClean="0"/>
              <a:t> </a:t>
            </a:r>
            <a:r>
              <a:rPr lang="en-US" b="1" dirty="0" smtClean="0"/>
              <a:t>keys()</a:t>
            </a:r>
            <a:endParaRPr lang="en-US" b="1" dirty="0"/>
          </a:p>
        </p:txBody>
      </p:sp>
      <p:pic>
        <p:nvPicPr>
          <p:cNvPr id="24577" name="Picture 1"/>
          <p:cNvPicPr>
            <a:picLocks noChangeAspect="1" noChangeArrowheads="1"/>
          </p:cNvPicPr>
          <p:nvPr/>
        </p:nvPicPr>
        <p:blipFill>
          <a:blip r:embed="rId2"/>
          <a:srcRect/>
          <a:stretch>
            <a:fillRect/>
          </a:stretch>
        </p:blipFill>
        <p:spPr bwMode="auto">
          <a:xfrm>
            <a:off x="591684" y="2679700"/>
            <a:ext cx="11368087" cy="2501900"/>
          </a:xfrm>
          <a:prstGeom prst="rect">
            <a:avLst/>
          </a:prstGeom>
          <a:noFill/>
          <a:ln w="9525">
            <a:noFill/>
            <a:miter lim="800000"/>
            <a:headEnd/>
            <a:tailEnd/>
          </a:ln>
          <a:effectLst/>
        </p:spPr>
      </p:pic>
      <p:pic>
        <p:nvPicPr>
          <p:cNvPr id="24578" name="Picture 2"/>
          <p:cNvPicPr>
            <a:picLocks noChangeAspect="1" noChangeArrowheads="1"/>
          </p:cNvPicPr>
          <p:nvPr/>
        </p:nvPicPr>
        <p:blipFill>
          <a:blip r:embed="rId3"/>
          <a:srcRect/>
          <a:stretch>
            <a:fillRect/>
          </a:stretch>
        </p:blipFill>
        <p:spPr bwMode="auto">
          <a:xfrm>
            <a:off x="703264" y="5092501"/>
            <a:ext cx="4231594" cy="1765499"/>
          </a:xfrm>
          <a:prstGeom prst="rect">
            <a:avLst/>
          </a:prstGeom>
          <a:noFill/>
          <a:ln w="9525">
            <a:noFill/>
            <a:miter lim="800000"/>
            <a:headEnd/>
            <a:tailEnd/>
          </a:ln>
          <a:effectLst/>
        </p:spPr>
      </p:pic>
    </p:spTree>
    <p:extLst>
      <p:ext uri="{BB962C8B-B14F-4D97-AF65-F5344CB8AC3E}">
        <p14:creationId xmlns:p14="http://schemas.microsoft.com/office/powerpoint/2010/main" val="39364058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Times New Roman" pitchFamily="18" charset="0"/>
                <a:cs typeface="Times New Roman" pitchFamily="18" charset="0"/>
              </a:rPr>
              <a:t>Các Hàm và Toán Tử Trên </a:t>
            </a:r>
            <a:r>
              <a:rPr lang="en-US" dirty="0" smtClean="0">
                <a:latin typeface="Times New Roman" pitchFamily="18" charset="0"/>
                <a:cs typeface="Times New Roman" pitchFamily="18" charset="0"/>
              </a:rPr>
              <a:t>Dictionary</a:t>
            </a:r>
            <a:endParaRPr lang="en-US" dirty="0"/>
          </a:p>
        </p:txBody>
      </p:sp>
      <p:sp>
        <p:nvSpPr>
          <p:cNvPr id="3" name="Content Placeholder 2"/>
          <p:cNvSpPr>
            <a:spLocks noGrp="1"/>
          </p:cNvSpPr>
          <p:nvPr>
            <p:ph idx="1"/>
          </p:nvPr>
        </p:nvSpPr>
        <p:spPr/>
        <p:txBody>
          <a:bodyPr/>
          <a:lstStyle/>
          <a:p>
            <a:r>
              <a:rPr lang="en-US" b="1" dirty="0" err="1" smtClean="0"/>
              <a:t>Sắp</a:t>
            </a:r>
            <a:r>
              <a:rPr lang="en-US" b="1" dirty="0" smtClean="0"/>
              <a:t> </a:t>
            </a:r>
            <a:r>
              <a:rPr lang="en-US" b="1" dirty="0" err="1" smtClean="0"/>
              <a:t>xếp</a:t>
            </a:r>
            <a:r>
              <a:rPr lang="en-US" b="1" dirty="0" smtClean="0"/>
              <a:t> </a:t>
            </a:r>
            <a:r>
              <a:rPr lang="en-US" b="1" dirty="0" err="1" smtClean="0"/>
              <a:t>các</a:t>
            </a:r>
            <a:r>
              <a:rPr lang="en-US" b="1" dirty="0" smtClean="0"/>
              <a:t> </a:t>
            </a:r>
            <a:r>
              <a:rPr lang="en-US" b="1" dirty="0" err="1" smtClean="0"/>
              <a:t>từ</a:t>
            </a:r>
            <a:r>
              <a:rPr lang="en-US" b="1" dirty="0" smtClean="0"/>
              <a:t> </a:t>
            </a:r>
            <a:r>
              <a:rPr lang="en-US" b="1" dirty="0" err="1" smtClean="0"/>
              <a:t>khóa</a:t>
            </a:r>
            <a:r>
              <a:rPr lang="en-US" b="1" dirty="0" smtClean="0"/>
              <a:t> </a:t>
            </a:r>
            <a:r>
              <a:rPr lang="en-US" b="1" dirty="0" err="1" smtClean="0"/>
              <a:t>trong</a:t>
            </a:r>
            <a:r>
              <a:rPr lang="en-US" b="1" dirty="0" smtClean="0"/>
              <a:t> </a:t>
            </a:r>
            <a:r>
              <a:rPr lang="en-US" b="1" dirty="0" err="1" smtClean="0"/>
              <a:t>từ</a:t>
            </a:r>
            <a:r>
              <a:rPr lang="en-US" b="1" dirty="0" smtClean="0"/>
              <a:t> </a:t>
            </a:r>
            <a:r>
              <a:rPr lang="en-US" b="1" dirty="0" err="1" smtClean="0"/>
              <a:t>điển</a:t>
            </a:r>
            <a:r>
              <a:rPr lang="en-US" b="1" dirty="0" smtClean="0"/>
              <a:t> </a:t>
            </a:r>
          </a:p>
          <a:p>
            <a:endParaRPr lang="en-US" dirty="0"/>
          </a:p>
        </p:txBody>
      </p:sp>
      <p:pic>
        <p:nvPicPr>
          <p:cNvPr id="31746" name="Picture 2"/>
          <p:cNvPicPr>
            <a:picLocks noChangeAspect="1" noChangeArrowheads="1"/>
          </p:cNvPicPr>
          <p:nvPr/>
        </p:nvPicPr>
        <p:blipFill>
          <a:blip r:embed="rId2"/>
          <a:srcRect/>
          <a:stretch>
            <a:fillRect/>
          </a:stretch>
        </p:blipFill>
        <p:spPr bwMode="auto">
          <a:xfrm>
            <a:off x="878114" y="2498045"/>
            <a:ext cx="9558518" cy="2320698"/>
          </a:xfrm>
          <a:prstGeom prst="rect">
            <a:avLst/>
          </a:prstGeom>
          <a:noFill/>
          <a:ln w="9525">
            <a:noFill/>
            <a:miter lim="800000"/>
            <a:headEnd/>
            <a:tailEnd/>
          </a:ln>
          <a:effectLst/>
        </p:spPr>
      </p:pic>
      <p:pic>
        <p:nvPicPr>
          <p:cNvPr id="31747" name="Picture 3"/>
          <p:cNvPicPr>
            <a:picLocks noChangeAspect="1" noChangeArrowheads="1"/>
          </p:cNvPicPr>
          <p:nvPr/>
        </p:nvPicPr>
        <p:blipFill>
          <a:blip r:embed="rId3"/>
          <a:srcRect/>
          <a:stretch>
            <a:fillRect/>
          </a:stretch>
        </p:blipFill>
        <p:spPr bwMode="auto">
          <a:xfrm>
            <a:off x="771524" y="4732564"/>
            <a:ext cx="6035675" cy="1941546"/>
          </a:xfrm>
          <a:prstGeom prst="rect">
            <a:avLst/>
          </a:prstGeom>
          <a:noFill/>
          <a:ln w="9525">
            <a:noFill/>
            <a:miter lim="800000"/>
            <a:headEnd/>
            <a:tailEnd/>
          </a:ln>
          <a:effectLst/>
        </p:spPr>
      </p:pic>
    </p:spTree>
    <p:extLst>
      <p:ext uri="{BB962C8B-B14F-4D97-AF65-F5344CB8AC3E}">
        <p14:creationId xmlns:p14="http://schemas.microsoft.com/office/powerpoint/2010/main" val="13170329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Times New Roman" pitchFamily="18" charset="0"/>
                <a:cs typeface="Times New Roman" pitchFamily="18" charset="0"/>
              </a:rPr>
              <a:t>Các Hàm và Toán Tử Trên </a:t>
            </a:r>
            <a:r>
              <a:rPr lang="en-US" dirty="0" smtClean="0">
                <a:latin typeface="Times New Roman" pitchFamily="18" charset="0"/>
                <a:cs typeface="Times New Roman" pitchFamily="18" charset="0"/>
              </a:rPr>
              <a:t>Dictionary</a:t>
            </a:r>
            <a:endParaRPr lang="en-US" dirty="0"/>
          </a:p>
        </p:txBody>
      </p:sp>
      <p:sp>
        <p:nvSpPr>
          <p:cNvPr id="32769" name="Rectangle 1"/>
          <p:cNvSpPr>
            <a:spLocks noChangeArrowheads="1"/>
          </p:cNvSpPr>
          <p:nvPr/>
        </p:nvSpPr>
        <p:spPr bwMode="auto">
          <a:xfrm>
            <a:off x="899884" y="2685142"/>
            <a:ext cx="5572038" cy="3447098"/>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333333"/>
                </a:solidFill>
                <a:effectLst/>
                <a:latin typeface="Consolas" pitchFamily="49" charset="0"/>
                <a:ea typeface="Menlo"/>
                <a:cs typeface="Consolas" pitchFamily="49" charset="0"/>
              </a:rPr>
              <a:t>d1 = { </a:t>
            </a:r>
            <a:r>
              <a:rPr kumimoji="0" lang="en-US" sz="36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36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3600" b="0" i="0" u="none" strike="noStrike" cap="none" normalizeH="0" baseline="0" dirty="0" smtClean="0">
                <a:ln>
                  <a:noFill/>
                </a:ln>
                <a:solidFill>
                  <a:srgbClr val="DD1144"/>
                </a:solidFill>
                <a:effectLst/>
                <a:latin typeface="Consolas" pitchFamily="49" charset="0"/>
                <a:ea typeface="Menlo"/>
                <a:cs typeface="Consolas" pitchFamily="49" charset="0"/>
              </a:rPr>
              <a:t>"a"</a:t>
            </a:r>
            <a:r>
              <a:rPr kumimoji="0" lang="en-US" sz="36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36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36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3600" b="0" i="0" u="none" strike="noStrike" cap="none" normalizeH="0" baseline="0" dirty="0" smtClean="0">
                <a:ln>
                  <a:noFill/>
                </a:ln>
                <a:solidFill>
                  <a:srgbClr val="DD1144"/>
                </a:solidFill>
                <a:effectLst/>
                <a:latin typeface="Consolas" pitchFamily="49" charset="0"/>
                <a:ea typeface="Menlo"/>
                <a:cs typeface="Consolas" pitchFamily="49" charset="0"/>
              </a:rPr>
              <a:t>"b"</a:t>
            </a:r>
            <a:r>
              <a:rPr kumimoji="0" lang="en-US" sz="36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333333"/>
                </a:solidFill>
                <a:effectLst/>
                <a:latin typeface="Consolas" pitchFamily="49" charset="0"/>
                <a:ea typeface="Menlo"/>
                <a:cs typeface="Consolas" pitchFamily="49" charset="0"/>
              </a:rPr>
              <a:t>d2 = { </a:t>
            </a:r>
            <a:r>
              <a:rPr kumimoji="0" lang="en-US" sz="36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36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3600" b="0" i="0" u="none" strike="noStrike" cap="none" normalizeH="0" baseline="0" dirty="0" smtClean="0">
                <a:ln>
                  <a:noFill/>
                </a:ln>
                <a:solidFill>
                  <a:srgbClr val="DD1144"/>
                </a:solidFill>
                <a:effectLst/>
                <a:latin typeface="Consolas" pitchFamily="49" charset="0"/>
                <a:ea typeface="Menlo"/>
                <a:cs typeface="Consolas" pitchFamily="49" charset="0"/>
              </a:rPr>
              <a:t>"c"</a:t>
            </a:r>
            <a:r>
              <a:rPr kumimoji="0" lang="en-US" sz="36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36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36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3600" b="0" i="0" u="none" strike="noStrike" cap="none" normalizeH="0" baseline="0" dirty="0" smtClean="0">
                <a:ln>
                  <a:noFill/>
                </a:ln>
                <a:solidFill>
                  <a:srgbClr val="DD1144"/>
                </a:solidFill>
                <a:effectLst/>
                <a:latin typeface="Consolas" pitchFamily="49" charset="0"/>
                <a:ea typeface="Menlo"/>
                <a:cs typeface="Consolas" pitchFamily="49" charset="0"/>
              </a:rPr>
              <a:t>"d"</a:t>
            </a:r>
            <a:r>
              <a:rPr kumimoji="0" lang="en-US" sz="36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333333"/>
                </a:solidFill>
                <a:effectLst/>
                <a:latin typeface="Consolas" pitchFamily="49" charset="0"/>
                <a:ea typeface="Menlo"/>
                <a:cs typeface="Consolas" pitchFamily="49" charset="0"/>
              </a:rPr>
              <a:t>d1.update(d2)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333333"/>
                </a:solidFill>
                <a:effectLst/>
                <a:latin typeface="Consolas" pitchFamily="49" charset="0"/>
                <a:ea typeface="Menlo"/>
                <a:cs typeface="Consolas" pitchFamily="49" charset="0"/>
              </a:rPr>
              <a:t>d2[</a:t>
            </a:r>
            <a:r>
              <a:rPr kumimoji="0" lang="en-US" sz="3600" b="0" i="0" u="none" strike="noStrike" cap="none" normalizeH="0" baseline="0" dirty="0" smtClean="0">
                <a:ln>
                  <a:noFill/>
                </a:ln>
                <a:solidFill>
                  <a:srgbClr val="008080"/>
                </a:solidFill>
                <a:effectLst/>
                <a:latin typeface="Consolas" pitchFamily="49" charset="0"/>
                <a:ea typeface="Menlo"/>
                <a:cs typeface="Consolas" pitchFamily="49" charset="0"/>
              </a:rPr>
              <a:t>4</a:t>
            </a:r>
            <a:r>
              <a:rPr kumimoji="0" lang="en-US" sz="3600" b="0" i="0" u="none" strike="noStrike" cap="none" normalizeH="0" baseline="0" dirty="0" smtClean="0">
                <a:ln>
                  <a:noFill/>
                </a:ln>
                <a:solidFill>
                  <a:srgbClr val="333333"/>
                </a:solidFill>
                <a:effectLst/>
                <a:latin typeface="Consolas" pitchFamily="49" charset="0"/>
                <a:ea typeface="Menlo"/>
                <a:cs typeface="Consolas" pitchFamily="49" charset="0"/>
              </a:rPr>
              <a:t>] = </a:t>
            </a:r>
            <a:r>
              <a:rPr kumimoji="0" lang="en-US" sz="3600" b="0" i="0" u="none" strike="noStrike" cap="none" normalizeH="0" baseline="0" dirty="0" smtClean="0">
                <a:ln>
                  <a:noFill/>
                </a:ln>
                <a:solidFill>
                  <a:srgbClr val="DD1144"/>
                </a:solidFill>
                <a:effectLst/>
                <a:latin typeface="Consolas" pitchFamily="49" charset="0"/>
                <a:ea typeface="Menlo"/>
                <a:cs typeface="Consolas" pitchFamily="49" charset="0"/>
              </a:rPr>
              <a:t>"e"</a:t>
            </a:r>
            <a:r>
              <a:rPr kumimoji="0" lang="en-US" sz="36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333333"/>
                </a:solidFill>
                <a:effectLst/>
                <a:latin typeface="Consolas" pitchFamily="49" charset="0"/>
                <a:ea typeface="Menlo"/>
                <a:cs typeface="Consolas" pitchFamily="49" charset="0"/>
              </a:rPr>
              <a:t>print(d1)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333333"/>
                </a:solidFill>
                <a:effectLst/>
                <a:latin typeface="Consolas" pitchFamily="49" charset="0"/>
                <a:ea typeface="Menlo"/>
                <a:cs typeface="Consolas" pitchFamily="49" charset="0"/>
              </a:rPr>
              <a:t>print(d2)</a:t>
            </a:r>
            <a:r>
              <a:rPr kumimoji="0" lang="en-US" sz="4400" b="0" i="0" u="none" strike="noStrike" cap="none" normalizeH="0" baseline="0" dirty="0" smtClean="0">
                <a:ln>
                  <a:noFill/>
                </a:ln>
                <a:solidFill>
                  <a:schemeClr val="tx1"/>
                </a:solidFill>
                <a:effectLst/>
                <a:latin typeface="Arial" pitchFamily="34" charset="0"/>
                <a:cs typeface="Arial" pitchFamily="34" charset="0"/>
              </a:rPr>
              <a:t> </a:t>
            </a:r>
            <a:endParaRPr kumimoji="0" lang="en-US" sz="6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2770" name="Picture 2"/>
          <p:cNvPicPr>
            <a:picLocks noGrp="1" noChangeAspect="1" noChangeArrowheads="1"/>
          </p:cNvPicPr>
          <p:nvPr>
            <p:ph idx="1"/>
          </p:nvPr>
        </p:nvPicPr>
        <p:blipFill>
          <a:blip r:embed="rId2"/>
          <a:srcRect/>
          <a:stretch>
            <a:fillRect/>
          </a:stretch>
        </p:blipFill>
        <p:spPr bwMode="auto">
          <a:xfrm>
            <a:off x="3705450" y="4795723"/>
            <a:ext cx="6215167" cy="1343820"/>
          </a:xfrm>
          <a:prstGeom prst="rect">
            <a:avLst/>
          </a:prstGeom>
          <a:noFill/>
          <a:ln w="9525">
            <a:noFill/>
            <a:miter lim="800000"/>
            <a:headEnd/>
            <a:tailEnd/>
          </a:ln>
          <a:effectLst/>
        </p:spPr>
      </p:pic>
      <p:sp>
        <p:nvSpPr>
          <p:cNvPr id="6" name="Content Placeholder 2"/>
          <p:cNvSpPr txBox="1">
            <a:spLocks/>
          </p:cNvSpPr>
          <p:nvPr/>
        </p:nvSpPr>
        <p:spPr>
          <a:xfrm>
            <a:off x="609600" y="1935480"/>
            <a:ext cx="10972800" cy="438912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US" sz="2600" b="1" dirty="0" err="1" smtClean="0"/>
              <a:t>Cập</a:t>
            </a:r>
            <a:r>
              <a:rPr lang="en-US" sz="2600" b="1" dirty="0" smtClean="0"/>
              <a:t> </a:t>
            </a:r>
            <a:r>
              <a:rPr lang="en-US" sz="2600" b="1" dirty="0" err="1" smtClean="0"/>
              <a:t>nhật</a:t>
            </a:r>
            <a:r>
              <a:rPr lang="en-US" sz="2600" b="1" dirty="0" smtClean="0"/>
              <a:t> </a:t>
            </a:r>
            <a:r>
              <a:rPr lang="en-US" sz="2600" b="1" dirty="0" err="1" smtClean="0"/>
              <a:t>từ</a:t>
            </a:r>
            <a:r>
              <a:rPr lang="en-US" sz="2600" b="1" dirty="0" smtClean="0"/>
              <a:t> </a:t>
            </a:r>
            <a:r>
              <a:rPr lang="en-US" sz="2600" b="1" dirty="0" err="1" smtClean="0"/>
              <a:t>điển</a:t>
            </a:r>
            <a:r>
              <a:rPr lang="en-US" sz="2600" b="1" dirty="0" smtClean="0"/>
              <a:t> </a:t>
            </a:r>
            <a:r>
              <a:rPr lang="en-US" sz="2600" b="1" dirty="0" err="1" smtClean="0"/>
              <a:t>dùng</a:t>
            </a:r>
            <a:r>
              <a:rPr lang="en-US" sz="2600" dirty="0" smtClean="0"/>
              <a:t>: </a:t>
            </a:r>
            <a:r>
              <a:rPr lang="en-US" sz="2600" b="1" dirty="0" smtClean="0"/>
              <a:t>update()</a:t>
            </a:r>
            <a:endParaRPr kumimoji="0" lang="en-US" sz="2600" b="1"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6066218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Times New Roman" pitchFamily="18" charset="0"/>
                <a:cs typeface="Times New Roman" pitchFamily="18" charset="0"/>
              </a:rPr>
              <a:t>Các Hàm và Toán Tử Trên </a:t>
            </a:r>
            <a:r>
              <a:rPr lang="en-US" dirty="0" smtClean="0">
                <a:latin typeface="Times New Roman" pitchFamily="18" charset="0"/>
                <a:cs typeface="Times New Roman" pitchFamily="18" charset="0"/>
              </a:rPr>
              <a:t>Dictionary</a:t>
            </a:r>
            <a:endParaRPr lang="en-US" dirty="0"/>
          </a:p>
        </p:txBody>
      </p:sp>
      <p:sp>
        <p:nvSpPr>
          <p:cNvPr id="3" name="Content Placeholder 2"/>
          <p:cNvSpPr>
            <a:spLocks noGrp="1"/>
          </p:cNvSpPr>
          <p:nvPr>
            <p:ph idx="1"/>
          </p:nvPr>
        </p:nvSpPr>
        <p:spPr/>
        <p:txBody>
          <a:bodyPr/>
          <a:lstStyle/>
          <a:p>
            <a:r>
              <a:rPr lang="en-US" b="1" dirty="0" smtClean="0"/>
              <a:t>Dictionary comprehension</a:t>
            </a:r>
          </a:p>
          <a:p>
            <a:endParaRPr lang="en-US" dirty="0"/>
          </a:p>
        </p:txBody>
      </p:sp>
      <p:sp>
        <p:nvSpPr>
          <p:cNvPr id="33793" name="Rectangle 1"/>
          <p:cNvSpPr>
            <a:spLocks noChangeArrowheads="1"/>
          </p:cNvSpPr>
          <p:nvPr/>
        </p:nvSpPr>
        <p:spPr bwMode="auto">
          <a:xfrm>
            <a:off x="827314" y="2496457"/>
            <a:ext cx="8447825" cy="1600438"/>
          </a:xfrm>
          <a:prstGeom prst="rect">
            <a:avLst/>
          </a:prstGeom>
          <a:solidFill>
            <a:srgbClr val="F4FBF4"/>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lap_phuong</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 {x: x*x*x </a:t>
            </a:r>
            <a:r>
              <a:rPr kumimoji="0" lang="en-US" sz="3200" b="0" i="0" u="none" strike="noStrike" cap="none" normalizeH="0" baseline="0" dirty="0" smtClean="0">
                <a:ln>
                  <a:noFill/>
                </a:ln>
                <a:solidFill>
                  <a:srgbClr val="AD2BEE"/>
                </a:solidFill>
                <a:effectLst/>
                <a:latin typeface="Arial Unicode MS" pitchFamily="34" charset="-128"/>
                <a:ea typeface="Menlo"/>
                <a:cs typeface="Arial" pitchFamily="34" charset="0"/>
              </a:rPr>
              <a:t>for</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x </a:t>
            </a:r>
            <a:r>
              <a:rPr kumimoji="0" lang="en-US" sz="3200" b="0" i="0" u="none" strike="noStrike" cap="none" normalizeH="0" baseline="0" dirty="0" smtClean="0">
                <a:ln>
                  <a:noFill/>
                </a:ln>
                <a:solidFill>
                  <a:srgbClr val="AD2BEE"/>
                </a:solidFill>
                <a:effectLst/>
                <a:latin typeface="Arial Unicode MS" pitchFamily="34" charset="-128"/>
                <a:ea typeface="Menlo"/>
                <a:cs typeface="Arial" pitchFamily="34" charset="0"/>
              </a:rPr>
              <a:t>in</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range(</a:t>
            </a:r>
            <a:r>
              <a:rPr kumimoji="0" lang="en-US" sz="3200" b="0" i="0" u="none" strike="noStrike" cap="none" normalizeH="0" baseline="0" dirty="0" smtClean="0">
                <a:ln>
                  <a:noFill/>
                </a:ln>
                <a:solidFill>
                  <a:srgbClr val="87711D"/>
                </a:solidFill>
                <a:effectLst/>
                <a:latin typeface="Arial Unicode MS" pitchFamily="34" charset="-128"/>
                <a:ea typeface="Menlo"/>
                <a:cs typeface="Arial" pitchFamily="34" charset="0"/>
              </a:rPr>
              <a:t>6</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Output: {0: 0, 1: 1, 2: 8, 3: 27, 4: 64, 5: 125}</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AD2BEE"/>
                </a:solidFill>
                <a:effectLst/>
                <a:latin typeface="Arial Unicode MS" pitchFamily="34" charset="-128"/>
                <a:ea typeface="Menlo"/>
                <a:cs typeface="Arial" pitchFamily="34" charset="0"/>
              </a:rPr>
              <a:t>print</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lap_phuong</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4000" b="0" i="0" u="none" strike="noStrike" cap="none" normalizeH="0" baseline="0" dirty="0" smtClean="0">
                <a:ln>
                  <a:noFill/>
                </a:ln>
                <a:solidFill>
                  <a:schemeClr val="tx1"/>
                </a:solidFill>
                <a:effectLst/>
                <a:latin typeface="Arial" pitchFamily="34" charset="0"/>
                <a:cs typeface="Arial" pitchFamily="34" charset="0"/>
              </a:rPr>
              <a:t> </a:t>
            </a:r>
            <a:endParaRPr kumimoji="0" lang="en-US" sz="6000" b="0" i="0" u="none" strike="noStrike" cap="none" normalizeH="0" baseline="0" dirty="0" smtClean="0">
              <a:ln>
                <a:noFill/>
              </a:ln>
              <a:solidFill>
                <a:schemeClr val="tx1"/>
              </a:solidFill>
              <a:effectLst/>
              <a:latin typeface="Arial" pitchFamily="34" charset="0"/>
              <a:cs typeface="Arial" pitchFamily="34" charset="0"/>
            </a:endParaRPr>
          </a:p>
        </p:txBody>
      </p:sp>
      <p:sp>
        <p:nvSpPr>
          <p:cNvPr id="33794" name="Rectangle 2"/>
          <p:cNvSpPr>
            <a:spLocks noChangeArrowheads="1"/>
          </p:cNvSpPr>
          <p:nvPr/>
        </p:nvSpPr>
        <p:spPr bwMode="auto">
          <a:xfrm>
            <a:off x="711200" y="4542971"/>
            <a:ext cx="10722487" cy="1600438"/>
          </a:xfrm>
          <a:prstGeom prst="rect">
            <a:avLst/>
          </a:prstGeom>
          <a:solidFill>
            <a:srgbClr val="F4FBF4"/>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lap_phuong_chan</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 {x: x*x*x </a:t>
            </a:r>
            <a:r>
              <a:rPr kumimoji="0" lang="en-US" sz="3200" b="0" i="0" u="none" strike="noStrike" cap="none" normalizeH="0" baseline="0" dirty="0" smtClean="0">
                <a:ln>
                  <a:noFill/>
                </a:ln>
                <a:solidFill>
                  <a:srgbClr val="AD2BEE"/>
                </a:solidFill>
                <a:effectLst/>
                <a:latin typeface="Arial Unicode MS" pitchFamily="34" charset="-128"/>
                <a:ea typeface="Menlo"/>
                <a:cs typeface="Arial" pitchFamily="34" charset="0"/>
              </a:rPr>
              <a:t>for</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x </a:t>
            </a:r>
            <a:r>
              <a:rPr kumimoji="0" lang="en-US" sz="3200" b="0" i="0" u="none" strike="noStrike" cap="none" normalizeH="0" baseline="0" dirty="0" smtClean="0">
                <a:ln>
                  <a:noFill/>
                </a:ln>
                <a:solidFill>
                  <a:srgbClr val="AD2BEE"/>
                </a:solidFill>
                <a:effectLst/>
                <a:latin typeface="Arial Unicode MS" pitchFamily="34" charset="-128"/>
                <a:ea typeface="Menlo"/>
                <a:cs typeface="Arial" pitchFamily="34" charset="0"/>
              </a:rPr>
              <a:t>in</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range (</a:t>
            </a:r>
            <a:r>
              <a:rPr kumimoji="0" lang="en-US" sz="3200" b="0" i="0" u="none" strike="noStrike" cap="none" normalizeH="0" baseline="0" dirty="0" smtClean="0">
                <a:ln>
                  <a:noFill/>
                </a:ln>
                <a:solidFill>
                  <a:srgbClr val="87711D"/>
                </a:solidFill>
                <a:effectLst/>
                <a:latin typeface="Arial Unicode MS" pitchFamily="34" charset="-128"/>
                <a:ea typeface="Menlo"/>
                <a:cs typeface="Arial" pitchFamily="34" charset="0"/>
              </a:rPr>
              <a:t>10</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smtClean="0">
                <a:ln>
                  <a:noFill/>
                </a:ln>
                <a:solidFill>
                  <a:srgbClr val="AD2BEE"/>
                </a:solidFill>
                <a:effectLst/>
                <a:latin typeface="Arial Unicode MS" pitchFamily="34" charset="-128"/>
                <a:ea typeface="Menlo"/>
                <a:cs typeface="Arial" pitchFamily="34" charset="0"/>
              </a:rPr>
              <a:t>if</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x%</a:t>
            </a:r>
            <a:r>
              <a:rPr kumimoji="0" lang="en-US" sz="3200" b="0" i="0" u="none" strike="noStrike" cap="none" normalizeH="0" baseline="0" dirty="0" smtClean="0">
                <a:ln>
                  <a:noFill/>
                </a:ln>
                <a:solidFill>
                  <a:srgbClr val="87711D"/>
                </a:solidFill>
                <a:effectLst/>
                <a:latin typeface="Arial Unicode MS" pitchFamily="34" charset="-128"/>
                <a:ea typeface="Menlo"/>
                <a:cs typeface="Arial" pitchFamily="34" charset="0"/>
              </a:rPr>
              <a:t>2</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smtClean="0">
                <a:ln>
                  <a:noFill/>
                </a:ln>
                <a:solidFill>
                  <a:srgbClr val="87711D"/>
                </a:solidFill>
                <a:effectLst/>
                <a:latin typeface="Arial Unicode MS" pitchFamily="34" charset="-128"/>
                <a:ea typeface="Menlo"/>
                <a:cs typeface="Arial" pitchFamily="34" charset="0"/>
              </a:rPr>
              <a:t>0</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output: {0: 0, 2: 8, 4: 64, 6: 216, 8: 512}</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AD2BEE"/>
                </a:solidFill>
                <a:effectLst/>
                <a:latin typeface="Arial Unicode MS" pitchFamily="34" charset="-128"/>
                <a:ea typeface="Menlo"/>
                <a:cs typeface="Arial" pitchFamily="34" charset="0"/>
              </a:rPr>
              <a:t>print</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lap_phuong_chan</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4000" b="0" i="0" u="none" strike="noStrike" cap="none" normalizeH="0" baseline="0" dirty="0" smtClean="0">
                <a:ln>
                  <a:noFill/>
                </a:ln>
                <a:solidFill>
                  <a:schemeClr val="tx1"/>
                </a:solidFill>
                <a:effectLst/>
                <a:latin typeface="Arial" pitchFamily="34" charset="0"/>
                <a:cs typeface="Arial" pitchFamily="34" charset="0"/>
              </a:rPr>
              <a:t> </a:t>
            </a:r>
            <a:endParaRPr kumimoji="0" lang="en-US" sz="6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571748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Chuyển Đổi Giữa Các Kiểu Dữ Liệu</a:t>
            </a:r>
            <a:endParaRPr lang="vi-VN" dirty="0"/>
          </a:p>
        </p:txBody>
      </p:sp>
      <p:sp>
        <p:nvSpPr>
          <p:cNvPr id="4" name="Rectangle 3"/>
          <p:cNvSpPr/>
          <p:nvPr/>
        </p:nvSpPr>
        <p:spPr>
          <a:xfrm>
            <a:off x="943428" y="2138793"/>
            <a:ext cx="10203543" cy="3970318"/>
          </a:xfrm>
          <a:prstGeom prst="rect">
            <a:avLst/>
          </a:prstGeom>
        </p:spPr>
        <p:txBody>
          <a:bodyPr wrap="square">
            <a:spAutoFit/>
          </a:bodyPr>
          <a:lstStyle/>
          <a:p>
            <a:r>
              <a:rPr lang="en-US" sz="3600" dirty="0" smtClean="0">
                <a:solidFill>
                  <a:srgbClr val="7030A0"/>
                </a:solidFill>
                <a:latin typeface="Times New Roman" pitchFamily="18" charset="0"/>
                <a:cs typeface="Times New Roman" pitchFamily="18" charset="0"/>
              </a:rPr>
              <a:t>print</a:t>
            </a:r>
            <a:r>
              <a:rPr lang="en-US" sz="3600" dirty="0" smtClean="0">
                <a:latin typeface="Times New Roman" pitchFamily="18" charset="0"/>
                <a:cs typeface="Times New Roman" pitchFamily="18" charset="0"/>
              </a:rPr>
              <a:t>(</a:t>
            </a:r>
            <a:r>
              <a:rPr lang="en-US" sz="3600" dirty="0" smtClean="0">
                <a:solidFill>
                  <a:schemeClr val="accent1"/>
                </a:solidFill>
                <a:latin typeface="Times New Roman" pitchFamily="18" charset="0"/>
                <a:cs typeface="Times New Roman" pitchFamily="18" charset="0"/>
              </a:rPr>
              <a:t>float</a:t>
            </a:r>
            <a:r>
              <a:rPr lang="en-US" sz="3600" dirty="0" smtClean="0">
                <a:latin typeface="Times New Roman" pitchFamily="18" charset="0"/>
                <a:cs typeface="Times New Roman" pitchFamily="18" charset="0"/>
              </a:rPr>
              <a:t>(11))  </a:t>
            </a:r>
            <a:r>
              <a:rPr lang="en-US" sz="3600" b="1" dirty="0" smtClean="0">
                <a:solidFill>
                  <a:schemeClr val="accent5"/>
                </a:solidFill>
                <a:latin typeface="Times New Roman" pitchFamily="18" charset="0"/>
                <a:cs typeface="Times New Roman" pitchFamily="18" charset="0"/>
              </a:rPr>
              <a:t># 11.0</a:t>
            </a:r>
          </a:p>
          <a:p>
            <a:r>
              <a:rPr lang="en-US" sz="3600" dirty="0" smtClean="0">
                <a:solidFill>
                  <a:srgbClr val="7030A0"/>
                </a:solidFill>
                <a:latin typeface="Times New Roman" pitchFamily="18" charset="0"/>
                <a:cs typeface="Times New Roman" pitchFamily="18" charset="0"/>
              </a:rPr>
              <a:t>print</a:t>
            </a:r>
            <a:r>
              <a:rPr lang="en-US" sz="3600" dirty="0" smtClean="0">
                <a:latin typeface="Times New Roman" pitchFamily="18" charset="0"/>
                <a:cs typeface="Times New Roman" pitchFamily="18" charset="0"/>
              </a:rPr>
              <a:t>(</a:t>
            </a:r>
            <a:r>
              <a:rPr lang="en-US" sz="3600" dirty="0" err="1" smtClean="0">
                <a:solidFill>
                  <a:schemeClr val="accent1"/>
                </a:solidFill>
                <a:latin typeface="Times New Roman" pitchFamily="18" charset="0"/>
                <a:cs typeface="Times New Roman" pitchFamily="18" charset="0"/>
              </a:rPr>
              <a:t>int</a:t>
            </a:r>
            <a:r>
              <a:rPr lang="en-US" sz="3600" dirty="0" smtClean="0">
                <a:latin typeface="Times New Roman" pitchFamily="18" charset="0"/>
                <a:cs typeface="Times New Roman" pitchFamily="18" charset="0"/>
              </a:rPr>
              <a:t>(18.6))  </a:t>
            </a:r>
            <a:r>
              <a:rPr lang="en-US" sz="3600" b="1" dirty="0" smtClean="0">
                <a:solidFill>
                  <a:schemeClr val="accent5"/>
                </a:solidFill>
                <a:latin typeface="Times New Roman" pitchFamily="18" charset="0"/>
                <a:cs typeface="Times New Roman" pitchFamily="18" charset="0"/>
              </a:rPr>
              <a:t># 18</a:t>
            </a:r>
          </a:p>
          <a:p>
            <a:r>
              <a:rPr lang="en-US" sz="3600" dirty="0" smtClean="0">
                <a:solidFill>
                  <a:srgbClr val="7030A0"/>
                </a:solidFill>
                <a:latin typeface="Times New Roman" pitchFamily="18" charset="0"/>
                <a:cs typeface="Times New Roman" pitchFamily="18" charset="0"/>
              </a:rPr>
              <a:t>print</a:t>
            </a:r>
            <a:r>
              <a:rPr lang="en-US" sz="3600" dirty="0" smtClean="0">
                <a:latin typeface="Times New Roman" pitchFamily="18" charset="0"/>
                <a:cs typeface="Times New Roman" pitchFamily="18" charset="0"/>
              </a:rPr>
              <a:t>(</a:t>
            </a:r>
            <a:r>
              <a:rPr lang="en-US" sz="3600" dirty="0" smtClean="0">
                <a:solidFill>
                  <a:schemeClr val="accent1"/>
                </a:solidFill>
                <a:latin typeface="Times New Roman" pitchFamily="18" charset="0"/>
                <a:cs typeface="Times New Roman" pitchFamily="18" charset="0"/>
              </a:rPr>
              <a:t>set</a:t>
            </a:r>
            <a:r>
              <a:rPr lang="en-US" sz="3600" dirty="0" smtClean="0">
                <a:latin typeface="Times New Roman" pitchFamily="18" charset="0"/>
                <a:cs typeface="Times New Roman" pitchFamily="18" charset="0"/>
              </a:rPr>
              <a:t>([2,4,6])) </a:t>
            </a:r>
            <a:r>
              <a:rPr lang="en-US" sz="3600" b="1" dirty="0" smtClean="0">
                <a:solidFill>
                  <a:schemeClr val="accent5"/>
                </a:solidFill>
                <a:latin typeface="Times New Roman" pitchFamily="18" charset="0"/>
                <a:cs typeface="Times New Roman" pitchFamily="18" charset="0"/>
              </a:rPr>
              <a:t># set({2, 4, 6})</a:t>
            </a:r>
          </a:p>
          <a:p>
            <a:r>
              <a:rPr lang="en-US" sz="3600" dirty="0" smtClean="0">
                <a:solidFill>
                  <a:srgbClr val="7030A0"/>
                </a:solidFill>
                <a:latin typeface="Times New Roman" pitchFamily="18" charset="0"/>
                <a:cs typeface="Times New Roman" pitchFamily="18" charset="0"/>
              </a:rPr>
              <a:t>print</a:t>
            </a:r>
            <a:r>
              <a:rPr lang="en-US" sz="3600" dirty="0" smtClean="0">
                <a:latin typeface="Times New Roman" pitchFamily="18" charset="0"/>
                <a:cs typeface="Times New Roman" pitchFamily="18" charset="0"/>
              </a:rPr>
              <a:t>(</a:t>
            </a:r>
            <a:r>
              <a:rPr lang="en-US" sz="3600" dirty="0" err="1" smtClean="0">
                <a:solidFill>
                  <a:schemeClr val="accent1"/>
                </a:solidFill>
                <a:latin typeface="Times New Roman" pitchFamily="18" charset="0"/>
                <a:cs typeface="Times New Roman" pitchFamily="18" charset="0"/>
              </a:rPr>
              <a:t>tuple</a:t>
            </a:r>
            <a:r>
              <a:rPr lang="en-US" sz="3600" dirty="0" smtClean="0">
                <a:latin typeface="Times New Roman" pitchFamily="18" charset="0"/>
                <a:cs typeface="Times New Roman" pitchFamily="18" charset="0"/>
              </a:rPr>
              <a:t>({3,5,7})) </a:t>
            </a:r>
            <a:r>
              <a:rPr lang="en-US" sz="3600" b="1" dirty="0" smtClean="0">
                <a:solidFill>
                  <a:schemeClr val="accent5"/>
                </a:solidFill>
                <a:latin typeface="Times New Roman" pitchFamily="18" charset="0"/>
                <a:cs typeface="Times New Roman" pitchFamily="18" charset="0"/>
              </a:rPr>
              <a:t># (3 , 5, 7)</a:t>
            </a:r>
          </a:p>
          <a:p>
            <a:r>
              <a:rPr lang="en-US" sz="3600" dirty="0" smtClean="0">
                <a:solidFill>
                  <a:srgbClr val="7030A0"/>
                </a:solidFill>
                <a:latin typeface="Times New Roman" pitchFamily="18" charset="0"/>
                <a:cs typeface="Times New Roman" pitchFamily="18" charset="0"/>
              </a:rPr>
              <a:t>print</a:t>
            </a:r>
            <a:r>
              <a:rPr lang="en-US" sz="3600" dirty="0" smtClean="0">
                <a:latin typeface="Times New Roman" pitchFamily="18" charset="0"/>
                <a:cs typeface="Times New Roman" pitchFamily="18" charset="0"/>
              </a:rPr>
              <a:t>(</a:t>
            </a:r>
            <a:r>
              <a:rPr lang="en-US" sz="3600" dirty="0" smtClean="0">
                <a:solidFill>
                  <a:schemeClr val="accent1"/>
                </a:solidFill>
                <a:latin typeface="Times New Roman" pitchFamily="18" charset="0"/>
                <a:cs typeface="Times New Roman" pitchFamily="18" charset="0"/>
              </a:rPr>
              <a:t>list</a:t>
            </a:r>
            <a:r>
              <a:rPr lang="en-US" sz="3600" dirty="0" smtClean="0">
                <a:latin typeface="Times New Roman" pitchFamily="18" charset="0"/>
                <a:cs typeface="Times New Roman" pitchFamily="18" charset="0"/>
              </a:rPr>
              <a:t>('</a:t>
            </a:r>
            <a:r>
              <a:rPr lang="en-US" sz="3600" dirty="0" smtClean="0">
                <a:solidFill>
                  <a:srgbClr val="FF0000"/>
                </a:solidFill>
                <a:latin typeface="Times New Roman" pitchFamily="18" charset="0"/>
                <a:cs typeface="Times New Roman" pitchFamily="18" charset="0"/>
              </a:rPr>
              <a:t>hello</a:t>
            </a:r>
            <a:r>
              <a:rPr lang="en-US" sz="3600" dirty="0" smtClean="0">
                <a:latin typeface="Times New Roman" pitchFamily="18" charset="0"/>
                <a:cs typeface="Times New Roman" pitchFamily="18" charset="0"/>
              </a:rPr>
              <a:t>')) </a:t>
            </a:r>
            <a:r>
              <a:rPr lang="en-US" sz="3600" b="1" dirty="0" smtClean="0">
                <a:solidFill>
                  <a:schemeClr val="accent5"/>
                </a:solidFill>
                <a:latin typeface="Times New Roman" pitchFamily="18" charset="0"/>
                <a:cs typeface="Times New Roman" pitchFamily="18" charset="0"/>
              </a:rPr>
              <a:t># ['h', 'e', 'l', 'l', 'o']</a:t>
            </a:r>
          </a:p>
          <a:p>
            <a:r>
              <a:rPr lang="en-US" sz="3600" dirty="0" smtClean="0">
                <a:solidFill>
                  <a:srgbClr val="7030A0"/>
                </a:solidFill>
                <a:latin typeface="Times New Roman" pitchFamily="18" charset="0"/>
                <a:cs typeface="Times New Roman" pitchFamily="18" charset="0"/>
              </a:rPr>
              <a:t>print</a:t>
            </a:r>
            <a:r>
              <a:rPr lang="en-US" sz="3600" dirty="0" smtClean="0">
                <a:latin typeface="Times New Roman" pitchFamily="18" charset="0"/>
                <a:cs typeface="Times New Roman" pitchFamily="18" charset="0"/>
              </a:rPr>
              <a:t>(</a:t>
            </a:r>
            <a:r>
              <a:rPr lang="en-US" sz="3600" dirty="0" err="1" smtClean="0">
                <a:solidFill>
                  <a:schemeClr val="accent1"/>
                </a:solidFill>
                <a:latin typeface="Times New Roman" pitchFamily="18" charset="0"/>
                <a:cs typeface="Times New Roman" pitchFamily="18" charset="0"/>
              </a:rPr>
              <a:t>dict</a:t>
            </a:r>
            <a:r>
              <a:rPr lang="en-US" sz="3600" dirty="0" smtClean="0">
                <a:latin typeface="Times New Roman" pitchFamily="18" charset="0"/>
                <a:cs typeface="Times New Roman" pitchFamily="18" charset="0"/>
              </a:rPr>
              <a:t>([[2,4],[1,3]])) </a:t>
            </a:r>
            <a:r>
              <a:rPr lang="en-US" sz="3600" b="1" dirty="0" smtClean="0">
                <a:solidFill>
                  <a:schemeClr val="accent5"/>
                </a:solidFill>
                <a:latin typeface="Times New Roman" pitchFamily="18" charset="0"/>
                <a:cs typeface="Times New Roman" pitchFamily="18" charset="0"/>
              </a:rPr>
              <a:t># {1: 3, 2: 4}</a:t>
            </a:r>
          </a:p>
          <a:p>
            <a:r>
              <a:rPr lang="en-US" sz="3600" dirty="0" smtClean="0">
                <a:solidFill>
                  <a:srgbClr val="7030A0"/>
                </a:solidFill>
                <a:latin typeface="Times New Roman" pitchFamily="18" charset="0"/>
                <a:cs typeface="Times New Roman" pitchFamily="18" charset="0"/>
              </a:rPr>
              <a:t>print</a:t>
            </a:r>
            <a:r>
              <a:rPr lang="en-US" sz="3600" dirty="0" smtClean="0">
                <a:latin typeface="Times New Roman" pitchFamily="18" charset="0"/>
                <a:cs typeface="Times New Roman" pitchFamily="18" charset="0"/>
              </a:rPr>
              <a:t>(</a:t>
            </a:r>
            <a:r>
              <a:rPr lang="en-US" sz="3600" dirty="0" err="1" smtClean="0">
                <a:solidFill>
                  <a:schemeClr val="accent1"/>
                </a:solidFill>
                <a:latin typeface="Times New Roman" pitchFamily="18" charset="0"/>
                <a:cs typeface="Times New Roman" pitchFamily="18" charset="0"/>
              </a:rPr>
              <a:t>dict</a:t>
            </a:r>
            <a:r>
              <a:rPr lang="en-US" sz="3600" dirty="0" smtClean="0">
                <a:latin typeface="Times New Roman" pitchFamily="18" charset="0"/>
                <a:cs typeface="Times New Roman" pitchFamily="18" charset="0"/>
              </a:rPr>
              <a:t>([(3,9),(4,16)])) </a:t>
            </a:r>
            <a:r>
              <a:rPr lang="en-US" sz="3600" b="1" dirty="0" smtClean="0">
                <a:solidFill>
                  <a:schemeClr val="accent5"/>
                </a:solidFill>
                <a:latin typeface="Times New Roman" pitchFamily="18" charset="0"/>
                <a:cs typeface="Times New Roman" pitchFamily="18" charset="0"/>
              </a:rPr>
              <a:t># {3: 9, 4: 16}</a:t>
            </a:r>
            <a:endParaRPr lang="en-US" sz="3600" b="1" dirty="0">
              <a:solidFill>
                <a:schemeClr val="accent5"/>
              </a:solidFill>
              <a:latin typeface="Times New Roman" pitchFamily="18" charset="0"/>
              <a:cs typeface="Times New Roman" pitchFamily="18" charset="0"/>
            </a:endParaRPr>
          </a:p>
        </p:txBody>
      </p:sp>
    </p:spTree>
    <p:extLst>
      <p:ext uri="{BB962C8B-B14F-4D97-AF65-F5344CB8AC3E}">
        <p14:creationId xmlns:p14="http://schemas.microsoft.com/office/powerpoint/2010/main" val="22770613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
            </a:r>
            <a:br>
              <a:rPr lang="en-US" dirty="0" smtClean="0"/>
            </a:br>
            <a:r>
              <a:rPr lang="en-US" dirty="0" smtClean="0"/>
              <a:t>Tuples</a:t>
            </a:r>
            <a:endParaRPr lang="en-US" dirty="0"/>
          </a:p>
        </p:txBody>
      </p:sp>
      <p:sp>
        <p:nvSpPr>
          <p:cNvPr id="3" name="Subtitle 2"/>
          <p:cNvSpPr>
            <a:spLocks noGrp="1"/>
          </p:cNvSpPr>
          <p:nvPr>
            <p:ph type="subTitle" idx="1"/>
          </p:nvPr>
        </p:nvSpPr>
        <p:spPr>
          <a:xfrm>
            <a:off x="711200" y="3575388"/>
            <a:ext cx="10472928" cy="1752600"/>
          </a:xfrm>
        </p:spPr>
        <p:txBody>
          <a:bodyPr>
            <a:noAutofit/>
          </a:bodyPr>
          <a:lstStyle/>
          <a:p>
            <a:endParaRPr lang="en-US" sz="3200" dirty="0"/>
          </a:p>
        </p:txBody>
      </p:sp>
    </p:spTree>
    <p:extLst>
      <p:ext uri="{BB962C8B-B14F-4D97-AF65-F5344CB8AC3E}">
        <p14:creationId xmlns:p14="http://schemas.microsoft.com/office/powerpoint/2010/main" val="22539277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r>
              <a:rPr lang="vi-VN" dirty="0" smtClean="0"/>
              <a:t>Cách tạo </a:t>
            </a:r>
            <a:r>
              <a:rPr lang="en-US" dirty="0" err="1" smtClean="0"/>
              <a:t>Tuple</a:t>
            </a:r>
            <a:endParaRPr lang="vi-VN" dirty="0" smtClean="0"/>
          </a:p>
          <a:p>
            <a:r>
              <a:rPr lang="vi-VN" dirty="0" smtClean="0"/>
              <a:t>Các hàm và toán tử trên </a:t>
            </a:r>
            <a:r>
              <a:rPr lang="en-US" dirty="0" err="1" smtClean="0"/>
              <a:t>Tuple</a:t>
            </a:r>
            <a:endParaRPr lang="vi-VN" dirty="0" smtClean="0"/>
          </a:p>
          <a:p>
            <a:endParaRPr lang="vi-VN" dirty="0" smtClean="0"/>
          </a:p>
        </p:txBody>
      </p:sp>
    </p:spTree>
    <p:extLst>
      <p:ext uri="{BB962C8B-B14F-4D97-AF65-F5344CB8AC3E}">
        <p14:creationId xmlns:p14="http://schemas.microsoft.com/office/powerpoint/2010/main" val="11994897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latin typeface="+mn-lt"/>
              </a:rPr>
              <a:t>Cách Tạo </a:t>
            </a:r>
            <a:r>
              <a:rPr lang="en-US" dirty="0" err="1" smtClean="0">
                <a:latin typeface="+mn-lt"/>
              </a:rPr>
              <a:t>Tuple</a:t>
            </a:r>
            <a:endParaRPr lang="en-US" dirty="0">
              <a:latin typeface="+mn-lt"/>
            </a:endParaRPr>
          </a:p>
        </p:txBody>
      </p:sp>
      <p:sp>
        <p:nvSpPr>
          <p:cNvPr id="3" name="Content Placeholder 2"/>
          <p:cNvSpPr>
            <a:spLocks noGrp="1"/>
          </p:cNvSpPr>
          <p:nvPr>
            <p:ph idx="1"/>
          </p:nvPr>
        </p:nvSpPr>
        <p:spPr/>
        <p:txBody>
          <a:bodyPr/>
          <a:lstStyle/>
          <a:p>
            <a:r>
              <a:rPr lang="en-US" b="1" dirty="0" err="1" smtClean="0"/>
              <a:t>Tuple</a:t>
            </a:r>
            <a:r>
              <a:rPr lang="en-US" b="1" dirty="0" smtClean="0"/>
              <a:t> (</a:t>
            </a:r>
            <a:r>
              <a:rPr lang="en-US" dirty="0" smtClean="0"/>
              <a:t>hay </a:t>
            </a:r>
            <a:r>
              <a:rPr lang="en-US" dirty="0" err="1" smtClean="0"/>
              <a:t>còn</a:t>
            </a:r>
            <a:r>
              <a:rPr lang="en-US" dirty="0" smtClean="0"/>
              <a:t> </a:t>
            </a:r>
            <a:r>
              <a:rPr lang="en-US" dirty="0" err="1" smtClean="0"/>
              <a:t>gọi</a:t>
            </a:r>
            <a:r>
              <a:rPr lang="en-US" dirty="0" smtClean="0"/>
              <a:t> </a:t>
            </a:r>
            <a:r>
              <a:rPr lang="en-US" dirty="0" err="1" smtClean="0"/>
              <a:t>là</a:t>
            </a:r>
            <a:r>
              <a:rPr lang="en-US" dirty="0" smtClean="0"/>
              <a:t> </a:t>
            </a:r>
            <a:r>
              <a:rPr lang="en-US" dirty="0" err="1" smtClean="0"/>
              <a:t>danh</a:t>
            </a:r>
            <a:r>
              <a:rPr lang="en-US" dirty="0" smtClean="0"/>
              <a:t> </a:t>
            </a:r>
            <a:r>
              <a:rPr lang="en-US" dirty="0" err="1" smtClean="0"/>
              <a:t>sách</a:t>
            </a:r>
            <a:r>
              <a:rPr lang="en-US" dirty="0" smtClean="0"/>
              <a:t> </a:t>
            </a:r>
            <a:r>
              <a:rPr lang="en-US" dirty="0" err="1" smtClean="0"/>
              <a:t>bất</a:t>
            </a:r>
            <a:r>
              <a:rPr lang="en-US" dirty="0" smtClean="0"/>
              <a:t> </a:t>
            </a:r>
            <a:r>
              <a:rPr lang="en-US" dirty="0" err="1" smtClean="0"/>
              <a:t>biến</a:t>
            </a:r>
            <a:r>
              <a:rPr lang="en-US" dirty="0" smtClean="0"/>
              <a:t> </a:t>
            </a:r>
            <a:r>
              <a:rPr lang="en-US" b="1" dirty="0" smtClean="0"/>
              <a:t>- Immutable List</a:t>
            </a:r>
            <a:r>
              <a:rPr lang="en-US" dirty="0" smtClean="0"/>
              <a:t>): </a:t>
            </a:r>
            <a:r>
              <a:rPr lang="vi-VN" dirty="0" smtClean="0"/>
              <a:t>là một chuỗi các phần tử có thứ tự giống như list. Sự khác biệt giữa list và tuple là chúng ta </a:t>
            </a:r>
            <a:r>
              <a:rPr lang="vi-VN" b="1" dirty="0" smtClean="0">
                <a:solidFill>
                  <a:srgbClr val="FF0000"/>
                </a:solidFill>
              </a:rPr>
              <a:t>không thể thay đổi các phần tử trong tuple khi đã gán</a:t>
            </a:r>
            <a:r>
              <a:rPr lang="vi-VN" dirty="0" smtClean="0"/>
              <a:t>, nhưng trong list thì các phần tử có thể thay đổi.</a:t>
            </a:r>
            <a:endParaRPr lang="en-US" dirty="0"/>
          </a:p>
        </p:txBody>
      </p:sp>
      <p:sp>
        <p:nvSpPr>
          <p:cNvPr id="11265" name="Rectangle 1"/>
          <p:cNvSpPr>
            <a:spLocks noChangeArrowheads="1"/>
          </p:cNvSpPr>
          <p:nvPr/>
        </p:nvSpPr>
        <p:spPr bwMode="auto">
          <a:xfrm>
            <a:off x="1040524" y="4051738"/>
            <a:ext cx="5126403" cy="2277547"/>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t =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print(type(t), </a:t>
            </a:r>
            <a:r>
              <a:rPr kumimoji="0" lang="en-US" sz="2800" b="0" i="0" u="none" strike="noStrike" cap="none" normalizeH="0" baseline="0" dirty="0" err="1" smtClean="0">
                <a:ln>
                  <a:noFill/>
                </a:ln>
                <a:solidFill>
                  <a:srgbClr val="333333"/>
                </a:solidFill>
                <a:effectLst/>
                <a:latin typeface="Consolas" pitchFamily="49" charset="0"/>
                <a:ea typeface="Menlo"/>
                <a:cs typeface="Consolas" pitchFamily="49" charset="0"/>
              </a:rPr>
              <a:t>len</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(t), 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 =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t = </a:t>
            </a:r>
            <a:r>
              <a:rPr kumimoji="0" lang="en-US" sz="2800" b="0" i="0" u="none" strike="noStrike" cap="none" normalizeH="0" baseline="0" dirty="0" err="1" smtClean="0">
                <a:ln>
                  <a:noFill/>
                </a:ln>
                <a:solidFill>
                  <a:srgbClr val="333333"/>
                </a:solidFill>
                <a:effectLst/>
                <a:latin typeface="Consolas" pitchFamily="49" charset="0"/>
                <a:ea typeface="Menlo"/>
                <a:cs typeface="Consolas" pitchFamily="49" charset="0"/>
              </a:rPr>
              <a:t>tuple</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print(type(t), </a:t>
            </a:r>
            <a:r>
              <a:rPr kumimoji="0" lang="en-US" sz="2800" b="0" i="0" u="none" strike="noStrike" cap="none" normalizeH="0" baseline="0" dirty="0" err="1" smtClean="0">
                <a:ln>
                  <a:noFill/>
                </a:ln>
                <a:solidFill>
                  <a:srgbClr val="333333"/>
                </a:solidFill>
                <a:effectLst/>
                <a:latin typeface="Consolas" pitchFamily="49" charset="0"/>
                <a:ea typeface="Menlo"/>
                <a:cs typeface="Consolas" pitchFamily="49" charset="0"/>
              </a:rPr>
              <a:t>len</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(t), t)</a:t>
            </a:r>
            <a:r>
              <a:rPr kumimoji="0" lang="en-US" sz="3600" b="0" i="0" u="none" strike="noStrike" cap="none" normalizeH="0" baseline="0" dirty="0" smtClean="0">
                <a:ln>
                  <a:noFill/>
                </a:ln>
                <a:solidFill>
                  <a:schemeClr val="tx1"/>
                </a:solidFill>
                <a:effectLst/>
                <a:latin typeface="Arial" pitchFamily="34" charset="0"/>
                <a:cs typeface="Arial" pitchFamily="34" charset="0"/>
              </a:rPr>
              <a:t> </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1266" name="Picture 2"/>
          <p:cNvPicPr>
            <a:picLocks noChangeAspect="1" noChangeArrowheads="1"/>
          </p:cNvPicPr>
          <p:nvPr/>
        </p:nvPicPr>
        <p:blipFill>
          <a:blip r:embed="rId2"/>
          <a:srcRect/>
          <a:stretch>
            <a:fillRect/>
          </a:stretch>
        </p:blipFill>
        <p:spPr bwMode="auto">
          <a:xfrm>
            <a:off x="6177953" y="4857586"/>
            <a:ext cx="5730268" cy="1180608"/>
          </a:xfrm>
          <a:prstGeom prst="rect">
            <a:avLst/>
          </a:prstGeom>
          <a:noFill/>
          <a:ln w="9525">
            <a:noFill/>
            <a:miter lim="800000"/>
            <a:headEnd/>
            <a:tailEnd/>
          </a:ln>
          <a:effectLst/>
        </p:spPr>
      </p:pic>
    </p:spTree>
    <p:extLst>
      <p:ext uri="{BB962C8B-B14F-4D97-AF65-F5344CB8AC3E}">
        <p14:creationId xmlns:p14="http://schemas.microsoft.com/office/powerpoint/2010/main" val="26351827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latin typeface="+mn-lt"/>
              </a:rPr>
              <a:t>Cách Tạo </a:t>
            </a:r>
            <a:r>
              <a:rPr lang="en-US" dirty="0" err="1" smtClean="0">
                <a:latin typeface="+mn-lt"/>
              </a:rPr>
              <a:t>Tuple</a:t>
            </a:r>
            <a:endParaRPr lang="en-US" dirty="0">
              <a:latin typeface="+mn-lt"/>
            </a:endParaRPr>
          </a:p>
        </p:txBody>
      </p:sp>
      <p:sp>
        <p:nvSpPr>
          <p:cNvPr id="3" name="Content Placeholder 2"/>
          <p:cNvSpPr>
            <a:spLocks noGrp="1"/>
          </p:cNvSpPr>
          <p:nvPr>
            <p:ph idx="1"/>
          </p:nvPr>
        </p:nvSpPr>
        <p:spPr/>
        <p:txBody>
          <a:bodyPr/>
          <a:lstStyle/>
          <a:p>
            <a:r>
              <a:rPr lang="en-US" b="1" dirty="0" err="1" smtClean="0"/>
              <a:t>Không</a:t>
            </a:r>
            <a:r>
              <a:rPr lang="en-US" b="1" dirty="0" smtClean="0"/>
              <a:t> </a:t>
            </a:r>
            <a:r>
              <a:rPr lang="en-US" b="1" dirty="0" err="1" smtClean="0"/>
              <a:t>thể</a:t>
            </a:r>
            <a:r>
              <a:rPr lang="en-US" b="1" dirty="0" smtClean="0"/>
              <a:t> </a:t>
            </a:r>
            <a:r>
              <a:rPr lang="en-US" b="1" dirty="0" err="1" smtClean="0"/>
              <a:t>thay</a:t>
            </a:r>
            <a:r>
              <a:rPr lang="en-US" b="1" dirty="0" smtClean="0"/>
              <a:t> </a:t>
            </a:r>
            <a:r>
              <a:rPr lang="en-US" b="1" dirty="0" err="1" smtClean="0"/>
              <a:t>đổi</a:t>
            </a:r>
            <a:r>
              <a:rPr lang="en-US" b="1" dirty="0" smtClean="0"/>
              <a:t> </a:t>
            </a:r>
            <a:r>
              <a:rPr lang="en-US" b="1" dirty="0" err="1" smtClean="0"/>
              <a:t>giá</a:t>
            </a:r>
            <a:r>
              <a:rPr lang="en-US" b="1" dirty="0" smtClean="0"/>
              <a:t> </a:t>
            </a:r>
            <a:r>
              <a:rPr lang="en-US" b="1" dirty="0" err="1" smtClean="0"/>
              <a:t>trị</a:t>
            </a:r>
            <a:r>
              <a:rPr lang="en-US" b="1" dirty="0" smtClean="0"/>
              <a:t> </a:t>
            </a:r>
            <a:r>
              <a:rPr lang="en-US" b="1" dirty="0" err="1" smtClean="0"/>
              <a:t>trong</a:t>
            </a:r>
            <a:r>
              <a:rPr lang="en-US" b="1" dirty="0" smtClean="0"/>
              <a:t> </a:t>
            </a:r>
            <a:r>
              <a:rPr lang="en-US" b="1" dirty="0" err="1" smtClean="0"/>
              <a:t>tuple</a:t>
            </a:r>
            <a:r>
              <a:rPr lang="en-US" b="1" dirty="0" smtClean="0"/>
              <a:t> </a:t>
            </a:r>
            <a:r>
              <a:rPr lang="en-US" b="1" dirty="0" err="1" smtClean="0"/>
              <a:t>khi</a:t>
            </a:r>
            <a:r>
              <a:rPr lang="en-US" b="1" dirty="0" smtClean="0"/>
              <a:t> </a:t>
            </a:r>
            <a:r>
              <a:rPr lang="en-US" b="1" dirty="0" err="1" smtClean="0"/>
              <a:t>đã</a:t>
            </a:r>
            <a:r>
              <a:rPr lang="en-US" b="1" dirty="0" smtClean="0"/>
              <a:t> </a:t>
            </a:r>
            <a:r>
              <a:rPr lang="en-US" b="1" dirty="0" err="1" smtClean="0"/>
              <a:t>gán</a:t>
            </a:r>
            <a:r>
              <a:rPr lang="en-US" b="1" dirty="0" smtClean="0"/>
              <a:t> </a:t>
            </a:r>
            <a:r>
              <a:rPr lang="en-US" dirty="0" smtClean="0"/>
              <a:t>(</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a:t>
            </a:r>
            <a:r>
              <a:rPr lang="en-US" dirty="0" err="1" smtClean="0"/>
              <a:t>chuỗi</a:t>
            </a:r>
            <a:r>
              <a:rPr lang="en-US" dirty="0" smtClean="0"/>
              <a:t>) </a:t>
            </a:r>
            <a:endParaRPr lang="en-US" dirty="0"/>
          </a:p>
        </p:txBody>
      </p:sp>
      <p:sp>
        <p:nvSpPr>
          <p:cNvPr id="3073" name="Rectangle 1"/>
          <p:cNvSpPr>
            <a:spLocks noChangeArrowheads="1"/>
          </p:cNvSpPr>
          <p:nvPr/>
        </p:nvSpPr>
        <p:spPr bwMode="auto">
          <a:xfrm>
            <a:off x="1072055" y="2842297"/>
            <a:ext cx="3746218" cy="1846659"/>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t =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print(t[</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0</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t[</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0</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 </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42</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800" b="0" i="1" u="none" strike="noStrike" cap="none" normalizeH="0" baseline="0" dirty="0" smtClean="0">
                <a:ln>
                  <a:noFill/>
                </a:ln>
                <a:solidFill>
                  <a:srgbClr val="999988"/>
                </a:solidFill>
                <a:effectLst/>
                <a:latin typeface="Consolas" pitchFamily="49" charset="0"/>
                <a:ea typeface="inherit"/>
                <a:cs typeface="Consolas" pitchFamily="49" charset="0"/>
              </a:rPr>
              <a:t># crash!</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print(t[</a:t>
            </a:r>
            <a:r>
              <a:rPr kumimoji="0" lang="en-US" sz="2800" b="0" i="0" u="none" strike="noStrike" cap="none" normalizeH="0" baseline="0" dirty="0" smtClean="0">
                <a:ln>
                  <a:noFill/>
                </a:ln>
                <a:solidFill>
                  <a:srgbClr val="008080"/>
                </a:solidFill>
                <a:effectLst/>
                <a:latin typeface="Consolas" pitchFamily="49" charset="0"/>
                <a:ea typeface="Menlo"/>
                <a:cs typeface="Consolas" pitchFamily="49" charset="0"/>
              </a:rPr>
              <a:t>0</a:t>
            </a:r>
            <a:r>
              <a:rPr kumimoji="0" lang="en-US" sz="28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3600" b="0" i="0" u="none" strike="noStrike" cap="none" normalizeH="0" baseline="0" dirty="0" smtClean="0">
                <a:ln>
                  <a:noFill/>
                </a:ln>
                <a:solidFill>
                  <a:schemeClr val="tx1"/>
                </a:solidFill>
                <a:effectLst/>
                <a:latin typeface="Arial" pitchFamily="34" charset="0"/>
                <a:cs typeface="Arial" pitchFamily="34" charset="0"/>
              </a:rPr>
              <a:t> </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74" name="Picture 2"/>
          <p:cNvPicPr>
            <a:picLocks noChangeAspect="1" noChangeArrowheads="1"/>
          </p:cNvPicPr>
          <p:nvPr/>
        </p:nvPicPr>
        <p:blipFill>
          <a:blip r:embed="rId2"/>
          <a:srcRect/>
          <a:stretch>
            <a:fillRect/>
          </a:stretch>
        </p:blipFill>
        <p:spPr bwMode="auto">
          <a:xfrm>
            <a:off x="1073251" y="4862942"/>
            <a:ext cx="8738926" cy="1239564"/>
          </a:xfrm>
          <a:prstGeom prst="rect">
            <a:avLst/>
          </a:prstGeom>
          <a:noFill/>
          <a:ln w="9525">
            <a:noFill/>
            <a:miter lim="800000"/>
            <a:headEnd/>
            <a:tailEnd/>
          </a:ln>
          <a:effectLst/>
        </p:spPr>
      </p:pic>
    </p:spTree>
    <p:extLst>
      <p:ext uri="{BB962C8B-B14F-4D97-AF65-F5344CB8AC3E}">
        <p14:creationId xmlns:p14="http://schemas.microsoft.com/office/powerpoint/2010/main" val="39325320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latin typeface="+mn-lt"/>
              </a:rPr>
              <a:t>Cách Tạo </a:t>
            </a:r>
            <a:r>
              <a:rPr lang="en-US" dirty="0" err="1" smtClean="0">
                <a:latin typeface="+mn-lt"/>
              </a:rPr>
              <a:t>Tuple</a:t>
            </a:r>
            <a:endParaRPr lang="en-US" dirty="0">
              <a:latin typeface="+mn-lt"/>
            </a:endParaRPr>
          </a:p>
        </p:txBody>
      </p:sp>
      <p:sp>
        <p:nvSpPr>
          <p:cNvPr id="3" name="Content Placeholder 2"/>
          <p:cNvSpPr>
            <a:spLocks noGrp="1"/>
          </p:cNvSpPr>
          <p:nvPr>
            <p:ph idx="1"/>
          </p:nvPr>
        </p:nvSpPr>
        <p:spPr/>
        <p:txBody>
          <a:bodyPr/>
          <a:lstStyle/>
          <a:p>
            <a:endParaRPr lang="en-US" dirty="0"/>
          </a:p>
        </p:txBody>
      </p:sp>
      <p:sp>
        <p:nvSpPr>
          <p:cNvPr id="2049" name="Rectangle 1"/>
          <p:cNvSpPr>
            <a:spLocks noChangeArrowheads="1"/>
          </p:cNvSpPr>
          <p:nvPr/>
        </p:nvSpPr>
        <p:spPr bwMode="auto">
          <a:xfrm>
            <a:off x="457200" y="1907628"/>
            <a:ext cx="4586192" cy="4862870"/>
          </a:xfrm>
          <a:prstGeom prst="rect">
            <a:avLst/>
          </a:prstGeom>
          <a:solidFill>
            <a:srgbClr val="F4FBF4"/>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t = (</a:t>
            </a:r>
            <a:r>
              <a:rPr kumimoji="0" lang="en-US" sz="2800" b="0" i="0" u="none" strike="noStrike" cap="none" normalizeH="0" baseline="0" dirty="0" smtClean="0">
                <a:ln>
                  <a:noFill/>
                </a:ln>
                <a:solidFill>
                  <a:srgbClr val="87711D"/>
                </a:solidFill>
                <a:effectLst/>
                <a:latin typeface="Arial Unicode MS" pitchFamily="34" charset="-128"/>
                <a:ea typeface="Menlo"/>
                <a:cs typeface="Arial" pitchFamily="34" charset="0"/>
              </a:rPr>
              <a:t>10</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800" b="0" i="0" u="none" strike="noStrike" cap="none" normalizeH="0" baseline="0" dirty="0" smtClean="0">
                <a:ln>
                  <a:noFill/>
                </a:ln>
                <a:solidFill>
                  <a:srgbClr val="29A329"/>
                </a:solidFill>
                <a:effectLst/>
                <a:latin typeface="Arial Unicode MS" pitchFamily="34" charset="-128"/>
                <a:ea typeface="Menlo"/>
                <a:cs typeface="Arial" pitchFamily="34" charset="0"/>
              </a:rPr>
              <a:t>"</a:t>
            </a:r>
            <a:r>
              <a:rPr kumimoji="0" lang="en-US" sz="2800" b="0" i="0" u="none" strike="noStrike" cap="none" normalizeH="0" baseline="0" dirty="0" err="1" smtClean="0">
                <a:ln>
                  <a:noFill/>
                </a:ln>
                <a:solidFill>
                  <a:srgbClr val="29A329"/>
                </a:solidFill>
                <a:effectLst/>
                <a:latin typeface="Arial Unicode MS" pitchFamily="34" charset="-128"/>
                <a:ea typeface="Menlo"/>
                <a:cs typeface="Arial" pitchFamily="34" charset="0"/>
              </a:rPr>
              <a:t>quan</a:t>
            </a:r>
            <a:r>
              <a:rPr kumimoji="0" lang="en-US" sz="2800" b="0" i="0" u="none" strike="noStrike" cap="none" normalizeH="0" baseline="0" dirty="0" smtClean="0">
                <a:ln>
                  <a:noFill/>
                </a:ln>
                <a:solidFill>
                  <a:srgbClr val="29A329"/>
                </a:solidFill>
                <a:effectLst/>
                <a:latin typeface="Arial Unicode MS" pitchFamily="34" charset="-128"/>
                <a:ea typeface="Menlo"/>
                <a:cs typeface="Arial" pitchFamily="34" charset="0"/>
              </a:rPr>
              <a:t> tri </a:t>
            </a:r>
            <a:r>
              <a:rPr kumimoji="0" lang="en-US" sz="2800" b="0" i="0" u="none" strike="noStrike" cap="none" normalizeH="0" baseline="0" dirty="0" err="1" smtClean="0">
                <a:ln>
                  <a:noFill/>
                </a:ln>
                <a:solidFill>
                  <a:srgbClr val="29A329"/>
                </a:solidFill>
                <a:effectLst/>
                <a:latin typeface="Arial Unicode MS" pitchFamily="34" charset="-128"/>
                <a:ea typeface="Menlo"/>
                <a:cs typeface="Arial" pitchFamily="34" charset="0"/>
              </a:rPr>
              <a:t>mang</a:t>
            </a:r>
            <a:r>
              <a:rPr kumimoji="0" lang="en-US" sz="2800" b="0" i="0" u="none" strike="noStrike" cap="none" normalizeH="0" baseline="0" dirty="0" smtClean="0">
                <a:ln>
                  <a:noFill/>
                </a:ln>
                <a:solidFill>
                  <a:srgbClr val="29A329"/>
                </a:solidFill>
                <a:effectLst/>
                <a:latin typeface="Arial Unicode MS" pitchFamily="34" charset="-128"/>
                <a:ea typeface="Menlo"/>
                <a:cs typeface="Arial" pitchFamily="34" charset="0"/>
              </a:rPr>
              <a:t>"</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800" b="0" i="0" u="none" strike="noStrike" cap="none" normalizeH="0" baseline="0" dirty="0" smtClean="0">
                <a:ln>
                  <a:noFill/>
                </a:ln>
                <a:solidFill>
                  <a:srgbClr val="87711D"/>
                </a:solidFill>
                <a:effectLst/>
                <a:latin typeface="Arial Unicode MS" pitchFamily="34" charset="-128"/>
                <a:ea typeface="Menlo"/>
                <a:cs typeface="Arial" pitchFamily="34" charset="0"/>
              </a:rPr>
              <a:t>2j</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#t[0:2] = (10, '</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quan</a:t>
            </a: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tri </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mang</a:t>
            </a: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AD2BEE"/>
                </a:solidFill>
                <a:effectLst/>
                <a:latin typeface="Arial Unicode MS" pitchFamily="34" charset="-128"/>
                <a:ea typeface="Menlo"/>
                <a:cs typeface="Arial" pitchFamily="34" charset="0"/>
              </a:rPr>
              <a:t>print</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2800" b="0" i="0" u="none" strike="noStrike" cap="none" normalizeH="0" baseline="0" dirty="0" smtClean="0">
                <a:ln>
                  <a:noFill/>
                </a:ln>
                <a:solidFill>
                  <a:srgbClr val="29A329"/>
                </a:solidFill>
                <a:effectLst/>
                <a:latin typeface="Arial Unicode MS" pitchFamily="34" charset="-128"/>
                <a:ea typeface="Menlo"/>
                <a:cs typeface="Arial" pitchFamily="34" charset="0"/>
              </a:rPr>
              <a:t>"t[0:2] = "</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t[</a:t>
            </a:r>
            <a:r>
              <a:rPr kumimoji="0" lang="en-US" sz="2800" b="0" i="0" u="none" strike="noStrike" cap="none" normalizeH="0" baseline="0" dirty="0" smtClean="0">
                <a:ln>
                  <a:noFill/>
                </a:ln>
                <a:solidFill>
                  <a:srgbClr val="87711D"/>
                </a:solidFill>
                <a:effectLst/>
                <a:latin typeface="Arial Unicode MS" pitchFamily="34" charset="-128"/>
                <a:ea typeface="Menlo"/>
                <a:cs typeface="Arial" pitchFamily="34" charset="0"/>
              </a:rPr>
              <a:t>0</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2800" b="0" i="0" u="none" strike="noStrike" cap="none" normalizeH="0" baseline="0" dirty="0" smtClean="0">
                <a:ln>
                  <a:noFill/>
                </a:ln>
                <a:solidFill>
                  <a:srgbClr val="87711D"/>
                </a:solidFill>
                <a:effectLst/>
                <a:latin typeface="Arial Unicode MS" pitchFamily="34" charset="-128"/>
                <a:ea typeface="Menlo"/>
                <a:cs typeface="Arial" pitchFamily="34" charset="0"/>
              </a:rPr>
              <a:t>2</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3600" b="0" i="0" u="none" strike="noStrike" cap="none" normalizeH="0" baseline="0" dirty="0" smtClean="0">
                <a:ln>
                  <a:noFill/>
                </a:ln>
                <a:solidFill>
                  <a:schemeClr val="tx1"/>
                </a:solidFill>
                <a:effectLst/>
                <a:latin typeface="Arial" pitchFamily="34" charset="0"/>
                <a:cs typeface="Arial" pitchFamily="34" charset="0"/>
              </a:rPr>
              <a:t> </a:t>
            </a:r>
          </a:p>
          <a:p>
            <a:pPr lvl="0" fontAlgn="base">
              <a:spcBef>
                <a:spcPct val="0"/>
              </a:spcBef>
              <a:spcAft>
                <a:spcPct val="0"/>
              </a:spcAft>
            </a:pPr>
            <a:r>
              <a:rPr lang="en-US" sz="2800" dirty="0" smtClean="0">
                <a:solidFill>
                  <a:srgbClr val="809980"/>
                </a:solidFill>
                <a:latin typeface="Arial Unicode MS" pitchFamily="34" charset="-128"/>
                <a:ea typeface="Menlo"/>
                <a:cs typeface="Arial" pitchFamily="34" charset="0"/>
              </a:rPr>
              <a:t># </a:t>
            </a:r>
            <a:r>
              <a:rPr lang="en-US" sz="2800" dirty="0" err="1" smtClean="0">
                <a:solidFill>
                  <a:srgbClr val="809980"/>
                </a:solidFill>
                <a:latin typeface="Arial Unicode MS" pitchFamily="34" charset="-128"/>
                <a:ea typeface="Menlo"/>
                <a:cs typeface="Arial" pitchFamily="34" charset="0"/>
              </a:rPr>
              <a:t>Tuple</a:t>
            </a:r>
            <a:r>
              <a:rPr lang="en-US" sz="2800" dirty="0" smtClean="0">
                <a:solidFill>
                  <a:srgbClr val="809980"/>
                </a:solidFill>
                <a:latin typeface="Arial Unicode MS" pitchFamily="34" charset="-128"/>
                <a:ea typeface="Menlo"/>
                <a:cs typeface="Arial" pitchFamily="34" charset="0"/>
              </a:rPr>
              <a:t> </a:t>
            </a:r>
            <a:r>
              <a:rPr lang="en-US" sz="2800" dirty="0" err="1" smtClean="0">
                <a:solidFill>
                  <a:srgbClr val="809980"/>
                </a:solidFill>
                <a:latin typeface="Arial Unicode MS" pitchFamily="34" charset="-128"/>
                <a:ea typeface="Menlo"/>
                <a:cs typeface="Arial" pitchFamily="34" charset="0"/>
              </a:rPr>
              <a:t>rỗng</a:t>
            </a:r>
            <a:r>
              <a:rPr lang="en-US" sz="2800" dirty="0" smtClean="0">
                <a:solidFill>
                  <a:srgbClr val="131513"/>
                </a:solidFill>
                <a:latin typeface="Arial Unicode MS" pitchFamily="34" charset="-128"/>
                <a:ea typeface="Menlo"/>
                <a:cs typeface="Arial" pitchFamily="34" charset="0"/>
              </a:rPr>
              <a:t> </a:t>
            </a:r>
          </a:p>
          <a:p>
            <a:pPr lvl="0" fontAlgn="base">
              <a:spcBef>
                <a:spcPct val="0"/>
              </a:spcBef>
              <a:spcAft>
                <a:spcPct val="0"/>
              </a:spcAft>
            </a:pPr>
            <a:r>
              <a:rPr lang="en-US" sz="2800" dirty="0" smtClean="0">
                <a:solidFill>
                  <a:srgbClr val="809980"/>
                </a:solidFill>
                <a:latin typeface="Arial Unicode MS" pitchFamily="34" charset="-128"/>
                <a:ea typeface="Menlo"/>
                <a:cs typeface="Arial" pitchFamily="34" charset="0"/>
              </a:rPr>
              <a:t># Output: ()</a:t>
            </a:r>
          </a:p>
          <a:p>
            <a:pPr lvl="0" fontAlgn="base">
              <a:spcBef>
                <a:spcPct val="0"/>
              </a:spcBef>
              <a:spcAft>
                <a:spcPct val="0"/>
              </a:spcAft>
            </a:pPr>
            <a:r>
              <a:rPr lang="en-US" sz="2800" dirty="0" err="1" smtClean="0">
                <a:solidFill>
                  <a:srgbClr val="131513"/>
                </a:solidFill>
                <a:latin typeface="Arial Unicode MS" pitchFamily="34" charset="-128"/>
                <a:ea typeface="Menlo"/>
                <a:cs typeface="Arial" pitchFamily="34" charset="0"/>
              </a:rPr>
              <a:t>my_tuple</a:t>
            </a:r>
            <a:r>
              <a:rPr lang="en-US" sz="2800" dirty="0" smtClean="0">
                <a:solidFill>
                  <a:srgbClr val="131513"/>
                </a:solidFill>
                <a:latin typeface="Arial Unicode MS" pitchFamily="34" charset="-128"/>
                <a:ea typeface="Menlo"/>
                <a:cs typeface="Arial" pitchFamily="34" charset="0"/>
              </a:rPr>
              <a:t> = ()</a:t>
            </a:r>
          </a:p>
          <a:p>
            <a:pPr lvl="0" fontAlgn="base">
              <a:spcBef>
                <a:spcPct val="0"/>
              </a:spcBef>
              <a:spcAft>
                <a:spcPct val="0"/>
              </a:spcAft>
            </a:pPr>
            <a:r>
              <a:rPr lang="en-US" sz="2800" dirty="0" smtClean="0">
                <a:solidFill>
                  <a:srgbClr val="AD2BEE"/>
                </a:solidFill>
                <a:latin typeface="Arial Unicode MS" pitchFamily="34" charset="-128"/>
                <a:ea typeface="Menlo"/>
                <a:cs typeface="Arial" pitchFamily="34" charset="0"/>
              </a:rPr>
              <a:t>print</a:t>
            </a:r>
            <a:r>
              <a:rPr lang="en-US" sz="2800" dirty="0" smtClean="0">
                <a:solidFill>
                  <a:srgbClr val="131513"/>
                </a:solidFill>
                <a:latin typeface="Arial Unicode MS" pitchFamily="34" charset="-128"/>
                <a:ea typeface="Menlo"/>
                <a:cs typeface="Arial" pitchFamily="34" charset="0"/>
              </a:rPr>
              <a:t>(</a:t>
            </a:r>
            <a:r>
              <a:rPr lang="en-US" sz="2800" dirty="0" err="1" smtClean="0">
                <a:solidFill>
                  <a:srgbClr val="131513"/>
                </a:solidFill>
                <a:latin typeface="Arial Unicode MS" pitchFamily="34" charset="-128"/>
                <a:ea typeface="Menlo"/>
                <a:cs typeface="Arial" pitchFamily="34" charset="0"/>
              </a:rPr>
              <a:t>my_tuple</a:t>
            </a:r>
            <a:r>
              <a:rPr lang="en-US" sz="2800" dirty="0" smtClean="0">
                <a:solidFill>
                  <a:srgbClr val="131513"/>
                </a:solidFill>
                <a:latin typeface="Arial Unicode MS" pitchFamily="34" charset="-128"/>
                <a:ea typeface="Menlo"/>
                <a:cs typeface="Arial" pitchFamily="34" charset="0"/>
              </a:rPr>
              <a:t>) </a:t>
            </a:r>
          </a:p>
          <a:p>
            <a:pPr lvl="0" fontAlgn="base">
              <a:spcBef>
                <a:spcPct val="0"/>
              </a:spcBef>
              <a:spcAft>
                <a:spcPct val="0"/>
              </a:spcAft>
            </a:pPr>
            <a:r>
              <a:rPr lang="en-US" sz="2800" dirty="0" smtClean="0">
                <a:solidFill>
                  <a:srgbClr val="809980"/>
                </a:solidFill>
                <a:latin typeface="Arial Unicode MS" pitchFamily="34" charset="-128"/>
                <a:ea typeface="Menlo"/>
                <a:cs typeface="Arial" pitchFamily="34" charset="0"/>
              </a:rPr>
              <a:t># </a:t>
            </a:r>
            <a:r>
              <a:rPr lang="en-US" sz="2800" dirty="0" err="1" smtClean="0">
                <a:solidFill>
                  <a:srgbClr val="809980"/>
                </a:solidFill>
                <a:latin typeface="Arial Unicode MS" pitchFamily="34" charset="-128"/>
                <a:ea typeface="Menlo"/>
                <a:cs typeface="Arial" pitchFamily="34" charset="0"/>
              </a:rPr>
              <a:t>tuple</a:t>
            </a:r>
            <a:r>
              <a:rPr lang="en-US" sz="2800" dirty="0" smtClean="0">
                <a:solidFill>
                  <a:srgbClr val="809980"/>
                </a:solidFill>
                <a:latin typeface="Arial Unicode MS" pitchFamily="34" charset="-128"/>
                <a:ea typeface="Menlo"/>
                <a:cs typeface="Arial" pitchFamily="34" charset="0"/>
              </a:rPr>
              <a:t> </a:t>
            </a:r>
            <a:r>
              <a:rPr lang="en-US" sz="2800" dirty="0" err="1" smtClean="0">
                <a:solidFill>
                  <a:srgbClr val="809980"/>
                </a:solidFill>
                <a:latin typeface="Arial Unicode MS" pitchFamily="34" charset="-128"/>
                <a:ea typeface="Menlo"/>
                <a:cs typeface="Arial" pitchFamily="34" charset="0"/>
              </a:rPr>
              <a:t>số</a:t>
            </a:r>
            <a:r>
              <a:rPr lang="en-US" sz="2800" dirty="0" smtClean="0">
                <a:solidFill>
                  <a:srgbClr val="809980"/>
                </a:solidFill>
                <a:latin typeface="Arial Unicode MS" pitchFamily="34" charset="-128"/>
                <a:ea typeface="Menlo"/>
                <a:cs typeface="Arial" pitchFamily="34" charset="0"/>
              </a:rPr>
              <a:t> </a:t>
            </a:r>
            <a:r>
              <a:rPr lang="en-US" sz="2800" dirty="0" err="1" smtClean="0">
                <a:solidFill>
                  <a:srgbClr val="809980"/>
                </a:solidFill>
                <a:latin typeface="Arial Unicode MS" pitchFamily="34" charset="-128"/>
                <a:ea typeface="Menlo"/>
                <a:cs typeface="Arial" pitchFamily="34" charset="0"/>
              </a:rPr>
              <a:t>nguyên</a:t>
            </a:r>
            <a:endParaRPr lang="en-US" sz="2800" dirty="0" smtClean="0">
              <a:solidFill>
                <a:srgbClr val="809980"/>
              </a:solidFill>
              <a:latin typeface="Arial Unicode MS" pitchFamily="34" charset="-128"/>
              <a:ea typeface="Menlo"/>
              <a:cs typeface="Arial" pitchFamily="34" charset="0"/>
            </a:endParaRPr>
          </a:p>
          <a:p>
            <a:pPr lvl="0" fontAlgn="base">
              <a:spcBef>
                <a:spcPct val="0"/>
              </a:spcBef>
              <a:spcAft>
                <a:spcPct val="0"/>
              </a:spcAft>
            </a:pPr>
            <a:r>
              <a:rPr lang="en-US" sz="2800" dirty="0" smtClean="0">
                <a:solidFill>
                  <a:srgbClr val="809980"/>
                </a:solidFill>
                <a:latin typeface="Arial Unicode MS" pitchFamily="34" charset="-128"/>
                <a:ea typeface="Menlo"/>
                <a:cs typeface="Arial" pitchFamily="34" charset="0"/>
              </a:rPr>
              <a:t># Output: (2, 4, 16, 256)</a:t>
            </a:r>
          </a:p>
          <a:p>
            <a:pPr lvl="0" fontAlgn="base">
              <a:spcBef>
                <a:spcPct val="0"/>
              </a:spcBef>
              <a:spcAft>
                <a:spcPct val="0"/>
              </a:spcAft>
            </a:pPr>
            <a:r>
              <a:rPr lang="en-US" sz="2800" dirty="0" err="1" smtClean="0">
                <a:solidFill>
                  <a:srgbClr val="131513"/>
                </a:solidFill>
                <a:latin typeface="Arial Unicode MS" pitchFamily="34" charset="-128"/>
                <a:ea typeface="Menlo"/>
                <a:cs typeface="Arial" pitchFamily="34" charset="0"/>
              </a:rPr>
              <a:t>my_tuple</a:t>
            </a:r>
            <a:r>
              <a:rPr lang="en-US" sz="2800" dirty="0" smtClean="0">
                <a:solidFill>
                  <a:srgbClr val="131513"/>
                </a:solidFill>
                <a:latin typeface="Arial Unicode MS" pitchFamily="34" charset="-128"/>
                <a:ea typeface="Menlo"/>
                <a:cs typeface="Arial" pitchFamily="34" charset="0"/>
              </a:rPr>
              <a:t> = (</a:t>
            </a:r>
            <a:r>
              <a:rPr lang="en-US" sz="2800" dirty="0" smtClean="0">
                <a:solidFill>
                  <a:srgbClr val="87711D"/>
                </a:solidFill>
                <a:latin typeface="Arial Unicode MS" pitchFamily="34" charset="-128"/>
                <a:ea typeface="Menlo"/>
                <a:cs typeface="Arial" pitchFamily="34" charset="0"/>
              </a:rPr>
              <a:t>2</a:t>
            </a:r>
            <a:r>
              <a:rPr lang="en-US" sz="2800" dirty="0" smtClean="0">
                <a:solidFill>
                  <a:srgbClr val="131513"/>
                </a:solidFill>
                <a:latin typeface="Arial Unicode MS" pitchFamily="34" charset="-128"/>
                <a:ea typeface="Menlo"/>
                <a:cs typeface="Arial" pitchFamily="34" charset="0"/>
              </a:rPr>
              <a:t>, </a:t>
            </a:r>
            <a:r>
              <a:rPr lang="en-US" sz="2800" dirty="0" smtClean="0">
                <a:solidFill>
                  <a:srgbClr val="87711D"/>
                </a:solidFill>
                <a:latin typeface="Arial Unicode MS" pitchFamily="34" charset="-128"/>
                <a:ea typeface="Menlo"/>
                <a:cs typeface="Arial" pitchFamily="34" charset="0"/>
              </a:rPr>
              <a:t>4</a:t>
            </a:r>
            <a:r>
              <a:rPr lang="en-US" sz="2800" dirty="0" smtClean="0">
                <a:solidFill>
                  <a:srgbClr val="131513"/>
                </a:solidFill>
                <a:latin typeface="Arial Unicode MS" pitchFamily="34" charset="-128"/>
                <a:ea typeface="Menlo"/>
                <a:cs typeface="Arial" pitchFamily="34" charset="0"/>
              </a:rPr>
              <a:t>, </a:t>
            </a:r>
            <a:r>
              <a:rPr lang="en-US" sz="2800" dirty="0" smtClean="0">
                <a:solidFill>
                  <a:srgbClr val="87711D"/>
                </a:solidFill>
                <a:latin typeface="Arial Unicode MS" pitchFamily="34" charset="-128"/>
                <a:ea typeface="Menlo"/>
                <a:cs typeface="Arial" pitchFamily="34" charset="0"/>
              </a:rPr>
              <a:t>16</a:t>
            </a:r>
            <a:r>
              <a:rPr lang="en-US" sz="2800" dirty="0" smtClean="0">
                <a:solidFill>
                  <a:srgbClr val="131513"/>
                </a:solidFill>
                <a:latin typeface="Arial Unicode MS" pitchFamily="34" charset="-128"/>
                <a:ea typeface="Menlo"/>
                <a:cs typeface="Arial" pitchFamily="34" charset="0"/>
              </a:rPr>
              <a:t>, </a:t>
            </a:r>
            <a:r>
              <a:rPr lang="en-US" sz="2800" dirty="0" smtClean="0">
                <a:solidFill>
                  <a:srgbClr val="87711D"/>
                </a:solidFill>
                <a:latin typeface="Arial Unicode MS" pitchFamily="34" charset="-128"/>
                <a:ea typeface="Menlo"/>
                <a:cs typeface="Arial" pitchFamily="34" charset="0"/>
              </a:rPr>
              <a:t>256</a:t>
            </a:r>
            <a:r>
              <a:rPr lang="en-US" sz="2800" dirty="0" smtClean="0">
                <a:solidFill>
                  <a:srgbClr val="131513"/>
                </a:solidFill>
                <a:latin typeface="Arial Unicode MS" pitchFamily="34" charset="-128"/>
                <a:ea typeface="Menlo"/>
                <a:cs typeface="Arial" pitchFamily="34" charset="0"/>
              </a:rPr>
              <a:t>)</a:t>
            </a:r>
          </a:p>
          <a:p>
            <a:pPr lvl="0" fontAlgn="base">
              <a:spcBef>
                <a:spcPct val="0"/>
              </a:spcBef>
              <a:spcAft>
                <a:spcPct val="0"/>
              </a:spcAft>
            </a:pPr>
            <a:r>
              <a:rPr lang="en-US" sz="2800" dirty="0" smtClean="0">
                <a:solidFill>
                  <a:srgbClr val="AD2BEE"/>
                </a:solidFill>
                <a:latin typeface="Arial Unicode MS" pitchFamily="34" charset="-128"/>
                <a:ea typeface="Menlo"/>
                <a:cs typeface="Arial" pitchFamily="34" charset="0"/>
              </a:rPr>
              <a:t>print</a:t>
            </a:r>
            <a:r>
              <a:rPr lang="en-US" sz="2800" dirty="0" smtClean="0">
                <a:solidFill>
                  <a:srgbClr val="131513"/>
                </a:solidFill>
                <a:latin typeface="Arial Unicode MS" pitchFamily="34" charset="-128"/>
                <a:ea typeface="Menlo"/>
                <a:cs typeface="Arial" pitchFamily="34" charset="0"/>
              </a:rPr>
              <a:t>(</a:t>
            </a:r>
            <a:r>
              <a:rPr lang="en-US" sz="2800" dirty="0" err="1" smtClean="0">
                <a:solidFill>
                  <a:srgbClr val="131513"/>
                </a:solidFill>
                <a:latin typeface="Arial Unicode MS" pitchFamily="34" charset="-128"/>
                <a:ea typeface="Menlo"/>
                <a:cs typeface="Arial" pitchFamily="34" charset="0"/>
              </a:rPr>
              <a:t>my_tuple</a:t>
            </a:r>
            <a:r>
              <a:rPr lang="en-US" sz="2800" dirty="0" smtClean="0">
                <a:solidFill>
                  <a:srgbClr val="131513"/>
                </a:solidFill>
                <a:latin typeface="Arial Unicode MS" pitchFamily="34" charset="-128"/>
                <a:ea typeface="Menlo"/>
                <a:cs typeface="Arial" pitchFamily="34" charset="0"/>
              </a:rPr>
              <a:t>) </a:t>
            </a:r>
            <a:endParaRPr kumimoji="0" lang="en-US" sz="60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0" name="Rectangle 2"/>
          <p:cNvSpPr>
            <a:spLocks noChangeArrowheads="1"/>
          </p:cNvSpPr>
          <p:nvPr/>
        </p:nvSpPr>
        <p:spPr bwMode="auto">
          <a:xfrm>
            <a:off x="5360284" y="47291"/>
            <a:ext cx="6747641" cy="6771084"/>
          </a:xfrm>
          <a:prstGeom prst="rect">
            <a:avLst/>
          </a:prstGeom>
          <a:solidFill>
            <a:srgbClr val="F4FBF4"/>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000" b="0" i="0" u="none" strike="noStrike" cap="none" normalizeH="0" baseline="0" dirty="0" err="1" smtClean="0">
                <a:ln>
                  <a:noFill/>
                </a:ln>
                <a:solidFill>
                  <a:srgbClr val="809980"/>
                </a:solidFill>
                <a:effectLst/>
                <a:latin typeface="Arial Unicode MS" pitchFamily="34" charset="-128"/>
                <a:ea typeface="Menlo"/>
                <a:cs typeface="Arial" pitchFamily="34" charset="0"/>
              </a:rPr>
              <a:t>tuple</a:t>
            </a: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000" b="0" i="0" u="none" strike="noStrike" cap="none" normalizeH="0" baseline="0" dirty="0" err="1" smtClean="0">
                <a:ln>
                  <a:noFill/>
                </a:ln>
                <a:solidFill>
                  <a:srgbClr val="809980"/>
                </a:solidFill>
                <a:effectLst/>
                <a:latin typeface="Arial Unicode MS" pitchFamily="34" charset="-128"/>
                <a:ea typeface="Menlo"/>
                <a:cs typeface="Arial" pitchFamily="34" charset="0"/>
              </a:rPr>
              <a:t>có</a:t>
            </a: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000" b="0" i="0" u="none" strike="noStrike" cap="none" normalizeH="0" baseline="0" dirty="0" err="1" smtClean="0">
                <a:ln>
                  <a:noFill/>
                </a:ln>
                <a:solidFill>
                  <a:srgbClr val="809980"/>
                </a:solidFill>
                <a:effectLst/>
                <a:latin typeface="Arial Unicode MS" pitchFamily="34" charset="-128"/>
                <a:ea typeface="Menlo"/>
                <a:cs typeface="Arial" pitchFamily="34" charset="0"/>
              </a:rPr>
              <a:t>nhiều</a:t>
            </a: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000" b="0" i="0" u="none" strike="noStrike" cap="none" normalizeH="0" baseline="0" dirty="0" err="1" smtClean="0">
                <a:ln>
                  <a:noFill/>
                </a:ln>
                <a:solidFill>
                  <a:srgbClr val="809980"/>
                </a:solidFill>
                <a:effectLst/>
                <a:latin typeface="Arial Unicode MS" pitchFamily="34" charset="-128"/>
                <a:ea typeface="Menlo"/>
                <a:cs typeface="Arial" pitchFamily="34" charset="0"/>
              </a:rPr>
              <a:t>kiểu</a:t>
            </a: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000" b="0" i="0" u="none" strike="noStrike" cap="none" normalizeH="0" baseline="0" dirty="0" err="1" smtClean="0">
                <a:ln>
                  <a:noFill/>
                </a:ln>
                <a:solidFill>
                  <a:srgbClr val="809980"/>
                </a:solidFill>
                <a:effectLst/>
                <a:latin typeface="Arial Unicode MS" pitchFamily="34" charset="-128"/>
                <a:ea typeface="Menlo"/>
                <a:cs typeface="Arial" pitchFamily="34" charset="0"/>
              </a:rPr>
              <a:t>dữ</a:t>
            </a: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000" b="0" i="0" u="none" strike="noStrike" cap="none" normalizeH="0" baseline="0" dirty="0" err="1" smtClean="0">
                <a:ln>
                  <a:noFill/>
                </a:ln>
                <a:solidFill>
                  <a:srgbClr val="809980"/>
                </a:solidFill>
                <a:effectLst/>
                <a:latin typeface="Arial Unicode MS" pitchFamily="34" charset="-128"/>
                <a:ea typeface="Menlo"/>
                <a:cs typeface="Arial" pitchFamily="34" charset="0"/>
              </a:rPr>
              <a:t>liệu</a:t>
            </a:r>
            <a:endPar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Output: (10, "Quantrimang.com", 3.5)</a:t>
            </a: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131513"/>
                </a:solidFill>
                <a:effectLst/>
                <a:latin typeface="Arial Unicode MS" pitchFamily="34" charset="-128"/>
                <a:ea typeface="Menlo"/>
                <a:cs typeface="Arial" pitchFamily="34" charset="0"/>
              </a:rPr>
              <a:t>my_tuple</a:t>
            </a: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 = (</a:t>
            </a:r>
            <a:r>
              <a:rPr kumimoji="0" lang="en-US" sz="2000" b="0" i="0" u="none" strike="noStrike" cap="none" normalizeH="0" baseline="0" dirty="0" smtClean="0">
                <a:ln>
                  <a:noFill/>
                </a:ln>
                <a:solidFill>
                  <a:srgbClr val="87711D"/>
                </a:solidFill>
                <a:effectLst/>
                <a:latin typeface="Arial Unicode MS" pitchFamily="34" charset="-128"/>
                <a:ea typeface="Menlo"/>
                <a:cs typeface="Arial" pitchFamily="34" charset="0"/>
              </a:rPr>
              <a:t>10</a:t>
            </a: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000" b="0" i="0" u="none" strike="noStrike" cap="none" normalizeH="0" baseline="0" dirty="0" smtClean="0">
                <a:ln>
                  <a:noFill/>
                </a:ln>
                <a:solidFill>
                  <a:srgbClr val="29A329"/>
                </a:solidFill>
                <a:effectLst/>
                <a:latin typeface="Arial Unicode MS" pitchFamily="34" charset="-128"/>
                <a:ea typeface="Menlo"/>
                <a:cs typeface="Arial" pitchFamily="34" charset="0"/>
              </a:rPr>
              <a:t>"Quantrimang.com"</a:t>
            </a: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000" b="0" i="0" u="none" strike="noStrike" cap="none" normalizeH="0" baseline="0" dirty="0" smtClean="0">
                <a:ln>
                  <a:noFill/>
                </a:ln>
                <a:solidFill>
                  <a:srgbClr val="87711D"/>
                </a:solidFill>
                <a:effectLst/>
                <a:latin typeface="Arial Unicode MS" pitchFamily="34" charset="-128"/>
                <a:ea typeface="Menlo"/>
                <a:cs typeface="Arial" pitchFamily="34" charset="0"/>
              </a:rPr>
              <a:t>3.5</a:t>
            </a: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AD2BEE"/>
                </a:solidFill>
                <a:effectLst/>
                <a:latin typeface="Arial Unicode MS" pitchFamily="34" charset="-128"/>
                <a:ea typeface="Menlo"/>
                <a:cs typeface="Arial" pitchFamily="34" charset="0"/>
              </a:rPr>
              <a:t>print</a:t>
            </a: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2000" b="0" i="0" u="none" strike="noStrike" cap="none" normalizeH="0" baseline="0" dirty="0" err="1" smtClean="0">
                <a:ln>
                  <a:noFill/>
                </a:ln>
                <a:solidFill>
                  <a:srgbClr val="131513"/>
                </a:solidFill>
                <a:effectLst/>
                <a:latin typeface="Arial Unicode MS" pitchFamily="34" charset="-128"/>
                <a:ea typeface="Menlo"/>
                <a:cs typeface="Arial" pitchFamily="34" charset="0"/>
              </a:rPr>
              <a:t>my_tuple</a:t>
            </a: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000" b="0" i="0" u="none" strike="noStrike" cap="none" normalizeH="0" baseline="0" dirty="0" err="1" smtClean="0">
                <a:ln>
                  <a:noFill/>
                </a:ln>
                <a:solidFill>
                  <a:srgbClr val="809980"/>
                </a:solidFill>
                <a:effectLst/>
                <a:latin typeface="Arial Unicode MS" pitchFamily="34" charset="-128"/>
                <a:ea typeface="Menlo"/>
                <a:cs typeface="Arial" pitchFamily="34" charset="0"/>
              </a:rPr>
              <a:t>tuple</a:t>
            </a: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000" b="0" i="0" u="none" strike="noStrike" cap="none" normalizeH="0" baseline="0" dirty="0" err="1" smtClean="0">
                <a:ln>
                  <a:noFill/>
                </a:ln>
                <a:solidFill>
                  <a:srgbClr val="809980"/>
                </a:solidFill>
                <a:effectLst/>
                <a:latin typeface="Arial Unicode MS" pitchFamily="34" charset="-128"/>
                <a:ea typeface="Menlo"/>
                <a:cs typeface="Arial" pitchFamily="34" charset="0"/>
              </a:rPr>
              <a:t>lồng</a:t>
            </a: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000" b="0" i="0" u="none" strike="noStrike" cap="none" normalizeH="0" baseline="0" dirty="0" err="1" smtClean="0">
                <a:ln>
                  <a:noFill/>
                </a:ln>
                <a:solidFill>
                  <a:srgbClr val="809980"/>
                </a:solidFill>
                <a:effectLst/>
                <a:latin typeface="Arial Unicode MS" pitchFamily="34" charset="-128"/>
                <a:ea typeface="Menlo"/>
                <a:cs typeface="Arial" pitchFamily="34" charset="0"/>
              </a:rPr>
              <a:t>nhau</a:t>
            </a:r>
            <a:endPar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Output: ("QTM", [2, 4, 6], (3, 5, 7))</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131513"/>
                </a:solidFill>
                <a:effectLst/>
                <a:latin typeface="Arial Unicode MS" pitchFamily="34" charset="-128"/>
                <a:ea typeface="Menlo"/>
                <a:cs typeface="Arial" pitchFamily="34" charset="0"/>
              </a:rPr>
              <a:t>my_tuple</a:t>
            </a: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 = (</a:t>
            </a:r>
            <a:r>
              <a:rPr kumimoji="0" lang="en-US" sz="2000" b="0" i="0" u="none" strike="noStrike" cap="none" normalizeH="0" baseline="0" dirty="0" smtClean="0">
                <a:ln>
                  <a:noFill/>
                </a:ln>
                <a:solidFill>
                  <a:srgbClr val="29A329"/>
                </a:solidFill>
                <a:effectLst/>
                <a:latin typeface="Arial Unicode MS" pitchFamily="34" charset="-128"/>
                <a:ea typeface="Menlo"/>
                <a:cs typeface="Arial" pitchFamily="34" charset="0"/>
              </a:rPr>
              <a:t>"QTM"</a:t>
            </a: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000" b="0" i="0" u="none" strike="noStrike" cap="none" normalizeH="0" baseline="0" dirty="0" smtClean="0">
                <a:ln>
                  <a:noFill/>
                </a:ln>
                <a:solidFill>
                  <a:srgbClr val="87711D"/>
                </a:solidFill>
                <a:effectLst/>
                <a:latin typeface="Arial Unicode MS" pitchFamily="34" charset="-128"/>
                <a:ea typeface="Menlo"/>
                <a:cs typeface="Arial" pitchFamily="34" charset="0"/>
              </a:rPr>
              <a:t>2</a:t>
            </a: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000" b="0" i="0" u="none" strike="noStrike" cap="none" normalizeH="0" baseline="0" dirty="0" smtClean="0">
                <a:ln>
                  <a:noFill/>
                </a:ln>
                <a:solidFill>
                  <a:srgbClr val="87711D"/>
                </a:solidFill>
                <a:effectLst/>
                <a:latin typeface="Arial Unicode MS" pitchFamily="34" charset="-128"/>
                <a:ea typeface="Menlo"/>
                <a:cs typeface="Arial" pitchFamily="34" charset="0"/>
              </a:rPr>
              <a:t>4</a:t>
            </a: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000" b="0" i="0" u="none" strike="noStrike" cap="none" normalizeH="0" baseline="0" dirty="0" smtClean="0">
                <a:ln>
                  <a:noFill/>
                </a:ln>
                <a:solidFill>
                  <a:srgbClr val="87711D"/>
                </a:solidFill>
                <a:effectLst/>
                <a:latin typeface="Arial Unicode MS" pitchFamily="34" charset="-128"/>
                <a:ea typeface="Menlo"/>
                <a:cs typeface="Arial" pitchFamily="34" charset="0"/>
              </a:rPr>
              <a:t>6</a:t>
            </a: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000" b="0" i="0" u="none" strike="noStrike" cap="none" normalizeH="0" baseline="0" dirty="0" smtClean="0">
                <a:ln>
                  <a:noFill/>
                </a:ln>
                <a:solidFill>
                  <a:srgbClr val="87711D"/>
                </a:solidFill>
                <a:effectLst/>
                <a:latin typeface="Arial Unicode MS" pitchFamily="34" charset="-128"/>
                <a:ea typeface="Menlo"/>
                <a:cs typeface="Arial" pitchFamily="34" charset="0"/>
              </a:rPr>
              <a:t>3</a:t>
            </a: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000" b="0" i="0" u="none" strike="noStrike" cap="none" normalizeH="0" baseline="0" dirty="0" smtClean="0">
                <a:ln>
                  <a:noFill/>
                </a:ln>
                <a:solidFill>
                  <a:srgbClr val="87711D"/>
                </a:solidFill>
                <a:effectLst/>
                <a:latin typeface="Arial Unicode MS" pitchFamily="34" charset="-128"/>
                <a:ea typeface="Menlo"/>
                <a:cs typeface="Arial" pitchFamily="34" charset="0"/>
              </a:rPr>
              <a:t>5</a:t>
            </a: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000" b="0" i="0" u="none" strike="noStrike" cap="none" normalizeH="0" baseline="0" dirty="0" smtClean="0">
                <a:ln>
                  <a:noFill/>
                </a:ln>
                <a:solidFill>
                  <a:srgbClr val="87711D"/>
                </a:solidFill>
                <a:effectLst/>
                <a:latin typeface="Arial Unicode MS" pitchFamily="34" charset="-128"/>
                <a:ea typeface="Menlo"/>
                <a:cs typeface="Arial" pitchFamily="34" charset="0"/>
              </a:rPr>
              <a:t>7</a:t>
            </a: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AD2BEE"/>
                </a:solidFill>
                <a:effectLst/>
                <a:latin typeface="Arial Unicode MS" pitchFamily="34" charset="-128"/>
                <a:ea typeface="Menlo"/>
                <a:cs typeface="Arial" pitchFamily="34" charset="0"/>
              </a:rPr>
              <a:t>print</a:t>
            </a: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2000" b="0" i="0" u="none" strike="noStrike" cap="none" normalizeH="0" baseline="0" dirty="0" err="1" smtClean="0">
                <a:ln>
                  <a:noFill/>
                </a:ln>
                <a:solidFill>
                  <a:srgbClr val="131513"/>
                </a:solidFill>
                <a:effectLst/>
                <a:latin typeface="Arial Unicode MS" pitchFamily="34" charset="-128"/>
                <a:ea typeface="Menlo"/>
                <a:cs typeface="Arial" pitchFamily="34" charset="0"/>
              </a:rPr>
              <a:t>my_tuple</a:t>
            </a: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000" b="0" i="0" u="none" strike="noStrike" cap="none" normalizeH="0" baseline="0" dirty="0" err="1" smtClean="0">
                <a:ln>
                  <a:noFill/>
                </a:ln>
                <a:solidFill>
                  <a:srgbClr val="809980"/>
                </a:solidFill>
                <a:effectLst/>
                <a:latin typeface="Arial Unicode MS" pitchFamily="34" charset="-128"/>
                <a:ea typeface="Menlo"/>
                <a:cs typeface="Arial" pitchFamily="34" charset="0"/>
              </a:rPr>
              <a:t>tuple</a:t>
            </a: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000" b="0" i="0" u="none" strike="noStrike" cap="none" normalizeH="0" baseline="0" dirty="0" err="1" smtClean="0">
                <a:ln>
                  <a:noFill/>
                </a:ln>
                <a:solidFill>
                  <a:srgbClr val="809980"/>
                </a:solidFill>
                <a:effectLst/>
                <a:latin typeface="Arial Unicode MS" pitchFamily="34" charset="-128"/>
                <a:ea typeface="Menlo"/>
                <a:cs typeface="Arial" pitchFamily="34" charset="0"/>
              </a:rPr>
              <a:t>có</a:t>
            </a: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000" b="0" i="0" u="none" strike="noStrike" cap="none" normalizeH="0" baseline="0" dirty="0" err="1" smtClean="0">
                <a:ln>
                  <a:noFill/>
                </a:ln>
                <a:solidFill>
                  <a:srgbClr val="809980"/>
                </a:solidFill>
                <a:effectLst/>
                <a:latin typeface="Arial Unicode MS" pitchFamily="34" charset="-128"/>
                <a:ea typeface="Menlo"/>
                <a:cs typeface="Arial" pitchFamily="34" charset="0"/>
              </a:rPr>
              <a:t>thể</a:t>
            </a: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000" b="0" i="0" u="none" strike="noStrike" cap="none" normalizeH="0" baseline="0" dirty="0" err="1" smtClean="0">
                <a:ln>
                  <a:noFill/>
                </a:ln>
                <a:solidFill>
                  <a:srgbClr val="809980"/>
                </a:solidFill>
                <a:effectLst/>
                <a:latin typeface="Arial Unicode MS" pitchFamily="34" charset="-128"/>
                <a:ea typeface="Menlo"/>
                <a:cs typeface="Arial" pitchFamily="34" charset="0"/>
              </a:rPr>
              <a:t>được</a:t>
            </a: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000" b="0" i="0" u="none" strike="noStrike" cap="none" normalizeH="0" baseline="0" dirty="0" err="1" smtClean="0">
                <a:ln>
                  <a:noFill/>
                </a:ln>
                <a:solidFill>
                  <a:srgbClr val="809980"/>
                </a:solidFill>
                <a:effectLst/>
                <a:latin typeface="Arial Unicode MS" pitchFamily="34" charset="-128"/>
                <a:ea typeface="Menlo"/>
                <a:cs typeface="Arial" pitchFamily="34" charset="0"/>
              </a:rPr>
              <a:t>tạo</a:t>
            </a: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000" b="0" i="0" u="none" strike="noStrike" cap="none" normalizeH="0" baseline="0" dirty="0" err="1" smtClean="0">
                <a:ln>
                  <a:noFill/>
                </a:ln>
                <a:solidFill>
                  <a:srgbClr val="809980"/>
                </a:solidFill>
                <a:effectLst/>
                <a:latin typeface="Arial Unicode MS" pitchFamily="34" charset="-128"/>
                <a:ea typeface="Menlo"/>
                <a:cs typeface="Arial" pitchFamily="34" charset="0"/>
              </a:rPr>
              <a:t>mà</a:t>
            </a: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000" b="0" i="0" u="none" strike="noStrike" cap="none" normalizeH="0" baseline="0" dirty="0" err="1" smtClean="0">
                <a:ln>
                  <a:noFill/>
                </a:ln>
                <a:solidFill>
                  <a:srgbClr val="809980"/>
                </a:solidFill>
                <a:effectLst/>
                <a:latin typeface="Arial Unicode MS" pitchFamily="34" charset="-128"/>
                <a:ea typeface="Menlo"/>
                <a:cs typeface="Arial" pitchFamily="34" charset="0"/>
              </a:rPr>
              <a:t>không</a:t>
            </a: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000" b="0" i="0" u="none" strike="noStrike" cap="none" normalizeH="0" baseline="0" dirty="0" err="1" smtClean="0">
                <a:ln>
                  <a:noFill/>
                </a:ln>
                <a:solidFill>
                  <a:srgbClr val="809980"/>
                </a:solidFill>
                <a:effectLst/>
                <a:latin typeface="Arial Unicode MS" pitchFamily="34" charset="-128"/>
                <a:ea typeface="Menlo"/>
                <a:cs typeface="Arial" pitchFamily="34" charset="0"/>
              </a:rPr>
              <a:t>cần</a:t>
            </a: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000" b="0" i="0" u="none" strike="noStrike" cap="none" normalizeH="0" baseline="0" dirty="0" err="1" smtClean="0">
                <a:ln>
                  <a:noFill/>
                </a:ln>
                <a:solidFill>
                  <a:srgbClr val="809980"/>
                </a:solidFill>
                <a:effectLst/>
                <a:latin typeface="Arial Unicode MS" pitchFamily="34" charset="-128"/>
                <a:ea typeface="Menlo"/>
                <a:cs typeface="Arial" pitchFamily="34" charset="0"/>
              </a:rPr>
              <a:t>dấu</a:t>
            </a: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000" b="0" i="0" u="none" strike="noStrike" cap="none" normalizeH="0" baseline="0" dirty="0" err="1" smtClean="0">
                <a:ln>
                  <a:noFill/>
                </a:ln>
                <a:solidFill>
                  <a:srgbClr val="809980"/>
                </a:solidFill>
                <a:effectLst/>
                <a:latin typeface="Arial Unicode MS" pitchFamily="34" charset="-128"/>
                <a:ea typeface="Menlo"/>
                <a:cs typeface="Arial" pitchFamily="34" charset="0"/>
              </a:rPr>
              <a:t>còn</a:t>
            </a: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000" b="0" i="0" u="none" strike="noStrike" cap="none" normalizeH="0" baseline="0" dirty="0" err="1" smtClean="0">
                <a:ln>
                  <a:noFill/>
                </a:ln>
                <a:solidFill>
                  <a:srgbClr val="809980"/>
                </a:solidFill>
                <a:effectLst/>
                <a:latin typeface="Arial Unicode MS" pitchFamily="34" charset="-128"/>
                <a:ea typeface="Menlo"/>
                <a:cs typeface="Arial" pitchFamily="34" charset="0"/>
              </a:rPr>
              <a:t>gọi</a:t>
            </a: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000" b="0" i="0" u="none" strike="noStrike" cap="none" normalizeH="0" baseline="0" dirty="0" err="1" smtClean="0">
                <a:ln>
                  <a:noFill/>
                </a:ln>
                <a:solidFill>
                  <a:srgbClr val="809980"/>
                </a:solidFill>
                <a:effectLst/>
                <a:latin typeface="Arial Unicode MS" pitchFamily="34" charset="-128"/>
                <a:ea typeface="Menlo"/>
                <a:cs typeface="Arial" pitchFamily="34" charset="0"/>
              </a:rPr>
              <a:t>là</a:t>
            </a: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000" b="0" i="0" u="none" strike="noStrike" cap="none" normalizeH="0" baseline="0" dirty="0" err="1" smtClean="0">
                <a:ln>
                  <a:noFill/>
                </a:ln>
                <a:solidFill>
                  <a:srgbClr val="809980"/>
                </a:solidFill>
                <a:effectLst/>
                <a:latin typeface="Arial Unicode MS" pitchFamily="34" charset="-128"/>
                <a:ea typeface="Menlo"/>
                <a:cs typeface="Arial" pitchFamily="34" charset="0"/>
              </a:rPr>
              <a:t>đóng</a:t>
            </a: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000" b="0" i="0" u="none" strike="noStrike" cap="none" normalizeH="0" baseline="0" dirty="0" err="1" smtClean="0">
                <a:ln>
                  <a:noFill/>
                </a:ln>
                <a:solidFill>
                  <a:srgbClr val="809980"/>
                </a:solidFill>
                <a:effectLst/>
                <a:latin typeface="Arial Unicode MS" pitchFamily="34" charset="-128"/>
                <a:ea typeface="Menlo"/>
                <a:cs typeface="Arial" pitchFamily="34" charset="0"/>
              </a:rPr>
              <a:t>gói</a:t>
            </a: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000" b="0" i="0" u="none" strike="noStrike" cap="none" normalizeH="0" baseline="0" dirty="0" err="1" smtClean="0">
                <a:ln>
                  <a:noFill/>
                </a:ln>
                <a:solidFill>
                  <a:srgbClr val="809980"/>
                </a:solidFill>
                <a:effectLst/>
                <a:latin typeface="Arial Unicode MS" pitchFamily="34" charset="-128"/>
                <a:ea typeface="Menlo"/>
                <a:cs typeface="Arial" pitchFamily="34" charset="0"/>
              </a:rPr>
              <a:t>tuple</a:t>
            </a:r>
            <a:endPar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Output: (10, "Quantrimang.com", 3.5)</a:t>
            </a: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131513"/>
                </a:solidFill>
                <a:effectLst/>
                <a:latin typeface="Arial Unicode MS" pitchFamily="34" charset="-128"/>
                <a:ea typeface="Menlo"/>
                <a:cs typeface="Arial" pitchFamily="34" charset="0"/>
              </a:rPr>
              <a:t>my_tuple</a:t>
            </a: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 = </a:t>
            </a:r>
            <a:r>
              <a:rPr kumimoji="0" lang="en-US" sz="2000" b="0" i="0" u="none" strike="noStrike" cap="none" normalizeH="0" baseline="0" dirty="0" smtClean="0">
                <a:ln>
                  <a:noFill/>
                </a:ln>
                <a:solidFill>
                  <a:srgbClr val="87711D"/>
                </a:solidFill>
                <a:effectLst/>
                <a:latin typeface="Arial Unicode MS" pitchFamily="34" charset="-128"/>
                <a:ea typeface="Menlo"/>
                <a:cs typeface="Arial" pitchFamily="34" charset="0"/>
              </a:rPr>
              <a:t>10</a:t>
            </a: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000" b="0" i="0" u="none" strike="noStrike" cap="none" normalizeH="0" baseline="0" dirty="0" smtClean="0">
                <a:ln>
                  <a:noFill/>
                </a:ln>
                <a:solidFill>
                  <a:srgbClr val="29A329"/>
                </a:solidFill>
                <a:effectLst/>
                <a:latin typeface="Arial Unicode MS" pitchFamily="34" charset="-128"/>
                <a:ea typeface="Menlo"/>
                <a:cs typeface="Arial" pitchFamily="34" charset="0"/>
              </a:rPr>
              <a:t>"Quantrimang.com"</a:t>
            </a: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000" b="0" i="0" u="none" strike="noStrike" cap="none" normalizeH="0" baseline="0" dirty="0" smtClean="0">
                <a:ln>
                  <a:noFill/>
                </a:ln>
                <a:solidFill>
                  <a:srgbClr val="87711D"/>
                </a:solidFill>
                <a:effectLst/>
                <a:latin typeface="Arial Unicode MS" pitchFamily="34" charset="-128"/>
                <a:ea typeface="Menlo"/>
                <a:cs typeface="Arial" pitchFamily="34" charset="0"/>
              </a:rPr>
              <a:t>3.5</a:t>
            </a: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AD2BEE"/>
                </a:solidFill>
                <a:effectLst/>
                <a:latin typeface="Arial Unicode MS" pitchFamily="34" charset="-128"/>
                <a:ea typeface="Menlo"/>
                <a:cs typeface="Arial" pitchFamily="34" charset="0"/>
              </a:rPr>
              <a:t>print</a:t>
            </a: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2000" b="0" i="0" u="none" strike="noStrike" cap="none" normalizeH="0" baseline="0" dirty="0" err="1" smtClean="0">
                <a:ln>
                  <a:noFill/>
                </a:ln>
                <a:solidFill>
                  <a:srgbClr val="131513"/>
                </a:solidFill>
                <a:effectLst/>
                <a:latin typeface="Arial Unicode MS" pitchFamily="34" charset="-128"/>
                <a:ea typeface="Menlo"/>
                <a:cs typeface="Arial" pitchFamily="34" charset="0"/>
              </a:rPr>
              <a:t>my_tuple</a:t>
            </a: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000" b="0" i="0" u="none" strike="noStrike" cap="none" normalizeH="0" baseline="0" dirty="0" err="1" smtClean="0">
                <a:ln>
                  <a:noFill/>
                </a:ln>
                <a:solidFill>
                  <a:srgbClr val="809980"/>
                </a:solidFill>
                <a:effectLst/>
                <a:latin typeface="Arial Unicode MS" pitchFamily="34" charset="-128"/>
                <a:ea typeface="Menlo"/>
                <a:cs typeface="Arial" pitchFamily="34" charset="0"/>
              </a:rPr>
              <a:t>mở</a:t>
            </a: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000" b="0" i="0" u="none" strike="noStrike" cap="none" normalizeH="0" baseline="0" dirty="0" err="1" smtClean="0">
                <a:ln>
                  <a:noFill/>
                </a:ln>
                <a:solidFill>
                  <a:srgbClr val="809980"/>
                </a:solidFill>
                <a:effectLst/>
                <a:latin typeface="Arial Unicode MS" pitchFamily="34" charset="-128"/>
                <a:ea typeface="Menlo"/>
                <a:cs typeface="Arial" pitchFamily="34" charset="0"/>
              </a:rPr>
              <a:t>gói</a:t>
            </a: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(unpacking) </a:t>
            </a:r>
            <a:r>
              <a:rPr kumimoji="0" lang="en-US" sz="2000" b="0" i="0" u="none" strike="noStrike" cap="none" normalizeH="0" baseline="0" dirty="0" err="1" smtClean="0">
                <a:ln>
                  <a:noFill/>
                </a:ln>
                <a:solidFill>
                  <a:srgbClr val="809980"/>
                </a:solidFill>
                <a:effectLst/>
                <a:latin typeface="Arial Unicode MS" pitchFamily="34" charset="-128"/>
                <a:ea typeface="Menlo"/>
                <a:cs typeface="Arial" pitchFamily="34" charset="0"/>
              </a:rPr>
              <a:t>tuple</a:t>
            </a: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000" b="0" i="0" u="none" strike="noStrike" cap="none" normalizeH="0" baseline="0" dirty="0" err="1" smtClean="0">
                <a:ln>
                  <a:noFill/>
                </a:ln>
                <a:solidFill>
                  <a:srgbClr val="809980"/>
                </a:solidFill>
                <a:effectLst/>
                <a:latin typeface="Arial Unicode MS" pitchFamily="34" charset="-128"/>
                <a:ea typeface="Menlo"/>
                <a:cs typeface="Arial" pitchFamily="34" charset="0"/>
              </a:rPr>
              <a:t>cũng</a:t>
            </a: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000" b="0" i="0" u="none" strike="noStrike" cap="none" normalizeH="0" baseline="0" dirty="0" err="1" smtClean="0">
                <a:ln>
                  <a:noFill/>
                </a:ln>
                <a:solidFill>
                  <a:srgbClr val="809980"/>
                </a:solidFill>
                <a:effectLst/>
                <a:latin typeface="Arial Unicode MS" pitchFamily="34" charset="-128"/>
                <a:ea typeface="Menlo"/>
                <a:cs typeface="Arial" pitchFamily="34" charset="0"/>
              </a:rPr>
              <a:t>có</a:t>
            </a: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000" b="0" i="0" u="none" strike="noStrike" cap="none" normalizeH="0" baseline="0" dirty="0" err="1" smtClean="0">
                <a:ln>
                  <a:noFill/>
                </a:ln>
                <a:solidFill>
                  <a:srgbClr val="809980"/>
                </a:solidFill>
                <a:effectLst/>
                <a:latin typeface="Arial Unicode MS" pitchFamily="34" charset="-128"/>
                <a:ea typeface="Menlo"/>
                <a:cs typeface="Arial" pitchFamily="34" charset="0"/>
              </a:rPr>
              <a:t>thể</a:t>
            </a: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000" b="0" i="0" u="none" strike="noStrike" cap="none" normalizeH="0" baseline="0" dirty="0" err="1" smtClean="0">
                <a:ln>
                  <a:noFill/>
                </a:ln>
                <a:solidFill>
                  <a:srgbClr val="809980"/>
                </a:solidFill>
                <a:effectLst/>
                <a:latin typeface="Arial Unicode MS" pitchFamily="34" charset="-128"/>
                <a:ea typeface="Menlo"/>
                <a:cs typeface="Arial" pitchFamily="34" charset="0"/>
              </a:rPr>
              <a:t>làm</a:t>
            </a: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000" b="0" i="0" u="none" strike="noStrike" cap="none" normalizeH="0" baseline="0" dirty="0" err="1" smtClean="0">
                <a:ln>
                  <a:noFill/>
                </a:ln>
                <a:solidFill>
                  <a:srgbClr val="809980"/>
                </a:solidFill>
                <a:effectLst/>
                <a:latin typeface="Arial Unicode MS" pitchFamily="34" charset="-128"/>
                <a:ea typeface="Menlo"/>
                <a:cs typeface="Arial" pitchFamily="34" charset="0"/>
              </a:rPr>
              <a:t>được</a:t>
            </a: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Output: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10</a:t>
            </a: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Quantrimang.com</a:t>
            </a: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809980"/>
                </a:solidFill>
                <a:effectLst/>
                <a:latin typeface="Arial Unicode MS" pitchFamily="34" charset="-128"/>
                <a:ea typeface="Menlo"/>
                <a:cs typeface="Arial" pitchFamily="34" charset="0"/>
              </a:rPr>
              <a:t># 3.5</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a, b, c = </a:t>
            </a:r>
            <a:r>
              <a:rPr kumimoji="0" lang="en-US" sz="2000" b="0" i="0" u="none" strike="noStrike" cap="none" normalizeH="0" baseline="0" dirty="0" err="1" smtClean="0">
                <a:ln>
                  <a:noFill/>
                </a:ln>
                <a:solidFill>
                  <a:srgbClr val="131513"/>
                </a:solidFill>
                <a:effectLst/>
                <a:latin typeface="Arial Unicode MS" pitchFamily="34" charset="-128"/>
                <a:ea typeface="Menlo"/>
                <a:cs typeface="Arial" pitchFamily="34" charset="0"/>
              </a:rPr>
              <a:t>my_tuple</a:t>
            </a:r>
            <a:endPar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AD2BEE"/>
                </a:solidFill>
                <a:effectLst/>
                <a:latin typeface="Arial Unicode MS" pitchFamily="34" charset="-128"/>
                <a:ea typeface="Menlo"/>
                <a:cs typeface="Arial" pitchFamily="34" charset="0"/>
              </a:rPr>
              <a:t>print</a:t>
            </a: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AD2BEE"/>
                </a:solidFill>
                <a:effectLst/>
                <a:latin typeface="Arial Unicode MS" pitchFamily="34" charset="-128"/>
                <a:ea typeface="Menlo"/>
                <a:cs typeface="Arial" pitchFamily="34" charset="0"/>
              </a:rPr>
              <a:t>print</a:t>
            </a: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(b)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AD2BEE"/>
                </a:solidFill>
                <a:effectLst/>
                <a:latin typeface="Arial Unicode MS" pitchFamily="34" charset="-128"/>
                <a:ea typeface="Menlo"/>
                <a:cs typeface="Arial" pitchFamily="34" charset="0"/>
              </a:rPr>
              <a:t>print</a:t>
            </a:r>
            <a:r>
              <a:rPr kumimoji="0" lang="en-US" sz="2000" b="0" i="0" u="none" strike="noStrike" cap="none" normalizeH="0" baseline="0" dirty="0" smtClean="0">
                <a:ln>
                  <a:noFill/>
                </a:ln>
                <a:solidFill>
                  <a:srgbClr val="131513"/>
                </a:solidFill>
                <a:effectLst/>
                <a:latin typeface="Arial Unicode MS" pitchFamily="34" charset="-128"/>
                <a:ea typeface="Menlo"/>
                <a:cs typeface="Arial" pitchFamily="34" charset="0"/>
              </a:rPr>
              <a:t>(c)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04497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b="1" dirty="0" err="1" smtClean="0"/>
              <a:t>Chỉ</a:t>
            </a:r>
            <a:r>
              <a:rPr lang="en-US" b="1" dirty="0" smtClean="0"/>
              <a:t> </a:t>
            </a:r>
            <a:r>
              <a:rPr lang="en-US" b="1" dirty="0" err="1" smtClean="0"/>
              <a:t>số</a:t>
            </a:r>
            <a:r>
              <a:rPr lang="en-US" b="1" dirty="0" smtClean="0"/>
              <a:t> </a:t>
            </a:r>
            <a:r>
              <a:rPr lang="en-US" b="1" dirty="0" err="1" smtClean="0"/>
              <a:t>trong</a:t>
            </a:r>
            <a:r>
              <a:rPr lang="en-US" b="1" dirty="0" smtClean="0"/>
              <a:t> List</a:t>
            </a:r>
            <a:r>
              <a:rPr lang="en-US" dirty="0" smtClean="0"/>
              <a:t> </a:t>
            </a:r>
            <a:r>
              <a:rPr lang="vi-VN" dirty="0" smtClean="0"/>
              <a:t>: dùng toán tử []</a:t>
            </a:r>
            <a:endParaRPr lang="en-US" dirty="0"/>
          </a:p>
        </p:txBody>
      </p:sp>
      <p:sp>
        <p:nvSpPr>
          <p:cNvPr id="46081" name="Rectangle 1"/>
          <p:cNvSpPr>
            <a:spLocks noChangeArrowheads="1"/>
          </p:cNvSpPr>
          <p:nvPr/>
        </p:nvSpPr>
        <p:spPr bwMode="auto">
          <a:xfrm>
            <a:off x="346841" y="2522478"/>
            <a:ext cx="5041445" cy="4185761"/>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11</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13</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"a ="</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"a[0] ="</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0</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"a[2] ="</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999988"/>
                </a:solidFill>
                <a:effectLst/>
                <a:latin typeface="Consolas" pitchFamily="49" charset="0"/>
                <a:ea typeface="inherit"/>
                <a:cs typeface="Consolas" pitchFamily="49" charset="0"/>
              </a:rPr>
              <a:t># Chi so am</a:t>
            </a:r>
            <a:endPar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"a[-1] ="</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"a[-3] ="</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999988"/>
                </a:solidFill>
                <a:effectLst/>
                <a:latin typeface="Consolas" pitchFamily="49" charset="0"/>
                <a:ea typeface="inherit"/>
                <a:cs typeface="Consolas" pitchFamily="49" charset="0"/>
              </a:rPr>
              <a:t># mot </a:t>
            </a:r>
            <a:r>
              <a:rPr kumimoji="0" lang="en-US" sz="2400" b="0" i="1" u="none" strike="noStrike" cap="none" normalizeH="0" baseline="0" dirty="0" err="1" smtClean="0">
                <a:ln>
                  <a:noFill/>
                </a:ln>
                <a:solidFill>
                  <a:srgbClr val="999988"/>
                </a:solidFill>
                <a:effectLst/>
                <a:latin typeface="Consolas" pitchFamily="49" charset="0"/>
                <a:ea typeface="inherit"/>
                <a:cs typeface="Consolas" pitchFamily="49" charset="0"/>
              </a:rPr>
              <a:t>khoang</a:t>
            </a:r>
            <a:r>
              <a:rPr kumimoji="0" lang="en-US" sz="2400" b="0" i="1" u="none" strike="noStrike" cap="none" normalizeH="0" dirty="0" smtClean="0">
                <a:ln>
                  <a:noFill/>
                </a:ln>
                <a:solidFill>
                  <a:srgbClr val="999988"/>
                </a:solidFill>
                <a:effectLst/>
                <a:latin typeface="Consolas" pitchFamily="49" charset="0"/>
                <a:ea typeface="inherit"/>
                <a:cs typeface="Consolas" pitchFamily="49" charset="0"/>
              </a:rPr>
              <a:t> </a:t>
            </a:r>
            <a:r>
              <a:rPr kumimoji="0" lang="en-US" sz="2400" b="0" i="1" u="none" strike="noStrike" cap="none" normalizeH="0" dirty="0" err="1" smtClean="0">
                <a:ln>
                  <a:noFill/>
                </a:ln>
                <a:solidFill>
                  <a:srgbClr val="999988"/>
                </a:solidFill>
                <a:effectLst/>
                <a:latin typeface="Consolas" pitchFamily="49" charset="0"/>
                <a:ea typeface="inherit"/>
                <a:cs typeface="Consolas" pitchFamily="49" charset="0"/>
              </a:rPr>
              <a:t>nam</a:t>
            </a:r>
            <a:r>
              <a:rPr kumimoji="0" lang="en-US" sz="2400" b="0" i="1" u="none" strike="noStrike" cap="none" normalizeH="0" dirty="0" smtClean="0">
                <a:ln>
                  <a:noFill/>
                </a:ln>
                <a:solidFill>
                  <a:srgbClr val="999988"/>
                </a:solidFill>
                <a:effectLst/>
                <a:latin typeface="Consolas" pitchFamily="49" charset="0"/>
                <a:ea typeface="inherit"/>
                <a:cs typeface="Consolas" pitchFamily="49" charset="0"/>
              </a:rPr>
              <a:t> </a:t>
            </a:r>
            <a:r>
              <a:rPr kumimoji="0" lang="en-US" sz="2400" b="0" i="1" u="none" strike="noStrike" cap="none" normalizeH="0" dirty="0" err="1" smtClean="0">
                <a:ln>
                  <a:noFill/>
                </a:ln>
                <a:solidFill>
                  <a:srgbClr val="999988"/>
                </a:solidFill>
                <a:effectLst/>
                <a:latin typeface="Consolas" pitchFamily="49" charset="0"/>
                <a:ea typeface="inherit"/>
                <a:cs typeface="Consolas" pitchFamily="49" charset="0"/>
              </a:rPr>
              <a:t>trong</a:t>
            </a:r>
            <a:r>
              <a:rPr kumimoji="0" lang="en-US" sz="2400" b="0" i="1" u="none" strike="noStrike" cap="none" normalizeH="0" dirty="0" smtClean="0">
                <a:ln>
                  <a:noFill/>
                </a:ln>
                <a:solidFill>
                  <a:srgbClr val="999988"/>
                </a:solidFill>
                <a:effectLst/>
                <a:latin typeface="Consolas" pitchFamily="49" charset="0"/>
                <a:ea typeface="inherit"/>
                <a:cs typeface="Consolas" pitchFamily="49" charset="0"/>
              </a:rPr>
              <a:t> list</a:t>
            </a:r>
            <a:endPar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"a[0:2] ="</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0</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"a[1:4] ="</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4</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t>
            </a:r>
            <a:r>
              <a:rPr kumimoji="0" lang="en-US" sz="2400" b="0" i="0" u="none" strike="noStrike" cap="none" normalizeH="0" baseline="0" dirty="0" smtClean="0">
                <a:ln>
                  <a:noFill/>
                </a:ln>
                <a:solidFill>
                  <a:srgbClr val="DD1144"/>
                </a:solidFill>
                <a:effectLst/>
                <a:latin typeface="Consolas" pitchFamily="49" charset="0"/>
                <a:ea typeface="Menlo"/>
                <a:cs typeface="Consolas" pitchFamily="49" charset="0"/>
              </a:rPr>
              <a:t>"a[1:6:2] ="</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6</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t>
            </a:r>
            <a:r>
              <a:rPr kumimoji="0" lang="en-US" sz="3200" b="0" i="0" u="none" strike="noStrike" cap="none" normalizeH="0" baseline="0" dirty="0" smtClean="0">
                <a:ln>
                  <a:noFill/>
                </a:ln>
                <a:solidFill>
                  <a:schemeClr val="tx1"/>
                </a:solidFill>
                <a:effectLst/>
                <a:latin typeface="Arial" pitchFamily="34" charset="0"/>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6082" name="Picture 2"/>
          <p:cNvPicPr>
            <a:picLocks noChangeAspect="1" noChangeArrowheads="1"/>
          </p:cNvPicPr>
          <p:nvPr/>
        </p:nvPicPr>
        <p:blipFill>
          <a:blip r:embed="rId2"/>
          <a:srcRect/>
          <a:stretch>
            <a:fillRect/>
          </a:stretch>
        </p:blipFill>
        <p:spPr bwMode="auto">
          <a:xfrm>
            <a:off x="5648515" y="2716435"/>
            <a:ext cx="6511953" cy="4031209"/>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latin typeface="+mn-lt"/>
              </a:rPr>
              <a:t>Cách Tạo </a:t>
            </a:r>
            <a:r>
              <a:rPr lang="en-US" dirty="0" err="1" smtClean="0">
                <a:latin typeface="+mn-lt"/>
              </a:rPr>
              <a:t>Tuple</a:t>
            </a:r>
            <a:endParaRPr lang="en-US" dirty="0">
              <a:latin typeface="+mn-lt"/>
            </a:endParaRPr>
          </a:p>
        </p:txBody>
      </p:sp>
      <p:sp>
        <p:nvSpPr>
          <p:cNvPr id="3" name="Content Placeholder 2"/>
          <p:cNvSpPr>
            <a:spLocks noGrp="1"/>
          </p:cNvSpPr>
          <p:nvPr>
            <p:ph idx="1"/>
          </p:nvPr>
        </p:nvSpPr>
        <p:spPr/>
        <p:txBody>
          <a:bodyPr/>
          <a:lstStyle/>
          <a:p>
            <a:pPr algn="just"/>
            <a:r>
              <a:rPr lang="en-US" dirty="0" smtClean="0"/>
              <a:t>T</a:t>
            </a:r>
            <a:r>
              <a:rPr lang="vi-VN" dirty="0" smtClean="0"/>
              <a:t>uple </a:t>
            </a:r>
            <a:r>
              <a:rPr lang="en-US" dirty="0" smtClean="0"/>
              <a:t> </a:t>
            </a:r>
            <a:r>
              <a:rPr lang="vi-VN" dirty="0" smtClean="0"/>
              <a:t>có những lợi thế nhất định so với list</a:t>
            </a:r>
            <a:r>
              <a:rPr lang="en-US" dirty="0" smtClean="0"/>
              <a:t>:</a:t>
            </a:r>
          </a:p>
          <a:p>
            <a:pPr lvl="1" algn="just"/>
            <a:r>
              <a:rPr lang="vi-VN" dirty="0" smtClean="0"/>
              <a:t>Tuple chứa những phần tử không thay đổi, có thể được sử dụng như key cho dictionary. Với list, điều này không thể làm được.</a:t>
            </a:r>
          </a:p>
          <a:p>
            <a:pPr lvl="1" algn="just"/>
            <a:r>
              <a:rPr lang="vi-VN" dirty="0" smtClean="0"/>
              <a:t>Nếu có dữ liệu không thay đổi việc triển khai nó như một tuple sẽ đảm bảo rằng dữ liệu đó </a:t>
            </a:r>
            <a:r>
              <a:rPr lang="vi-VN" b="1" dirty="0" smtClean="0">
                <a:solidFill>
                  <a:srgbClr val="FF0000"/>
                </a:solidFill>
              </a:rPr>
              <a:t>được bảo vệ chống ghi </a:t>
            </a:r>
            <a:r>
              <a:rPr lang="vi-VN" dirty="0" smtClean="0"/>
              <a:t>(write-protected).</a:t>
            </a:r>
          </a:p>
          <a:p>
            <a:pPr lvl="1"/>
            <a:endParaRPr lang="en-US" dirty="0"/>
          </a:p>
        </p:txBody>
      </p:sp>
    </p:spTree>
    <p:extLst>
      <p:ext uri="{BB962C8B-B14F-4D97-AF65-F5344CB8AC3E}">
        <p14:creationId xmlns:p14="http://schemas.microsoft.com/office/powerpoint/2010/main" val="31639002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latin typeface="+mn-lt"/>
              </a:rPr>
              <a:t>Các Hàm và Toán Tử Trên </a:t>
            </a:r>
            <a:r>
              <a:rPr lang="en-US" dirty="0" err="1" smtClean="0">
                <a:latin typeface="+mn-lt"/>
              </a:rPr>
              <a:t>Tuple</a:t>
            </a:r>
            <a:endParaRPr lang="en-US" dirty="0">
              <a:latin typeface="+mn-lt"/>
            </a:endParaRPr>
          </a:p>
        </p:txBody>
      </p:sp>
      <p:sp>
        <p:nvSpPr>
          <p:cNvPr id="3" name="Content Placeholder 2"/>
          <p:cNvSpPr>
            <a:spLocks noGrp="1"/>
          </p:cNvSpPr>
          <p:nvPr>
            <p:ph idx="1"/>
          </p:nvPr>
        </p:nvSpPr>
        <p:spPr/>
        <p:txBody>
          <a:bodyPr/>
          <a:lstStyle/>
          <a:p>
            <a:r>
              <a:rPr lang="en-US" b="1" dirty="0" smtClean="0"/>
              <a:t>Parallel (</a:t>
            </a:r>
            <a:r>
              <a:rPr lang="en-US" b="1" dirty="0" err="1" smtClean="0"/>
              <a:t>tuple</a:t>
            </a:r>
            <a:r>
              <a:rPr lang="en-US" b="1" dirty="0" smtClean="0"/>
              <a:t>) assignment</a:t>
            </a:r>
            <a:endParaRPr lang="en-US" dirty="0"/>
          </a:p>
        </p:txBody>
      </p:sp>
      <p:sp>
        <p:nvSpPr>
          <p:cNvPr id="10241" name="Rectangle 1"/>
          <p:cNvSpPr>
            <a:spLocks noChangeArrowheads="1"/>
          </p:cNvSpPr>
          <p:nvPr/>
        </p:nvSpPr>
        <p:spPr bwMode="auto">
          <a:xfrm>
            <a:off x="1355835" y="2963917"/>
            <a:ext cx="4493172" cy="3077766"/>
          </a:xfrm>
          <a:prstGeom prst="rect">
            <a:avLst/>
          </a:prstGeom>
          <a:solidFill>
            <a:srgbClr val="F8F8F8"/>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0000"/>
                </a:solidFill>
                <a:effectLst/>
                <a:latin typeface="Consolas" pitchFamily="49" charset="0"/>
                <a:ea typeface="Menlo"/>
                <a:cs typeface="Consolas" pitchFamily="49" charset="0"/>
              </a:rPr>
              <a:t>(x, y) = (1, 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print(x)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print(y)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0000"/>
                </a:solidFill>
                <a:effectLst/>
                <a:latin typeface="Consolas" pitchFamily="49" charset="0"/>
                <a:ea typeface="Menlo"/>
                <a:cs typeface="Consolas" pitchFamily="49" charset="0"/>
              </a:rPr>
              <a:t>(x, y) = (y, x)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print(x)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333333"/>
                </a:solidFill>
                <a:effectLst/>
                <a:latin typeface="Consolas" pitchFamily="49" charset="0"/>
                <a:ea typeface="Menlo"/>
                <a:cs typeface="Consolas" pitchFamily="49" charset="0"/>
              </a:rPr>
              <a:t>print(y)</a:t>
            </a:r>
            <a:r>
              <a:rPr kumimoji="0" lang="en-US" sz="4000" b="0" i="0" u="none" strike="noStrike" cap="none" normalizeH="0" baseline="0" dirty="0" smtClean="0">
                <a:ln>
                  <a:noFill/>
                </a:ln>
                <a:solidFill>
                  <a:schemeClr val="tx1"/>
                </a:solidFill>
                <a:effectLst/>
                <a:latin typeface="Arial" pitchFamily="34" charset="0"/>
                <a:cs typeface="Arial" pitchFamily="34" charset="0"/>
              </a:rPr>
              <a:t> </a:t>
            </a:r>
            <a:endParaRPr kumimoji="0" lang="en-US" sz="6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43" name="Picture 3"/>
          <p:cNvPicPr>
            <a:picLocks noChangeAspect="1" noChangeArrowheads="1"/>
          </p:cNvPicPr>
          <p:nvPr/>
        </p:nvPicPr>
        <p:blipFill>
          <a:blip r:embed="rId2"/>
          <a:srcRect/>
          <a:stretch>
            <a:fillRect/>
          </a:stretch>
        </p:blipFill>
        <p:spPr bwMode="auto">
          <a:xfrm>
            <a:off x="6457621" y="2781793"/>
            <a:ext cx="1377120" cy="3350993"/>
          </a:xfrm>
          <a:prstGeom prst="rect">
            <a:avLst/>
          </a:prstGeom>
          <a:noFill/>
          <a:ln w="9525">
            <a:noFill/>
            <a:miter lim="800000"/>
            <a:headEnd/>
            <a:tailEnd/>
          </a:ln>
          <a:effectLst/>
        </p:spPr>
      </p:pic>
    </p:spTree>
    <p:extLst>
      <p:ext uri="{BB962C8B-B14F-4D97-AF65-F5344CB8AC3E}">
        <p14:creationId xmlns:p14="http://schemas.microsoft.com/office/powerpoint/2010/main" val="22718644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latin typeface="+mn-lt"/>
              </a:rPr>
              <a:t>Các Hàm và Toán Tử Trên </a:t>
            </a:r>
            <a:r>
              <a:rPr lang="en-US" dirty="0" err="1" smtClean="0">
                <a:latin typeface="+mn-lt"/>
              </a:rPr>
              <a:t>Tuple</a:t>
            </a:r>
            <a:endParaRPr lang="en-US" dirty="0">
              <a:latin typeface="+mn-lt"/>
            </a:endParaRPr>
          </a:p>
        </p:txBody>
      </p:sp>
      <p:sp>
        <p:nvSpPr>
          <p:cNvPr id="3" name="Content Placeholder 2"/>
          <p:cNvSpPr>
            <a:spLocks noGrp="1"/>
          </p:cNvSpPr>
          <p:nvPr>
            <p:ph idx="1"/>
          </p:nvPr>
        </p:nvSpPr>
        <p:spPr/>
        <p:txBody>
          <a:bodyPr>
            <a:normAutofit/>
          </a:bodyPr>
          <a:lstStyle/>
          <a:p>
            <a:pPr algn="just"/>
            <a:r>
              <a:rPr lang="en-US" sz="2800" b="1" dirty="0" smtClean="0"/>
              <a:t>Singleton </a:t>
            </a:r>
            <a:r>
              <a:rPr lang="en-US" sz="2800" b="1" dirty="0" err="1" smtClean="0"/>
              <a:t>tuple</a:t>
            </a:r>
            <a:r>
              <a:rPr lang="en-US" sz="2800" b="1" dirty="0" smtClean="0"/>
              <a:t> syntax : </a:t>
            </a:r>
            <a:r>
              <a:rPr lang="vi-VN" sz="2800" b="1" dirty="0" smtClean="0">
                <a:solidFill>
                  <a:srgbClr val="FF0000"/>
                </a:solidFill>
              </a:rPr>
              <a:t>Tạo tuple chỉ có một phần tử </a:t>
            </a:r>
            <a:r>
              <a:rPr lang="vi-VN" sz="2800" dirty="0" smtClean="0"/>
              <a:t>hơi phức tạp chút, nếu tạo theo cách thông thường là cho phần tử đó vào trong cặp dấu () là chưa đủ, cần phải thêm dấu phẩy để chỉ ra rằng, đây là tuple.</a:t>
            </a:r>
            <a:endParaRPr lang="en-US" sz="2800" dirty="0"/>
          </a:p>
        </p:txBody>
      </p:sp>
      <p:sp>
        <p:nvSpPr>
          <p:cNvPr id="9218" name="Rectangle 2"/>
          <p:cNvSpPr>
            <a:spLocks noChangeArrowheads="1"/>
          </p:cNvSpPr>
          <p:nvPr/>
        </p:nvSpPr>
        <p:spPr bwMode="auto">
          <a:xfrm>
            <a:off x="504496" y="3275481"/>
            <a:ext cx="5065489" cy="3447098"/>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accent1"/>
                </a:solidFill>
                <a:effectLst/>
                <a:latin typeface="Consolas" pitchFamily="49" charset="0"/>
                <a:ea typeface="Menlo"/>
                <a:cs typeface="Consolas" pitchFamily="49" charset="0"/>
              </a:rPr>
              <a:t>t = (42)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333333"/>
                </a:solidFill>
                <a:effectLst/>
                <a:latin typeface="Consolas" pitchFamily="49" charset="0"/>
                <a:ea typeface="Menlo"/>
                <a:cs typeface="Consolas" pitchFamily="49" charset="0"/>
              </a:rPr>
              <a:t>print(type(t), t*</a:t>
            </a:r>
            <a:r>
              <a:rPr kumimoji="0" lang="en-US" sz="36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36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FF0000"/>
                </a:solidFill>
                <a:effectLst/>
                <a:latin typeface="Consolas" pitchFamily="49" charset="0"/>
                <a:ea typeface="Menlo"/>
                <a:cs typeface="Consolas" pitchFamily="49" charset="0"/>
              </a:rPr>
              <a:t>t = (42,)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333333"/>
                </a:solidFill>
                <a:effectLst/>
                <a:latin typeface="Consolas" pitchFamily="49" charset="0"/>
                <a:ea typeface="Menlo"/>
                <a:cs typeface="Consolas" pitchFamily="49" charset="0"/>
              </a:rPr>
              <a:t>print(type(t), t*</a:t>
            </a:r>
            <a:r>
              <a:rPr kumimoji="0" lang="en-US" sz="36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3600" b="0" i="0" u="none" strike="noStrike" cap="none" normalizeH="0" baseline="0" dirty="0" smtClean="0">
                <a:ln>
                  <a:noFill/>
                </a:ln>
                <a:solidFill>
                  <a:srgbClr val="333333"/>
                </a:solidFill>
                <a:effectLst/>
                <a:latin typeface="Consolas" pitchFamily="49" charset="0"/>
                <a:ea typeface="Menlo"/>
                <a:cs typeface="Consolas" pitchFamily="49" charset="0"/>
              </a:rPr>
              <a:t>)</a:t>
            </a:r>
          </a:p>
          <a:p>
            <a:pPr fontAlgn="base">
              <a:spcBef>
                <a:spcPct val="0"/>
              </a:spcBef>
              <a:spcAft>
                <a:spcPct val="0"/>
              </a:spcAft>
            </a:pPr>
            <a:r>
              <a:rPr lang="en-US" sz="3600" dirty="0" smtClean="0">
                <a:solidFill>
                  <a:srgbClr val="FF0000"/>
                </a:solidFill>
                <a:latin typeface="Consolas" pitchFamily="49" charset="0"/>
                <a:ea typeface="Menlo"/>
                <a:cs typeface="Consolas" pitchFamily="49" charset="0"/>
              </a:rPr>
              <a:t>t = (42,2)</a:t>
            </a:r>
          </a:p>
          <a:p>
            <a:pPr lvl="0" fontAlgn="base">
              <a:spcBef>
                <a:spcPct val="0"/>
              </a:spcBef>
              <a:spcAft>
                <a:spcPct val="0"/>
              </a:spcAft>
            </a:pPr>
            <a:r>
              <a:rPr lang="en-US" sz="3600" dirty="0" smtClean="0">
                <a:solidFill>
                  <a:srgbClr val="333333"/>
                </a:solidFill>
                <a:latin typeface="Consolas" pitchFamily="49" charset="0"/>
                <a:ea typeface="Menlo"/>
                <a:cs typeface="Consolas" pitchFamily="49" charset="0"/>
              </a:rPr>
              <a:t>print(type(t), t*</a:t>
            </a:r>
            <a:r>
              <a:rPr lang="en-US" sz="3600" dirty="0" smtClean="0">
                <a:solidFill>
                  <a:srgbClr val="008080"/>
                </a:solidFill>
                <a:latin typeface="Consolas" pitchFamily="49" charset="0"/>
                <a:ea typeface="Menlo"/>
                <a:cs typeface="Consolas" pitchFamily="49" charset="0"/>
              </a:rPr>
              <a:t>2</a:t>
            </a:r>
            <a:r>
              <a:rPr lang="en-US" sz="3600" dirty="0" smtClean="0">
                <a:solidFill>
                  <a:srgbClr val="333333"/>
                </a:solidFill>
                <a:latin typeface="Consolas" pitchFamily="49" charset="0"/>
                <a:ea typeface="Menlo"/>
                <a:cs typeface="Consolas" pitchFamily="49" charset="0"/>
              </a:rPr>
              <a:t>)</a:t>
            </a:r>
            <a:r>
              <a:rPr kumimoji="0" lang="en-US" sz="4400" b="0" i="0" u="none" strike="noStrike" cap="none" normalizeH="0" baseline="0" dirty="0" smtClean="0">
                <a:ln>
                  <a:noFill/>
                </a:ln>
                <a:solidFill>
                  <a:schemeClr val="tx1"/>
                </a:solidFill>
                <a:effectLst/>
                <a:latin typeface="Arial" pitchFamily="34" charset="0"/>
                <a:cs typeface="Arial" pitchFamily="34" charset="0"/>
              </a:rPr>
              <a:t> </a:t>
            </a:r>
            <a:endParaRPr kumimoji="0" lang="en-US" sz="6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219" name="Picture 3"/>
          <p:cNvPicPr>
            <a:picLocks noChangeAspect="1" noChangeArrowheads="1"/>
          </p:cNvPicPr>
          <p:nvPr/>
        </p:nvPicPr>
        <p:blipFill>
          <a:blip r:embed="rId2"/>
          <a:srcRect/>
          <a:stretch>
            <a:fillRect/>
          </a:stretch>
        </p:blipFill>
        <p:spPr bwMode="auto">
          <a:xfrm>
            <a:off x="5498718" y="3368730"/>
            <a:ext cx="6693282" cy="3016305"/>
          </a:xfrm>
          <a:prstGeom prst="rect">
            <a:avLst/>
          </a:prstGeom>
          <a:noFill/>
          <a:ln w="9525">
            <a:noFill/>
            <a:miter lim="800000"/>
            <a:headEnd/>
            <a:tailEnd/>
          </a:ln>
          <a:effectLst/>
        </p:spPr>
      </p:pic>
    </p:spTree>
    <p:extLst>
      <p:ext uri="{BB962C8B-B14F-4D97-AF65-F5344CB8AC3E}">
        <p14:creationId xmlns:p14="http://schemas.microsoft.com/office/powerpoint/2010/main" val="31065148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latin typeface="+mn-lt"/>
              </a:rPr>
              <a:t>Các Hàm và Toán Tử Trên </a:t>
            </a:r>
            <a:r>
              <a:rPr lang="en-US" dirty="0" err="1" smtClean="0">
                <a:latin typeface="+mn-lt"/>
              </a:rPr>
              <a:t>Tuple</a:t>
            </a:r>
            <a:endParaRPr lang="en-US" dirty="0">
              <a:latin typeface="+mn-lt"/>
            </a:endParaRPr>
          </a:p>
        </p:txBody>
      </p:sp>
      <p:sp>
        <p:nvSpPr>
          <p:cNvPr id="3" name="Content Placeholder 2"/>
          <p:cNvSpPr>
            <a:spLocks noGrp="1"/>
          </p:cNvSpPr>
          <p:nvPr>
            <p:ph idx="1"/>
          </p:nvPr>
        </p:nvSpPr>
        <p:spPr/>
        <p:txBody>
          <a:bodyPr/>
          <a:lstStyle/>
          <a:p>
            <a:endParaRPr lang="en-US" dirty="0"/>
          </a:p>
        </p:txBody>
      </p:sp>
      <p:pic>
        <p:nvPicPr>
          <p:cNvPr id="8193" name="Picture 1"/>
          <p:cNvPicPr>
            <a:picLocks noChangeAspect="1" noChangeArrowheads="1"/>
          </p:cNvPicPr>
          <p:nvPr/>
        </p:nvPicPr>
        <p:blipFill>
          <a:blip r:embed="rId2"/>
          <a:srcRect/>
          <a:stretch>
            <a:fillRect/>
          </a:stretch>
        </p:blipFill>
        <p:spPr bwMode="auto">
          <a:xfrm>
            <a:off x="852160" y="1945070"/>
            <a:ext cx="4429288" cy="4575953"/>
          </a:xfrm>
          <a:prstGeom prst="rect">
            <a:avLst/>
          </a:prstGeom>
          <a:noFill/>
          <a:ln w="9525">
            <a:noFill/>
            <a:miter lim="800000"/>
            <a:headEnd/>
            <a:tailEnd/>
          </a:ln>
          <a:effectLst/>
        </p:spPr>
      </p:pic>
      <p:pic>
        <p:nvPicPr>
          <p:cNvPr id="8194" name="Picture 2"/>
          <p:cNvPicPr>
            <a:picLocks noChangeAspect="1" noChangeArrowheads="1"/>
          </p:cNvPicPr>
          <p:nvPr/>
        </p:nvPicPr>
        <p:blipFill>
          <a:blip r:embed="rId3"/>
          <a:srcRect/>
          <a:stretch>
            <a:fillRect/>
          </a:stretch>
        </p:blipFill>
        <p:spPr bwMode="auto">
          <a:xfrm>
            <a:off x="5255624" y="2159876"/>
            <a:ext cx="6536983" cy="4414344"/>
          </a:xfrm>
          <a:prstGeom prst="rect">
            <a:avLst/>
          </a:prstGeom>
          <a:noFill/>
          <a:ln w="9525">
            <a:noFill/>
            <a:miter lim="800000"/>
            <a:headEnd/>
            <a:tailEnd/>
          </a:ln>
          <a:effectLst/>
        </p:spPr>
      </p:pic>
    </p:spTree>
    <p:extLst>
      <p:ext uri="{BB962C8B-B14F-4D97-AF65-F5344CB8AC3E}">
        <p14:creationId xmlns:p14="http://schemas.microsoft.com/office/powerpoint/2010/main" val="42298483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latin typeface="+mn-lt"/>
              </a:rPr>
              <a:t>Các Hàm và Toán Tử Trên </a:t>
            </a:r>
            <a:r>
              <a:rPr lang="en-US" dirty="0" err="1" smtClean="0">
                <a:latin typeface="+mn-lt"/>
              </a:rPr>
              <a:t>Tuple</a:t>
            </a:r>
            <a:endParaRPr lang="en-US" dirty="0">
              <a:latin typeface="+mn-lt"/>
            </a:endParaRPr>
          </a:p>
        </p:txBody>
      </p:sp>
      <p:sp>
        <p:nvSpPr>
          <p:cNvPr id="3" name="Content Placeholder 2"/>
          <p:cNvSpPr>
            <a:spLocks noGrp="1"/>
          </p:cNvSpPr>
          <p:nvPr>
            <p:ph idx="1"/>
          </p:nvPr>
        </p:nvSpPr>
        <p:spPr/>
        <p:txBody>
          <a:bodyPr/>
          <a:lstStyle/>
          <a:p>
            <a:r>
              <a:rPr lang="en-US" b="1" dirty="0" err="1" smtClean="0"/>
              <a:t>Truy</a:t>
            </a:r>
            <a:r>
              <a:rPr lang="en-US" b="1" dirty="0" smtClean="0"/>
              <a:t> </a:t>
            </a:r>
            <a:r>
              <a:rPr lang="en-US" b="1" dirty="0" err="1" smtClean="0"/>
              <a:t>cập</a:t>
            </a:r>
            <a:r>
              <a:rPr lang="en-US" b="1" dirty="0" smtClean="0"/>
              <a:t> </a:t>
            </a:r>
            <a:r>
              <a:rPr lang="en-US" b="1" dirty="0" err="1" smtClean="0"/>
              <a:t>vào</a:t>
            </a:r>
            <a:r>
              <a:rPr lang="en-US" b="1" dirty="0" smtClean="0"/>
              <a:t> </a:t>
            </a:r>
            <a:r>
              <a:rPr lang="en-US" b="1" dirty="0" err="1" smtClean="0"/>
              <a:t>các</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của</a:t>
            </a:r>
            <a:r>
              <a:rPr lang="en-US" b="1" dirty="0" smtClean="0"/>
              <a:t> </a:t>
            </a:r>
            <a:r>
              <a:rPr lang="en-US" b="1" dirty="0" err="1" smtClean="0"/>
              <a:t>tuple</a:t>
            </a:r>
            <a:r>
              <a:rPr lang="en-US" b="1" dirty="0" smtClean="0"/>
              <a:t> (</a:t>
            </a:r>
            <a:r>
              <a:rPr lang="en-US" b="1" dirty="0" err="1" smtClean="0"/>
              <a:t>tương</a:t>
            </a:r>
            <a:r>
              <a:rPr lang="en-US" b="1" dirty="0" smtClean="0"/>
              <a:t> </a:t>
            </a:r>
            <a:r>
              <a:rPr lang="en-US" b="1" dirty="0" err="1" smtClean="0"/>
              <a:t>tự</a:t>
            </a:r>
            <a:r>
              <a:rPr lang="en-US" b="1" dirty="0" smtClean="0"/>
              <a:t> list): </a:t>
            </a:r>
            <a:r>
              <a:rPr lang="en-US" b="1" dirty="0" err="1" smtClean="0"/>
              <a:t>dùng</a:t>
            </a:r>
            <a:r>
              <a:rPr lang="en-US" b="1" dirty="0" smtClean="0"/>
              <a:t> index [n] </a:t>
            </a:r>
            <a:r>
              <a:rPr lang="en-US" dirty="0" err="1" smtClean="0"/>
              <a:t>hoặc</a:t>
            </a:r>
            <a:r>
              <a:rPr lang="en-US" b="1" dirty="0" smtClean="0"/>
              <a:t> [a:b] </a:t>
            </a:r>
            <a:r>
              <a:rPr lang="en-US" dirty="0" err="1" smtClean="0"/>
              <a:t>hoặc</a:t>
            </a:r>
            <a:r>
              <a:rPr lang="en-US" b="1" dirty="0" smtClean="0"/>
              <a:t> [-k]</a:t>
            </a:r>
          </a:p>
          <a:p>
            <a:endParaRPr lang="en-US" b="1" dirty="0" smtClean="0"/>
          </a:p>
          <a:p>
            <a:endParaRPr lang="en-US" dirty="0"/>
          </a:p>
        </p:txBody>
      </p:sp>
      <p:sp>
        <p:nvSpPr>
          <p:cNvPr id="7169" name="Rectangle 1"/>
          <p:cNvSpPr>
            <a:spLocks noChangeArrowheads="1"/>
          </p:cNvSpPr>
          <p:nvPr/>
        </p:nvSpPr>
        <p:spPr bwMode="auto">
          <a:xfrm>
            <a:off x="945932" y="2916621"/>
            <a:ext cx="7859524" cy="3570208"/>
          </a:xfrm>
          <a:prstGeom prst="rect">
            <a:avLst/>
          </a:prstGeom>
          <a:solidFill>
            <a:srgbClr val="F4FBF4"/>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tuple</a:t>
            </a: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lồng</a:t>
            </a: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nhau</a:t>
            </a: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chemeClr val="accent1"/>
                </a:solidFill>
                <a:effectLst/>
                <a:latin typeface="Arial Unicode MS" pitchFamily="34" charset="-128"/>
                <a:ea typeface="Menlo"/>
                <a:cs typeface="Arial" pitchFamily="34" charset="0"/>
              </a:rPr>
              <a:t>n_tuple</a:t>
            </a:r>
            <a:r>
              <a:rPr kumimoji="0" lang="en-US" sz="2800" b="0" i="0" u="none" strike="noStrike" cap="none" normalizeH="0" baseline="0" dirty="0" smtClean="0">
                <a:ln>
                  <a:noFill/>
                </a:ln>
                <a:solidFill>
                  <a:schemeClr val="accent1"/>
                </a:solidFill>
                <a:effectLst/>
                <a:latin typeface="Arial Unicode MS" pitchFamily="34" charset="-128"/>
                <a:ea typeface="Menlo"/>
                <a:cs typeface="Arial" pitchFamily="34" charset="0"/>
              </a:rPr>
              <a:t> = ("Quantrimang.com", [2, 6, 8], (1, 2, 3))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index </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lồng</a:t>
            </a: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nhau</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Output: 'r'</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AD2BEE"/>
                </a:solidFill>
                <a:effectLst/>
                <a:latin typeface="Arial Unicode MS" pitchFamily="34" charset="-128"/>
                <a:ea typeface="Menlo"/>
                <a:cs typeface="Arial" pitchFamily="34" charset="0"/>
              </a:rPr>
              <a:t>print</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2800" b="0" i="0" u="none" strike="noStrike" cap="none" normalizeH="0" baseline="0" dirty="0" err="1" smtClean="0">
                <a:ln>
                  <a:noFill/>
                </a:ln>
                <a:solidFill>
                  <a:srgbClr val="131513"/>
                </a:solidFill>
                <a:effectLst/>
                <a:latin typeface="Arial Unicode MS" pitchFamily="34" charset="-128"/>
                <a:ea typeface="Menlo"/>
                <a:cs typeface="Arial" pitchFamily="34" charset="0"/>
              </a:rPr>
              <a:t>n_tuple</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2800" b="0" i="0" u="none" strike="noStrike" cap="none" normalizeH="0" baseline="0" dirty="0" smtClean="0">
                <a:ln>
                  <a:noFill/>
                </a:ln>
                <a:solidFill>
                  <a:srgbClr val="87711D"/>
                </a:solidFill>
                <a:effectLst/>
                <a:latin typeface="Arial Unicode MS" pitchFamily="34" charset="-128"/>
                <a:ea typeface="Menlo"/>
                <a:cs typeface="Arial" pitchFamily="34" charset="0"/>
              </a:rPr>
              <a:t>0</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2800" b="0" i="0" u="none" strike="noStrike" cap="none" normalizeH="0" baseline="0" dirty="0" smtClean="0">
                <a:ln>
                  <a:noFill/>
                </a:ln>
                <a:solidFill>
                  <a:srgbClr val="87711D"/>
                </a:solidFill>
                <a:effectLst/>
                <a:latin typeface="Arial Unicode MS" pitchFamily="34" charset="-128"/>
                <a:ea typeface="Menlo"/>
                <a:cs typeface="Arial" pitchFamily="34" charset="0"/>
              </a:rPr>
              <a:t>5</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index </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lồng</a:t>
            </a: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nhau</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Output: 8</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AD2BEE"/>
                </a:solidFill>
                <a:effectLst/>
                <a:latin typeface="Arial Unicode MS" pitchFamily="34" charset="-128"/>
                <a:ea typeface="Menlo"/>
                <a:cs typeface="Arial" pitchFamily="34" charset="0"/>
              </a:rPr>
              <a:t>print</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2800" b="0" i="0" u="none" strike="noStrike" cap="none" normalizeH="0" baseline="0" dirty="0" err="1" smtClean="0">
                <a:ln>
                  <a:noFill/>
                </a:ln>
                <a:solidFill>
                  <a:srgbClr val="131513"/>
                </a:solidFill>
                <a:effectLst/>
                <a:latin typeface="Arial Unicode MS" pitchFamily="34" charset="-128"/>
                <a:ea typeface="Menlo"/>
                <a:cs typeface="Arial" pitchFamily="34" charset="0"/>
              </a:rPr>
              <a:t>n_tuple</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2800" b="0" i="0" u="none" strike="noStrike" cap="none" normalizeH="0" baseline="0" dirty="0" smtClean="0">
                <a:ln>
                  <a:noFill/>
                </a:ln>
                <a:solidFill>
                  <a:srgbClr val="87711D"/>
                </a:solidFill>
                <a:effectLst/>
                <a:latin typeface="Arial Unicode MS" pitchFamily="34" charset="-128"/>
                <a:ea typeface="Menlo"/>
                <a:cs typeface="Arial" pitchFamily="34" charset="0"/>
              </a:rPr>
              <a:t>1</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2800" b="0" i="0" u="none" strike="noStrike" cap="none" normalizeH="0" baseline="0" dirty="0" smtClean="0">
                <a:ln>
                  <a:noFill/>
                </a:ln>
                <a:solidFill>
                  <a:srgbClr val="87711D"/>
                </a:solidFill>
                <a:effectLst/>
                <a:latin typeface="Arial Unicode MS" pitchFamily="34" charset="-128"/>
                <a:ea typeface="Menlo"/>
                <a:cs typeface="Arial" pitchFamily="34" charset="0"/>
              </a:rPr>
              <a:t>2</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3600" b="0" i="0" u="none" strike="noStrike" cap="none" normalizeH="0" baseline="0" dirty="0" smtClean="0">
                <a:ln>
                  <a:noFill/>
                </a:ln>
                <a:solidFill>
                  <a:schemeClr val="tx1"/>
                </a:solidFill>
                <a:effectLst/>
                <a:latin typeface="Arial" pitchFamily="34" charset="0"/>
                <a:cs typeface="Arial" pitchFamily="34" charset="0"/>
              </a:rPr>
              <a:t> </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832385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latin typeface="+mn-lt"/>
              </a:rPr>
              <a:t>Các Hàm và Toán Tử Trên </a:t>
            </a:r>
            <a:r>
              <a:rPr lang="en-US" dirty="0" err="1" smtClean="0">
                <a:latin typeface="+mn-lt"/>
              </a:rPr>
              <a:t>Tuple</a:t>
            </a:r>
            <a:endParaRPr lang="en-US" dirty="0">
              <a:latin typeface="+mn-lt"/>
            </a:endParaRPr>
          </a:p>
        </p:txBody>
      </p:sp>
      <p:sp>
        <p:nvSpPr>
          <p:cNvPr id="3" name="Content Placeholder 2"/>
          <p:cNvSpPr>
            <a:spLocks noGrp="1"/>
          </p:cNvSpPr>
          <p:nvPr>
            <p:ph idx="1"/>
          </p:nvPr>
        </p:nvSpPr>
        <p:spPr/>
        <p:txBody>
          <a:bodyPr>
            <a:normAutofit/>
          </a:bodyPr>
          <a:lstStyle/>
          <a:p>
            <a:pPr algn="just"/>
            <a:r>
              <a:rPr lang="vi-VN" sz="2400" b="1" dirty="0" smtClean="0"/>
              <a:t>Thay đổi một tuple</a:t>
            </a:r>
            <a:r>
              <a:rPr lang="en-US" sz="2400" b="1" dirty="0" smtClean="0"/>
              <a:t>: </a:t>
            </a:r>
            <a:r>
              <a:rPr lang="vi-VN" sz="2400" dirty="0" smtClean="0"/>
              <a:t>Không giống như list, </a:t>
            </a:r>
            <a:r>
              <a:rPr lang="vi-VN" sz="2400" b="1" dirty="0" smtClean="0">
                <a:solidFill>
                  <a:srgbClr val="FF0000"/>
                </a:solidFill>
              </a:rPr>
              <a:t>tuple không thể thay đổi.</a:t>
            </a:r>
            <a:endParaRPr lang="en-US" sz="2400" b="1" dirty="0" smtClean="0">
              <a:solidFill>
                <a:srgbClr val="FF0000"/>
              </a:solidFill>
            </a:endParaRPr>
          </a:p>
          <a:p>
            <a:pPr lvl="1" algn="just"/>
            <a:r>
              <a:rPr lang="vi-VN" sz="2200" dirty="0" smtClean="0"/>
              <a:t>Điều này có nghĩa là các phần tử của một tuple không thể thay đổi một khi đã được gán. </a:t>
            </a:r>
            <a:endParaRPr lang="en-US" sz="2200" dirty="0" smtClean="0"/>
          </a:p>
          <a:p>
            <a:pPr lvl="1" algn="just"/>
            <a:r>
              <a:rPr lang="vi-VN" sz="2200" dirty="0" smtClean="0"/>
              <a:t>Nhưng, nếu </a:t>
            </a:r>
            <a:r>
              <a:rPr lang="vi-VN" sz="2200" b="1" dirty="0" smtClean="0">
                <a:solidFill>
                  <a:srgbClr val="FF0000"/>
                </a:solidFill>
              </a:rPr>
              <a:t>bản thân phần tử đó là một kiểu dữ liệu có thể thay đổi </a:t>
            </a:r>
            <a:r>
              <a:rPr lang="vi-VN" sz="2200" dirty="0" smtClean="0"/>
              <a:t>(như list chẳng hạn) thì </a:t>
            </a:r>
            <a:r>
              <a:rPr lang="vi-VN" sz="2200" b="1" dirty="0" smtClean="0">
                <a:solidFill>
                  <a:srgbClr val="FF0000"/>
                </a:solidFill>
              </a:rPr>
              <a:t>các phần tử lồng nhau có thể được thay đổi</a:t>
            </a:r>
            <a:r>
              <a:rPr lang="vi-VN" sz="2200" dirty="0" smtClean="0"/>
              <a:t>. Chúng ta cũng có thể gán giá trị khác cho tuple (gọi là gán lại - </a:t>
            </a:r>
            <a:r>
              <a:rPr lang="vi-VN" sz="2200" b="1" dirty="0" smtClean="0">
                <a:solidFill>
                  <a:srgbClr val="FF0000"/>
                </a:solidFill>
              </a:rPr>
              <a:t>reassignment</a:t>
            </a:r>
            <a:r>
              <a:rPr lang="vi-VN" sz="2200" dirty="0" smtClean="0"/>
              <a:t>).</a:t>
            </a:r>
            <a:endParaRPr lang="vi-VN" sz="2200" b="1" dirty="0" smtClean="0"/>
          </a:p>
          <a:p>
            <a:endParaRPr lang="en-US" sz="2400" dirty="0"/>
          </a:p>
        </p:txBody>
      </p:sp>
      <p:sp>
        <p:nvSpPr>
          <p:cNvPr id="6145" name="Rectangle 1"/>
          <p:cNvSpPr>
            <a:spLocks noChangeArrowheads="1"/>
          </p:cNvSpPr>
          <p:nvPr/>
        </p:nvSpPr>
        <p:spPr bwMode="auto">
          <a:xfrm>
            <a:off x="1246727" y="4251434"/>
            <a:ext cx="9574737" cy="2277547"/>
          </a:xfrm>
          <a:prstGeom prst="rect">
            <a:avLst/>
          </a:prstGeom>
          <a:solidFill>
            <a:srgbClr val="F4FBF4"/>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rgbClr val="131513"/>
                </a:solidFill>
                <a:effectLst/>
                <a:latin typeface="Arial Unicode MS" pitchFamily="34" charset="-128"/>
                <a:ea typeface="Menlo"/>
                <a:cs typeface="Arial" pitchFamily="34" charset="0"/>
              </a:rPr>
              <a:t>my_tuple</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 (</a:t>
            </a:r>
            <a:r>
              <a:rPr kumimoji="0" lang="en-US" sz="2800" b="0" i="0" u="none" strike="noStrike" cap="none" normalizeH="0" baseline="0" dirty="0" smtClean="0">
                <a:ln>
                  <a:noFill/>
                </a:ln>
                <a:solidFill>
                  <a:srgbClr val="87711D"/>
                </a:solidFill>
                <a:effectLst/>
                <a:latin typeface="Arial Unicode MS" pitchFamily="34" charset="-128"/>
                <a:ea typeface="Menlo"/>
                <a:cs typeface="Arial" pitchFamily="34" charset="0"/>
              </a:rPr>
              <a:t>1</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800" b="0" i="0" u="none" strike="noStrike" cap="none" normalizeH="0" baseline="0" dirty="0" smtClean="0">
                <a:ln>
                  <a:noFill/>
                </a:ln>
                <a:solidFill>
                  <a:srgbClr val="87711D"/>
                </a:solidFill>
                <a:effectLst/>
                <a:latin typeface="Arial Unicode MS" pitchFamily="34" charset="-128"/>
                <a:ea typeface="Menlo"/>
                <a:cs typeface="Arial" pitchFamily="34" charset="0"/>
              </a:rPr>
              <a:t>3</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800" b="0" i="0" u="none" strike="noStrike" cap="none" normalizeH="0" baseline="0" dirty="0" smtClean="0">
                <a:ln>
                  <a:noFill/>
                </a:ln>
                <a:solidFill>
                  <a:srgbClr val="87711D"/>
                </a:solidFill>
                <a:effectLst/>
                <a:latin typeface="Arial Unicode MS" pitchFamily="34" charset="-128"/>
                <a:ea typeface="Menlo"/>
                <a:cs typeface="Arial" pitchFamily="34" charset="0"/>
              </a:rPr>
              <a:t>5</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800" b="0" i="0" u="none" strike="noStrike" cap="none" normalizeH="0" baseline="0" dirty="0" smtClean="0">
                <a:ln>
                  <a:noFill/>
                </a:ln>
                <a:solidFill>
                  <a:srgbClr val="87711D"/>
                </a:solidFill>
                <a:effectLst/>
                <a:latin typeface="Arial Unicode MS" pitchFamily="34" charset="-128"/>
                <a:ea typeface="Menlo"/>
                <a:cs typeface="Arial" pitchFamily="34" charset="0"/>
              </a:rPr>
              <a:t>7</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800" b="0" i="0" u="none" strike="noStrike" cap="none" normalizeH="0" baseline="0" dirty="0" smtClean="0">
                <a:ln>
                  <a:noFill/>
                </a:ln>
                <a:solidFill>
                  <a:srgbClr val="87711D"/>
                </a:solidFill>
                <a:effectLst/>
                <a:latin typeface="Arial Unicode MS" pitchFamily="34" charset="-128"/>
                <a:ea typeface="Menlo"/>
                <a:cs typeface="Arial" pitchFamily="34" charset="0"/>
              </a:rPr>
              <a:t>9</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không</a:t>
            </a: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thể</a:t>
            </a: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thay</a:t>
            </a: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đổi</a:t>
            </a: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phần</a:t>
            </a: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tử</a:t>
            </a: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của</a:t>
            </a: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tuple</a:t>
            </a:r>
            <a:endPar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Bạn</a:t>
            </a: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sẽ</a:t>
            </a: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nhận</a:t>
            </a: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được</a:t>
            </a: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lỗi</a:t>
            </a: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TypeError</a:t>
            </a: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tuple</a:t>
            </a: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object does not support item assignment</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chemeClr val="accent1"/>
                </a:solidFill>
                <a:effectLst/>
                <a:latin typeface="Arial Unicode MS" pitchFamily="34" charset="-128"/>
                <a:ea typeface="Menlo"/>
                <a:cs typeface="Arial" pitchFamily="34" charset="0"/>
              </a:rPr>
              <a:t>my_tuple</a:t>
            </a:r>
            <a:r>
              <a:rPr kumimoji="0" lang="en-US" sz="2800" b="0" i="0" u="none" strike="noStrike" cap="none" normalizeH="0" baseline="0" dirty="0" smtClean="0">
                <a:ln>
                  <a:noFill/>
                </a:ln>
                <a:solidFill>
                  <a:schemeClr val="accent1"/>
                </a:solidFill>
                <a:effectLst/>
                <a:latin typeface="Arial Unicode MS" pitchFamily="34" charset="-128"/>
                <a:ea typeface="Menlo"/>
                <a:cs typeface="Arial" pitchFamily="34" charset="0"/>
              </a:rPr>
              <a:t>[1] = 9</a:t>
            </a:r>
            <a:r>
              <a:rPr kumimoji="0" lang="en-US" sz="3600" b="0" i="0" u="none" strike="noStrike" cap="none" normalizeH="0" baseline="0" dirty="0" smtClean="0">
                <a:ln>
                  <a:noFill/>
                </a:ln>
                <a:solidFill>
                  <a:schemeClr val="accent1"/>
                </a:solidFill>
                <a:effectLst/>
                <a:latin typeface="Arial" pitchFamily="34" charset="0"/>
                <a:cs typeface="Arial" pitchFamily="34" charset="0"/>
              </a:rPr>
              <a:t> </a:t>
            </a:r>
            <a:endParaRPr kumimoji="0" lang="en-US" sz="5400" b="0" i="0" u="none" strike="noStrike" cap="none" normalizeH="0" baseline="0" dirty="0" smtClean="0">
              <a:ln>
                <a:noFill/>
              </a:ln>
              <a:solidFill>
                <a:schemeClr val="accent1"/>
              </a:solidFill>
              <a:effectLst/>
              <a:latin typeface="Arial" pitchFamily="34" charset="0"/>
              <a:cs typeface="Arial" pitchFamily="34" charset="0"/>
            </a:endParaRPr>
          </a:p>
        </p:txBody>
      </p:sp>
    </p:spTree>
    <p:extLst>
      <p:ext uri="{BB962C8B-B14F-4D97-AF65-F5344CB8AC3E}">
        <p14:creationId xmlns:p14="http://schemas.microsoft.com/office/powerpoint/2010/main" val="9968202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latin typeface="+mn-lt"/>
              </a:rPr>
              <a:t>Các Hàm và Toán Tử Trên </a:t>
            </a:r>
            <a:r>
              <a:rPr lang="en-US" dirty="0" err="1" smtClean="0">
                <a:latin typeface="+mn-lt"/>
              </a:rPr>
              <a:t>Tuple</a:t>
            </a:r>
            <a:endParaRPr lang="en-US" dirty="0">
              <a:latin typeface="+mn-lt"/>
            </a:endParaRPr>
          </a:p>
        </p:txBody>
      </p:sp>
      <p:sp>
        <p:nvSpPr>
          <p:cNvPr id="3" name="Content Placeholder 2"/>
          <p:cNvSpPr>
            <a:spLocks noGrp="1"/>
          </p:cNvSpPr>
          <p:nvPr>
            <p:ph idx="1"/>
          </p:nvPr>
        </p:nvSpPr>
        <p:spPr/>
        <p:txBody>
          <a:bodyPr/>
          <a:lstStyle/>
          <a:p>
            <a:pPr>
              <a:buNone/>
            </a:pPr>
            <a:endParaRPr lang="en-US" dirty="0"/>
          </a:p>
        </p:txBody>
      </p:sp>
      <p:sp>
        <p:nvSpPr>
          <p:cNvPr id="4" name="Rectangle 1"/>
          <p:cNvSpPr>
            <a:spLocks noChangeArrowheads="1"/>
          </p:cNvSpPr>
          <p:nvPr/>
        </p:nvSpPr>
        <p:spPr bwMode="auto">
          <a:xfrm>
            <a:off x="804041" y="2081047"/>
            <a:ext cx="8625759" cy="2954655"/>
          </a:xfrm>
          <a:prstGeom prst="rect">
            <a:avLst/>
          </a:prstGeom>
          <a:solidFill>
            <a:srgbClr val="F4FBF4"/>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my_tuple</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 (</a:t>
            </a:r>
            <a:r>
              <a:rPr kumimoji="0" lang="en-US" sz="3200" b="0" i="0" u="none" strike="noStrike" cap="none" normalizeH="0" baseline="0" dirty="0" smtClean="0">
                <a:ln>
                  <a:noFill/>
                </a:ln>
                <a:solidFill>
                  <a:srgbClr val="87711D"/>
                </a:solidFill>
                <a:effectLst/>
                <a:latin typeface="Arial Unicode MS" pitchFamily="34" charset="-128"/>
                <a:ea typeface="Menlo"/>
                <a:cs typeface="Arial" pitchFamily="34" charset="0"/>
              </a:rPr>
              <a:t>1</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smtClean="0">
                <a:ln>
                  <a:noFill/>
                </a:ln>
                <a:solidFill>
                  <a:srgbClr val="87711D"/>
                </a:solidFill>
                <a:effectLst/>
                <a:latin typeface="Arial Unicode MS" pitchFamily="34" charset="-128"/>
                <a:ea typeface="Menlo"/>
                <a:cs typeface="Arial" pitchFamily="34" charset="0"/>
              </a:rPr>
              <a:t>3</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smtClean="0">
                <a:ln>
                  <a:noFill/>
                </a:ln>
                <a:solidFill>
                  <a:srgbClr val="87711D"/>
                </a:solidFill>
                <a:effectLst/>
                <a:latin typeface="Arial Unicode MS" pitchFamily="34" charset="-128"/>
                <a:ea typeface="Menlo"/>
                <a:cs typeface="Arial" pitchFamily="34" charset="0"/>
              </a:rPr>
              <a:t>5</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smtClean="0">
                <a:ln>
                  <a:noFill/>
                </a:ln>
                <a:solidFill>
                  <a:srgbClr val="87711D"/>
                </a:solidFill>
                <a:effectLst/>
                <a:latin typeface="Arial Unicode MS" pitchFamily="34" charset="-128"/>
                <a:ea typeface="Menlo"/>
                <a:cs typeface="Arial" pitchFamily="34" charset="0"/>
              </a:rPr>
              <a:t>7</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smtClean="0">
                <a:ln>
                  <a:noFill/>
                </a:ln>
                <a:solidFill>
                  <a:srgbClr val="87711D"/>
                </a:solidFill>
                <a:effectLst/>
                <a:latin typeface="Arial Unicode MS" pitchFamily="34" charset="-128"/>
                <a:ea typeface="Menlo"/>
                <a:cs typeface="Arial" pitchFamily="34" charset="0"/>
              </a:rPr>
              <a:t>9</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lvl="0" fontAlgn="base">
              <a:spcBef>
                <a:spcPct val="0"/>
              </a:spcBef>
              <a:spcAft>
                <a:spcPct val="0"/>
              </a:spcAft>
            </a:pPr>
            <a:r>
              <a:rPr lang="vi-VN" sz="3200" dirty="0" smtClean="0">
                <a:solidFill>
                  <a:schemeClr val="accent5">
                    <a:lumMod val="75000"/>
                  </a:schemeClr>
                </a:solidFill>
              </a:rPr>
              <a:t># Nhưng phần tử có index 3 trong tuple là list </a:t>
            </a:r>
            <a:endParaRPr lang="en-US" sz="3200" dirty="0" smtClean="0">
              <a:solidFill>
                <a:schemeClr val="accent5">
                  <a:lumMod val="75000"/>
                </a:schemeClr>
              </a:solidFill>
            </a:endParaRPr>
          </a:p>
          <a:p>
            <a:pPr lvl="0" fontAlgn="base">
              <a:spcBef>
                <a:spcPct val="0"/>
              </a:spcBef>
              <a:spcAft>
                <a:spcPct val="0"/>
              </a:spcAft>
            </a:pPr>
            <a:r>
              <a:rPr lang="vi-VN" sz="3200" dirty="0" smtClean="0">
                <a:solidFill>
                  <a:schemeClr val="accent5">
                    <a:lumMod val="75000"/>
                  </a:schemeClr>
                </a:solidFill>
              </a:rPr>
              <a:t># list có thể thay đổi, nên phần tử đó có thể thay đổi </a:t>
            </a:r>
            <a:endParaRPr lang="en-US" sz="3200" dirty="0" smtClean="0">
              <a:solidFill>
                <a:schemeClr val="accent5">
                  <a:lumMod val="75000"/>
                </a:schemeClr>
              </a:solidFill>
            </a:endParaRPr>
          </a:p>
          <a:p>
            <a:pPr lvl="0" fontAlgn="base">
              <a:spcBef>
                <a:spcPct val="0"/>
              </a:spcBef>
              <a:spcAft>
                <a:spcPct val="0"/>
              </a:spcAft>
            </a:pPr>
            <a:r>
              <a:rPr lang="vi-VN" sz="3200" dirty="0" smtClean="0">
                <a:solidFill>
                  <a:schemeClr val="accent5">
                    <a:lumMod val="75000"/>
                  </a:schemeClr>
                </a:solidFill>
              </a:rPr>
              <a:t># Output: (1, 3, 5, [8, 9]) </a:t>
            </a:r>
            <a:endParaRPr lang="en-US" sz="3200" dirty="0" smtClean="0">
              <a:solidFill>
                <a:schemeClr val="accent5">
                  <a:lumMod val="75000"/>
                </a:schemeClr>
              </a:solidFill>
            </a:endParaRPr>
          </a:p>
          <a:p>
            <a:pPr lvl="0" fontAlgn="base">
              <a:spcBef>
                <a:spcPct val="0"/>
              </a:spcBef>
              <a:spcAft>
                <a:spcPct val="0"/>
              </a:spcAft>
            </a:pPr>
            <a:r>
              <a:rPr lang="vi-VN" sz="3200" dirty="0" smtClean="0">
                <a:solidFill>
                  <a:schemeClr val="accent1"/>
                </a:solidFill>
              </a:rPr>
              <a:t>my_tuple[3][0] = 8 </a:t>
            </a:r>
            <a:endParaRPr lang="en-US" sz="3200" dirty="0" smtClean="0">
              <a:solidFill>
                <a:schemeClr val="accent1"/>
              </a:solidFill>
            </a:endParaRPr>
          </a:p>
          <a:p>
            <a:pPr lvl="0" fontAlgn="base">
              <a:spcBef>
                <a:spcPct val="0"/>
              </a:spcBef>
              <a:spcAft>
                <a:spcPct val="0"/>
              </a:spcAft>
            </a:pPr>
            <a:r>
              <a:rPr lang="vi-VN" sz="3200" dirty="0" smtClean="0">
                <a:solidFill>
                  <a:schemeClr val="accent1"/>
                </a:solidFill>
              </a:rPr>
              <a:t>print(my_tuple)</a:t>
            </a:r>
            <a:endParaRPr kumimoji="0" lang="en-US" sz="6000" b="0" i="0" u="none" strike="noStrike" cap="none" normalizeH="0" baseline="0" dirty="0" smtClean="0">
              <a:ln>
                <a:noFill/>
              </a:ln>
              <a:solidFill>
                <a:schemeClr val="accent1"/>
              </a:solidFill>
              <a:effectLst/>
              <a:latin typeface="Arial" pitchFamily="34" charset="0"/>
              <a:cs typeface="Arial" pitchFamily="34" charset="0"/>
            </a:endParaRPr>
          </a:p>
        </p:txBody>
      </p:sp>
    </p:spTree>
    <p:extLst>
      <p:ext uri="{BB962C8B-B14F-4D97-AF65-F5344CB8AC3E}">
        <p14:creationId xmlns:p14="http://schemas.microsoft.com/office/powerpoint/2010/main" val="1737579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latin typeface="+mn-lt"/>
              </a:rPr>
              <a:t>Các Hàm và Toán Tử Trên </a:t>
            </a:r>
            <a:r>
              <a:rPr lang="en-US" dirty="0" err="1" smtClean="0">
                <a:latin typeface="Times New Roman" pitchFamily="18" charset="0"/>
                <a:cs typeface="Times New Roman" pitchFamily="18" charset="0"/>
              </a:rPr>
              <a:t>Tuple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sp>
        <p:nvSpPr>
          <p:cNvPr id="4097" name="Rectangle 1"/>
          <p:cNvSpPr>
            <a:spLocks noChangeArrowheads="1"/>
          </p:cNvSpPr>
          <p:nvPr/>
        </p:nvSpPr>
        <p:spPr bwMode="auto">
          <a:xfrm>
            <a:off x="851337" y="2191407"/>
            <a:ext cx="9085821" cy="2585323"/>
          </a:xfrm>
          <a:prstGeom prst="rect">
            <a:avLst/>
          </a:prstGeom>
          <a:solidFill>
            <a:srgbClr val="F4FBF4"/>
          </a:solidFill>
          <a:ln w="9525">
            <a:noFill/>
            <a:miter lim="800000"/>
            <a:headEnd/>
            <a:tailEnd/>
          </a:ln>
          <a:effectLst/>
        </p:spPr>
        <p:txBody>
          <a:bodyPr vert="horz" wrap="none" lIns="0" tIns="0" rIns="0" bIns="0" numCol="1" anchor="ctr" anchorCtr="0" compatLnSpc="1">
            <a:prstTxWarp prst="textNoShape">
              <a:avLst/>
            </a:prstTxWarp>
            <a:spAutoFit/>
          </a:bodyPr>
          <a:lstStyle/>
          <a:p>
            <a:pPr fontAlgn="base">
              <a:spcBef>
                <a:spcPct val="0"/>
              </a:spcBef>
              <a:spcAft>
                <a:spcPct val="0"/>
              </a:spcAft>
            </a:pPr>
            <a:r>
              <a:rPr lang="en-US" sz="3200" dirty="0" err="1" smtClean="0">
                <a:solidFill>
                  <a:srgbClr val="131513"/>
                </a:solidFill>
                <a:latin typeface="Arial Unicode MS" pitchFamily="34" charset="-128"/>
                <a:ea typeface="Menlo"/>
                <a:cs typeface="Arial" pitchFamily="34" charset="0"/>
              </a:rPr>
              <a:t>my_tuple</a:t>
            </a:r>
            <a:r>
              <a:rPr lang="en-US" sz="3200" dirty="0" smtClean="0">
                <a:solidFill>
                  <a:srgbClr val="131513"/>
                </a:solidFill>
                <a:latin typeface="Arial Unicode MS" pitchFamily="34" charset="-128"/>
                <a:ea typeface="Menlo"/>
                <a:cs typeface="Arial" pitchFamily="34" charset="0"/>
              </a:rPr>
              <a:t> = (</a:t>
            </a:r>
            <a:r>
              <a:rPr lang="en-US" sz="3200" dirty="0" smtClean="0">
                <a:solidFill>
                  <a:srgbClr val="87711D"/>
                </a:solidFill>
                <a:latin typeface="Arial Unicode MS" pitchFamily="34" charset="-128"/>
                <a:ea typeface="Menlo"/>
                <a:cs typeface="Arial" pitchFamily="34" charset="0"/>
              </a:rPr>
              <a:t>1</a:t>
            </a:r>
            <a:r>
              <a:rPr lang="en-US" sz="3200" dirty="0" smtClean="0">
                <a:solidFill>
                  <a:srgbClr val="131513"/>
                </a:solidFill>
                <a:latin typeface="Arial Unicode MS" pitchFamily="34" charset="-128"/>
                <a:ea typeface="Menlo"/>
                <a:cs typeface="Arial" pitchFamily="34" charset="0"/>
              </a:rPr>
              <a:t>, </a:t>
            </a:r>
            <a:r>
              <a:rPr lang="en-US" sz="3200" dirty="0" smtClean="0">
                <a:solidFill>
                  <a:srgbClr val="87711D"/>
                </a:solidFill>
                <a:latin typeface="Arial Unicode MS" pitchFamily="34" charset="-128"/>
                <a:ea typeface="Menlo"/>
                <a:cs typeface="Arial" pitchFamily="34" charset="0"/>
              </a:rPr>
              <a:t>3</a:t>
            </a:r>
            <a:r>
              <a:rPr lang="en-US" sz="3200" dirty="0" smtClean="0">
                <a:solidFill>
                  <a:srgbClr val="131513"/>
                </a:solidFill>
                <a:latin typeface="Arial Unicode MS" pitchFamily="34" charset="-128"/>
                <a:ea typeface="Menlo"/>
                <a:cs typeface="Arial" pitchFamily="34" charset="0"/>
              </a:rPr>
              <a:t>, </a:t>
            </a:r>
            <a:r>
              <a:rPr lang="en-US" sz="3200" dirty="0" smtClean="0">
                <a:solidFill>
                  <a:srgbClr val="87711D"/>
                </a:solidFill>
                <a:latin typeface="Arial Unicode MS" pitchFamily="34" charset="-128"/>
                <a:ea typeface="Menlo"/>
                <a:cs typeface="Arial" pitchFamily="34" charset="0"/>
              </a:rPr>
              <a:t>5</a:t>
            </a:r>
            <a:r>
              <a:rPr lang="en-US" sz="3200" dirty="0" smtClean="0">
                <a:solidFill>
                  <a:srgbClr val="131513"/>
                </a:solidFill>
                <a:latin typeface="Arial Unicode MS" pitchFamily="34" charset="-128"/>
                <a:ea typeface="Menlo"/>
                <a:cs typeface="Arial" pitchFamily="34" charset="0"/>
              </a:rPr>
              <a:t>, [</a:t>
            </a:r>
            <a:r>
              <a:rPr lang="en-US" sz="3200" dirty="0" smtClean="0">
                <a:solidFill>
                  <a:srgbClr val="87711D"/>
                </a:solidFill>
                <a:latin typeface="Arial Unicode MS" pitchFamily="34" charset="-128"/>
                <a:ea typeface="Menlo"/>
                <a:cs typeface="Arial" pitchFamily="34" charset="0"/>
              </a:rPr>
              <a:t>7</a:t>
            </a:r>
            <a:r>
              <a:rPr lang="en-US" sz="3200" dirty="0" smtClean="0">
                <a:solidFill>
                  <a:srgbClr val="131513"/>
                </a:solidFill>
                <a:latin typeface="Arial Unicode MS" pitchFamily="34" charset="-128"/>
                <a:ea typeface="Menlo"/>
                <a:cs typeface="Arial" pitchFamily="34" charset="0"/>
              </a:rPr>
              <a:t>, </a:t>
            </a:r>
            <a:r>
              <a:rPr lang="en-US" sz="3200" dirty="0" smtClean="0">
                <a:solidFill>
                  <a:srgbClr val="87711D"/>
                </a:solidFill>
                <a:latin typeface="Arial Unicode MS" pitchFamily="34" charset="-128"/>
                <a:ea typeface="Menlo"/>
                <a:cs typeface="Arial" pitchFamily="34" charset="0"/>
              </a:rPr>
              <a:t>9</a:t>
            </a:r>
            <a:r>
              <a:rPr lang="en-US" sz="3200" dirty="0" smtClean="0">
                <a:solidFill>
                  <a:srgbClr val="131513"/>
                </a:solidFill>
                <a:latin typeface="Arial Unicode MS" pitchFamily="34" charset="-128"/>
                <a:ea typeface="Menlo"/>
                <a:cs typeface="Arial" pitchFamily="34" charset="0"/>
              </a:rPr>
              <a:t>]) </a:t>
            </a:r>
            <a:endPar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smtClean="0">
                <a:ln>
                  <a:noFill/>
                </a:ln>
                <a:solidFill>
                  <a:srgbClr val="809980"/>
                </a:solidFill>
                <a:effectLst/>
                <a:latin typeface="Arial Unicode MS" pitchFamily="34" charset="-128"/>
                <a:ea typeface="Menlo"/>
                <a:cs typeface="Arial" pitchFamily="34" charset="0"/>
              </a:rPr>
              <a:t>Nếu</a:t>
            </a: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smtClean="0">
                <a:ln>
                  <a:noFill/>
                </a:ln>
                <a:solidFill>
                  <a:srgbClr val="809980"/>
                </a:solidFill>
                <a:effectLst/>
                <a:latin typeface="Arial Unicode MS" pitchFamily="34" charset="-128"/>
                <a:ea typeface="Menlo"/>
                <a:cs typeface="Arial" pitchFamily="34" charset="0"/>
              </a:rPr>
              <a:t>cần</a:t>
            </a: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smtClean="0">
                <a:ln>
                  <a:noFill/>
                </a:ln>
                <a:solidFill>
                  <a:srgbClr val="809980"/>
                </a:solidFill>
                <a:effectLst/>
                <a:latin typeface="Arial Unicode MS" pitchFamily="34" charset="-128"/>
                <a:ea typeface="Menlo"/>
                <a:cs typeface="Arial" pitchFamily="34" charset="0"/>
              </a:rPr>
              <a:t>thay</a:t>
            </a: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smtClean="0">
                <a:ln>
                  <a:noFill/>
                </a:ln>
                <a:solidFill>
                  <a:srgbClr val="809980"/>
                </a:solidFill>
                <a:effectLst/>
                <a:latin typeface="Arial Unicode MS" pitchFamily="34" charset="-128"/>
                <a:ea typeface="Menlo"/>
                <a:cs typeface="Arial" pitchFamily="34" charset="0"/>
              </a:rPr>
              <a:t>đổi</a:t>
            </a: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smtClean="0">
                <a:ln>
                  <a:noFill/>
                </a:ln>
                <a:solidFill>
                  <a:srgbClr val="809980"/>
                </a:solidFill>
                <a:effectLst/>
                <a:latin typeface="Arial Unicode MS" pitchFamily="34" charset="-128"/>
                <a:ea typeface="Menlo"/>
                <a:cs typeface="Arial" pitchFamily="34" charset="0"/>
              </a:rPr>
              <a:t>tuple</a:t>
            </a: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smtClean="0">
                <a:ln>
                  <a:noFill/>
                </a:ln>
                <a:solidFill>
                  <a:srgbClr val="809980"/>
                </a:solidFill>
                <a:effectLst/>
                <a:latin typeface="Arial Unicode MS" pitchFamily="34" charset="-128"/>
                <a:ea typeface="Menlo"/>
                <a:cs typeface="Arial" pitchFamily="34" charset="0"/>
              </a:rPr>
              <a:t>hãy</a:t>
            </a: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smtClean="0">
                <a:ln>
                  <a:noFill/>
                </a:ln>
                <a:solidFill>
                  <a:srgbClr val="809980"/>
                </a:solidFill>
                <a:effectLst/>
                <a:latin typeface="Arial Unicode MS" pitchFamily="34" charset="-128"/>
                <a:ea typeface="Menlo"/>
                <a:cs typeface="Arial" pitchFamily="34" charset="0"/>
              </a:rPr>
              <a:t>gán</a:t>
            </a: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smtClean="0">
                <a:ln>
                  <a:noFill/>
                </a:ln>
                <a:solidFill>
                  <a:srgbClr val="809980"/>
                </a:solidFill>
                <a:effectLst/>
                <a:latin typeface="Arial Unicode MS" pitchFamily="34" charset="-128"/>
                <a:ea typeface="Menlo"/>
                <a:cs typeface="Arial" pitchFamily="34" charset="0"/>
              </a:rPr>
              <a:t>lại</a:t>
            </a: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smtClean="0">
                <a:ln>
                  <a:noFill/>
                </a:ln>
                <a:solidFill>
                  <a:srgbClr val="809980"/>
                </a:solidFill>
                <a:effectLst/>
                <a:latin typeface="Arial Unicode MS" pitchFamily="34" charset="-128"/>
                <a:ea typeface="Menlo"/>
                <a:cs typeface="Arial" pitchFamily="34" charset="0"/>
              </a:rPr>
              <a:t>giá</a:t>
            </a: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smtClean="0">
                <a:ln>
                  <a:noFill/>
                </a:ln>
                <a:solidFill>
                  <a:srgbClr val="809980"/>
                </a:solidFill>
                <a:effectLst/>
                <a:latin typeface="Arial Unicode MS" pitchFamily="34" charset="-128"/>
                <a:ea typeface="Menlo"/>
                <a:cs typeface="Arial" pitchFamily="34" charset="0"/>
              </a:rPr>
              <a:t>trị</a:t>
            </a: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smtClean="0">
                <a:ln>
                  <a:noFill/>
                </a:ln>
                <a:solidFill>
                  <a:srgbClr val="809980"/>
                </a:solidFill>
                <a:effectLst/>
                <a:latin typeface="Arial Unicode MS" pitchFamily="34" charset="-128"/>
                <a:ea typeface="Menlo"/>
                <a:cs typeface="Arial" pitchFamily="34" charset="0"/>
              </a:rPr>
              <a:t>cho</a:t>
            </a: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smtClean="0">
                <a:ln>
                  <a:noFill/>
                </a:ln>
                <a:solidFill>
                  <a:srgbClr val="809980"/>
                </a:solidFill>
                <a:effectLst/>
                <a:latin typeface="Arial Unicode MS" pitchFamily="34" charset="-128"/>
                <a:ea typeface="Menlo"/>
                <a:cs typeface="Arial" pitchFamily="34" charset="0"/>
              </a:rPr>
              <a:t>nó</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Output: ('q', 'u', 'a', 'n', 't', 'r', '</a:t>
            </a:r>
            <a:r>
              <a:rPr kumimoji="0" lang="en-US" sz="3200" b="0" i="0" u="none" strike="noStrike" cap="none" normalizeH="0" baseline="0" dirty="0" err="1" smtClean="0">
                <a:ln>
                  <a:noFill/>
                </a:ln>
                <a:solidFill>
                  <a:srgbClr val="809980"/>
                </a:solidFill>
                <a:effectLst/>
                <a:latin typeface="Arial Unicode MS" pitchFamily="34" charset="-128"/>
                <a:ea typeface="Menlo"/>
                <a:cs typeface="Arial" pitchFamily="34" charset="0"/>
              </a:rPr>
              <a:t>i</a:t>
            </a: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'm', 'a', 'n', 'g')</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my_tuple</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 (</a:t>
            </a:r>
            <a:r>
              <a:rPr kumimoji="0" lang="en-US" sz="3200" b="0" i="0" u="none" strike="noStrike" cap="none" normalizeH="0" baseline="0" dirty="0" smtClean="0">
                <a:ln>
                  <a:noFill/>
                </a:ln>
                <a:solidFill>
                  <a:srgbClr val="29A329"/>
                </a:solidFill>
                <a:effectLst/>
                <a:latin typeface="Arial Unicode MS" pitchFamily="34" charset="-128"/>
                <a:ea typeface="Menlo"/>
                <a:cs typeface="Arial" pitchFamily="34" charset="0"/>
              </a:rPr>
              <a:t>'q'</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smtClean="0">
                <a:ln>
                  <a:noFill/>
                </a:ln>
                <a:solidFill>
                  <a:srgbClr val="29A329"/>
                </a:solidFill>
                <a:effectLst/>
                <a:latin typeface="Arial Unicode MS" pitchFamily="34" charset="-128"/>
                <a:ea typeface="Menlo"/>
                <a:cs typeface="Arial" pitchFamily="34" charset="0"/>
              </a:rPr>
              <a:t>'u'</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smtClean="0">
                <a:ln>
                  <a:noFill/>
                </a:ln>
                <a:solidFill>
                  <a:srgbClr val="29A329"/>
                </a:solidFill>
                <a:effectLst/>
                <a:latin typeface="Arial Unicode MS" pitchFamily="34" charset="-128"/>
                <a:ea typeface="Menlo"/>
                <a:cs typeface="Arial" pitchFamily="34" charset="0"/>
              </a:rPr>
              <a:t>'a'</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smtClean="0">
                <a:ln>
                  <a:noFill/>
                </a:ln>
                <a:solidFill>
                  <a:srgbClr val="29A329"/>
                </a:solidFill>
                <a:effectLst/>
                <a:latin typeface="Arial Unicode MS" pitchFamily="34" charset="-128"/>
                <a:ea typeface="Menlo"/>
                <a:cs typeface="Arial" pitchFamily="34" charset="0"/>
              </a:rPr>
              <a:t>'n'</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smtClean="0">
                <a:ln>
                  <a:noFill/>
                </a:ln>
                <a:solidFill>
                  <a:srgbClr val="29A329"/>
                </a:solidFill>
                <a:effectLst/>
                <a:latin typeface="Arial Unicode MS" pitchFamily="34" charset="-128"/>
                <a:ea typeface="Menlo"/>
                <a:cs typeface="Arial" pitchFamily="34" charset="0"/>
              </a:rPr>
              <a:t>'t'</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smtClean="0">
                <a:ln>
                  <a:noFill/>
                </a:ln>
                <a:solidFill>
                  <a:srgbClr val="29A329"/>
                </a:solidFill>
                <a:effectLst/>
                <a:latin typeface="Arial Unicode MS" pitchFamily="34" charset="-128"/>
                <a:ea typeface="Menlo"/>
                <a:cs typeface="Arial" pitchFamily="34" charset="0"/>
              </a:rPr>
              <a:t>'r'</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smtClean="0">
                <a:ln>
                  <a:noFill/>
                </a:ln>
                <a:solidFill>
                  <a:srgbClr val="29A329"/>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i</a:t>
            </a:r>
            <a:r>
              <a:rPr kumimoji="0" lang="en-US" sz="3200" b="0" i="0" u="none" strike="noStrike" cap="none" normalizeH="0" baseline="0" dirty="0" smtClean="0">
                <a:ln>
                  <a:noFill/>
                </a:ln>
                <a:solidFill>
                  <a:srgbClr val="29A329"/>
                </a:solidFill>
                <a:effectLst/>
                <a:latin typeface="Arial Unicode MS" pitchFamily="34" charset="-128"/>
                <a:ea typeface="Menlo"/>
                <a:cs typeface="Arial" pitchFamily="34" charset="0"/>
              </a:rPr>
              <a:t>'</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smtClean="0">
                <a:ln>
                  <a:noFill/>
                </a:ln>
                <a:solidFill>
                  <a:srgbClr val="29A329"/>
                </a:solidFill>
                <a:effectLst/>
                <a:latin typeface="Arial Unicode MS" pitchFamily="34" charset="-128"/>
                <a:ea typeface="Menlo"/>
                <a:cs typeface="Arial" pitchFamily="34" charset="0"/>
              </a:rPr>
              <a:t>'m'</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smtClean="0">
                <a:ln>
                  <a:noFill/>
                </a:ln>
                <a:solidFill>
                  <a:srgbClr val="29A329"/>
                </a:solidFill>
                <a:effectLst/>
                <a:latin typeface="Arial Unicode MS" pitchFamily="34" charset="-128"/>
                <a:ea typeface="Menlo"/>
                <a:cs typeface="Arial" pitchFamily="34" charset="0"/>
              </a:rPr>
              <a:t>'a'</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smtClean="0">
                <a:ln>
                  <a:noFill/>
                </a:ln>
                <a:solidFill>
                  <a:srgbClr val="29A329"/>
                </a:solidFill>
                <a:effectLst/>
                <a:latin typeface="Arial Unicode MS" pitchFamily="34" charset="-128"/>
                <a:ea typeface="Menlo"/>
                <a:cs typeface="Arial" pitchFamily="34" charset="0"/>
              </a:rPr>
              <a:t>'n'</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smtClean="0">
                <a:ln>
                  <a:noFill/>
                </a:ln>
                <a:solidFill>
                  <a:srgbClr val="29A329"/>
                </a:solidFill>
                <a:effectLst/>
                <a:latin typeface="Arial Unicode MS" pitchFamily="34" charset="-128"/>
                <a:ea typeface="Menlo"/>
                <a:cs typeface="Arial" pitchFamily="34" charset="0"/>
              </a:rPr>
              <a:t>'g‘</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AD2BEE"/>
                </a:solidFill>
                <a:effectLst/>
                <a:latin typeface="Arial Unicode MS" pitchFamily="34" charset="-128"/>
                <a:ea typeface="Menlo"/>
                <a:cs typeface="Arial" pitchFamily="34" charset="0"/>
              </a:rPr>
              <a:t>print</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my_tuple</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4000" b="0" i="0" u="none" strike="noStrike" cap="none" normalizeH="0" baseline="0" dirty="0" smtClean="0">
                <a:ln>
                  <a:noFill/>
                </a:ln>
                <a:solidFill>
                  <a:schemeClr val="tx1"/>
                </a:solidFill>
                <a:effectLst/>
                <a:latin typeface="Arial" pitchFamily="34" charset="0"/>
                <a:cs typeface="Arial" pitchFamily="34" charset="0"/>
              </a:rPr>
              <a:t> </a:t>
            </a:r>
            <a:endParaRPr kumimoji="0" lang="en-US" sz="6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4224081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latin typeface="+mn-lt"/>
              </a:rPr>
              <a:t>Các Hàm và Toán Tử Trên </a:t>
            </a:r>
            <a:r>
              <a:rPr lang="en-US" dirty="0" err="1" smtClean="0">
                <a:latin typeface="Times New Roman" pitchFamily="18" charset="0"/>
                <a:cs typeface="Times New Roman" pitchFamily="18" charset="0"/>
              </a:rPr>
              <a:t>Tuple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err="1" smtClean="0"/>
              <a:t>Nối</a:t>
            </a:r>
            <a:r>
              <a:rPr lang="en-US" dirty="0" smtClean="0"/>
              <a:t> </a:t>
            </a:r>
            <a:r>
              <a:rPr lang="en-US" dirty="0" err="1" smtClean="0"/>
              <a:t>tuple</a:t>
            </a:r>
            <a:r>
              <a:rPr lang="en-US" dirty="0" smtClean="0"/>
              <a:t> (+) </a:t>
            </a:r>
            <a:r>
              <a:rPr lang="en-US" dirty="0" err="1" smtClean="0"/>
              <a:t>và</a:t>
            </a:r>
            <a:r>
              <a:rPr lang="en-US" dirty="0" smtClean="0"/>
              <a:t> </a:t>
            </a:r>
            <a:r>
              <a:rPr lang="en-US" dirty="0" err="1" smtClean="0"/>
              <a:t>lặp</a:t>
            </a:r>
            <a:r>
              <a:rPr lang="en-US" dirty="0" smtClean="0"/>
              <a:t> </a:t>
            </a:r>
            <a:r>
              <a:rPr lang="en-US" dirty="0" err="1" smtClean="0"/>
              <a:t>lại</a:t>
            </a:r>
            <a:r>
              <a:rPr lang="en-US" dirty="0" smtClean="0"/>
              <a:t> </a:t>
            </a:r>
            <a:r>
              <a:rPr lang="en-US" dirty="0" err="1" smtClean="0"/>
              <a:t>tuple</a:t>
            </a:r>
            <a:r>
              <a:rPr lang="en-US" dirty="0" smtClean="0"/>
              <a:t> (*)</a:t>
            </a:r>
            <a:endParaRPr lang="en-US" dirty="0"/>
          </a:p>
        </p:txBody>
      </p:sp>
      <p:sp>
        <p:nvSpPr>
          <p:cNvPr id="32769" name="Rectangle 1"/>
          <p:cNvSpPr>
            <a:spLocks noChangeArrowheads="1"/>
          </p:cNvSpPr>
          <p:nvPr/>
        </p:nvSpPr>
        <p:spPr bwMode="auto">
          <a:xfrm>
            <a:off x="514006" y="2649107"/>
            <a:ext cx="11307583" cy="2769989"/>
          </a:xfrm>
          <a:prstGeom prst="rect">
            <a:avLst/>
          </a:prstGeom>
          <a:solidFill>
            <a:srgbClr val="F4FBF4"/>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Nối</a:t>
            </a: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2 </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tuple</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Output: (2, 4, 6, 3, 5, 7)</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AD2BEE"/>
                </a:solidFill>
                <a:effectLst/>
                <a:latin typeface="Arial Unicode MS" pitchFamily="34" charset="-128"/>
                <a:ea typeface="Menlo"/>
                <a:cs typeface="Arial" pitchFamily="34" charset="0"/>
              </a:rPr>
              <a:t>print</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2800" b="0" i="0" u="none" strike="noStrike" cap="none" normalizeH="0" baseline="0" dirty="0" smtClean="0">
                <a:ln>
                  <a:noFill/>
                </a:ln>
                <a:solidFill>
                  <a:srgbClr val="87711D"/>
                </a:solidFill>
                <a:effectLst/>
                <a:latin typeface="Arial Unicode MS" pitchFamily="34" charset="-128"/>
                <a:ea typeface="Menlo"/>
                <a:cs typeface="Arial" pitchFamily="34" charset="0"/>
              </a:rPr>
              <a:t>2</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800" b="0" i="0" u="none" strike="noStrike" cap="none" normalizeH="0" baseline="0" dirty="0" smtClean="0">
                <a:ln>
                  <a:noFill/>
                </a:ln>
                <a:solidFill>
                  <a:srgbClr val="87711D"/>
                </a:solidFill>
                <a:effectLst/>
                <a:latin typeface="Arial Unicode MS" pitchFamily="34" charset="-128"/>
                <a:ea typeface="Menlo"/>
                <a:cs typeface="Arial" pitchFamily="34" charset="0"/>
              </a:rPr>
              <a:t>4</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800" b="0" i="0" u="none" strike="noStrike" cap="none" normalizeH="0" baseline="0" dirty="0" smtClean="0">
                <a:ln>
                  <a:noFill/>
                </a:ln>
                <a:solidFill>
                  <a:srgbClr val="87711D"/>
                </a:solidFill>
                <a:effectLst/>
                <a:latin typeface="Arial Unicode MS" pitchFamily="34" charset="-128"/>
                <a:ea typeface="Menlo"/>
                <a:cs typeface="Arial" pitchFamily="34" charset="0"/>
              </a:rPr>
              <a:t>6</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 (</a:t>
            </a:r>
            <a:r>
              <a:rPr kumimoji="0" lang="en-US" sz="2800" b="0" i="0" u="none" strike="noStrike" cap="none" normalizeH="0" baseline="0" dirty="0" smtClean="0">
                <a:ln>
                  <a:noFill/>
                </a:ln>
                <a:solidFill>
                  <a:srgbClr val="87711D"/>
                </a:solidFill>
                <a:effectLst/>
                <a:latin typeface="Arial Unicode MS" pitchFamily="34" charset="-128"/>
                <a:ea typeface="Menlo"/>
                <a:cs typeface="Arial" pitchFamily="34" charset="0"/>
              </a:rPr>
              <a:t>3</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800" b="0" i="0" u="none" strike="noStrike" cap="none" normalizeH="0" baseline="0" dirty="0" smtClean="0">
                <a:ln>
                  <a:noFill/>
                </a:ln>
                <a:solidFill>
                  <a:srgbClr val="87711D"/>
                </a:solidFill>
                <a:effectLst/>
                <a:latin typeface="Arial Unicode MS" pitchFamily="34" charset="-128"/>
                <a:ea typeface="Menlo"/>
                <a:cs typeface="Arial" pitchFamily="34" charset="0"/>
              </a:rPr>
              <a:t>5</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800" b="0" i="0" u="none" strike="noStrike" cap="none" normalizeH="0" baseline="0" dirty="0" smtClean="0">
                <a:ln>
                  <a:noFill/>
                </a:ln>
                <a:solidFill>
                  <a:srgbClr val="87711D"/>
                </a:solidFill>
                <a:effectLst/>
                <a:latin typeface="Arial Unicode MS" pitchFamily="34" charset="-128"/>
                <a:ea typeface="Menlo"/>
                <a:cs typeface="Arial" pitchFamily="34" charset="0"/>
              </a:rPr>
              <a:t>7</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Lặp</a:t>
            </a: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lại</a:t>
            </a: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tuple</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Output: ('Quantrimang.com', 'Quantrimang.com', 'Quantrimang.com')</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AD2BEE"/>
                </a:solidFill>
                <a:effectLst/>
                <a:latin typeface="Arial Unicode MS" pitchFamily="34" charset="-128"/>
                <a:ea typeface="Menlo"/>
                <a:cs typeface="Arial" pitchFamily="34" charset="0"/>
              </a:rPr>
              <a:t>print</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2800" b="0" i="0" u="none" strike="noStrike" cap="none" normalizeH="0" baseline="0" dirty="0" smtClean="0">
                <a:ln>
                  <a:noFill/>
                </a:ln>
                <a:solidFill>
                  <a:srgbClr val="29A329"/>
                </a:solidFill>
                <a:effectLst/>
                <a:latin typeface="Arial Unicode MS" pitchFamily="34" charset="-128"/>
                <a:ea typeface="Menlo"/>
                <a:cs typeface="Arial" pitchFamily="34" charset="0"/>
              </a:rPr>
              <a:t>"Quantrimang.com"</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 </a:t>
            </a:r>
            <a:r>
              <a:rPr kumimoji="0" lang="en-US" sz="2800" b="0" i="0" u="none" strike="noStrike" cap="none" normalizeH="0" baseline="0" dirty="0" smtClean="0">
                <a:ln>
                  <a:noFill/>
                </a:ln>
                <a:solidFill>
                  <a:srgbClr val="87711D"/>
                </a:solidFill>
                <a:effectLst/>
                <a:latin typeface="Arial Unicode MS" pitchFamily="34" charset="-128"/>
                <a:ea typeface="Menlo"/>
                <a:cs typeface="Arial" pitchFamily="34" charset="0"/>
              </a:rPr>
              <a:t>3</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3600" b="0" i="0" u="none" strike="noStrike" cap="none" normalizeH="0" baseline="0" dirty="0" smtClean="0">
                <a:ln>
                  <a:noFill/>
                </a:ln>
                <a:solidFill>
                  <a:schemeClr val="tx1"/>
                </a:solidFill>
                <a:effectLst/>
                <a:latin typeface="Arial" pitchFamily="34" charset="0"/>
                <a:cs typeface="Arial" pitchFamily="34" charset="0"/>
              </a:rPr>
              <a:t> </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1095202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latin typeface="+mn-lt"/>
              </a:rPr>
              <a:t>Các Hàm và Toán Tử Trên </a:t>
            </a:r>
            <a:r>
              <a:rPr lang="en-US" dirty="0" err="1" smtClean="0">
                <a:latin typeface="Times New Roman" pitchFamily="18" charset="0"/>
                <a:cs typeface="Times New Roman" pitchFamily="18" charset="0"/>
              </a:rPr>
              <a:t>Tuple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b="1" dirty="0" err="1" smtClean="0"/>
              <a:t>Xóa</a:t>
            </a:r>
            <a:r>
              <a:rPr lang="en-US" b="1" dirty="0" smtClean="0"/>
              <a:t> </a:t>
            </a:r>
            <a:r>
              <a:rPr lang="en-US" b="1" dirty="0" err="1" smtClean="0"/>
              <a:t>tuple</a:t>
            </a:r>
            <a:r>
              <a:rPr lang="en-US" b="1" dirty="0" smtClean="0"/>
              <a:t>: </a:t>
            </a:r>
            <a:r>
              <a:rPr lang="vi-VN" dirty="0" smtClean="0"/>
              <a:t>Các phần tử trong tuple không thể thay đổi nên chúng ta cũng </a:t>
            </a:r>
            <a:r>
              <a:rPr lang="vi-VN" b="1" dirty="0" smtClean="0">
                <a:solidFill>
                  <a:srgbClr val="FF0000"/>
                </a:solidFill>
              </a:rPr>
              <a:t>không thể xóa, loại bỏ phần tử khỏi tuple</a:t>
            </a:r>
            <a:r>
              <a:rPr lang="vi-VN" dirty="0" smtClean="0"/>
              <a:t>. </a:t>
            </a:r>
            <a:endParaRPr lang="en-US" dirty="0" smtClean="0"/>
          </a:p>
          <a:p>
            <a:pPr algn="just"/>
            <a:r>
              <a:rPr lang="vi-VN" dirty="0" smtClean="0"/>
              <a:t>Nhưng việc xóa hoàn toàn một tuple có thể thực hiện được với từ khóa del như dưới đây</a:t>
            </a:r>
            <a:endParaRPr lang="en-US" b="1" dirty="0" smtClean="0"/>
          </a:p>
          <a:p>
            <a:pPr>
              <a:buNone/>
            </a:pPr>
            <a:r>
              <a:rPr lang="en-US" dirty="0" smtClean="0"/>
              <a:t/>
            </a:r>
            <a:br>
              <a:rPr lang="en-US" dirty="0" smtClean="0"/>
            </a:br>
            <a:endParaRPr lang="en-US" dirty="0"/>
          </a:p>
        </p:txBody>
      </p:sp>
      <p:sp>
        <p:nvSpPr>
          <p:cNvPr id="31745" name="Rectangle 1"/>
          <p:cNvSpPr>
            <a:spLocks noChangeArrowheads="1"/>
          </p:cNvSpPr>
          <p:nvPr/>
        </p:nvSpPr>
        <p:spPr bwMode="auto">
          <a:xfrm>
            <a:off x="667658" y="3643086"/>
            <a:ext cx="10207923" cy="2954655"/>
          </a:xfrm>
          <a:prstGeom prst="rect">
            <a:avLst/>
          </a:prstGeom>
          <a:solidFill>
            <a:srgbClr val="F4FBF4"/>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QTM = [</a:t>
            </a:r>
            <a:r>
              <a:rPr kumimoji="0" lang="en-US" sz="3200" b="0" i="0" u="none" strike="noStrike" cap="none" normalizeH="0" baseline="0" dirty="0" smtClean="0">
                <a:ln>
                  <a:noFill/>
                </a:ln>
                <a:solidFill>
                  <a:srgbClr val="29A329"/>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q'</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'u'</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'a'</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'n'</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't'</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'r'</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'i'</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'm'</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'a'</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'n'</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'g'</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'c'</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'o'</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'm</a:t>
            </a:r>
            <a:r>
              <a:rPr kumimoji="0" lang="en-US" sz="3200" b="0" i="0" u="none" strike="noStrike" cap="none" normalizeH="0" baseline="0" dirty="0" smtClean="0">
                <a:ln>
                  <a:noFill/>
                </a:ln>
                <a:solidFill>
                  <a:srgbClr val="29A329"/>
                </a:solidFill>
                <a:effectLst/>
                <a:latin typeface="Arial Unicode MS" pitchFamily="34" charset="-128"/>
                <a:ea typeface="Menlo"/>
                <a:cs typeface="Arial" pitchFamily="34" charset="0"/>
              </a:rPr>
              <a:t>'</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smtClean="0">
                <a:ln>
                  <a:noFill/>
                </a:ln>
                <a:solidFill>
                  <a:srgbClr val="809980"/>
                </a:solidFill>
                <a:effectLst/>
                <a:latin typeface="Arial Unicode MS" pitchFamily="34" charset="-128"/>
                <a:ea typeface="Menlo"/>
                <a:cs typeface="Arial" pitchFamily="34" charset="0"/>
              </a:rPr>
              <a:t>Không</a:t>
            </a: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smtClean="0">
                <a:ln>
                  <a:noFill/>
                </a:ln>
                <a:solidFill>
                  <a:srgbClr val="809980"/>
                </a:solidFill>
                <a:effectLst/>
                <a:latin typeface="Arial Unicode MS" pitchFamily="34" charset="-128"/>
                <a:ea typeface="Menlo"/>
                <a:cs typeface="Arial" pitchFamily="34" charset="0"/>
              </a:rPr>
              <a:t>thể</a:t>
            </a: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smtClean="0">
                <a:ln>
                  <a:noFill/>
                </a:ln>
                <a:solidFill>
                  <a:srgbClr val="809980"/>
                </a:solidFill>
                <a:effectLst/>
                <a:latin typeface="Arial Unicode MS" pitchFamily="34" charset="-128"/>
                <a:ea typeface="Menlo"/>
                <a:cs typeface="Arial" pitchFamily="34" charset="0"/>
              </a:rPr>
              <a:t>xóa</a:t>
            </a: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smtClean="0">
                <a:ln>
                  <a:noFill/>
                </a:ln>
                <a:solidFill>
                  <a:srgbClr val="809980"/>
                </a:solidFill>
                <a:effectLst/>
                <a:latin typeface="Arial Unicode MS" pitchFamily="34" charset="-128"/>
                <a:ea typeface="Menlo"/>
                <a:cs typeface="Arial" pitchFamily="34" charset="0"/>
              </a:rPr>
              <a:t>phần</a:t>
            </a: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smtClean="0">
                <a:ln>
                  <a:noFill/>
                </a:ln>
                <a:solidFill>
                  <a:srgbClr val="809980"/>
                </a:solidFill>
                <a:effectLst/>
                <a:latin typeface="Arial Unicode MS" pitchFamily="34" charset="-128"/>
                <a:ea typeface="Menlo"/>
                <a:cs typeface="Arial" pitchFamily="34" charset="0"/>
              </a:rPr>
              <a:t>tử</a:t>
            </a: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smtClean="0">
                <a:ln>
                  <a:noFill/>
                </a:ln>
                <a:solidFill>
                  <a:srgbClr val="809980"/>
                </a:solidFill>
                <a:effectLst/>
                <a:latin typeface="Arial Unicode MS" pitchFamily="34" charset="-128"/>
                <a:ea typeface="Menlo"/>
                <a:cs typeface="Arial" pitchFamily="34" charset="0"/>
              </a:rPr>
              <a:t>của</a:t>
            </a: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smtClean="0">
                <a:ln>
                  <a:noFill/>
                </a:ln>
                <a:solidFill>
                  <a:srgbClr val="809980"/>
                </a:solidFill>
                <a:effectLst/>
                <a:latin typeface="Arial Unicode MS" pitchFamily="34" charset="-128"/>
                <a:ea typeface="Menlo"/>
                <a:cs typeface="Arial" pitchFamily="34" charset="0"/>
              </a:rPr>
              <a:t>tuple</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endPar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smtClean="0">
                <a:ln>
                  <a:noFill/>
                </a:ln>
                <a:solidFill>
                  <a:srgbClr val="809980"/>
                </a:solidFill>
                <a:effectLst/>
                <a:latin typeface="Arial Unicode MS" pitchFamily="34" charset="-128"/>
                <a:ea typeface="Menlo"/>
                <a:cs typeface="Arial" pitchFamily="34" charset="0"/>
              </a:rPr>
              <a:t>TypeError</a:t>
            </a: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smtClean="0">
                <a:ln>
                  <a:noFill/>
                </a:ln>
                <a:solidFill>
                  <a:srgbClr val="809980"/>
                </a:solidFill>
                <a:effectLst/>
                <a:latin typeface="Arial Unicode MS" pitchFamily="34" charset="-128"/>
                <a:ea typeface="Menlo"/>
                <a:cs typeface="Arial" pitchFamily="34" charset="0"/>
              </a:rPr>
              <a:t>tuple</a:t>
            </a: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object doesn't support item deletion</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7030A0"/>
                </a:solidFill>
                <a:effectLst/>
                <a:latin typeface="Arial Unicode MS" pitchFamily="34" charset="-128"/>
                <a:ea typeface="Menlo"/>
                <a:cs typeface="Arial" pitchFamily="34" charset="0"/>
              </a:rPr>
              <a:t>del QTM[3]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smtClean="0">
                <a:ln>
                  <a:noFill/>
                </a:ln>
                <a:solidFill>
                  <a:srgbClr val="809980"/>
                </a:solidFill>
                <a:effectLst/>
                <a:latin typeface="Arial Unicode MS" pitchFamily="34" charset="-128"/>
                <a:ea typeface="Menlo"/>
                <a:cs typeface="Arial" pitchFamily="34" charset="0"/>
              </a:rPr>
              <a:t>Có</a:t>
            </a: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smtClean="0">
                <a:ln>
                  <a:noFill/>
                </a:ln>
                <a:solidFill>
                  <a:srgbClr val="809980"/>
                </a:solidFill>
                <a:effectLst/>
                <a:latin typeface="Arial Unicode MS" pitchFamily="34" charset="-128"/>
                <a:ea typeface="Menlo"/>
                <a:cs typeface="Arial" pitchFamily="34" charset="0"/>
              </a:rPr>
              <a:t>thể</a:t>
            </a: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smtClean="0">
                <a:ln>
                  <a:noFill/>
                </a:ln>
                <a:solidFill>
                  <a:srgbClr val="809980"/>
                </a:solidFill>
                <a:effectLst/>
                <a:latin typeface="Arial Unicode MS" pitchFamily="34" charset="-128"/>
                <a:ea typeface="Menlo"/>
                <a:cs typeface="Arial" pitchFamily="34" charset="0"/>
              </a:rPr>
              <a:t>xóa</a:t>
            </a: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smtClean="0">
                <a:ln>
                  <a:noFill/>
                </a:ln>
                <a:solidFill>
                  <a:srgbClr val="809980"/>
                </a:solidFill>
                <a:effectLst/>
                <a:latin typeface="Arial Unicode MS" pitchFamily="34" charset="-128"/>
                <a:ea typeface="Menlo"/>
                <a:cs typeface="Arial" pitchFamily="34" charset="0"/>
              </a:rPr>
              <a:t>toàn</a:t>
            </a: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smtClean="0">
                <a:ln>
                  <a:noFill/>
                </a:ln>
                <a:solidFill>
                  <a:srgbClr val="809980"/>
                </a:solidFill>
                <a:effectLst/>
                <a:latin typeface="Arial Unicode MS" pitchFamily="34" charset="-128"/>
                <a:ea typeface="Menlo"/>
                <a:cs typeface="Arial" pitchFamily="34" charset="0"/>
              </a:rPr>
              <a:t>bộ</a:t>
            </a: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smtClean="0">
                <a:ln>
                  <a:noFill/>
                </a:ln>
                <a:solidFill>
                  <a:srgbClr val="809980"/>
                </a:solidFill>
                <a:effectLst/>
                <a:latin typeface="Arial Unicode MS" pitchFamily="34" charset="-128"/>
                <a:ea typeface="Menlo"/>
                <a:cs typeface="Arial" pitchFamily="34" charset="0"/>
              </a:rPr>
              <a:t>tuple</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endPar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AD2BEE"/>
                </a:solidFill>
                <a:effectLst/>
                <a:latin typeface="Arial Unicode MS" pitchFamily="34" charset="-128"/>
                <a:ea typeface="Menlo"/>
                <a:cs typeface="Arial" pitchFamily="34" charset="0"/>
              </a:rPr>
              <a:t>del</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QTM </a:t>
            </a:r>
            <a:endParaRPr kumimoji="0" lang="en-US" sz="6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98742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Hàm</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b="1" dirty="0" smtClean="0"/>
              <a:t>List Aliases: </a:t>
            </a:r>
            <a:r>
              <a:rPr lang="vi-VN" b="1" dirty="0" smtClean="0"/>
              <a:t>Alias</a:t>
            </a:r>
            <a:r>
              <a:rPr lang="vi-VN" dirty="0" smtClean="0"/>
              <a:t> là khả năng mà tại 1 ô nhớ có nhiều đối tượng cùng trỏ tới</a:t>
            </a:r>
            <a:endParaRPr lang="en-US" dirty="0"/>
          </a:p>
        </p:txBody>
      </p:sp>
      <p:sp>
        <p:nvSpPr>
          <p:cNvPr id="45057" name="Rectangle 1"/>
          <p:cNvSpPr>
            <a:spLocks noChangeArrowheads="1"/>
          </p:cNvSpPr>
          <p:nvPr/>
        </p:nvSpPr>
        <p:spPr bwMode="auto">
          <a:xfrm>
            <a:off x="189187" y="2528033"/>
            <a:ext cx="5777223" cy="3447098"/>
          </a:xfrm>
          <a:prstGeom prst="rect">
            <a:avLst/>
          </a:prstGeom>
          <a:solidFill>
            <a:srgbClr val="F8F8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999988"/>
                </a:solidFill>
                <a:effectLst/>
                <a:latin typeface="Consolas" pitchFamily="49" charset="0"/>
                <a:ea typeface="inherit"/>
                <a:cs typeface="Consolas" pitchFamily="49" charset="0"/>
              </a:rPr>
              <a:t># Tao mot list</a:t>
            </a:r>
            <a:r>
              <a:rPr kumimoji="0" lang="en-US" sz="2400" b="0" i="1" u="none" strike="noStrike" cap="none" normalizeH="0" dirty="0" smtClean="0">
                <a:ln>
                  <a:noFill/>
                </a:ln>
                <a:solidFill>
                  <a:srgbClr val="999988"/>
                </a:solidFill>
                <a:effectLst/>
                <a:latin typeface="Consolas" pitchFamily="49" charset="0"/>
                <a:ea typeface="inherit"/>
                <a:cs typeface="Consolas" pitchFamily="49" charset="0"/>
              </a:rPr>
              <a:t> a</a:t>
            </a:r>
            <a:endPar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 =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3</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5</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7</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999988"/>
                </a:solidFill>
                <a:effectLst/>
                <a:latin typeface="Consolas" pitchFamily="49" charset="0"/>
                <a:ea typeface="inherit"/>
                <a:cs typeface="Consolas" pitchFamily="49" charset="0"/>
              </a:rPr>
              <a:t># Tao mot</a:t>
            </a:r>
            <a:r>
              <a:rPr kumimoji="0" lang="en-US" sz="2400" b="0" i="1" u="none" strike="noStrike" cap="none" normalizeH="0" dirty="0" smtClean="0">
                <a:ln>
                  <a:noFill/>
                </a:ln>
                <a:solidFill>
                  <a:srgbClr val="999988"/>
                </a:solidFill>
                <a:effectLst/>
                <a:latin typeface="Consolas" pitchFamily="49" charset="0"/>
                <a:ea typeface="inherit"/>
                <a:cs typeface="Consolas" pitchFamily="49" charset="0"/>
              </a:rPr>
              <a:t> bi </a:t>
            </a:r>
            <a:r>
              <a:rPr kumimoji="0" lang="en-US" sz="2400" b="0" i="1" u="none" strike="noStrike" cap="none" normalizeH="0" dirty="0" err="1" smtClean="0">
                <a:ln>
                  <a:noFill/>
                </a:ln>
                <a:solidFill>
                  <a:srgbClr val="999988"/>
                </a:solidFill>
                <a:effectLst/>
                <a:latin typeface="Consolas" pitchFamily="49" charset="0"/>
                <a:ea typeface="inherit"/>
                <a:cs typeface="Consolas" pitchFamily="49" charset="0"/>
              </a:rPr>
              <a:t>danh</a:t>
            </a:r>
            <a:r>
              <a:rPr lang="en-US" sz="2400" i="1" dirty="0" smtClean="0">
                <a:solidFill>
                  <a:srgbClr val="999988"/>
                </a:solidFill>
                <a:latin typeface="Consolas" pitchFamily="49" charset="0"/>
                <a:ea typeface="inherit"/>
                <a:cs typeface="Consolas" pitchFamily="49" charset="0"/>
              </a:rPr>
              <a:t> den list a</a:t>
            </a:r>
            <a:endPar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b =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999988"/>
                </a:solidFill>
                <a:effectLst/>
                <a:latin typeface="Consolas" pitchFamily="49" charset="0"/>
                <a:ea typeface="inherit"/>
                <a:cs typeface="Consolas" pitchFamily="49" charset="0"/>
              </a:rPr>
              <a:t># </a:t>
            </a:r>
            <a:r>
              <a:rPr lang="en-US" sz="2400" i="1" dirty="0" smtClean="0">
                <a:solidFill>
                  <a:srgbClr val="999988"/>
                </a:solidFill>
                <a:latin typeface="Consolas" pitchFamily="49" charset="0"/>
                <a:ea typeface="inherit"/>
                <a:cs typeface="Consolas" pitchFamily="49" charset="0"/>
              </a:rPr>
              <a:t>Co </a:t>
            </a:r>
            <a:r>
              <a:rPr lang="en-US" sz="2400" i="1" dirty="0" err="1" smtClean="0">
                <a:solidFill>
                  <a:srgbClr val="999988"/>
                </a:solidFill>
                <a:latin typeface="Consolas" pitchFamily="49" charset="0"/>
                <a:ea typeface="inherit"/>
                <a:cs typeface="Consolas" pitchFamily="49" charset="0"/>
              </a:rPr>
              <a:t>h</a:t>
            </a:r>
            <a:r>
              <a:rPr kumimoji="0" lang="en-US" sz="2400" b="0" i="1" u="none" strike="noStrike" cap="none" normalizeH="0" baseline="0" dirty="0" err="1" smtClean="0">
                <a:ln>
                  <a:noFill/>
                </a:ln>
                <a:solidFill>
                  <a:srgbClr val="999988"/>
                </a:solidFill>
                <a:effectLst/>
                <a:latin typeface="Consolas" pitchFamily="49" charset="0"/>
                <a:ea typeface="inherit"/>
                <a:cs typeface="Consolas" pitchFamily="49" charset="0"/>
              </a:rPr>
              <a:t>ai</a:t>
            </a:r>
            <a:r>
              <a:rPr kumimoji="0" lang="en-US" sz="2400" b="0" i="1" u="none" strike="noStrike" cap="none" normalizeH="0" baseline="0" dirty="0" smtClean="0">
                <a:ln>
                  <a:noFill/>
                </a:ln>
                <a:solidFill>
                  <a:srgbClr val="999988"/>
                </a:solidFill>
                <a:effectLst/>
                <a:latin typeface="Consolas" pitchFamily="49" charset="0"/>
                <a:ea typeface="inherit"/>
                <a:cs typeface="Consolas" pitchFamily="49" charset="0"/>
              </a:rPr>
              <a:t> </a:t>
            </a:r>
            <a:r>
              <a:rPr lang="en-US" sz="2400" i="1" dirty="0" err="1" smtClean="0">
                <a:solidFill>
                  <a:srgbClr val="999988"/>
                </a:solidFill>
                <a:latin typeface="Consolas" pitchFamily="49" charset="0"/>
                <a:ea typeface="inherit"/>
                <a:cs typeface="Consolas" pitchFamily="49" charset="0"/>
              </a:rPr>
              <a:t>tham</a:t>
            </a:r>
            <a:r>
              <a:rPr lang="en-US" sz="2400" i="1" dirty="0" smtClean="0">
                <a:solidFill>
                  <a:srgbClr val="999988"/>
                </a:solidFill>
                <a:latin typeface="Consolas" pitchFamily="49" charset="0"/>
                <a:ea typeface="inherit"/>
                <a:cs typeface="Consolas" pitchFamily="49" charset="0"/>
              </a:rPr>
              <a:t> </a:t>
            </a:r>
            <a:r>
              <a:rPr lang="en-US" sz="2400" i="1" dirty="0" err="1" smtClean="0">
                <a:solidFill>
                  <a:srgbClr val="999988"/>
                </a:solidFill>
                <a:latin typeface="Consolas" pitchFamily="49" charset="0"/>
                <a:ea typeface="inherit"/>
                <a:cs typeface="Consolas" pitchFamily="49" charset="0"/>
              </a:rPr>
              <a:t>chieu</a:t>
            </a:r>
            <a:r>
              <a:rPr lang="en-US" sz="2400" i="1" dirty="0" smtClean="0">
                <a:solidFill>
                  <a:srgbClr val="999988"/>
                </a:solidFill>
                <a:latin typeface="Consolas" pitchFamily="49" charset="0"/>
                <a:ea typeface="inherit"/>
                <a:cs typeface="Consolas" pitchFamily="49" charset="0"/>
              </a:rPr>
              <a:t> </a:t>
            </a:r>
            <a:r>
              <a:rPr lang="en-US" sz="2400" i="1" dirty="0" err="1" smtClean="0">
                <a:solidFill>
                  <a:srgbClr val="999988"/>
                </a:solidFill>
                <a:latin typeface="Consolas" pitchFamily="49" charset="0"/>
                <a:ea typeface="inherit"/>
                <a:cs typeface="Consolas" pitchFamily="49" charset="0"/>
              </a:rPr>
              <a:t>cung</a:t>
            </a:r>
            <a:r>
              <a:rPr lang="en-US" sz="2400" i="1" dirty="0" smtClean="0">
                <a:solidFill>
                  <a:srgbClr val="999988"/>
                </a:solidFill>
                <a:latin typeface="Consolas" pitchFamily="49" charset="0"/>
                <a:ea typeface="inherit"/>
                <a:cs typeface="Consolas" pitchFamily="49" charset="0"/>
              </a:rPr>
              <a:t> mot</a:t>
            </a:r>
            <a:r>
              <a:rPr kumimoji="0" lang="en-US" sz="2400" b="0" i="1" u="none" strike="noStrike" cap="none" normalizeH="0" baseline="0" dirty="0" smtClean="0">
                <a:ln>
                  <a:noFill/>
                </a:ln>
                <a:solidFill>
                  <a:srgbClr val="999988"/>
                </a:solidFill>
                <a:effectLst/>
                <a:latin typeface="Consolas" pitchFamily="49" charset="0"/>
                <a:ea typeface="inherit"/>
                <a:cs typeface="Consolas" pitchFamily="49" charset="0"/>
              </a:rPr>
              <a:t> list</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a[</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0</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42</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b[</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1</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 </a:t>
            </a:r>
            <a:r>
              <a:rPr kumimoji="0" lang="en-US" sz="2400" b="0" i="0" u="none" strike="noStrike" cap="none" normalizeH="0" baseline="0" dirty="0" smtClean="0">
                <a:ln>
                  <a:noFill/>
                </a:ln>
                <a:solidFill>
                  <a:srgbClr val="008080"/>
                </a:solidFill>
                <a:effectLst/>
                <a:latin typeface="Consolas" pitchFamily="49" charset="0"/>
                <a:ea typeface="Menlo"/>
                <a:cs typeface="Consolas" pitchFamily="49" charset="0"/>
              </a:rPr>
              <a:t>99</a:t>
            </a: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nsolas" pitchFamily="49" charset="0"/>
                <a:ea typeface="Menlo"/>
                <a:cs typeface="Consolas" pitchFamily="49" charset="0"/>
              </a:rPr>
              <a:t>print(b)</a:t>
            </a:r>
            <a:r>
              <a:rPr kumimoji="0" lang="en-US" sz="3200" b="0" i="0" u="none" strike="noStrike" cap="none" normalizeH="0" baseline="0" dirty="0" smtClean="0">
                <a:ln>
                  <a:noFill/>
                </a:ln>
                <a:solidFill>
                  <a:schemeClr val="tx1"/>
                </a:solidFill>
                <a:effectLst/>
                <a:latin typeface="Arial" pitchFamily="34" charset="0"/>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5058" name="Picture 2"/>
          <p:cNvPicPr>
            <a:picLocks noChangeAspect="1" noChangeArrowheads="1"/>
          </p:cNvPicPr>
          <p:nvPr/>
        </p:nvPicPr>
        <p:blipFill>
          <a:blip r:embed="rId2"/>
          <a:srcRect/>
          <a:stretch>
            <a:fillRect/>
          </a:stretch>
        </p:blipFill>
        <p:spPr bwMode="auto">
          <a:xfrm>
            <a:off x="4071115" y="4636869"/>
            <a:ext cx="4741808" cy="1705387"/>
          </a:xfrm>
          <a:prstGeom prst="rect">
            <a:avLst/>
          </a:prstGeom>
          <a:noFill/>
          <a:ln w="9525">
            <a:noFill/>
            <a:miter lim="800000"/>
            <a:headEnd/>
            <a:tailEnd/>
          </a:ln>
          <a:effec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latin typeface="+mn-lt"/>
              </a:rPr>
              <a:t>Các Hàm và Toán Tử Trên </a:t>
            </a:r>
            <a:r>
              <a:rPr lang="en-US" dirty="0" err="1" smtClean="0">
                <a:latin typeface="Times New Roman" pitchFamily="18" charset="0"/>
                <a:cs typeface="Times New Roman" pitchFamily="18" charset="0"/>
              </a:rPr>
              <a:t>Tuple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vi-VN" b="1" dirty="0" smtClean="0"/>
              <a:t>count(x)</a:t>
            </a:r>
            <a:r>
              <a:rPr lang="vi-VN" dirty="0" smtClean="0"/>
              <a:t>: Đếm số phần tử x trong tuple.</a:t>
            </a:r>
          </a:p>
          <a:p>
            <a:r>
              <a:rPr lang="vi-VN" b="1" dirty="0" smtClean="0"/>
              <a:t>index(x)</a:t>
            </a:r>
            <a:r>
              <a:rPr lang="vi-VN" dirty="0" smtClean="0"/>
              <a:t>: Trả về giá trị index của phần tử x đầu tiên mà nó gặp trong tuple.</a:t>
            </a:r>
          </a:p>
          <a:p>
            <a:pPr>
              <a:buNone/>
            </a:pPr>
            <a:endParaRPr lang="en-US" dirty="0"/>
          </a:p>
        </p:txBody>
      </p:sp>
      <p:sp>
        <p:nvSpPr>
          <p:cNvPr id="30721" name="Rectangle 1"/>
          <p:cNvSpPr>
            <a:spLocks noChangeArrowheads="1"/>
          </p:cNvSpPr>
          <p:nvPr/>
        </p:nvSpPr>
        <p:spPr bwMode="auto">
          <a:xfrm>
            <a:off x="972457" y="3062514"/>
            <a:ext cx="8834150" cy="3570208"/>
          </a:xfrm>
          <a:prstGeom prst="rect">
            <a:avLst/>
          </a:prstGeom>
          <a:solidFill>
            <a:srgbClr val="F4FBF4"/>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QTM = [</a:t>
            </a:r>
            <a:r>
              <a:rPr kumimoji="0" lang="en-US" sz="3200" b="0" i="0" u="none" strike="noStrike" cap="none" normalizeH="0" baseline="0" dirty="0" smtClean="0">
                <a:ln>
                  <a:noFill/>
                </a:ln>
                <a:solidFill>
                  <a:srgbClr val="29A329"/>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q'</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'u'</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'a'</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'n'</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't'</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'r'</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'i'</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'm'</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'a'</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'n'</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'g'</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'c'</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'o'</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'm</a:t>
            </a:r>
            <a:r>
              <a:rPr kumimoji="0" lang="en-US" sz="3200" b="0" i="0" u="none" strike="noStrike" cap="none" normalizeH="0" baseline="0" dirty="0" smtClean="0">
                <a:ln>
                  <a:noFill/>
                </a:ln>
                <a:solidFill>
                  <a:srgbClr val="29A329"/>
                </a:solidFill>
                <a:effectLst/>
                <a:latin typeface="Arial Unicode MS" pitchFamily="34" charset="-128"/>
                <a:ea typeface="Menlo"/>
                <a:cs typeface="Arial" pitchFamily="34" charset="0"/>
              </a:rPr>
              <a:t>'</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Count</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Output: 2</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AD2BEE"/>
                </a:solidFill>
                <a:effectLst/>
                <a:latin typeface="Arial Unicode MS" pitchFamily="34" charset="-128"/>
                <a:ea typeface="Menlo"/>
                <a:cs typeface="Arial" pitchFamily="34" charset="0"/>
              </a:rPr>
              <a:t>print</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QTM.count</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smtClean="0">
                <a:ln>
                  <a:noFill/>
                </a:ln>
                <a:solidFill>
                  <a:srgbClr val="29A329"/>
                </a:solidFill>
                <a:effectLst/>
                <a:latin typeface="Arial Unicode MS" pitchFamily="34" charset="-128"/>
                <a:ea typeface="Menlo"/>
                <a:cs typeface="Arial" pitchFamily="34" charset="0"/>
              </a:rPr>
              <a:t>'m'</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Index</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809980"/>
                </a:solidFill>
                <a:effectLst/>
                <a:latin typeface="Arial Unicode MS" pitchFamily="34" charset="-128"/>
                <a:ea typeface="Menlo"/>
                <a:cs typeface="Arial" pitchFamily="34" charset="0"/>
              </a:rPr>
              <a:t># Output: 3</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AD2BEE"/>
                </a:solidFill>
                <a:effectLst/>
                <a:latin typeface="Arial Unicode MS" pitchFamily="34" charset="-128"/>
                <a:ea typeface="Menlo"/>
                <a:cs typeface="Arial" pitchFamily="34" charset="0"/>
              </a:rPr>
              <a:t>print</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QTM.index</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smtClean="0">
                <a:ln>
                  <a:noFill/>
                </a:ln>
                <a:solidFill>
                  <a:srgbClr val="29A329"/>
                </a:solidFill>
                <a:effectLst/>
                <a:latin typeface="Arial Unicode MS" pitchFamily="34" charset="-128"/>
                <a:ea typeface="Menlo"/>
                <a:cs typeface="Arial" pitchFamily="34" charset="0"/>
              </a:rPr>
              <a:t>'n'</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4000" b="0" i="0" u="none" strike="noStrike" cap="none" normalizeH="0" baseline="0" dirty="0" smtClean="0">
                <a:ln>
                  <a:noFill/>
                </a:ln>
                <a:solidFill>
                  <a:schemeClr val="tx1"/>
                </a:solidFill>
                <a:effectLst/>
                <a:latin typeface="Arial" pitchFamily="34" charset="0"/>
                <a:cs typeface="Arial" pitchFamily="34" charset="0"/>
              </a:rPr>
              <a:t> </a:t>
            </a:r>
            <a:endParaRPr kumimoji="0" lang="en-US" sz="6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233409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latin typeface="+mn-lt"/>
              </a:rPr>
              <a:t>Các Hàm và Toán Tử Trên </a:t>
            </a:r>
            <a:r>
              <a:rPr lang="en-US" dirty="0" err="1" smtClean="0">
                <a:latin typeface="Times New Roman" pitchFamily="18" charset="0"/>
                <a:cs typeface="Times New Roman" pitchFamily="18" charset="0"/>
              </a:rPr>
              <a:t>Tuple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err="1" smtClean="0"/>
              <a:t>Toán</a:t>
            </a:r>
            <a:r>
              <a:rPr lang="en-US" dirty="0" smtClean="0"/>
              <a:t> </a:t>
            </a:r>
            <a:r>
              <a:rPr lang="en-US" dirty="0" err="1" smtClean="0"/>
              <a:t>tử</a:t>
            </a:r>
            <a:r>
              <a:rPr lang="en-US" dirty="0" smtClean="0"/>
              <a:t>: </a:t>
            </a:r>
            <a:r>
              <a:rPr lang="en-US" dirty="0" smtClean="0">
                <a:solidFill>
                  <a:srgbClr val="7030A0"/>
                </a:solidFill>
              </a:rPr>
              <a:t>in </a:t>
            </a:r>
            <a:r>
              <a:rPr lang="en-US" dirty="0" err="1" smtClean="0">
                <a:solidFill>
                  <a:srgbClr val="7030A0"/>
                </a:solidFill>
              </a:rPr>
              <a:t>và</a:t>
            </a:r>
            <a:r>
              <a:rPr lang="en-US" dirty="0" smtClean="0">
                <a:solidFill>
                  <a:srgbClr val="7030A0"/>
                </a:solidFill>
              </a:rPr>
              <a:t> not in</a:t>
            </a:r>
            <a:endParaRPr lang="en-US" dirty="0">
              <a:solidFill>
                <a:srgbClr val="7030A0"/>
              </a:solidFill>
            </a:endParaRPr>
          </a:p>
        </p:txBody>
      </p:sp>
      <p:sp>
        <p:nvSpPr>
          <p:cNvPr id="29697" name="Rectangle 1"/>
          <p:cNvSpPr>
            <a:spLocks noChangeArrowheads="1"/>
          </p:cNvSpPr>
          <p:nvPr/>
        </p:nvSpPr>
        <p:spPr bwMode="auto">
          <a:xfrm>
            <a:off x="1016000" y="2598058"/>
            <a:ext cx="7745710" cy="3570208"/>
          </a:xfrm>
          <a:prstGeom prst="rect">
            <a:avLst/>
          </a:prstGeom>
          <a:solidFill>
            <a:srgbClr val="F4FBF4"/>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QTM = [</a:t>
            </a:r>
            <a:r>
              <a:rPr kumimoji="0" lang="en-US" sz="2800" b="0" i="0" u="none" strike="noStrike" cap="none" normalizeH="0" baseline="0" dirty="0" smtClean="0">
                <a:ln>
                  <a:noFill/>
                </a:ln>
                <a:solidFill>
                  <a:srgbClr val="29A329"/>
                </a:solidFill>
                <a:effectLst/>
                <a:latin typeface="Arial Unicode MS" pitchFamily="34" charset="-128"/>
                <a:ea typeface="Menlo"/>
                <a:cs typeface="Arial" pitchFamily="34" charset="0"/>
              </a:rPr>
              <a:t>'</a:t>
            </a:r>
            <a:r>
              <a:rPr kumimoji="0" lang="en-US" sz="2800" b="0" i="0" u="none" strike="noStrike" cap="none" normalizeH="0" baseline="0" dirty="0" err="1" smtClean="0">
                <a:ln>
                  <a:noFill/>
                </a:ln>
                <a:solidFill>
                  <a:srgbClr val="29A329"/>
                </a:solidFill>
                <a:effectLst/>
                <a:latin typeface="Arial Unicode MS" pitchFamily="34" charset="-128"/>
                <a:ea typeface="Menlo"/>
                <a:cs typeface="Arial" pitchFamily="34" charset="0"/>
              </a:rPr>
              <a:t>q'</a:t>
            </a:r>
            <a:r>
              <a:rPr kumimoji="0" lang="en-US" sz="28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2800" b="0" i="0" u="none" strike="noStrike" cap="none" normalizeH="0" baseline="0" dirty="0" err="1" smtClean="0">
                <a:ln>
                  <a:noFill/>
                </a:ln>
                <a:solidFill>
                  <a:srgbClr val="29A329"/>
                </a:solidFill>
                <a:effectLst/>
                <a:latin typeface="Arial Unicode MS" pitchFamily="34" charset="-128"/>
                <a:ea typeface="Menlo"/>
                <a:cs typeface="Arial" pitchFamily="34" charset="0"/>
              </a:rPr>
              <a:t>'u'</a:t>
            </a:r>
            <a:r>
              <a:rPr kumimoji="0" lang="en-US" sz="28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2800" b="0" i="0" u="none" strike="noStrike" cap="none" normalizeH="0" baseline="0" dirty="0" err="1" smtClean="0">
                <a:ln>
                  <a:noFill/>
                </a:ln>
                <a:solidFill>
                  <a:srgbClr val="29A329"/>
                </a:solidFill>
                <a:effectLst/>
                <a:latin typeface="Arial Unicode MS" pitchFamily="34" charset="-128"/>
                <a:ea typeface="Menlo"/>
                <a:cs typeface="Arial" pitchFamily="34" charset="0"/>
              </a:rPr>
              <a:t>'a'</a:t>
            </a:r>
            <a:r>
              <a:rPr kumimoji="0" lang="en-US" sz="28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2800" b="0" i="0" u="none" strike="noStrike" cap="none" normalizeH="0" baseline="0" dirty="0" err="1" smtClean="0">
                <a:ln>
                  <a:noFill/>
                </a:ln>
                <a:solidFill>
                  <a:srgbClr val="29A329"/>
                </a:solidFill>
                <a:effectLst/>
                <a:latin typeface="Arial Unicode MS" pitchFamily="34" charset="-128"/>
                <a:ea typeface="Menlo"/>
                <a:cs typeface="Arial" pitchFamily="34" charset="0"/>
              </a:rPr>
              <a:t>'n'</a:t>
            </a:r>
            <a:r>
              <a:rPr kumimoji="0" lang="en-US" sz="28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2800" b="0" i="0" u="none" strike="noStrike" cap="none" normalizeH="0" baseline="0" dirty="0" err="1" smtClean="0">
                <a:ln>
                  <a:noFill/>
                </a:ln>
                <a:solidFill>
                  <a:srgbClr val="29A329"/>
                </a:solidFill>
                <a:effectLst/>
                <a:latin typeface="Arial Unicode MS" pitchFamily="34" charset="-128"/>
                <a:ea typeface="Menlo"/>
                <a:cs typeface="Arial" pitchFamily="34" charset="0"/>
              </a:rPr>
              <a:t>'t'</a:t>
            </a:r>
            <a:r>
              <a:rPr kumimoji="0" lang="en-US" sz="28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2800" b="0" i="0" u="none" strike="noStrike" cap="none" normalizeH="0" baseline="0" dirty="0" err="1" smtClean="0">
                <a:ln>
                  <a:noFill/>
                </a:ln>
                <a:solidFill>
                  <a:srgbClr val="29A329"/>
                </a:solidFill>
                <a:effectLst/>
                <a:latin typeface="Arial Unicode MS" pitchFamily="34" charset="-128"/>
                <a:ea typeface="Menlo"/>
                <a:cs typeface="Arial" pitchFamily="34" charset="0"/>
              </a:rPr>
              <a:t>'r'</a:t>
            </a:r>
            <a:r>
              <a:rPr kumimoji="0" lang="en-US" sz="28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2800" b="0" i="0" u="none" strike="noStrike" cap="none" normalizeH="0" baseline="0" dirty="0" err="1" smtClean="0">
                <a:ln>
                  <a:noFill/>
                </a:ln>
                <a:solidFill>
                  <a:srgbClr val="29A329"/>
                </a:solidFill>
                <a:effectLst/>
                <a:latin typeface="Arial Unicode MS" pitchFamily="34" charset="-128"/>
                <a:ea typeface="Menlo"/>
                <a:cs typeface="Arial" pitchFamily="34" charset="0"/>
              </a:rPr>
              <a:t>'i'</a:t>
            </a:r>
            <a:r>
              <a:rPr kumimoji="0" lang="en-US" sz="28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2800" b="0" i="0" u="none" strike="noStrike" cap="none" normalizeH="0" baseline="0" dirty="0" err="1" smtClean="0">
                <a:ln>
                  <a:noFill/>
                </a:ln>
                <a:solidFill>
                  <a:srgbClr val="29A329"/>
                </a:solidFill>
                <a:effectLst/>
                <a:latin typeface="Arial Unicode MS" pitchFamily="34" charset="-128"/>
                <a:ea typeface="Menlo"/>
                <a:cs typeface="Arial" pitchFamily="34" charset="0"/>
              </a:rPr>
              <a:t>'m'</a:t>
            </a:r>
            <a:r>
              <a:rPr kumimoji="0" lang="en-US" sz="28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2800" b="0" i="0" u="none" strike="noStrike" cap="none" normalizeH="0" baseline="0" dirty="0" err="1" smtClean="0">
                <a:ln>
                  <a:noFill/>
                </a:ln>
                <a:solidFill>
                  <a:srgbClr val="29A329"/>
                </a:solidFill>
                <a:effectLst/>
                <a:latin typeface="Arial Unicode MS" pitchFamily="34" charset="-128"/>
                <a:ea typeface="Menlo"/>
                <a:cs typeface="Arial" pitchFamily="34" charset="0"/>
              </a:rPr>
              <a:t>'a'</a:t>
            </a:r>
            <a:r>
              <a:rPr kumimoji="0" lang="en-US" sz="28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2800" b="0" i="0" u="none" strike="noStrike" cap="none" normalizeH="0" baseline="0" dirty="0" err="1" smtClean="0">
                <a:ln>
                  <a:noFill/>
                </a:ln>
                <a:solidFill>
                  <a:srgbClr val="29A329"/>
                </a:solidFill>
                <a:effectLst/>
                <a:latin typeface="Arial Unicode MS" pitchFamily="34" charset="-128"/>
                <a:ea typeface="Menlo"/>
                <a:cs typeface="Arial" pitchFamily="34" charset="0"/>
              </a:rPr>
              <a:t>'n'</a:t>
            </a:r>
            <a:r>
              <a:rPr kumimoji="0" lang="en-US" sz="28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2800" b="0" i="0" u="none" strike="noStrike" cap="none" normalizeH="0" baseline="0" dirty="0" err="1" smtClean="0">
                <a:ln>
                  <a:noFill/>
                </a:ln>
                <a:solidFill>
                  <a:srgbClr val="29A329"/>
                </a:solidFill>
                <a:effectLst/>
                <a:latin typeface="Arial Unicode MS" pitchFamily="34" charset="-128"/>
                <a:ea typeface="Menlo"/>
                <a:cs typeface="Arial" pitchFamily="34" charset="0"/>
              </a:rPr>
              <a:t>'g'</a:t>
            </a:r>
            <a:r>
              <a:rPr kumimoji="0" lang="en-US" sz="28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2800" b="0" i="0" u="none" strike="noStrike" cap="none" normalizeH="0" baseline="0" dirty="0" err="1" smtClean="0">
                <a:ln>
                  <a:noFill/>
                </a:ln>
                <a:solidFill>
                  <a:srgbClr val="29A329"/>
                </a:solidFill>
                <a:effectLst/>
                <a:latin typeface="Arial Unicode MS" pitchFamily="34" charset="-128"/>
                <a:ea typeface="Menlo"/>
                <a:cs typeface="Arial" pitchFamily="34" charset="0"/>
              </a:rPr>
              <a:t>'.'</a:t>
            </a:r>
            <a:r>
              <a:rPr kumimoji="0" lang="en-US" sz="28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2800" b="0" i="0" u="none" strike="noStrike" cap="none" normalizeH="0" baseline="0" dirty="0" err="1" smtClean="0">
                <a:ln>
                  <a:noFill/>
                </a:ln>
                <a:solidFill>
                  <a:srgbClr val="29A329"/>
                </a:solidFill>
                <a:effectLst/>
                <a:latin typeface="Arial Unicode MS" pitchFamily="34" charset="-128"/>
                <a:ea typeface="Menlo"/>
                <a:cs typeface="Arial" pitchFamily="34" charset="0"/>
              </a:rPr>
              <a:t>'c'</a:t>
            </a:r>
            <a:r>
              <a:rPr kumimoji="0" lang="en-US" sz="28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2800" b="0" i="0" u="none" strike="noStrike" cap="none" normalizeH="0" baseline="0" dirty="0" err="1" smtClean="0">
                <a:ln>
                  <a:noFill/>
                </a:ln>
                <a:solidFill>
                  <a:srgbClr val="29A329"/>
                </a:solidFill>
                <a:effectLst/>
                <a:latin typeface="Arial Unicode MS" pitchFamily="34" charset="-128"/>
                <a:ea typeface="Menlo"/>
                <a:cs typeface="Arial" pitchFamily="34" charset="0"/>
              </a:rPr>
              <a:t>'o'</a:t>
            </a:r>
            <a:r>
              <a:rPr kumimoji="0" lang="en-US" sz="28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2800" b="0" i="0" u="none" strike="noStrike" cap="none" normalizeH="0" baseline="0" dirty="0" err="1" smtClean="0">
                <a:ln>
                  <a:noFill/>
                </a:ln>
                <a:solidFill>
                  <a:srgbClr val="29A329"/>
                </a:solidFill>
                <a:effectLst/>
                <a:latin typeface="Arial Unicode MS" pitchFamily="34" charset="-128"/>
                <a:ea typeface="Menlo"/>
                <a:cs typeface="Arial" pitchFamily="34" charset="0"/>
              </a:rPr>
              <a:t>'m</a:t>
            </a:r>
            <a:r>
              <a:rPr kumimoji="0" lang="en-US" sz="2800" b="0" i="0" u="none" strike="noStrike" cap="none" normalizeH="0" baseline="0" dirty="0" smtClean="0">
                <a:ln>
                  <a:noFill/>
                </a:ln>
                <a:solidFill>
                  <a:srgbClr val="29A329"/>
                </a:solidFill>
                <a:effectLst/>
                <a:latin typeface="Arial Unicode MS" pitchFamily="34" charset="-128"/>
                <a:ea typeface="Menlo"/>
                <a:cs typeface="Arial" pitchFamily="34" charset="0"/>
              </a:rPr>
              <a:t>'</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Kiểm</a:t>
            </a: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tra</a:t>
            </a: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phần</a:t>
            </a: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a:t>
            </a:r>
            <a:r>
              <a:rPr kumimoji="0" lang="en-US" sz="2800" b="0" i="0" u="none" strike="noStrike" cap="none" normalizeH="0" baseline="0" dirty="0" err="1" smtClean="0">
                <a:ln>
                  <a:noFill/>
                </a:ln>
                <a:solidFill>
                  <a:srgbClr val="809980"/>
                </a:solidFill>
                <a:effectLst/>
                <a:latin typeface="Arial Unicode MS" pitchFamily="34" charset="-128"/>
                <a:ea typeface="Menlo"/>
                <a:cs typeface="Arial" pitchFamily="34" charset="0"/>
              </a:rPr>
              <a:t>tử</a:t>
            </a:r>
            <a:endPar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Output: True</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AD2BEE"/>
                </a:solidFill>
                <a:effectLst/>
                <a:latin typeface="Arial Unicode MS" pitchFamily="34" charset="-128"/>
                <a:ea typeface="Menlo"/>
                <a:cs typeface="Arial" pitchFamily="34" charset="0"/>
              </a:rPr>
              <a:t>print</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2800" b="0" i="0" u="none" strike="noStrike" cap="none" normalizeH="0" baseline="0" dirty="0" smtClean="0">
                <a:ln>
                  <a:noFill/>
                </a:ln>
                <a:solidFill>
                  <a:srgbClr val="29A329"/>
                </a:solidFill>
                <a:effectLst/>
                <a:latin typeface="Arial Unicode MS" pitchFamily="34" charset="-128"/>
                <a:ea typeface="Menlo"/>
                <a:cs typeface="Arial" pitchFamily="34" charset="0"/>
              </a:rPr>
              <a:t>'a'</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800" b="0" i="0" u="none" strike="noStrike" cap="none" normalizeH="0" baseline="0" dirty="0" smtClean="0">
                <a:ln>
                  <a:noFill/>
                </a:ln>
                <a:solidFill>
                  <a:srgbClr val="AD2BEE"/>
                </a:solidFill>
                <a:effectLst/>
                <a:latin typeface="Arial Unicode MS" pitchFamily="34" charset="-128"/>
                <a:ea typeface="Menlo"/>
                <a:cs typeface="Arial" pitchFamily="34" charset="0"/>
              </a:rPr>
              <a:t>in</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QTM)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Output: False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800" b="0" i="0" u="none" strike="noStrike" cap="none" normalizeH="0" baseline="0" dirty="0" smtClean="0">
                <a:ln>
                  <a:noFill/>
                </a:ln>
                <a:solidFill>
                  <a:srgbClr val="AD2BEE"/>
                </a:solidFill>
                <a:effectLst/>
                <a:latin typeface="Arial Unicode MS" pitchFamily="34" charset="-128"/>
                <a:ea typeface="Menlo"/>
                <a:cs typeface="Arial" pitchFamily="34" charset="0"/>
              </a:rPr>
              <a:t>print</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2800" b="0" i="0" u="none" strike="noStrike" cap="none" normalizeH="0" baseline="0" dirty="0" smtClean="0">
                <a:ln>
                  <a:noFill/>
                </a:ln>
                <a:solidFill>
                  <a:srgbClr val="29A329"/>
                </a:solidFill>
                <a:effectLst/>
                <a:latin typeface="Arial Unicode MS" pitchFamily="34" charset="-128"/>
                <a:ea typeface="Menlo"/>
                <a:cs typeface="Arial" pitchFamily="34" charset="0"/>
              </a:rPr>
              <a:t>'b'</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800" b="0" i="0" u="none" strike="noStrike" cap="none" normalizeH="0" baseline="0" dirty="0" smtClean="0">
                <a:ln>
                  <a:noFill/>
                </a:ln>
                <a:solidFill>
                  <a:srgbClr val="AD2BEE"/>
                </a:solidFill>
                <a:effectLst/>
                <a:latin typeface="Arial Unicode MS" pitchFamily="34" charset="-128"/>
                <a:ea typeface="Menlo"/>
                <a:cs typeface="Arial" pitchFamily="34" charset="0"/>
              </a:rPr>
              <a:t>in</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QTM)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809980"/>
                </a:solidFill>
                <a:effectLst/>
                <a:latin typeface="Arial Unicode MS" pitchFamily="34" charset="-128"/>
                <a:ea typeface="Menlo"/>
                <a:cs typeface="Arial" pitchFamily="34" charset="0"/>
              </a:rPr>
              <a:t># Output: False</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AD2BEE"/>
                </a:solidFill>
                <a:effectLst/>
                <a:latin typeface="Arial Unicode MS" pitchFamily="34" charset="-128"/>
                <a:ea typeface="Menlo"/>
                <a:cs typeface="Arial" pitchFamily="34" charset="0"/>
              </a:rPr>
              <a:t>print</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2800" b="0" i="0" u="none" strike="noStrike" cap="none" normalizeH="0" baseline="0" dirty="0" smtClean="0">
                <a:ln>
                  <a:noFill/>
                </a:ln>
                <a:solidFill>
                  <a:srgbClr val="29A329"/>
                </a:solidFill>
                <a:effectLst/>
                <a:latin typeface="Arial Unicode MS" pitchFamily="34" charset="-128"/>
                <a:ea typeface="Menlo"/>
                <a:cs typeface="Arial" pitchFamily="34" charset="0"/>
              </a:rPr>
              <a:t>'g'</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800" b="0" i="0" u="none" strike="noStrike" cap="none" normalizeH="0" baseline="0" dirty="0" smtClean="0">
                <a:ln>
                  <a:noFill/>
                </a:ln>
                <a:solidFill>
                  <a:srgbClr val="AD2BEE"/>
                </a:solidFill>
                <a:effectLst/>
                <a:latin typeface="Arial Unicode MS" pitchFamily="34" charset="-128"/>
                <a:ea typeface="Menlo"/>
                <a:cs typeface="Arial" pitchFamily="34" charset="0"/>
              </a:rPr>
              <a:t>not</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2800" b="0" i="0" u="none" strike="noStrike" cap="none" normalizeH="0" baseline="0" dirty="0" smtClean="0">
                <a:ln>
                  <a:noFill/>
                </a:ln>
                <a:solidFill>
                  <a:srgbClr val="AD2BEE"/>
                </a:solidFill>
                <a:effectLst/>
                <a:latin typeface="Arial Unicode MS" pitchFamily="34" charset="-128"/>
                <a:ea typeface="Menlo"/>
                <a:cs typeface="Arial" pitchFamily="34" charset="0"/>
              </a:rPr>
              <a:t>in</a:t>
            </a:r>
            <a:r>
              <a:rPr kumimoji="0" lang="en-US" sz="2800" b="0" i="0" u="none" strike="noStrike" cap="none" normalizeH="0" baseline="0" dirty="0" smtClean="0">
                <a:ln>
                  <a:noFill/>
                </a:ln>
                <a:solidFill>
                  <a:srgbClr val="131513"/>
                </a:solidFill>
                <a:effectLst/>
                <a:latin typeface="Arial Unicode MS" pitchFamily="34" charset="-128"/>
                <a:ea typeface="Menlo"/>
                <a:cs typeface="Arial" pitchFamily="34" charset="0"/>
              </a:rPr>
              <a:t> QTM)</a:t>
            </a:r>
            <a:r>
              <a:rPr kumimoji="0" lang="en-US" sz="3600" b="0" i="0" u="none" strike="noStrike" cap="none" normalizeH="0" baseline="0" dirty="0" smtClean="0">
                <a:ln>
                  <a:noFill/>
                </a:ln>
                <a:solidFill>
                  <a:schemeClr val="tx1"/>
                </a:solidFill>
                <a:effectLst/>
                <a:latin typeface="Arial" pitchFamily="34" charset="0"/>
                <a:cs typeface="Arial" pitchFamily="34" charset="0"/>
              </a:rPr>
              <a:t> </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0393675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latin typeface="+mn-lt"/>
              </a:rPr>
              <a:t>Các Hàm và Toán Tử Trên </a:t>
            </a:r>
            <a:r>
              <a:rPr lang="en-US" dirty="0" err="1" smtClean="0">
                <a:latin typeface="Times New Roman" pitchFamily="18" charset="0"/>
                <a:cs typeface="Times New Roman" pitchFamily="18" charset="0"/>
              </a:rPr>
              <a:t>Tuple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err="1" smtClean="0"/>
              <a:t>Vòng</a:t>
            </a:r>
            <a:r>
              <a:rPr lang="en-US" b="1" dirty="0" smtClean="0"/>
              <a:t> </a:t>
            </a:r>
            <a:r>
              <a:rPr lang="en-US" b="1" dirty="0" err="1" smtClean="0"/>
              <a:t>lặp</a:t>
            </a:r>
            <a:r>
              <a:rPr lang="en-US" b="1" dirty="0" smtClean="0"/>
              <a:t> </a:t>
            </a:r>
            <a:r>
              <a:rPr lang="en-US" b="1" dirty="0" err="1" smtClean="0"/>
              <a:t>và</a:t>
            </a:r>
            <a:r>
              <a:rPr lang="en-US" b="1" dirty="0" smtClean="0"/>
              <a:t> </a:t>
            </a:r>
            <a:r>
              <a:rPr lang="en-US" b="1" dirty="0" err="1" smtClean="0"/>
              <a:t>tuple</a:t>
            </a:r>
            <a:r>
              <a:rPr lang="en-US" b="1" dirty="0" smtClean="0"/>
              <a:t> </a:t>
            </a:r>
            <a:endParaRPr lang="en-US" b="1" dirty="0"/>
          </a:p>
        </p:txBody>
      </p:sp>
      <p:sp>
        <p:nvSpPr>
          <p:cNvPr id="28674" name="Rectangle 2"/>
          <p:cNvSpPr>
            <a:spLocks noChangeArrowheads="1"/>
          </p:cNvSpPr>
          <p:nvPr/>
        </p:nvSpPr>
        <p:spPr bwMode="auto">
          <a:xfrm>
            <a:off x="1016000" y="2830286"/>
            <a:ext cx="6700552" cy="1107996"/>
          </a:xfrm>
          <a:prstGeom prst="rect">
            <a:avLst/>
          </a:prstGeom>
          <a:solidFill>
            <a:srgbClr val="F4FBF4"/>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AD2BEE"/>
                </a:solidFill>
                <a:effectLst/>
                <a:latin typeface="Arial Unicode MS" pitchFamily="34" charset="-128"/>
                <a:ea typeface="Menlo"/>
                <a:cs typeface="Arial" pitchFamily="34" charset="0"/>
              </a:rPr>
              <a:t>for</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ngon_ngu</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smtClean="0">
                <a:ln>
                  <a:noFill/>
                </a:ln>
                <a:solidFill>
                  <a:srgbClr val="AD2BEE"/>
                </a:solidFill>
                <a:effectLst/>
                <a:latin typeface="Arial Unicode MS" pitchFamily="34" charset="-128"/>
                <a:ea typeface="Menlo"/>
                <a:cs typeface="Arial" pitchFamily="34" charset="0"/>
              </a:rPr>
              <a:t>in</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smtClean="0">
                <a:ln>
                  <a:noFill/>
                </a:ln>
                <a:solidFill>
                  <a:srgbClr val="29A329"/>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Python'</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'C#</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'Web</a:t>
            </a:r>
            <a:r>
              <a:rPr kumimoji="0" lang="en-US" sz="3200" b="0" i="0" u="none" strike="noStrike" cap="none" normalizeH="0" baseline="0" dirty="0" smtClean="0">
                <a:ln>
                  <a:noFill/>
                </a:ln>
                <a:solidFill>
                  <a:srgbClr val="29A329"/>
                </a:solidFill>
                <a:effectLst/>
                <a:latin typeface="Arial Unicode MS" pitchFamily="34" charset="-128"/>
                <a:ea typeface="Menlo"/>
                <a:cs typeface="Arial" pitchFamily="34" charset="0"/>
              </a:rPr>
              <a:t>'</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3200" dirty="0" smtClean="0">
                <a:solidFill>
                  <a:srgbClr val="131513"/>
                </a:solidFill>
                <a:latin typeface="Arial Unicode MS" pitchFamily="34" charset="-128"/>
                <a:ea typeface="Menlo"/>
                <a:cs typeface="Arial" pitchFamily="34" charset="0"/>
              </a:rPr>
              <a:t>	</a:t>
            </a:r>
            <a:r>
              <a:rPr kumimoji="0" lang="en-US" sz="3200" b="0" i="0" u="none" strike="noStrike" cap="none" normalizeH="0" baseline="0" dirty="0" smtClean="0">
                <a:ln>
                  <a:noFill/>
                </a:ln>
                <a:solidFill>
                  <a:srgbClr val="AD2BEE"/>
                </a:solidFill>
                <a:effectLst/>
                <a:latin typeface="Arial Unicode MS" pitchFamily="34" charset="-128"/>
                <a:ea typeface="Menlo"/>
                <a:cs typeface="Arial" pitchFamily="34" charset="0"/>
              </a:rPr>
              <a:t>print</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smtClean="0">
                <a:ln>
                  <a:noFill/>
                </a:ln>
                <a:solidFill>
                  <a:srgbClr val="29A329"/>
                </a:solidFill>
                <a:effectLst/>
                <a:latin typeface="Arial Unicode MS" pitchFamily="34" charset="-128"/>
                <a:ea typeface="Menlo"/>
                <a:cs typeface="Arial" pitchFamily="34" charset="0"/>
              </a:rPr>
              <a:t>“</a:t>
            </a:r>
            <a:r>
              <a:rPr lang="en-US" sz="3200" dirty="0" smtClean="0">
                <a:solidFill>
                  <a:srgbClr val="29A329"/>
                </a:solidFill>
                <a:latin typeface="Arial Unicode MS" pitchFamily="34" charset="-128"/>
                <a:ea typeface="Menlo"/>
                <a:cs typeface="Arial" pitchFamily="34" charset="0"/>
              </a:rPr>
              <a:t> Lap </a:t>
            </a:r>
            <a:r>
              <a:rPr lang="en-US" sz="3200" dirty="0" err="1" smtClean="0">
                <a:solidFill>
                  <a:srgbClr val="29A329"/>
                </a:solidFill>
                <a:latin typeface="Arial Unicode MS" pitchFamily="34" charset="-128"/>
                <a:ea typeface="Menlo"/>
                <a:cs typeface="Arial" pitchFamily="34" charset="0"/>
              </a:rPr>
              <a:t>trinh</a:t>
            </a:r>
            <a:r>
              <a:rPr kumimoji="0" lang="en-US" sz="3200" b="0" i="0" u="none" strike="noStrike" cap="none" normalizeH="0" baseline="0" dirty="0" err="1" smtClean="0">
                <a:ln>
                  <a:noFill/>
                </a:ln>
                <a:solidFill>
                  <a:srgbClr val="29A329"/>
                </a:solidFill>
                <a:effectLst/>
                <a:latin typeface="Arial Unicode MS" pitchFamily="34" charset="-128"/>
                <a:ea typeface="Menlo"/>
                <a:cs typeface="Arial" pitchFamily="34" charset="0"/>
              </a:rPr>
              <a:t>"</a:t>
            </a:r>
            <a:r>
              <a:rPr kumimoji="0" lang="en-US" sz="3200" b="0" i="0" u="none" strike="noStrike" cap="none" normalizeH="0" baseline="0" dirty="0" err="1" smtClean="0">
                <a:ln>
                  <a:noFill/>
                </a:ln>
                <a:solidFill>
                  <a:srgbClr val="131513"/>
                </a:solidFill>
                <a:effectLst/>
                <a:latin typeface="Arial Unicode MS" pitchFamily="34" charset="-128"/>
                <a:ea typeface="Menlo"/>
                <a:cs typeface="Arial" pitchFamily="34" charset="0"/>
              </a:rPr>
              <a:t>,ngon_ngu</a:t>
            </a:r>
            <a:r>
              <a:rPr kumimoji="0" lang="en-US" sz="3200" b="0" i="0" u="none" strike="noStrike" cap="none" normalizeH="0" baseline="0" dirty="0" smtClean="0">
                <a:ln>
                  <a:noFill/>
                </a:ln>
                <a:solidFill>
                  <a:srgbClr val="131513"/>
                </a:solidFill>
                <a:effectLst/>
                <a:latin typeface="Arial Unicode MS" pitchFamily="34" charset="-128"/>
                <a:ea typeface="Menlo"/>
                <a:cs typeface="Arial" pitchFamily="34" charset="0"/>
              </a:rPr>
              <a:t>)</a:t>
            </a:r>
            <a:r>
              <a:rPr kumimoji="0" lang="en-US" sz="4000" b="0" i="0" u="none" strike="noStrike" cap="none" normalizeH="0" baseline="0" dirty="0" smtClean="0">
                <a:ln>
                  <a:noFill/>
                </a:ln>
                <a:solidFill>
                  <a:schemeClr val="tx1"/>
                </a:solidFill>
                <a:effectLst/>
                <a:latin typeface="Arial" pitchFamily="34" charset="0"/>
                <a:cs typeface="Arial" pitchFamily="34" charset="0"/>
              </a:rPr>
              <a:t> </a:t>
            </a:r>
            <a:endParaRPr kumimoji="0" lang="en-US" sz="6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458911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1811</TotalTime>
  <Words>6070</Words>
  <Application>Microsoft Office PowerPoint</Application>
  <PresentationFormat>Widescreen</PresentationFormat>
  <Paragraphs>855</Paragraphs>
  <Slides>92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92</vt:i4>
      </vt:variant>
    </vt:vector>
  </HeadingPairs>
  <TitlesOfParts>
    <vt:vector size="103" baseType="lpstr">
      <vt:lpstr>Arial Unicode MS</vt:lpstr>
      <vt:lpstr>Arial</vt:lpstr>
      <vt:lpstr>Calibri</vt:lpstr>
      <vt:lpstr>Consolas</vt:lpstr>
      <vt:lpstr>Constantia</vt:lpstr>
      <vt:lpstr>inherit</vt:lpstr>
      <vt:lpstr>Menlo</vt:lpstr>
      <vt:lpstr>Times New Roman</vt:lpstr>
      <vt:lpstr>Wingdings</vt:lpstr>
      <vt:lpstr>Wingdings 2</vt:lpstr>
      <vt:lpstr>Flow</vt:lpstr>
      <vt:lpstr> LIST</vt:lpstr>
      <vt:lpstr>Nội Dung</vt:lpstr>
      <vt:lpstr>Tạo List</vt:lpstr>
      <vt:lpstr>Tạo List</vt:lpstr>
      <vt:lpstr>Tạo List</vt:lpstr>
      <vt:lpstr>Tạo List</vt:lpstr>
      <vt:lpstr>Các Hàm và Toán Tử Thông Dụng</vt:lpstr>
      <vt:lpstr>Các Hàm và Toán Tử Thông Dụng</vt:lpstr>
      <vt:lpstr>Các Hàm và Toán Tử Thông Dụng</vt:lpstr>
      <vt:lpstr>Các Hàm và Toán Tử Thông Dụng</vt:lpstr>
      <vt:lpstr>Các Hàm và Toán Tử Thông Dụng</vt:lpstr>
      <vt:lpstr>Các Hàm và Toán Tử Thông Dụng</vt:lpstr>
      <vt:lpstr>Các Hàm và Toán Tử Thông Dụng</vt:lpstr>
      <vt:lpstr>Các Hàm và Toán Tử Thông Dụng</vt:lpstr>
      <vt:lpstr>Các Hàm và Toán Tử Thông Dụng</vt:lpstr>
      <vt:lpstr>Các Hàm và Toán Tử Thông Dụng</vt:lpstr>
      <vt:lpstr>Các Hàm và Toán Tử Thông Dụng</vt:lpstr>
      <vt:lpstr>Các Hàm và Toán Tử Thông Dụng</vt:lpstr>
      <vt:lpstr>Các Hàm và Toán Tử Thông Dụng</vt:lpstr>
      <vt:lpstr>Các Hàm và Toán Tử Thông Dụng</vt:lpstr>
      <vt:lpstr>Các Hàm và Toán Tử Thông Dụng</vt:lpstr>
      <vt:lpstr>Các Hàm và Toán Tử Thông Dụng</vt:lpstr>
      <vt:lpstr>Các Hàm và Toán Tử Thông Dụng</vt:lpstr>
      <vt:lpstr>Các Hàm và Toán Tử Thông Dụng</vt:lpstr>
      <vt:lpstr>Các Hàm và Toán Tử Thông Dụng</vt:lpstr>
      <vt:lpstr>Các Hàm và Toán Tử Thông Dụng</vt:lpstr>
      <vt:lpstr>Các Hàm và Toán Tử Thông Dụng</vt:lpstr>
      <vt:lpstr>Các Hàm và Toán Tử Thông Dụng</vt:lpstr>
      <vt:lpstr>Các Hàm và Toán Tử Thông Dụng</vt:lpstr>
      <vt:lpstr>Các Hàm và Toán Tử Thông Dụng</vt:lpstr>
      <vt:lpstr>Các Hàm và Toán Tử Thông Dụng</vt:lpstr>
      <vt:lpstr>Các Hàm và Toán Tử Thông Dụng</vt:lpstr>
      <vt:lpstr>Các Hàm và Toán Tử Thông Dụng</vt:lpstr>
      <vt:lpstr>Các Hàm và Toán Tử Thông Dụng</vt:lpstr>
      <vt:lpstr>Các Hàm và Toán Tử Thông Dụng</vt:lpstr>
      <vt:lpstr>Các Hàm và Toán Tử Thông Dụng</vt:lpstr>
      <vt:lpstr>Các Hàm và Toán Tử Thông Dụng</vt:lpstr>
      <vt:lpstr>Các Hàm và Toán Tử Thông Dụng</vt:lpstr>
      <vt:lpstr>Các Hàm và Toán Tử Thông Dụng</vt:lpstr>
      <vt:lpstr>Các Hàm và Toán Tử Thông Dụng</vt:lpstr>
      <vt:lpstr>Các Hàm và Toán Tử Thông Dụng</vt:lpstr>
      <vt:lpstr>Các Hàm và Toán Tử Thông Dụng</vt:lpstr>
      <vt:lpstr> 2D LIST</vt:lpstr>
      <vt:lpstr>Nội Dung</vt:lpstr>
      <vt:lpstr>Tạo 2D List</vt:lpstr>
      <vt:lpstr>Tạo 2D List</vt:lpstr>
      <vt:lpstr>Tạo 2D List</vt:lpstr>
      <vt:lpstr>Tạo 2D List</vt:lpstr>
      <vt:lpstr>Các hàm và toán tử trên 2D List</vt:lpstr>
      <vt:lpstr>Các hàm và toán tử trên 2D List</vt:lpstr>
      <vt:lpstr>Các hàm và toán tử trên 2D List</vt:lpstr>
      <vt:lpstr>Các hàm và toán tử trên 2D List</vt:lpstr>
      <vt:lpstr>Các hàm và toán tử trên 2D List</vt:lpstr>
      <vt:lpstr>Dictionary</vt:lpstr>
      <vt:lpstr>Nội Dung</vt:lpstr>
      <vt:lpstr>Cách Tạo Dictionary</vt:lpstr>
      <vt:lpstr>Cách Tạo Dictionary</vt:lpstr>
      <vt:lpstr>Cách Tạo Dictionary</vt:lpstr>
      <vt:lpstr>Cách Tạo Dictionary</vt:lpstr>
      <vt:lpstr>Cách Tạo Dictionary</vt:lpstr>
      <vt:lpstr>Cách Tạo Dictionary</vt:lpstr>
      <vt:lpstr>Cách Tạo Dictionary</vt:lpstr>
      <vt:lpstr>Các Hàm và Toán Tử Trên Dictionary</vt:lpstr>
      <vt:lpstr>Các Hàm và Toán Tử Trên Dictionary</vt:lpstr>
      <vt:lpstr>Các Hàm và Toán Tử Trên Dictionary</vt:lpstr>
      <vt:lpstr>Các Hàm và Toán Tử Trên Dictionary</vt:lpstr>
      <vt:lpstr>Các Hàm và Toán Tử Trên Dictionary</vt:lpstr>
      <vt:lpstr>Các Hàm và Toán Tử Trên Dictionary</vt:lpstr>
      <vt:lpstr>Các Hàm và Toán Tử Trên Dictionary</vt:lpstr>
      <vt:lpstr>Các Hàm và Toán Tử Trên Dictionary</vt:lpstr>
      <vt:lpstr>Các Hàm và Toán Tử Trên Dictionary</vt:lpstr>
      <vt:lpstr>Các Hàm và Toán Tử Trên Dictionary</vt:lpstr>
      <vt:lpstr>Các Hàm và Toán Tử Trên Dictionary</vt:lpstr>
      <vt:lpstr>Chuyển Đổi Giữa Các Kiểu Dữ Liệu</vt:lpstr>
      <vt:lpstr> Tuples</vt:lpstr>
      <vt:lpstr>Nội Dung</vt:lpstr>
      <vt:lpstr>Cách Tạo Tuple</vt:lpstr>
      <vt:lpstr>Cách Tạo Tuple</vt:lpstr>
      <vt:lpstr>Cách Tạo Tuple</vt:lpstr>
      <vt:lpstr>Cách Tạo Tuple</vt:lpstr>
      <vt:lpstr>Các Hàm và Toán Tử Trên Tuple</vt:lpstr>
      <vt:lpstr>Các Hàm và Toán Tử Trên Tuple</vt:lpstr>
      <vt:lpstr>Các Hàm và Toán Tử Trên Tuple</vt:lpstr>
      <vt:lpstr>Các Hàm và Toán Tử Trên Tuple</vt:lpstr>
      <vt:lpstr>Các Hàm và Toán Tử Trên Tuple</vt:lpstr>
      <vt:lpstr>Các Hàm và Toán Tử Trên Tuple</vt:lpstr>
      <vt:lpstr>Các Hàm và Toán Tử Trên Tuple</vt:lpstr>
      <vt:lpstr>Các Hàm và Toán Tử Trên Tuple</vt:lpstr>
      <vt:lpstr>Các Hàm và Toán Tử Trên Tuple</vt:lpstr>
      <vt:lpstr>Các Hàm và Toán Tử Trên Tuple</vt:lpstr>
      <vt:lpstr>Các Hàm và Toán Tử Trên Tuple</vt:lpstr>
      <vt:lpstr>Các Hàm và Toán Tử Trên Tuple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Trinh, Loc Tan</dc:creator>
  <cp:lastModifiedBy>An Le</cp:lastModifiedBy>
  <cp:revision>402</cp:revision>
  <dcterms:created xsi:type="dcterms:W3CDTF">2019-02-17T12:55:35Z</dcterms:created>
  <dcterms:modified xsi:type="dcterms:W3CDTF">2021-03-24T01:49:43Z</dcterms:modified>
</cp:coreProperties>
</file>