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362" r:id="rId4"/>
    <p:sldId id="347" r:id="rId5"/>
    <p:sldId id="348" r:id="rId6"/>
    <p:sldId id="349" r:id="rId7"/>
    <p:sldId id="350" r:id="rId8"/>
    <p:sldId id="363" r:id="rId9"/>
    <p:sldId id="364" r:id="rId10"/>
    <p:sldId id="351" r:id="rId11"/>
    <p:sldId id="366" r:id="rId12"/>
    <p:sldId id="352" r:id="rId13"/>
    <p:sldId id="353" r:id="rId14"/>
    <p:sldId id="354" r:id="rId15"/>
    <p:sldId id="355" r:id="rId16"/>
    <p:sldId id="3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B92EADE-F6EB-4931-8983-31B1F884648A}" type="datetimeFigureOut">
              <a:rPr lang="en-US" smtClean="0"/>
              <a:pPr/>
              <a:t>3/26/2021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B92EADE-F6EB-4931-8983-31B1F884648A}" type="datetimeFigureOut">
              <a:rPr lang="en-US" smtClean="0"/>
              <a:pPr/>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3/26/2021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sz="6000"/>
            </a:br>
            <a:r>
              <a:rPr lang="en-US" sz="6000"/>
              <a:t>Python FILE </a:t>
            </a:r>
            <a:r>
              <a:rPr lang="en-US" sz="6000" dirty="0"/>
              <a:t>(I/</a:t>
            </a:r>
            <a:r>
              <a:rPr lang="en-US" sz="6000"/>
              <a:t>O) Handling</a:t>
            </a:r>
            <a:endParaRPr lang="en-US" sz="6000"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Đọc</a:t>
            </a:r>
            <a:r>
              <a:rPr lang="en-US" dirty="0"/>
              <a:t> FILE</a:t>
            </a:r>
          </a:p>
        </p:txBody>
      </p:sp>
      <p:sp>
        <p:nvSpPr>
          <p:cNvPr id="3" name="Content Placeholder 2"/>
          <p:cNvSpPr>
            <a:spLocks noGrp="1"/>
          </p:cNvSpPr>
          <p:nvPr>
            <p:ph idx="1"/>
          </p:nvPr>
        </p:nvSpPr>
        <p:spPr/>
        <p:txBody>
          <a:bodyPr/>
          <a:lstStyle/>
          <a:p>
            <a:r>
              <a:rPr lang="vi-VN" b="1" dirty="0"/>
              <a:t>Phương thức readline</a:t>
            </a:r>
            <a:r>
              <a:rPr lang="en-US" b="1" dirty="0"/>
              <a:t>:</a:t>
            </a:r>
            <a:r>
              <a:rPr lang="en-US" dirty="0"/>
              <a:t> </a:t>
            </a:r>
            <a:r>
              <a:rPr lang="en-US" dirty="0" err="1"/>
              <a:t>fileObject.readline</a:t>
            </a:r>
            <a:r>
              <a:rPr lang="en-US" dirty="0"/>
              <a:t>()</a:t>
            </a:r>
            <a:endParaRPr lang="vi-VN" b="1" dirty="0"/>
          </a:p>
          <a:p>
            <a:r>
              <a:rPr lang="en-US" dirty="0"/>
              <a:t> </a:t>
            </a:r>
            <a:r>
              <a:rPr lang="vi-VN" dirty="0"/>
              <a:t>Phương thức này cho phép đọc một dòng trong file và trả về chuỗi.</a:t>
            </a:r>
            <a:endParaRPr lang="en-US" dirty="0"/>
          </a:p>
        </p:txBody>
      </p:sp>
      <p:sp>
        <p:nvSpPr>
          <p:cNvPr id="4" name="Rectangle 3"/>
          <p:cNvSpPr/>
          <p:nvPr/>
        </p:nvSpPr>
        <p:spPr>
          <a:xfrm>
            <a:off x="740228" y="3079768"/>
            <a:ext cx="6096000" cy="2677656"/>
          </a:xfrm>
          <a:prstGeom prst="rect">
            <a:avLst/>
          </a:prstGeom>
        </p:spPr>
        <p:txBody>
          <a:bodyPr>
            <a:spAutoFit/>
          </a:bodyPr>
          <a:lstStyle/>
          <a:p>
            <a:r>
              <a:rPr lang="en-US" sz="2800" dirty="0"/>
              <a:t>f = open('myfile.txt', 'r')</a:t>
            </a:r>
          </a:p>
          <a:p>
            <a:r>
              <a:rPr lang="en-US" sz="2800" dirty="0"/>
              <a:t>line1 = </a:t>
            </a:r>
            <a:r>
              <a:rPr lang="en-US" sz="2800" dirty="0" err="1"/>
              <a:t>f.readline</a:t>
            </a:r>
            <a:r>
              <a:rPr lang="en-US" sz="2800" dirty="0"/>
              <a:t>()</a:t>
            </a:r>
          </a:p>
          <a:p>
            <a:r>
              <a:rPr lang="en-US" sz="2800" dirty="0"/>
              <a:t>line2 = </a:t>
            </a:r>
            <a:r>
              <a:rPr lang="en-US" sz="2800" dirty="0" err="1"/>
              <a:t>f.readline</a:t>
            </a:r>
            <a:r>
              <a:rPr lang="en-US" sz="2800" dirty="0"/>
              <a:t>()</a:t>
            </a:r>
          </a:p>
          <a:p>
            <a:r>
              <a:rPr lang="en-US" sz="2800" dirty="0"/>
              <a:t>print ('</a:t>
            </a:r>
            <a:r>
              <a:rPr lang="en-US" sz="2800" dirty="0" err="1"/>
              <a:t>Dòng</a:t>
            </a:r>
            <a:r>
              <a:rPr lang="en-US" sz="2800" dirty="0"/>
              <a:t> 1: ', line1)</a:t>
            </a:r>
          </a:p>
          <a:p>
            <a:r>
              <a:rPr lang="en-US" sz="2800" dirty="0"/>
              <a:t>print ('</a:t>
            </a:r>
            <a:r>
              <a:rPr lang="en-US" sz="2800" dirty="0" err="1"/>
              <a:t>Dòng</a:t>
            </a:r>
            <a:r>
              <a:rPr lang="en-US" sz="2800" dirty="0"/>
              <a:t> 2: ', line2)</a:t>
            </a:r>
          </a:p>
          <a:p>
            <a:r>
              <a:rPr lang="en-US" sz="2800" dirty="0" err="1"/>
              <a:t>f.close</a:t>
            </a:r>
            <a:r>
              <a:rPr lang="en-US" sz="2800" dirty="0"/>
              <a:t>()</a:t>
            </a:r>
          </a:p>
        </p:txBody>
      </p:sp>
      <p:pic>
        <p:nvPicPr>
          <p:cNvPr id="10241" name="Picture 1"/>
          <p:cNvPicPr>
            <a:picLocks noChangeAspect="1" noChangeArrowheads="1"/>
          </p:cNvPicPr>
          <p:nvPr/>
        </p:nvPicPr>
        <p:blipFill>
          <a:blip r:embed="rId2"/>
          <a:srcRect/>
          <a:stretch>
            <a:fillRect/>
          </a:stretch>
        </p:blipFill>
        <p:spPr bwMode="auto">
          <a:xfrm>
            <a:off x="5789613" y="3718153"/>
            <a:ext cx="4549965" cy="130379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3AE4-3B47-4B43-935E-3B9EA66628AA}"/>
              </a:ext>
            </a:extLst>
          </p:cNvPr>
          <p:cNvSpPr>
            <a:spLocks noGrp="1"/>
          </p:cNvSpPr>
          <p:nvPr>
            <p:ph type="title"/>
          </p:nvPr>
        </p:nvSpPr>
        <p:spPr/>
        <p:txBody>
          <a:bodyPr/>
          <a:lstStyle/>
          <a:p>
            <a:r>
              <a:rPr lang="en-US"/>
              <a:t>Đọc FILE đơn giản</a:t>
            </a:r>
          </a:p>
        </p:txBody>
      </p:sp>
      <p:sp>
        <p:nvSpPr>
          <p:cNvPr id="3" name="Content Placeholder 2">
            <a:extLst>
              <a:ext uri="{FF2B5EF4-FFF2-40B4-BE49-F238E27FC236}">
                <a16:creationId xmlns:a16="http://schemas.microsoft.com/office/drawing/2014/main" id="{CF01AE67-8E8A-484F-889F-83067DE74E5B}"/>
              </a:ext>
            </a:extLst>
          </p:cNvPr>
          <p:cNvSpPr>
            <a:spLocks noGrp="1"/>
          </p:cNvSpPr>
          <p:nvPr>
            <p:ph idx="1"/>
          </p:nvPr>
        </p:nvSpPr>
        <p:spPr/>
        <p:txBody>
          <a:bodyPr/>
          <a:lstStyle/>
          <a:p>
            <a:pPr marL="0" indent="0">
              <a:buNone/>
            </a:pPr>
            <a:r>
              <a:rPr lang="en-US"/>
              <a:t>with open('dog_breeds.txt', 'r') as reader:</a:t>
            </a:r>
          </a:p>
          <a:p>
            <a:pPr marL="0" indent="0">
              <a:buNone/>
            </a:pPr>
            <a:r>
              <a:rPr lang="en-US"/>
              <a:t>    # Further file processing goes here</a:t>
            </a:r>
          </a:p>
          <a:p>
            <a:pPr marL="0" indent="0">
              <a:buNone/>
            </a:pPr>
            <a:r>
              <a:rPr lang="en-US"/>
              <a:t>	 reader.read()</a:t>
            </a:r>
          </a:p>
        </p:txBody>
      </p:sp>
    </p:spTree>
    <p:extLst>
      <p:ext uri="{BB962C8B-B14F-4D97-AF65-F5344CB8AC3E}">
        <p14:creationId xmlns:p14="http://schemas.microsoft.com/office/powerpoint/2010/main" val="353927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pPr algn="just"/>
            <a:r>
              <a:rPr lang="en-US" dirty="0"/>
              <a:t>Đ</a:t>
            </a:r>
            <a:r>
              <a:rPr lang="vi-VN" dirty="0"/>
              <a:t>ể ghi một file ta cần mở file bằng cú pháp để ghi và sử dụng phương thức write để ghi vào</a:t>
            </a:r>
            <a:r>
              <a:rPr lang="en-US" dirty="0"/>
              <a:t>: </a:t>
            </a:r>
            <a:r>
              <a:rPr lang="vi-VN" b="1" dirty="0"/>
              <a:t>fileObject.write(string)</a:t>
            </a:r>
          </a:p>
          <a:p>
            <a:r>
              <a:rPr lang="vi-VN" dirty="0"/>
              <a:t>Phương thức này cho phép ghi một chuỗi có nội dung là string vào vị trí của con trỏ trong file.</a:t>
            </a:r>
            <a:endParaRPr lang="en-US" dirty="0"/>
          </a:p>
        </p:txBody>
      </p:sp>
      <p:sp>
        <p:nvSpPr>
          <p:cNvPr id="4" name="Rectangle 3"/>
          <p:cNvSpPr/>
          <p:nvPr/>
        </p:nvSpPr>
        <p:spPr>
          <a:xfrm>
            <a:off x="972456" y="4040163"/>
            <a:ext cx="6096000" cy="2246769"/>
          </a:xfrm>
          <a:prstGeom prst="rect">
            <a:avLst/>
          </a:prstGeom>
        </p:spPr>
        <p:txBody>
          <a:bodyPr>
            <a:spAutoFit/>
          </a:bodyPr>
          <a:lstStyle/>
          <a:p>
            <a:r>
              <a:rPr lang="en-US" sz="2800" dirty="0"/>
              <a:t># </a:t>
            </a:r>
            <a:r>
              <a:rPr lang="en-US" sz="2800" dirty="0" err="1"/>
              <a:t>Mở</a:t>
            </a:r>
            <a:r>
              <a:rPr lang="en-US" sz="2800" dirty="0"/>
              <a:t> file</a:t>
            </a:r>
          </a:p>
          <a:p>
            <a:r>
              <a:rPr lang="en-US" sz="2800" dirty="0"/>
              <a:t>file = open("myfile2.txt", "w+")</a:t>
            </a:r>
          </a:p>
          <a:p>
            <a:r>
              <a:rPr lang="en-US" sz="2800" dirty="0" err="1"/>
              <a:t>file.write</a:t>
            </a:r>
            <a:r>
              <a:rPr lang="en-US" sz="2800" dirty="0"/>
              <a:t>("Hello World");</a:t>
            </a:r>
          </a:p>
          <a:p>
            <a:r>
              <a:rPr lang="en-US" sz="2800" dirty="0"/>
              <a:t># </a:t>
            </a:r>
            <a:r>
              <a:rPr lang="en-US" sz="2800" dirty="0" err="1"/>
              <a:t>Đóng</a:t>
            </a:r>
            <a:r>
              <a:rPr lang="en-US" sz="2800" dirty="0"/>
              <a:t> file</a:t>
            </a:r>
          </a:p>
          <a:p>
            <a:r>
              <a:rPr lang="en-US" sz="2800" dirty="0" err="1"/>
              <a:t>file.close</a:t>
            </a:r>
            <a:r>
              <a:rPr lang="en-US" sz="2800" dirty="0"/>
              <a:t>()</a:t>
            </a:r>
          </a:p>
        </p:txBody>
      </p:sp>
      <p:pic>
        <p:nvPicPr>
          <p:cNvPr id="9217" name="Picture 1"/>
          <p:cNvPicPr>
            <a:picLocks noChangeAspect="1" noChangeArrowheads="1"/>
          </p:cNvPicPr>
          <p:nvPr/>
        </p:nvPicPr>
        <p:blipFill>
          <a:blip r:embed="rId2"/>
          <a:srcRect/>
          <a:stretch>
            <a:fillRect/>
          </a:stretch>
        </p:blipFill>
        <p:spPr bwMode="auto">
          <a:xfrm>
            <a:off x="6617834" y="4170135"/>
            <a:ext cx="5041931" cy="188232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US" dirty="0" err="1"/>
              <a:t>Vị</a:t>
            </a:r>
            <a:r>
              <a:rPr lang="en-US" dirty="0"/>
              <a:t> </a:t>
            </a:r>
            <a:r>
              <a:rPr lang="en-US" dirty="0" err="1"/>
              <a:t>trí</a:t>
            </a:r>
            <a:r>
              <a:rPr lang="en-US" dirty="0"/>
              <a:t> File </a:t>
            </a:r>
            <a:r>
              <a:rPr lang="en-US" dirty="0" err="1"/>
              <a:t>trong</a:t>
            </a:r>
            <a:r>
              <a:rPr lang="en-US" dirty="0"/>
              <a:t> Python</a:t>
            </a:r>
          </a:p>
          <a:p>
            <a:r>
              <a:rPr lang="vi-VN" dirty="0"/>
              <a:t>Phương thức</a:t>
            </a:r>
            <a:r>
              <a:rPr lang="vi-VN" b="1" dirty="0"/>
              <a:t> tell() </a:t>
            </a:r>
            <a:r>
              <a:rPr lang="vi-VN" dirty="0"/>
              <a:t>nói cho bạn biết vị trí hiện tại bên trong file. Nói cách khác, việc đọc và ghi tiếp theo sẽ diễn ra trên các byte đó.</a:t>
            </a:r>
            <a:endParaRPr lang="en-US" dirty="0"/>
          </a:p>
          <a:p>
            <a:r>
              <a:rPr lang="vi-VN" dirty="0"/>
              <a:t>Phương thức </a:t>
            </a:r>
            <a:r>
              <a:rPr lang="vi-VN" b="1" dirty="0"/>
              <a:t>seek(offset[, from])</a:t>
            </a:r>
            <a:r>
              <a:rPr lang="vi-VN" dirty="0"/>
              <a:t> thay đổi vị trí hiện tại bên trong file.</a:t>
            </a:r>
            <a:endParaRPr lang="en-US" dirty="0"/>
          </a:p>
          <a:p>
            <a:pPr lvl="1"/>
            <a:r>
              <a:rPr lang="vi-VN" dirty="0"/>
              <a:t>Tham số</a:t>
            </a:r>
            <a:r>
              <a:rPr lang="vi-VN" i="1" dirty="0"/>
              <a:t> offset</a:t>
            </a:r>
            <a:r>
              <a:rPr lang="vi-VN" dirty="0"/>
              <a:t> chỉ số byte để được di chuyển. </a:t>
            </a:r>
            <a:endParaRPr lang="en-US" dirty="0"/>
          </a:p>
          <a:p>
            <a:pPr lvl="1"/>
            <a:r>
              <a:rPr lang="vi-VN" dirty="0"/>
              <a:t>Tham số </a:t>
            </a:r>
            <a:r>
              <a:rPr lang="vi-VN" b="1" dirty="0"/>
              <a:t>from</a:t>
            </a:r>
            <a:r>
              <a:rPr lang="vi-VN" dirty="0"/>
              <a:t> xác định vị trí tham chiếu mà từ đó byte được di chuyển.</a:t>
            </a:r>
            <a:endParaRPr lang="en-US" dirty="0"/>
          </a:p>
          <a:p>
            <a:pPr lvl="1"/>
            <a:r>
              <a:rPr lang="vi-VN" dirty="0"/>
              <a:t>Nếu </a:t>
            </a:r>
            <a:r>
              <a:rPr lang="vi-VN" i="1" dirty="0"/>
              <a:t>from</a:t>
            </a:r>
            <a:r>
              <a:rPr lang="vi-VN" dirty="0"/>
              <a:t> được thiết lập </a:t>
            </a:r>
            <a:r>
              <a:rPr lang="vi-VN" b="1" dirty="0"/>
              <a:t>là 0 nghĩa là sử dụng phần đầu file như là vị trí tham chiếu </a:t>
            </a:r>
            <a:r>
              <a:rPr lang="vi-VN" dirty="0"/>
              <a:t>và </a:t>
            </a:r>
            <a:r>
              <a:rPr lang="vi-VN" b="1" dirty="0"/>
              <a:t>1 nghĩa là sử dụng vị trí hiện tại như là vị trí tham chiếu </a:t>
            </a:r>
            <a:r>
              <a:rPr lang="vi-VN" dirty="0"/>
              <a:t>và nếu là </a:t>
            </a:r>
            <a:r>
              <a:rPr lang="vi-VN" b="1" dirty="0"/>
              <a:t>2 thì sử dụng phần cuối file như là vị trí tham chiếu</a:t>
            </a:r>
            <a:r>
              <a:rPr lang="vi-VN"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r>
              <a:rPr lang="en-US" dirty="0" err="1"/>
              <a:t>Vị</a:t>
            </a:r>
            <a:r>
              <a:rPr lang="en-US" dirty="0"/>
              <a:t> </a:t>
            </a:r>
            <a:r>
              <a:rPr lang="en-US" dirty="0" err="1"/>
              <a:t>trí</a:t>
            </a:r>
            <a:r>
              <a:rPr lang="en-US" dirty="0"/>
              <a:t> File </a:t>
            </a:r>
            <a:r>
              <a:rPr lang="en-US" dirty="0" err="1"/>
              <a:t>trong</a:t>
            </a:r>
            <a:r>
              <a:rPr lang="en-US" dirty="0"/>
              <a:t> Python</a:t>
            </a:r>
          </a:p>
        </p:txBody>
      </p:sp>
      <p:pic>
        <p:nvPicPr>
          <p:cNvPr id="7170" name="Picture 2"/>
          <p:cNvPicPr>
            <a:picLocks noChangeAspect="1" noChangeArrowheads="1"/>
          </p:cNvPicPr>
          <p:nvPr/>
        </p:nvPicPr>
        <p:blipFill>
          <a:blip r:embed="rId2"/>
          <a:srcRect/>
          <a:stretch>
            <a:fillRect/>
          </a:stretch>
        </p:blipFill>
        <p:spPr bwMode="auto">
          <a:xfrm>
            <a:off x="8969148" y="2566988"/>
            <a:ext cx="2947080" cy="355804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768577" y="2481264"/>
            <a:ext cx="7315880" cy="388229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r>
              <a:rPr lang="en-US" dirty="0" err="1"/>
              <a:t>Vị</a:t>
            </a:r>
            <a:r>
              <a:rPr lang="en-US" dirty="0"/>
              <a:t> </a:t>
            </a:r>
            <a:r>
              <a:rPr lang="en-US" dirty="0" err="1"/>
              <a:t>trí</a:t>
            </a:r>
            <a:r>
              <a:rPr lang="en-US" dirty="0"/>
              <a:t> File </a:t>
            </a:r>
            <a:r>
              <a:rPr lang="en-US" dirty="0" err="1"/>
              <a:t>trong</a:t>
            </a:r>
            <a:r>
              <a:rPr lang="en-US" dirty="0"/>
              <a:t> Python</a:t>
            </a:r>
          </a:p>
        </p:txBody>
      </p:sp>
      <p:pic>
        <p:nvPicPr>
          <p:cNvPr id="6146" name="Picture 2"/>
          <p:cNvPicPr>
            <a:picLocks noChangeAspect="1" noChangeArrowheads="1"/>
          </p:cNvPicPr>
          <p:nvPr/>
        </p:nvPicPr>
        <p:blipFill>
          <a:blip r:embed="rId2"/>
          <a:srcRect/>
          <a:stretch>
            <a:fillRect/>
          </a:stretch>
        </p:blipFill>
        <p:spPr bwMode="auto">
          <a:xfrm>
            <a:off x="7921625" y="3026229"/>
            <a:ext cx="3980089" cy="2547257"/>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677863" y="2515052"/>
            <a:ext cx="7186112" cy="363900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3B15-A45A-43AB-A9D9-9C7B1D05189E}"/>
              </a:ext>
            </a:extLst>
          </p:cNvPr>
          <p:cNvSpPr>
            <a:spLocks noGrp="1"/>
          </p:cNvSpPr>
          <p:nvPr>
            <p:ph type="title"/>
          </p:nvPr>
        </p:nvSpPr>
        <p:spPr/>
        <p:txBody>
          <a:bodyPr/>
          <a:lstStyle/>
          <a:p>
            <a:r>
              <a:rPr lang="en-US"/>
              <a:t>Xóa FILE</a:t>
            </a:r>
          </a:p>
        </p:txBody>
      </p:sp>
      <p:sp>
        <p:nvSpPr>
          <p:cNvPr id="3" name="Content Placeholder 2">
            <a:extLst>
              <a:ext uri="{FF2B5EF4-FFF2-40B4-BE49-F238E27FC236}">
                <a16:creationId xmlns:a16="http://schemas.microsoft.com/office/drawing/2014/main" id="{7EA6D8A4-7E37-4889-A9FB-64F80560F455}"/>
              </a:ext>
            </a:extLst>
          </p:cNvPr>
          <p:cNvSpPr>
            <a:spLocks noGrp="1"/>
          </p:cNvSpPr>
          <p:nvPr>
            <p:ph idx="1"/>
          </p:nvPr>
        </p:nvSpPr>
        <p:spPr/>
        <p:txBody>
          <a:bodyPr>
            <a:normAutofit/>
          </a:bodyPr>
          <a:lstStyle/>
          <a:p>
            <a:pPr marL="0" indent="0">
              <a:buNone/>
            </a:pPr>
            <a:r>
              <a:rPr lang="en-US" sz="3600"/>
              <a:t>import os</a:t>
            </a:r>
            <a:br>
              <a:rPr lang="en-US" sz="3600"/>
            </a:br>
            <a:r>
              <a:rPr lang="en-US" sz="3600"/>
              <a:t>if </a:t>
            </a:r>
            <a:r>
              <a:rPr lang="en-US" sz="3600" b="1">
                <a:solidFill>
                  <a:srgbClr val="0070C0"/>
                </a:solidFill>
              </a:rPr>
              <a:t>os.path.exists</a:t>
            </a:r>
            <a:r>
              <a:rPr lang="en-US" sz="3600"/>
              <a:t>("</a:t>
            </a:r>
            <a:r>
              <a:rPr lang="en-US" sz="3600">
                <a:solidFill>
                  <a:srgbClr val="FF0000"/>
                </a:solidFill>
              </a:rPr>
              <a:t>demofile.txt</a:t>
            </a:r>
            <a:r>
              <a:rPr lang="en-US" sz="3600"/>
              <a:t>"):</a:t>
            </a:r>
            <a:br>
              <a:rPr lang="en-US" sz="3600"/>
            </a:br>
            <a:r>
              <a:rPr lang="en-US" sz="3600"/>
              <a:t>  </a:t>
            </a:r>
            <a:r>
              <a:rPr lang="en-US" sz="3600" b="1">
                <a:solidFill>
                  <a:srgbClr val="0070C0"/>
                </a:solidFill>
              </a:rPr>
              <a:t>os.remove</a:t>
            </a:r>
            <a:r>
              <a:rPr lang="en-US" sz="3600"/>
              <a:t>("</a:t>
            </a:r>
            <a:r>
              <a:rPr lang="en-US" sz="3600">
                <a:solidFill>
                  <a:srgbClr val="FF0000"/>
                </a:solidFill>
              </a:rPr>
              <a:t>demofile.txt</a:t>
            </a:r>
            <a:r>
              <a:rPr lang="en-US" sz="3600"/>
              <a:t>")</a:t>
            </a:r>
            <a:br>
              <a:rPr lang="en-US" sz="3600"/>
            </a:br>
            <a:r>
              <a:rPr lang="en-US" sz="3600"/>
              <a:t>else:</a:t>
            </a:r>
            <a:br>
              <a:rPr lang="en-US" sz="3600"/>
            </a:br>
            <a:r>
              <a:rPr lang="en-US" sz="3600"/>
              <a:t>  print("The file does not exist")</a:t>
            </a:r>
          </a:p>
        </p:txBody>
      </p:sp>
    </p:spTree>
    <p:extLst>
      <p:ext uri="{BB962C8B-B14F-4D97-AF65-F5344CB8AC3E}">
        <p14:creationId xmlns:p14="http://schemas.microsoft.com/office/powerpoint/2010/main" val="171546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a:t>Giới </a:t>
            </a:r>
            <a:r>
              <a:rPr lang="en-US" dirty="0" err="1"/>
              <a:t>thiệu</a:t>
            </a:r>
            <a:r>
              <a:rPr lang="en-US" dirty="0"/>
              <a:t> </a:t>
            </a:r>
            <a:r>
              <a:rPr lang="en-US" dirty="0" err="1"/>
              <a:t>về</a:t>
            </a:r>
            <a:r>
              <a:rPr lang="en-US" dirty="0"/>
              <a:t> FILE</a:t>
            </a:r>
          </a:p>
          <a:p>
            <a:r>
              <a:rPr lang="en-US" dirty="0" err="1"/>
              <a:t>Đọc</a:t>
            </a:r>
            <a:r>
              <a:rPr lang="en-US" dirty="0"/>
              <a:t> FILE</a:t>
            </a:r>
          </a:p>
          <a:p>
            <a:r>
              <a:rPr lang="en-US" err="1"/>
              <a:t>Ghi</a:t>
            </a:r>
            <a:r>
              <a:rPr lang="en-US"/>
              <a:t> FILE</a:t>
            </a:r>
          </a:p>
          <a:p>
            <a:r>
              <a:rPr lang="en-US"/>
              <a:t>Xóa FILE</a:t>
            </a:r>
            <a:endParaRPr lang="vi-VN" dirty="0"/>
          </a:p>
          <a:p>
            <a:pPr>
              <a:buNone/>
            </a:pP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Giới</a:t>
            </a:r>
            <a:r>
              <a:rPr lang="en-US" dirty="0"/>
              <a:t> </a:t>
            </a:r>
            <a:r>
              <a:rPr lang="en-US" dirty="0" err="1"/>
              <a:t>thiệu</a:t>
            </a:r>
            <a:r>
              <a:rPr lang="en-US" dirty="0"/>
              <a:t> </a:t>
            </a:r>
            <a:r>
              <a:rPr lang="en-US" dirty="0" err="1"/>
              <a:t>về</a:t>
            </a:r>
            <a:r>
              <a:rPr lang="en-US" dirty="0"/>
              <a:t> FILE</a:t>
            </a:r>
          </a:p>
        </p:txBody>
      </p:sp>
      <p:sp>
        <p:nvSpPr>
          <p:cNvPr id="3" name="Content Placeholder 2"/>
          <p:cNvSpPr>
            <a:spLocks noGrp="1"/>
          </p:cNvSpPr>
          <p:nvPr>
            <p:ph idx="1"/>
          </p:nvPr>
        </p:nvSpPr>
        <p:spPr/>
        <p:txBody>
          <a:bodyPr>
            <a:normAutofit lnSpcReduction="10000"/>
          </a:bodyPr>
          <a:lstStyle/>
          <a:p>
            <a:pPr algn="just"/>
            <a:r>
              <a:rPr lang="vi-VN" dirty="0"/>
              <a:t>File là một thứ rất cần thiết trong các dự án, ví dụ như chúng ta cần phải ghi log ra một file để sau này có thể kiểm soát được</a:t>
            </a:r>
            <a:r>
              <a:rPr lang="en-US" dirty="0"/>
              <a:t>.</a:t>
            </a:r>
          </a:p>
          <a:p>
            <a:pPr algn="just"/>
            <a:r>
              <a:rPr lang="vi-VN" dirty="0"/>
              <a:t>Và ngôn ngữ lập trình nào cũng hỗ trợ chúng ta làm việc với file</a:t>
            </a:r>
            <a:endParaRPr lang="en-US" dirty="0"/>
          </a:p>
          <a:p>
            <a:pPr algn="just"/>
            <a:r>
              <a:rPr lang="vi-VN" dirty="0"/>
              <a:t>Có 3 loại file thông dụng là file văn bản, hình ảnh và âm thanh. </a:t>
            </a:r>
            <a:r>
              <a:rPr lang="en-US" dirty="0" err="1"/>
              <a:t>Trong</a:t>
            </a:r>
            <a:r>
              <a:rPr lang="en-US" dirty="0"/>
              <a:t> </a:t>
            </a:r>
            <a:r>
              <a:rPr lang="en-US" dirty="0" err="1"/>
              <a:t>nội</a:t>
            </a:r>
            <a:r>
              <a:rPr lang="en-US" dirty="0"/>
              <a:t> </a:t>
            </a:r>
            <a:r>
              <a:rPr lang="en-US" dirty="0" err="1"/>
              <a:t>dụng</a:t>
            </a:r>
            <a:r>
              <a:rPr lang="en-US" dirty="0"/>
              <a:t> </a:t>
            </a:r>
            <a:r>
              <a:rPr lang="en-US" dirty="0" err="1"/>
              <a:t>này</a:t>
            </a:r>
            <a:r>
              <a:rPr lang="en-US" dirty="0"/>
              <a:t>, </a:t>
            </a:r>
            <a:r>
              <a:rPr lang="en-US" dirty="0" err="1"/>
              <a:t>chúng</a:t>
            </a:r>
            <a:r>
              <a:rPr lang="en-US" dirty="0"/>
              <a:t> </a:t>
            </a:r>
            <a:r>
              <a:rPr lang="en-US" dirty="0" err="1"/>
              <a:t>ta</a:t>
            </a:r>
            <a:r>
              <a:rPr lang="en-US" dirty="0"/>
              <a:t> </a:t>
            </a:r>
            <a:r>
              <a:rPr lang="en-US" dirty="0" err="1"/>
              <a:t>chỉ</a:t>
            </a:r>
            <a:r>
              <a:rPr lang="en-US" dirty="0"/>
              <a:t> </a:t>
            </a:r>
            <a:r>
              <a:rPr lang="en-US" dirty="0" err="1"/>
              <a:t>hướng</a:t>
            </a:r>
            <a:r>
              <a:rPr lang="en-US" dirty="0"/>
              <a:t> </a:t>
            </a:r>
            <a:r>
              <a:rPr lang="en-US" dirty="0" err="1"/>
              <a:t>đến</a:t>
            </a:r>
            <a:r>
              <a:rPr lang="en-US" dirty="0"/>
              <a:t> </a:t>
            </a:r>
            <a:r>
              <a:rPr lang="en-US" dirty="0" err="1"/>
              <a:t>đối</a:t>
            </a:r>
            <a:r>
              <a:rPr lang="en-US" dirty="0"/>
              <a:t> </a:t>
            </a:r>
            <a:r>
              <a:rPr lang="en-US" dirty="0" err="1"/>
              <a:t>tượng</a:t>
            </a:r>
            <a:r>
              <a:rPr lang="vi-VN" dirty="0"/>
              <a:t> File văn bản</a:t>
            </a:r>
            <a:r>
              <a:rPr lang="en-US" dirty="0"/>
              <a:t> (*.txt)</a:t>
            </a:r>
          </a:p>
          <a:p>
            <a:pPr algn="just"/>
            <a:r>
              <a:rPr lang="en-US" dirty="0" err="1"/>
              <a:t>Mỗi</a:t>
            </a:r>
            <a:r>
              <a:rPr lang="en-US" dirty="0"/>
              <a:t> </a:t>
            </a:r>
            <a:r>
              <a:rPr lang="en-US" dirty="0" err="1"/>
              <a:t>loại</a:t>
            </a:r>
            <a:r>
              <a:rPr lang="en-US" dirty="0"/>
              <a:t> file </a:t>
            </a:r>
            <a:r>
              <a:rPr lang="en-US" dirty="0" err="1"/>
              <a:t>có</a:t>
            </a:r>
            <a:r>
              <a:rPr lang="en-US" dirty="0"/>
              <a:t> module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p>
          <a:p>
            <a:pPr lvl="1" algn="just"/>
            <a:r>
              <a:rPr lang="en-US" dirty="0"/>
              <a:t>Module pandas </a:t>
            </a:r>
            <a:r>
              <a:rPr lang="en-US" dirty="0" err="1"/>
              <a:t>dùng</a:t>
            </a:r>
            <a:r>
              <a:rPr lang="en-US" dirty="0"/>
              <a:t> </a:t>
            </a:r>
            <a:r>
              <a:rPr lang="en-US" dirty="0" err="1"/>
              <a:t>xử</a:t>
            </a:r>
            <a:r>
              <a:rPr lang="en-US" dirty="0"/>
              <a:t> </a:t>
            </a:r>
            <a:r>
              <a:rPr lang="en-US" dirty="0" err="1"/>
              <a:t>lý</a:t>
            </a:r>
            <a:r>
              <a:rPr lang="en-US" dirty="0"/>
              <a:t> file CSV, Excel</a:t>
            </a:r>
          </a:p>
          <a:p>
            <a:pPr lvl="1" algn="just"/>
            <a:r>
              <a:rPr lang="en-US" dirty="0"/>
              <a:t>Module PyPDF2 </a:t>
            </a:r>
            <a:r>
              <a:rPr lang="en-US" dirty="0" err="1"/>
              <a:t>dùng</a:t>
            </a:r>
            <a:r>
              <a:rPr lang="en-US" dirty="0"/>
              <a:t> </a:t>
            </a:r>
            <a:r>
              <a:rPr lang="en-US" dirty="0" err="1"/>
              <a:t>xử</a:t>
            </a:r>
            <a:r>
              <a:rPr lang="en-US" dirty="0"/>
              <a:t> </a:t>
            </a:r>
            <a:r>
              <a:rPr lang="en-US" dirty="0" err="1"/>
              <a:t>lý</a:t>
            </a:r>
            <a:r>
              <a:rPr lang="en-US" dirty="0"/>
              <a:t> file PDF</a:t>
            </a:r>
          </a:p>
          <a:p>
            <a:pPr lvl="1" algn="just"/>
            <a:r>
              <a:rPr lang="en-US" dirty="0"/>
              <a:t>Module </a:t>
            </a:r>
            <a:r>
              <a:rPr lang="en-US" dirty="0" err="1"/>
              <a:t>json</a:t>
            </a:r>
            <a:r>
              <a:rPr lang="en-US" dirty="0"/>
              <a:t> </a:t>
            </a:r>
            <a:r>
              <a:rPr lang="en-US" dirty="0" err="1"/>
              <a:t>dùng</a:t>
            </a:r>
            <a:r>
              <a:rPr lang="en-US" dirty="0"/>
              <a:t> </a:t>
            </a:r>
            <a:r>
              <a:rPr lang="en-US" dirty="0" err="1"/>
              <a:t>xử</a:t>
            </a:r>
            <a:r>
              <a:rPr lang="en-US" dirty="0"/>
              <a:t> </a:t>
            </a:r>
            <a:r>
              <a:rPr lang="en-US" dirty="0" err="1"/>
              <a:t>lý</a:t>
            </a:r>
            <a:r>
              <a:rPr lang="en-US" dirty="0"/>
              <a:t> file JSON </a:t>
            </a:r>
          </a:p>
          <a:p>
            <a:pPr lvl="1" algn="just"/>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Mở</a:t>
            </a:r>
            <a:r>
              <a:rPr lang="en-US" dirty="0"/>
              <a:t> FILE</a:t>
            </a:r>
          </a:p>
        </p:txBody>
      </p:sp>
      <p:sp>
        <p:nvSpPr>
          <p:cNvPr id="3" name="Content Placeholder 2"/>
          <p:cNvSpPr>
            <a:spLocks noGrp="1"/>
          </p:cNvSpPr>
          <p:nvPr>
            <p:ph idx="1"/>
          </p:nvPr>
        </p:nvSpPr>
        <p:spPr/>
        <p:txBody>
          <a:bodyPr>
            <a:noAutofit/>
          </a:bodyPr>
          <a:lstStyle/>
          <a:p>
            <a:r>
              <a:rPr lang="vi-VN" sz="2400" dirty="0"/>
              <a:t>Python cung cấp hàm open()</a:t>
            </a:r>
            <a:r>
              <a:rPr lang="en-US" sz="2400" dirty="0"/>
              <a:t> </a:t>
            </a:r>
            <a:r>
              <a:rPr lang="vi-VN" sz="2400" dirty="0"/>
              <a:t>trả về một đối tượng File mà được sử dụng với các hàm khác. </a:t>
            </a:r>
            <a:endParaRPr lang="en-US" sz="2400" dirty="0"/>
          </a:p>
          <a:p>
            <a:r>
              <a:rPr lang="vi-VN" sz="2400" dirty="0"/>
              <a:t>Với File đã mở, bạn có thể thực hiện các hoạt động đọc, ghi, … trên File đó. Cú pháp của hàm open() là:</a:t>
            </a:r>
            <a:endParaRPr lang="en-US" sz="2400" dirty="0"/>
          </a:p>
          <a:p>
            <a:endParaRPr lang="en-US" sz="2400" dirty="0"/>
          </a:p>
          <a:p>
            <a:endParaRPr lang="en-US" sz="2400" dirty="0"/>
          </a:p>
          <a:p>
            <a:pPr lvl="1"/>
            <a:r>
              <a:rPr lang="vi-VN" sz="2000" b="1" dirty="0"/>
              <a:t>file</a:t>
            </a:r>
            <a:r>
              <a:rPr lang="en-US" sz="2000" b="1" dirty="0"/>
              <a:t>_</a:t>
            </a:r>
            <a:r>
              <a:rPr lang="vi-VN" sz="2000" b="1" dirty="0"/>
              <a:t>name</a:t>
            </a:r>
            <a:r>
              <a:rPr lang="vi-VN" sz="2000" dirty="0"/>
              <a:t>: Đối số file_name là một giá trị chuỗi chứa tên của các file mà bạn muốn truy cập.</a:t>
            </a:r>
          </a:p>
          <a:p>
            <a:pPr lvl="1"/>
            <a:r>
              <a:rPr lang="vi-VN" sz="2000" b="1" dirty="0"/>
              <a:t>access_mode</a:t>
            </a:r>
            <a:r>
              <a:rPr lang="vi-VN" sz="2000" dirty="0"/>
              <a:t>: Các access_mode xác định các chế độ của file được mở ra như read, write, append,... Đây là thông số tùy chọn và chế độ truy cập file mặc định là read (r).</a:t>
            </a:r>
          </a:p>
          <a:p>
            <a:pPr lvl="1"/>
            <a:r>
              <a:rPr lang="vi-VN" sz="2000" b="1" dirty="0"/>
              <a:t>buffering</a:t>
            </a:r>
            <a:r>
              <a:rPr lang="vi-VN" sz="2000" dirty="0"/>
              <a:t>: là thông số đệm cho file mặc định thì nó sẽ là 0.</a:t>
            </a:r>
          </a:p>
          <a:p>
            <a:endParaRPr lang="en-US" sz="2400" dirty="0"/>
          </a:p>
        </p:txBody>
      </p:sp>
      <p:sp>
        <p:nvSpPr>
          <p:cNvPr id="4" name="Rectangle 3"/>
          <p:cNvSpPr/>
          <p:nvPr/>
        </p:nvSpPr>
        <p:spPr>
          <a:xfrm>
            <a:off x="2189565" y="3665248"/>
            <a:ext cx="7925888" cy="461665"/>
          </a:xfrm>
          <a:prstGeom prst="rect">
            <a:avLst/>
          </a:prstGeom>
        </p:spPr>
        <p:txBody>
          <a:bodyPr wrap="none">
            <a:spAutoFit/>
          </a:bodyPr>
          <a:lstStyle/>
          <a:p>
            <a:r>
              <a:rPr lang="en-US" sz="2400" dirty="0" err="1"/>
              <a:t>file_object</a:t>
            </a:r>
            <a:r>
              <a:rPr lang="en-US" sz="2400" dirty="0"/>
              <a:t> = </a:t>
            </a:r>
            <a:r>
              <a:rPr lang="en-US" sz="2400" b="1" dirty="0"/>
              <a:t>open</a:t>
            </a:r>
            <a:r>
              <a:rPr lang="en-US" sz="2400" dirty="0"/>
              <a:t>(</a:t>
            </a:r>
            <a:r>
              <a:rPr lang="en-US" sz="2400" dirty="0" err="1"/>
              <a:t>file_name</a:t>
            </a:r>
            <a:r>
              <a:rPr lang="en-US" sz="2400" dirty="0"/>
              <a:t> [, </a:t>
            </a:r>
            <a:r>
              <a:rPr lang="en-US" sz="2400" dirty="0" err="1"/>
              <a:t>access_mode</a:t>
            </a:r>
            <a:r>
              <a:rPr lang="en-US" sz="2400" dirty="0"/>
              <a:t>][, buffering])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39631"/>
            <a:ext cx="10972800" cy="1143000"/>
          </a:xfrm>
        </p:spPr>
        <p:txBody>
          <a:bodyPr>
            <a:normAutofit/>
          </a:bodyPr>
          <a:lstStyle/>
          <a:p>
            <a:r>
              <a:rPr lang="en-US" dirty="0" err="1"/>
              <a:t>Mở</a:t>
            </a:r>
            <a:r>
              <a:rPr lang="en-US" dirty="0"/>
              <a:t> FILE</a:t>
            </a:r>
          </a:p>
        </p:txBody>
      </p:sp>
      <p:graphicFrame>
        <p:nvGraphicFramePr>
          <p:cNvPr id="4" name="Content Placeholder 3"/>
          <p:cNvGraphicFramePr>
            <a:graphicFrameLocks noGrp="1"/>
          </p:cNvGraphicFramePr>
          <p:nvPr>
            <p:ph idx="1"/>
          </p:nvPr>
        </p:nvGraphicFramePr>
        <p:xfrm>
          <a:off x="690172" y="1414778"/>
          <a:ext cx="10863199" cy="5269054"/>
        </p:xfrm>
        <a:graphic>
          <a:graphicData uri="http://schemas.openxmlformats.org/drawingml/2006/table">
            <a:tbl>
              <a:tblPr/>
              <a:tblGrid>
                <a:gridCol w="965305">
                  <a:extLst>
                    <a:ext uri="{9D8B030D-6E8A-4147-A177-3AD203B41FA5}">
                      <a16:colId xmlns:a16="http://schemas.microsoft.com/office/drawing/2014/main" val="20000"/>
                    </a:ext>
                  </a:extLst>
                </a:gridCol>
                <a:gridCol w="9897894">
                  <a:extLst>
                    <a:ext uri="{9D8B030D-6E8A-4147-A177-3AD203B41FA5}">
                      <a16:colId xmlns:a16="http://schemas.microsoft.com/office/drawing/2014/main" val="20001"/>
                    </a:ext>
                  </a:extLst>
                </a:gridCol>
              </a:tblGrid>
              <a:tr h="267495">
                <a:tc>
                  <a:txBody>
                    <a:bodyPr/>
                    <a:lstStyle/>
                    <a:p>
                      <a:pPr algn="ctr" fontAlgn="t"/>
                      <a:r>
                        <a:rPr lang="en-US" sz="1800" dirty="0"/>
                        <a:t>Mode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800"/>
                        <a:t>Mô tả</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67495">
                <a:tc>
                  <a:txBody>
                    <a:bodyPr/>
                    <a:lstStyle/>
                    <a:p>
                      <a:pPr algn="ctr" fontAlgn="t"/>
                      <a:r>
                        <a:rPr lang="en-US" sz="1800"/>
                        <a:t>r</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chỉ để đọc</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7495">
                <a:tc>
                  <a:txBody>
                    <a:bodyPr/>
                    <a:lstStyle/>
                    <a:p>
                      <a:pPr algn="ctr" fontAlgn="t"/>
                      <a:r>
                        <a:rPr lang="en-US" sz="1800"/>
                        <a:t>r+</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2959">
                <a:tc>
                  <a:txBody>
                    <a:bodyPr/>
                    <a:lstStyle/>
                    <a:p>
                      <a:pPr algn="ctr" fontAlgn="t"/>
                      <a:r>
                        <a:rPr lang="en-US" sz="1800"/>
                        <a:t>rb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trong chế độ đọc cho định dạng nhị phân, đây là chế độ mặc định. Con trỏ tại phần bắt đầu của file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5353">
                <a:tc>
                  <a:txBody>
                    <a:bodyPr/>
                    <a:lstStyle/>
                    <a:p>
                      <a:pPr algn="ctr" fontAlgn="t"/>
                      <a:r>
                        <a:rPr lang="en-US" sz="1800"/>
                        <a:t>rb+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 trong định dạng nhị phân. Con trỏ tại phần bắt đầu của file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7495">
                <a:tc>
                  <a:txBody>
                    <a:bodyPr/>
                    <a:lstStyle/>
                    <a:p>
                      <a:pPr algn="ctr" fontAlgn="t"/>
                      <a:r>
                        <a:rPr lang="en-US" sz="1800"/>
                        <a:t>w</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Tạo một file mới để ghi, nếu file đã tồn tại thì sẽ bị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7495">
                <a:tc>
                  <a:txBody>
                    <a:bodyPr/>
                    <a:lstStyle/>
                    <a:p>
                      <a:pPr algn="ctr" fontAlgn="t"/>
                      <a:r>
                        <a:rPr lang="en-US" sz="1800"/>
                        <a:t>w+</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Tạo một file mới để đọc và ghi, nếu file tồn tại thì sẽ bị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02455">
                <a:tc>
                  <a:txBody>
                    <a:bodyPr/>
                    <a:lstStyle/>
                    <a:p>
                      <a:pPr algn="ctr" fontAlgn="t"/>
                      <a:r>
                        <a:rPr lang="en-US" sz="1800"/>
                        <a:t>wb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trong chế độ ghi trong định dạng nhị phân. Nếu file đã tồn tại, thì ghi đè nội dung của file đó, nếu không thì tạo một file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20564">
                <a:tc>
                  <a:txBody>
                    <a:bodyPr/>
                    <a:lstStyle/>
                    <a:p>
                      <a:pPr algn="ctr" fontAlgn="t"/>
                      <a:r>
                        <a:rPr lang="en-US" sz="1800"/>
                        <a:t>wb+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để đọc và ghi trong định dạng nhị phân. Nếu file tồn tại thì ghi đè nội dung của nó, nếu file không tồn tại thì tạo một file mới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5353">
                <a:tc>
                  <a:txBody>
                    <a:bodyPr/>
                    <a:lstStyle/>
                    <a:p>
                      <a:pPr algn="ctr" fontAlgn="t"/>
                      <a:r>
                        <a:rPr lang="en-US" sz="1800"/>
                        <a:t>a</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ghi thêm vào cuối file, nếu không tìm thấy file sẽ tạo mới một file để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5353">
                <a:tc>
                  <a:txBody>
                    <a:bodyPr/>
                    <a:lstStyle/>
                    <a:p>
                      <a:pPr algn="ctr" fontAlgn="t"/>
                      <a:r>
                        <a:rPr lang="en-US" sz="1800"/>
                        <a:t>a+</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 thêm vào cuối file, nếu không tìm thấy file sẽ tạo mới một file để đọc và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20564">
                <a:tc>
                  <a:txBody>
                    <a:bodyPr/>
                    <a:lstStyle/>
                    <a:p>
                      <a:pPr algn="ctr" fontAlgn="t"/>
                      <a:r>
                        <a:rPr lang="en-US" sz="1800"/>
                        <a:t>ab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trong chế độ append trong chế độ nhị phân. Con trỏ là ở cuối file nếu file này đã tồn tại. Nếu file không tồn tại, thì tạo một file mới để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520564">
                <a:tc>
                  <a:txBody>
                    <a:bodyPr/>
                    <a:lstStyle/>
                    <a:p>
                      <a:pPr algn="ctr" fontAlgn="t"/>
                      <a:r>
                        <a:rPr lang="en-US" sz="1800" dirty="0" err="1"/>
                        <a:t>ab</a:t>
                      </a:r>
                      <a:r>
                        <a:rPr lang="en-US" sz="1800" dirty="0"/>
                        <a:t>+</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trong để đọc và append trong định dạng nhị phân. Con trỏ file tại cuối nếu file đã tồn tại. Nếu không tồn tại thì tạo một file mới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Thuộc</a:t>
            </a:r>
            <a:r>
              <a:rPr lang="en-US" dirty="0"/>
              <a:t> </a:t>
            </a:r>
            <a:r>
              <a:rPr lang="en-US" dirty="0" err="1"/>
              <a:t>tính</a:t>
            </a:r>
            <a:r>
              <a:rPr lang="en-US" dirty="0"/>
              <a:t> </a:t>
            </a:r>
            <a:r>
              <a:rPr lang="en-US" dirty="0" err="1"/>
              <a:t>của</a:t>
            </a:r>
            <a:r>
              <a:rPr lang="en-US" dirty="0"/>
              <a:t> FILE</a:t>
            </a:r>
          </a:p>
        </p:txBody>
      </p:sp>
      <p:graphicFrame>
        <p:nvGraphicFramePr>
          <p:cNvPr id="4" name="Content Placeholder 3"/>
          <p:cNvGraphicFramePr>
            <a:graphicFrameLocks noGrp="1"/>
          </p:cNvGraphicFramePr>
          <p:nvPr>
            <p:ph idx="1"/>
          </p:nvPr>
        </p:nvGraphicFramePr>
        <p:xfrm>
          <a:off x="1487261" y="2441869"/>
          <a:ext cx="8730796" cy="2926080"/>
        </p:xfrm>
        <a:graphic>
          <a:graphicData uri="http://schemas.openxmlformats.org/drawingml/2006/table">
            <a:tbl>
              <a:tblPr/>
              <a:tblGrid>
                <a:gridCol w="3399486">
                  <a:extLst>
                    <a:ext uri="{9D8B030D-6E8A-4147-A177-3AD203B41FA5}">
                      <a16:colId xmlns:a16="http://schemas.microsoft.com/office/drawing/2014/main" val="20000"/>
                    </a:ext>
                  </a:extLst>
                </a:gridCol>
                <a:gridCol w="5331310">
                  <a:extLst>
                    <a:ext uri="{9D8B030D-6E8A-4147-A177-3AD203B41FA5}">
                      <a16:colId xmlns:a16="http://schemas.microsoft.com/office/drawing/2014/main" val="20001"/>
                    </a:ext>
                  </a:extLst>
                </a:gridCol>
              </a:tblGrid>
              <a:tr h="0">
                <a:tc>
                  <a:txBody>
                    <a:bodyPr/>
                    <a:lstStyle/>
                    <a:p>
                      <a:pPr algn="ctr" fontAlgn="t"/>
                      <a:r>
                        <a:rPr lang="en-US" sz="2800" dirty="0" err="1"/>
                        <a:t>Thuộc</a:t>
                      </a:r>
                      <a:r>
                        <a:rPr lang="en-US" sz="2800" dirty="0"/>
                        <a:t> </a:t>
                      </a:r>
                      <a:r>
                        <a:rPr lang="en-US" sz="2800" dirty="0" err="1"/>
                        <a:t>tính</a:t>
                      </a:r>
                      <a:endParaRPr lang="en-US" sz="2800" dirty="0"/>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2800"/>
                        <a:t>Mô tả</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fontAlgn="t"/>
                      <a:r>
                        <a:rPr lang="en-US" sz="2800"/>
                        <a:t>file.closed</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2800"/>
                        <a:t>Trả về True nếu file đã đóng, ngược lại là False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t"/>
                      <a:r>
                        <a:rPr lang="en-US" sz="2800" dirty="0" err="1"/>
                        <a:t>file.mode</a:t>
                      </a:r>
                      <a:endParaRPr lang="en-US" sz="2800" dirty="0"/>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2800"/>
                        <a:t>Trả về chế độ truy cập của file đang được mở</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fontAlgn="t"/>
                      <a:r>
                        <a:rPr kumimoji="0" lang="en-US" sz="2800" kern="1200" dirty="0">
                          <a:solidFill>
                            <a:schemeClr val="tx1"/>
                          </a:solidFill>
                          <a:latin typeface="+mn-lt"/>
                          <a:ea typeface="+mn-ea"/>
                          <a:cs typeface="+mn-cs"/>
                        </a:rPr>
                        <a:t>file.name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en-US" sz="2800" dirty="0" err="1"/>
                        <a:t>Trả</a:t>
                      </a:r>
                      <a:r>
                        <a:rPr lang="en-US" sz="2800" dirty="0"/>
                        <a:t> </a:t>
                      </a:r>
                      <a:r>
                        <a:rPr lang="en-US" sz="2800" dirty="0" err="1"/>
                        <a:t>về</a:t>
                      </a:r>
                      <a:r>
                        <a:rPr lang="en-US" sz="2800" dirty="0"/>
                        <a:t> </a:t>
                      </a:r>
                      <a:r>
                        <a:rPr lang="en-US" sz="2800" dirty="0" err="1"/>
                        <a:t>tên</a:t>
                      </a:r>
                      <a:r>
                        <a:rPr lang="en-US" sz="2800" dirty="0"/>
                        <a:t> </a:t>
                      </a:r>
                      <a:r>
                        <a:rPr lang="en-US" sz="2800" dirty="0" err="1"/>
                        <a:t>của</a:t>
                      </a:r>
                      <a:r>
                        <a:rPr lang="en-US" sz="2800" dirty="0"/>
                        <a:t> file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Thuộc</a:t>
            </a:r>
            <a:r>
              <a:rPr lang="en-US" dirty="0"/>
              <a:t> </a:t>
            </a:r>
            <a:r>
              <a:rPr lang="en-US" dirty="0" err="1"/>
              <a:t>tính</a:t>
            </a:r>
            <a:r>
              <a:rPr lang="en-US" dirty="0"/>
              <a:t> </a:t>
            </a:r>
            <a:r>
              <a:rPr lang="en-US" dirty="0" err="1"/>
              <a:t>của</a:t>
            </a:r>
            <a:r>
              <a:rPr lang="en-US" dirty="0"/>
              <a:t> FILE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Mở</a:t>
            </a:r>
            <a:r>
              <a:rPr lang="en-US" dirty="0"/>
              <a:t> file myfile.txt</a:t>
            </a:r>
          </a:p>
        </p:txBody>
      </p:sp>
      <p:sp>
        <p:nvSpPr>
          <p:cNvPr id="4" name="Rectangle 3"/>
          <p:cNvSpPr/>
          <p:nvPr/>
        </p:nvSpPr>
        <p:spPr>
          <a:xfrm>
            <a:off x="391885" y="2574222"/>
            <a:ext cx="8752114" cy="2246769"/>
          </a:xfrm>
          <a:prstGeom prst="rect">
            <a:avLst/>
          </a:prstGeom>
        </p:spPr>
        <p:txBody>
          <a:bodyPr wrap="square">
            <a:spAutoFit/>
          </a:bodyPr>
          <a:lstStyle/>
          <a:p>
            <a:r>
              <a:rPr lang="vi-VN" sz="2800" dirty="0"/>
              <a:t># Mở file</a:t>
            </a:r>
          </a:p>
          <a:p>
            <a:r>
              <a:rPr lang="vi-VN" sz="2800" dirty="0"/>
              <a:t>file = open("</a:t>
            </a:r>
            <a:r>
              <a:rPr lang="vi-VN" sz="2800" dirty="0">
                <a:solidFill>
                  <a:schemeClr val="accent4"/>
                </a:solidFill>
              </a:rPr>
              <a:t>myfile.txt</a:t>
            </a:r>
            <a:r>
              <a:rPr lang="vi-VN" sz="2800" dirty="0"/>
              <a:t>", "</a:t>
            </a:r>
            <a:r>
              <a:rPr lang="vi-VN" sz="2800" dirty="0">
                <a:solidFill>
                  <a:schemeClr val="accent4"/>
                </a:solidFill>
              </a:rPr>
              <a:t>w</a:t>
            </a:r>
            <a:r>
              <a:rPr lang="en-US" sz="2800" dirty="0">
                <a:solidFill>
                  <a:schemeClr val="accent4"/>
                </a:solidFill>
              </a:rPr>
              <a:t>+</a:t>
            </a:r>
            <a:r>
              <a:rPr lang="vi-VN" sz="2800" dirty="0"/>
              <a:t>")</a:t>
            </a:r>
          </a:p>
          <a:p>
            <a:r>
              <a:rPr lang="vi-VN" sz="2800" dirty="0"/>
              <a:t>print("</a:t>
            </a:r>
            <a:r>
              <a:rPr lang="vi-VN" sz="2800" dirty="0">
                <a:solidFill>
                  <a:schemeClr val="accent4"/>
                </a:solidFill>
              </a:rPr>
              <a:t>Tên của file là: </a:t>
            </a:r>
            <a:r>
              <a:rPr lang="vi-VN" sz="2800" dirty="0"/>
              <a:t>", file.name)</a:t>
            </a:r>
          </a:p>
          <a:p>
            <a:r>
              <a:rPr lang="vi-VN" sz="2800" dirty="0"/>
              <a:t>print("</a:t>
            </a:r>
            <a:r>
              <a:rPr lang="vi-VN" sz="2800" dirty="0">
                <a:solidFill>
                  <a:schemeClr val="accent4"/>
                </a:solidFill>
              </a:rPr>
              <a:t>File có đóng hoặc không? : </a:t>
            </a:r>
            <a:r>
              <a:rPr lang="vi-VN" sz="2800" dirty="0"/>
              <a:t>", file.closed)</a:t>
            </a:r>
          </a:p>
          <a:p>
            <a:r>
              <a:rPr lang="vi-VN" sz="2800" dirty="0"/>
              <a:t>print("</a:t>
            </a:r>
            <a:r>
              <a:rPr lang="vi-VN" sz="2800" dirty="0">
                <a:solidFill>
                  <a:schemeClr val="accent4"/>
                </a:solidFill>
              </a:rPr>
              <a:t>Chế độ mở file :</a:t>
            </a:r>
            <a:r>
              <a:rPr lang="vi-VN" sz="2800" dirty="0"/>
              <a:t> ", file.mode)</a:t>
            </a:r>
            <a:endParaRPr lang="en-US" sz="2800" dirty="0"/>
          </a:p>
        </p:txBody>
      </p:sp>
      <p:pic>
        <p:nvPicPr>
          <p:cNvPr id="11265" name="Picture 1"/>
          <p:cNvPicPr>
            <a:picLocks noChangeAspect="1" noChangeArrowheads="1"/>
          </p:cNvPicPr>
          <p:nvPr/>
        </p:nvPicPr>
        <p:blipFill>
          <a:blip r:embed="rId2"/>
          <a:srcRect/>
          <a:stretch>
            <a:fillRect/>
          </a:stretch>
        </p:blipFill>
        <p:spPr bwMode="auto">
          <a:xfrm>
            <a:off x="3503839" y="5009696"/>
            <a:ext cx="7739210" cy="13185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Đóng</a:t>
            </a:r>
            <a:r>
              <a:rPr lang="en-US" dirty="0"/>
              <a:t> File</a:t>
            </a:r>
          </a:p>
        </p:txBody>
      </p:sp>
      <p:sp>
        <p:nvSpPr>
          <p:cNvPr id="3" name="Content Placeholder 2"/>
          <p:cNvSpPr>
            <a:spLocks noGrp="1"/>
          </p:cNvSpPr>
          <p:nvPr>
            <p:ph idx="1"/>
          </p:nvPr>
        </p:nvSpPr>
        <p:spPr/>
        <p:txBody>
          <a:bodyPr/>
          <a:lstStyle/>
          <a:p>
            <a:r>
              <a:rPr lang="vi-VN" dirty="0"/>
              <a:t>Khi bạn đã thực hiện xong các hoạt động trên file thì cuối cùng bạn cần đóng file đó</a:t>
            </a:r>
            <a:r>
              <a:rPr lang="en-US" dirty="0"/>
              <a:t>.</a:t>
            </a:r>
          </a:p>
          <a:p>
            <a:r>
              <a:rPr lang="en-US" dirty="0"/>
              <a:t>S</a:t>
            </a:r>
            <a:r>
              <a:rPr lang="vi-VN" dirty="0"/>
              <a:t>ử dụng phương thức </a:t>
            </a:r>
            <a:r>
              <a:rPr lang="vi-VN" b="1" dirty="0"/>
              <a:t>close()</a:t>
            </a:r>
            <a:r>
              <a:rPr lang="vi-VN" dirty="0"/>
              <a:t> để đóng một file.</a:t>
            </a:r>
          </a:p>
          <a:p>
            <a:pPr algn="ctr">
              <a:buNone/>
            </a:pPr>
            <a:r>
              <a:rPr lang="vi-VN" b="1" dirty="0"/>
              <a:t>fileObject.close()</a:t>
            </a:r>
          </a:p>
          <a:p>
            <a:endParaRPr lang="en-US" dirty="0"/>
          </a:p>
        </p:txBody>
      </p:sp>
      <p:sp>
        <p:nvSpPr>
          <p:cNvPr id="4" name="Rectangle 3"/>
          <p:cNvSpPr/>
          <p:nvPr/>
        </p:nvSpPr>
        <p:spPr>
          <a:xfrm>
            <a:off x="2992550" y="4042619"/>
            <a:ext cx="6644936" cy="2062103"/>
          </a:xfrm>
          <a:prstGeom prst="rect">
            <a:avLst/>
          </a:prstGeom>
        </p:spPr>
        <p:txBody>
          <a:bodyPr wrap="square">
            <a:spAutoFit/>
          </a:bodyPr>
          <a:lstStyle/>
          <a:p>
            <a:r>
              <a:rPr lang="en-US" sz="3200" dirty="0">
                <a:solidFill>
                  <a:schemeClr val="accent4"/>
                </a:solidFill>
              </a:rPr>
              <a:t># </a:t>
            </a:r>
            <a:r>
              <a:rPr lang="en-US" sz="3200" dirty="0" err="1">
                <a:solidFill>
                  <a:schemeClr val="accent4"/>
                </a:solidFill>
              </a:rPr>
              <a:t>Mở</a:t>
            </a:r>
            <a:r>
              <a:rPr lang="en-US" sz="3200" dirty="0">
                <a:solidFill>
                  <a:schemeClr val="accent4"/>
                </a:solidFill>
              </a:rPr>
              <a:t> file </a:t>
            </a:r>
          </a:p>
          <a:p>
            <a:r>
              <a:rPr lang="en-US" sz="3200" dirty="0"/>
              <a:t>file = open("</a:t>
            </a:r>
            <a:r>
              <a:rPr lang="vi-VN" sz="3200" dirty="0">
                <a:solidFill>
                  <a:schemeClr val="accent4"/>
                </a:solidFill>
              </a:rPr>
              <a:t>myfile.txt </a:t>
            </a:r>
            <a:r>
              <a:rPr lang="en-US" sz="3200" dirty="0"/>
              <a:t>", "</a:t>
            </a:r>
            <a:r>
              <a:rPr lang="en-US" sz="3200" dirty="0">
                <a:solidFill>
                  <a:schemeClr val="accent4"/>
                </a:solidFill>
              </a:rPr>
              <a:t>r</a:t>
            </a:r>
            <a:r>
              <a:rPr lang="en-US" sz="3200" dirty="0"/>
              <a:t>") </a:t>
            </a:r>
          </a:p>
          <a:p>
            <a:r>
              <a:rPr lang="en-US" sz="3200" dirty="0">
                <a:solidFill>
                  <a:schemeClr val="accent4"/>
                </a:solidFill>
              </a:rPr>
              <a:t># </a:t>
            </a:r>
            <a:r>
              <a:rPr lang="en-US" sz="3200" dirty="0" err="1">
                <a:solidFill>
                  <a:schemeClr val="accent4"/>
                </a:solidFill>
              </a:rPr>
              <a:t>Đóng</a:t>
            </a:r>
            <a:r>
              <a:rPr lang="en-US" sz="3200" dirty="0">
                <a:solidFill>
                  <a:schemeClr val="accent4"/>
                </a:solidFill>
              </a:rPr>
              <a:t> file </a:t>
            </a:r>
          </a:p>
          <a:p>
            <a:r>
              <a:rPr lang="en-US" sz="3200" dirty="0" err="1"/>
              <a:t>file.close</a:t>
            </a:r>
            <a:r>
              <a:rPr lang="en-US" sz="3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Đọc</a:t>
            </a:r>
            <a:r>
              <a:rPr lang="en-US" dirty="0"/>
              <a:t> FILE</a:t>
            </a:r>
          </a:p>
        </p:txBody>
      </p:sp>
      <p:sp>
        <p:nvSpPr>
          <p:cNvPr id="3" name="Content Placeholder 2"/>
          <p:cNvSpPr>
            <a:spLocks noGrp="1"/>
          </p:cNvSpPr>
          <p:nvPr>
            <p:ph idx="1"/>
          </p:nvPr>
        </p:nvSpPr>
        <p:spPr/>
        <p:txBody>
          <a:bodyPr/>
          <a:lstStyle/>
          <a:p>
            <a:pPr algn="just"/>
            <a:r>
              <a:rPr lang="vi-VN" dirty="0"/>
              <a:t>Phương thức </a:t>
            </a:r>
            <a:r>
              <a:rPr lang="vi-VN" b="1" dirty="0"/>
              <a:t>read</a:t>
            </a:r>
            <a:r>
              <a:rPr lang="en-US" b="1" dirty="0"/>
              <a:t> : </a:t>
            </a:r>
            <a:r>
              <a:rPr lang="en-US" dirty="0" err="1"/>
              <a:t>fileObject.read</a:t>
            </a:r>
            <a:r>
              <a:rPr lang="en-US" dirty="0"/>
              <a:t>([size])</a:t>
            </a:r>
            <a:endParaRPr lang="vi-VN" b="1" dirty="0"/>
          </a:p>
          <a:p>
            <a:pPr algn="just"/>
            <a:r>
              <a:rPr lang="vi-VN" dirty="0"/>
              <a:t>Phương thức này trả về một chuỗi có kích thước bằng size. Nếu không truyền size</a:t>
            </a:r>
            <a:r>
              <a:rPr lang="en-US" dirty="0"/>
              <a:t> </a:t>
            </a:r>
            <a:r>
              <a:rPr lang="vi-VN" dirty="0"/>
              <a:t>thì toàn bộ nội dung của file sẽ được đọc.</a:t>
            </a:r>
            <a:endParaRPr lang="en-US" dirty="0"/>
          </a:p>
          <a:p>
            <a:pPr algn="just"/>
            <a:endParaRPr lang="en-US" dirty="0"/>
          </a:p>
          <a:p>
            <a:pPr algn="just"/>
            <a:r>
              <a:rPr lang="en-US" dirty="0" err="1"/>
              <a:t>Ví</a:t>
            </a:r>
            <a:r>
              <a:rPr lang="en-US" dirty="0"/>
              <a:t> </a:t>
            </a:r>
            <a:r>
              <a:rPr lang="en-US" dirty="0" err="1"/>
              <a:t>dụ</a:t>
            </a:r>
            <a:r>
              <a:rPr lang="en-US" dirty="0"/>
              <a:t>: </a:t>
            </a:r>
            <a:r>
              <a:rPr lang="en-US" dirty="0" err="1"/>
              <a:t>tạo</a:t>
            </a:r>
            <a:r>
              <a:rPr lang="en-US" dirty="0"/>
              <a:t> file myfile.txt </a:t>
            </a:r>
            <a:r>
              <a:rPr lang="en-US" dirty="0" err="1"/>
              <a:t>có</a:t>
            </a:r>
            <a:r>
              <a:rPr lang="en-US" dirty="0"/>
              <a:t> </a:t>
            </a:r>
            <a:r>
              <a:rPr lang="en-US" dirty="0" err="1"/>
              <a:t>nội</a:t>
            </a:r>
            <a:r>
              <a:rPr lang="en-US" dirty="0"/>
              <a:t> dung </a:t>
            </a:r>
          </a:p>
        </p:txBody>
      </p:sp>
      <p:sp>
        <p:nvSpPr>
          <p:cNvPr id="4" name="Rectangle 3"/>
          <p:cNvSpPr/>
          <p:nvPr/>
        </p:nvSpPr>
        <p:spPr>
          <a:xfrm>
            <a:off x="6415315" y="3634993"/>
            <a:ext cx="2438399" cy="923330"/>
          </a:xfrm>
          <a:prstGeom prst="rect">
            <a:avLst/>
          </a:prstGeom>
        </p:spPr>
        <p:txBody>
          <a:bodyPr wrap="square">
            <a:spAutoFit/>
          </a:bodyPr>
          <a:lstStyle/>
          <a:p>
            <a:r>
              <a:rPr lang="en-US" dirty="0"/>
              <a:t>hello world</a:t>
            </a:r>
          </a:p>
          <a:p>
            <a:r>
              <a:rPr lang="en-US" dirty="0"/>
              <a:t>1 2 3 4 5 6</a:t>
            </a:r>
          </a:p>
          <a:p>
            <a:r>
              <a:rPr lang="en-US" dirty="0"/>
              <a:t>My name is Tom</a:t>
            </a:r>
          </a:p>
        </p:txBody>
      </p:sp>
      <p:pic>
        <p:nvPicPr>
          <p:cNvPr id="29699" name="Picture 3"/>
          <p:cNvPicPr>
            <a:picLocks noChangeAspect="1" noChangeArrowheads="1"/>
          </p:cNvPicPr>
          <p:nvPr/>
        </p:nvPicPr>
        <p:blipFill>
          <a:blip r:embed="rId2"/>
          <a:srcRect/>
          <a:stretch>
            <a:fillRect/>
          </a:stretch>
        </p:blipFill>
        <p:spPr bwMode="auto">
          <a:xfrm>
            <a:off x="413431" y="4740502"/>
            <a:ext cx="5596694" cy="1747384"/>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a:srcRect/>
          <a:stretch>
            <a:fillRect/>
          </a:stretch>
        </p:blipFill>
        <p:spPr bwMode="auto">
          <a:xfrm>
            <a:off x="6289449" y="5023077"/>
            <a:ext cx="5902551" cy="143578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2790</TotalTime>
  <Words>1216</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Times New Roman</vt:lpstr>
      <vt:lpstr>Wingdings</vt:lpstr>
      <vt:lpstr>Wingdings 2</vt:lpstr>
      <vt:lpstr>Flow</vt:lpstr>
      <vt:lpstr> Python FILE (I/O) Handling</vt:lpstr>
      <vt:lpstr>Nội Dung</vt:lpstr>
      <vt:lpstr>Giới thiệu về FILE</vt:lpstr>
      <vt:lpstr>Mở FILE</vt:lpstr>
      <vt:lpstr>Mở FILE</vt:lpstr>
      <vt:lpstr>Thuộc tính của FILE</vt:lpstr>
      <vt:lpstr>Thuộc tính của FILE</vt:lpstr>
      <vt:lpstr>Đóng File</vt:lpstr>
      <vt:lpstr>Đọc FILE</vt:lpstr>
      <vt:lpstr>Đọc FILE</vt:lpstr>
      <vt:lpstr>Đọc FILE đơn giản</vt:lpstr>
      <vt:lpstr>Ghi FILE</vt:lpstr>
      <vt:lpstr>Ghi FILE</vt:lpstr>
      <vt:lpstr>Ghi FILE</vt:lpstr>
      <vt:lpstr>Ghi FILE</vt:lpstr>
      <vt:lpstr>Xóa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Trinh, Loc Tan</dc:creator>
  <cp:lastModifiedBy>Luong Tran Hy Hien</cp:lastModifiedBy>
  <cp:revision>560</cp:revision>
  <dcterms:created xsi:type="dcterms:W3CDTF">2019-02-17T12:55:35Z</dcterms:created>
  <dcterms:modified xsi:type="dcterms:W3CDTF">2021-03-25T23:43:22Z</dcterms:modified>
</cp:coreProperties>
</file>