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36"/>
  </p:notesMasterIdLst>
  <p:sldIdLst>
    <p:sldId id="256" r:id="rId2"/>
    <p:sldId id="257" r:id="rId3"/>
    <p:sldId id="260" r:id="rId4"/>
    <p:sldId id="261" r:id="rId5"/>
    <p:sldId id="262" r:id="rId6"/>
    <p:sldId id="258" r:id="rId7"/>
    <p:sldId id="259" r:id="rId8"/>
    <p:sldId id="28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480"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B8391-96D0-6C45-9996-D08BB8221933}" type="datetimeFigureOut">
              <a:rPr lang="en-US" smtClean="0"/>
              <a:t>1/18/16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F86D6D-351F-7448-9FAC-BC6BF60ACC74}" type="slidenum">
              <a:rPr lang="en-US" smtClean="0"/>
              <a:t>‹#›</a:t>
            </a:fld>
            <a:endParaRPr lang="en-US"/>
          </a:p>
        </p:txBody>
      </p:sp>
    </p:spTree>
    <p:extLst>
      <p:ext uri="{BB962C8B-B14F-4D97-AF65-F5344CB8AC3E}">
        <p14:creationId xmlns:p14="http://schemas.microsoft.com/office/powerpoint/2010/main" val="25722869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86D6D-351F-7448-9FAC-BC6BF60ACC74}" type="slidenum">
              <a:rPr lang="en-US" smtClean="0"/>
              <a:t>1</a:t>
            </a:fld>
            <a:endParaRPr lang="en-US"/>
          </a:p>
        </p:txBody>
      </p:sp>
    </p:spTree>
    <p:extLst>
      <p:ext uri="{BB962C8B-B14F-4D97-AF65-F5344CB8AC3E}">
        <p14:creationId xmlns:p14="http://schemas.microsoft.com/office/powerpoint/2010/main" val="263180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86D6D-351F-7448-9FAC-BC6BF60ACC74}" type="slidenum">
              <a:rPr lang="en-US" smtClean="0"/>
              <a:t>3</a:t>
            </a:fld>
            <a:endParaRPr lang="en-US"/>
          </a:p>
        </p:txBody>
      </p:sp>
    </p:spTree>
    <p:extLst>
      <p:ext uri="{BB962C8B-B14F-4D97-AF65-F5344CB8AC3E}">
        <p14:creationId xmlns:p14="http://schemas.microsoft.com/office/powerpoint/2010/main" val="297450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86D6D-351F-7448-9FAC-BC6BF60ACC74}" type="slidenum">
              <a:rPr lang="en-US" smtClean="0"/>
              <a:t>7</a:t>
            </a:fld>
            <a:endParaRPr lang="en-US"/>
          </a:p>
        </p:txBody>
      </p:sp>
    </p:spTree>
    <p:extLst>
      <p:ext uri="{BB962C8B-B14F-4D97-AF65-F5344CB8AC3E}">
        <p14:creationId xmlns:p14="http://schemas.microsoft.com/office/powerpoint/2010/main" val="254643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4D8DEE8-7A87-4E01-8ADE-4C49CDD43F74}" type="datetime1">
              <a:rPr lang="en-US" smtClean="0"/>
              <a:pPr/>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78FA3-38AD-400D-A4D2-18E8EF129E5F}" type="datetime1">
              <a:rPr lang="en-US" smtClean="0"/>
              <a:pPr/>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BBF0-342D-409A-9C0A-B1B451E92883}" type="datetime1">
              <a:rPr lang="en-US" smtClean="0"/>
              <a:pPr/>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1D52F2-9B11-4FC0-9217-7D20B3AC9849}" type="datetime1">
              <a:rPr lang="en-US" smtClean="0"/>
              <a:pPr/>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F13737-8506-438E-ABC0-0BE7E06DCCA6}" type="datetime1">
              <a:rPr lang="en-US" smtClean="0"/>
              <a:pPr/>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D58AA-1C84-40C9-BFEE-631CCB17636C}" type="datetime1">
              <a:rPr lang="en-US" smtClean="0"/>
              <a:pPr/>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1/18/16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C43563C-D9B3-4432-B336-144C997D6215}" type="datetime1">
              <a:rPr lang="en-US" smtClean="0"/>
              <a:pPr/>
              <a:t>1/18/16</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algn="r"/>
            <a:fld id="{F7886C9C-DC18-4195-8FD5-A50AA931D419}" type="slidenum">
              <a:rPr lang="en-US" smtClean="0"/>
              <a:pPr algn="r"/>
              <a:t>‹#›</a:t>
            </a:fld>
            <a:endParaRPr lang="en-US"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dev/library/unittest.mock.html%23id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softwarequality.techtarget.com/definition/unit-test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nose.readthedocs.org/en/latest/" TargetMode="External"/><Relationship Id="rId4" Type="http://schemas.openxmlformats.org/officeDocument/2006/relationships/hyperlink" Target="https://docs.python.org/dev/library/unittest.mock.html" TargetMode="External"/><Relationship Id="rId1" Type="http://schemas.openxmlformats.org/officeDocument/2006/relationships/slideLayout" Target="../slideLayouts/slideLayout2.xml"/><Relationship Id="rId2" Type="http://schemas.openxmlformats.org/officeDocument/2006/relationships/hyperlink" Target="http://pythontesting.net/framework/nose/nose-introdu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dylane/python-semantic" TargetMode="External"/><Relationship Id="rId3" Type="http://schemas.openxmlformats.org/officeDocument/2006/relationships/hyperlink" Target="http://semver.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Cody Lane</a:t>
            </a:r>
          </a:p>
          <a:p>
            <a:endParaRPr lang="en-US" dirty="0" smtClean="0"/>
          </a:p>
          <a:p>
            <a:endParaRPr lang="en-US" dirty="0" smtClean="0"/>
          </a:p>
        </p:txBody>
      </p:sp>
      <p:sp>
        <p:nvSpPr>
          <p:cNvPr id="3" name="Title 2"/>
          <p:cNvSpPr>
            <a:spLocks noGrp="1"/>
          </p:cNvSpPr>
          <p:nvPr>
            <p:ph type="ctrTitle"/>
          </p:nvPr>
        </p:nvSpPr>
        <p:spPr/>
        <p:txBody>
          <a:bodyPr/>
          <a:lstStyle/>
          <a:p>
            <a:r>
              <a:rPr lang="en-US" dirty="0" smtClean="0"/>
              <a:t>Python Nose+ Mock Unit Tests</a:t>
            </a:r>
            <a:endParaRPr lang="en-US" dirty="0"/>
          </a:p>
        </p:txBody>
      </p:sp>
      <p:sp>
        <p:nvSpPr>
          <p:cNvPr id="6" name="TextBox 5"/>
          <p:cNvSpPr txBox="1"/>
          <p:nvPr/>
        </p:nvSpPr>
        <p:spPr>
          <a:xfrm>
            <a:off x="4470054" y="113314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041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71722"/>
          </a:xfrm>
        </p:spPr>
        <p:txBody>
          <a:bodyPr/>
          <a:lstStyle/>
          <a:p>
            <a:r>
              <a:rPr lang="en-US" dirty="0" smtClean="0"/>
              <a:t>Project layout</a:t>
            </a:r>
            <a:endParaRPr lang="en-US" dirty="0"/>
          </a:p>
        </p:txBody>
      </p:sp>
      <p:sp>
        <p:nvSpPr>
          <p:cNvPr id="3" name="Content Placeholder 2"/>
          <p:cNvSpPr>
            <a:spLocks noGrp="1"/>
          </p:cNvSpPr>
          <p:nvPr>
            <p:ph sz="quarter" idx="13"/>
          </p:nvPr>
        </p:nvSpPr>
        <p:spPr>
          <a:xfrm>
            <a:off x="609600" y="946360"/>
            <a:ext cx="7924800" cy="4768640"/>
          </a:xfrm>
        </p:spPr>
        <p:txBody>
          <a:bodyPr>
            <a:normAutofit fontScale="62500" lnSpcReduction="20000"/>
          </a:bodyPr>
          <a:lstStyle/>
          <a:p>
            <a:pPr marL="0" indent="0">
              <a:buNone/>
            </a:pPr>
            <a:r>
              <a:rPr lang="en-US" sz="1800" dirty="0">
                <a:solidFill>
                  <a:srgbClr val="839496"/>
                </a:solidFill>
                <a:latin typeface="Menlo"/>
                <a:ea typeface="Menlo"/>
                <a:cs typeface="Menlo"/>
              </a:rPr>
              <a:t>python-semantic</a:t>
            </a:r>
          </a:p>
          <a:p>
            <a:pPr marL="0" indent="0">
              <a:buNone/>
            </a:pPr>
            <a:r>
              <a:rPr lang="en-US" sz="1800" dirty="0">
                <a:solidFill>
                  <a:srgbClr val="839496"/>
                </a:solidFill>
                <a:latin typeface="Menlo"/>
                <a:ea typeface="Menlo"/>
                <a:cs typeface="Menlo"/>
              </a:rPr>
              <a:t>├── LICENSE</a:t>
            </a: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README.md</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__</a:t>
            </a:r>
            <a:r>
              <a:rPr lang="en-US" sz="1800" dirty="0" err="1">
                <a:solidFill>
                  <a:srgbClr val="839496"/>
                </a:solidFill>
                <a:latin typeface="Menlo"/>
                <a:ea typeface="Menlo"/>
                <a:cs typeface="Menlo"/>
              </a:rPr>
              <a:t>init</a:t>
            </a:r>
            <a:r>
              <a:rPr lang="en-US" sz="1800" dirty="0">
                <a:solidFill>
                  <a:srgbClr val="839496"/>
                </a:solidFill>
                <a:latin typeface="Menlo"/>
                <a:ea typeface="Menlo"/>
                <a:cs typeface="Menlo"/>
              </a:rPr>
              <a:t>__.</a:t>
            </a:r>
            <a:r>
              <a:rPr lang="en-US" sz="1800" dirty="0" err="1">
                <a:solidFill>
                  <a:srgbClr val="839496"/>
                </a:solidFill>
                <a:latin typeface="Menlo"/>
                <a:ea typeface="Menlo"/>
                <a:cs typeface="Menlo"/>
              </a:rPr>
              <a:t>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setup.cfg</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tests</a:t>
            </a:r>
          </a:p>
          <a:p>
            <a:pPr marL="0" indent="0">
              <a:buNone/>
            </a:pPr>
            <a:r>
              <a:rPr lang="en-US" sz="1800" dirty="0">
                <a:solidFill>
                  <a:srgbClr val="839496"/>
                </a:solidFill>
                <a:latin typeface="Menlo"/>
                <a:ea typeface="Menlo"/>
                <a:cs typeface="Menlo"/>
              </a:rPr>
              <a:t>│       ├── __</a:t>
            </a:r>
            <a:r>
              <a:rPr lang="en-US" sz="1800" dirty="0" err="1">
                <a:solidFill>
                  <a:srgbClr val="839496"/>
                </a:solidFill>
                <a:latin typeface="Menlo"/>
                <a:ea typeface="Menlo"/>
                <a:cs typeface="Menlo"/>
              </a:rPr>
              <a:t>init</a:t>
            </a:r>
            <a:r>
              <a:rPr lang="en-US" sz="1800" dirty="0">
                <a:solidFill>
                  <a:srgbClr val="839496"/>
                </a:solidFill>
                <a:latin typeface="Menlo"/>
                <a:ea typeface="Menlo"/>
                <a:cs typeface="Menlo"/>
              </a:rPr>
              <a:t>__.</a:t>
            </a:r>
            <a:r>
              <a:rPr lang="en-US" sz="1800" dirty="0" err="1">
                <a:solidFill>
                  <a:srgbClr val="839496"/>
                </a:solidFill>
                <a:latin typeface="Menlo"/>
                <a:ea typeface="Menlo"/>
                <a:cs typeface="Menlo"/>
              </a:rPr>
              <a:t>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integration</a:t>
            </a:r>
          </a:p>
          <a:p>
            <a:pPr marL="0" indent="0">
              <a:buNone/>
            </a:pPr>
            <a:r>
              <a:rPr lang="en-US" sz="1800" dirty="0">
                <a:solidFill>
                  <a:srgbClr val="839496"/>
                </a:solidFill>
                <a:latin typeface="Menlo"/>
                <a:ea typeface="Menlo"/>
                <a:cs typeface="Menlo"/>
              </a:rPr>
              <a:t>│       └── unit</a:t>
            </a:r>
          </a:p>
          <a:p>
            <a:pPr marL="0" indent="0">
              <a:buNone/>
            </a:pP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TestInvalidVersion.py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TestVersion.py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 __</a:t>
            </a:r>
            <a:r>
              <a:rPr lang="en-US" sz="1800" dirty="0" err="1">
                <a:solidFill>
                  <a:srgbClr val="839496"/>
                </a:solidFill>
                <a:latin typeface="Menlo"/>
                <a:ea typeface="Menlo"/>
                <a:cs typeface="Menlo"/>
              </a:rPr>
              <a:t>init</a:t>
            </a:r>
            <a:r>
              <a:rPr lang="en-US" sz="1800" dirty="0">
                <a:solidFill>
                  <a:srgbClr val="839496"/>
                </a:solidFill>
                <a:latin typeface="Menlo"/>
                <a:ea typeface="Menlo"/>
                <a:cs typeface="Menlo"/>
              </a:rPr>
              <a:t>__.</a:t>
            </a:r>
            <a:r>
              <a:rPr lang="en-US" sz="1800" dirty="0" err="1">
                <a:solidFill>
                  <a:srgbClr val="839496"/>
                </a:solidFill>
                <a:latin typeface="Menlo"/>
                <a:ea typeface="Menlo"/>
                <a:cs typeface="Menlo"/>
              </a:rPr>
              <a:t>py</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requirements.txt</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test.py</a:t>
            </a:r>
            <a:endParaRPr lang="en-US" sz="1800" dirty="0">
              <a:solidFill>
                <a:srgbClr val="839496"/>
              </a:solidFill>
              <a:latin typeface="Menlo"/>
              <a:ea typeface="Menlo"/>
              <a:cs typeface="Menlo"/>
            </a:endParaRPr>
          </a:p>
          <a:p>
            <a:pPr marL="0" indent="0">
              <a:buNone/>
            </a:pP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4 directories, 11 </a:t>
            </a:r>
            <a:r>
              <a:rPr lang="en-US" sz="1800" dirty="0" smtClean="0">
                <a:solidFill>
                  <a:srgbClr val="839496"/>
                </a:solidFill>
                <a:latin typeface="Menlo"/>
                <a:ea typeface="Menlo"/>
                <a:cs typeface="Menlo"/>
              </a:rPr>
              <a:t>files</a:t>
            </a:r>
            <a:endParaRPr lang="en-US" dirty="0"/>
          </a:p>
        </p:txBody>
      </p:sp>
    </p:spTree>
    <p:extLst>
      <p:ext uri="{BB962C8B-B14F-4D97-AF65-F5344CB8AC3E}">
        <p14:creationId xmlns:p14="http://schemas.microsoft.com/office/powerpoint/2010/main" val="8410227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97010"/>
          </a:xfrm>
        </p:spPr>
        <p:txBody>
          <a:bodyPr/>
          <a:lstStyle/>
          <a:p>
            <a:r>
              <a:rPr lang="en-US" dirty="0" smtClean="0"/>
              <a:t>Tests layout</a:t>
            </a:r>
            <a:endParaRPr lang="en-US" dirty="0"/>
          </a:p>
        </p:txBody>
      </p:sp>
      <p:sp>
        <p:nvSpPr>
          <p:cNvPr id="3" name="Content Placeholder 2"/>
          <p:cNvSpPr>
            <a:spLocks noGrp="1"/>
          </p:cNvSpPr>
          <p:nvPr>
            <p:ph sz="quarter" idx="13"/>
          </p:nvPr>
        </p:nvSpPr>
        <p:spPr>
          <a:xfrm>
            <a:off x="609600" y="871648"/>
            <a:ext cx="7924800" cy="4843352"/>
          </a:xfrm>
        </p:spPr>
        <p:txBody>
          <a:bodyPr/>
          <a:lstStyle/>
          <a:p>
            <a:pPr marL="0" indent="0">
              <a:buNone/>
            </a:pPr>
            <a:r>
              <a:rPr lang="en-US" sz="1800" dirty="0">
                <a:solidFill>
                  <a:srgbClr val="839496"/>
                </a:solidFill>
                <a:latin typeface="Menlo"/>
                <a:ea typeface="Menlo"/>
                <a:cs typeface="Menlo"/>
              </a:rPr>
              <a:t>cd python-semantic/</a:t>
            </a:r>
            <a:r>
              <a:rPr lang="en-US" sz="1800" dirty="0" err="1">
                <a:solidFill>
                  <a:srgbClr val="839496"/>
                </a:solidFill>
                <a:latin typeface="Menlo"/>
                <a:ea typeface="Menlo"/>
                <a:cs typeface="Menlo"/>
              </a:rPr>
              <a:t>pysemver</a:t>
            </a:r>
            <a:r>
              <a:rPr lang="en-US" sz="1800" dirty="0" smtClean="0">
                <a:solidFill>
                  <a:srgbClr val="839496"/>
                </a:solidFill>
                <a:latin typeface="Menlo"/>
                <a:ea typeface="Menlo"/>
                <a:cs typeface="Menlo"/>
              </a:rPr>
              <a:t>/tests</a:t>
            </a:r>
          </a:p>
          <a:p>
            <a:pPr marL="0" indent="0">
              <a:buNone/>
            </a:pPr>
            <a:r>
              <a:rPr lang="en-US" sz="1800" dirty="0">
                <a:solidFill>
                  <a:srgbClr val="839496"/>
                </a:solidFill>
                <a:latin typeface="Menlo"/>
                <a:ea typeface="Menlo"/>
                <a:cs typeface="Menlo"/>
              </a:rPr>
              <a:t>t</a:t>
            </a:r>
            <a:r>
              <a:rPr lang="en-US" sz="1800" dirty="0" smtClean="0">
                <a:solidFill>
                  <a:srgbClr val="839496"/>
                </a:solidFill>
                <a:latin typeface="Menlo"/>
                <a:ea typeface="Menlo"/>
                <a:cs typeface="Menlo"/>
              </a:rPr>
              <a:t>ouch __</a:t>
            </a:r>
            <a:r>
              <a:rPr lang="en-US" sz="1800" dirty="0" err="1" smtClean="0">
                <a:solidFill>
                  <a:srgbClr val="839496"/>
                </a:solidFill>
                <a:latin typeface="Menlo"/>
                <a:ea typeface="Menlo"/>
                <a:cs typeface="Menlo"/>
              </a:rPr>
              <a:t>init</a:t>
            </a:r>
            <a:r>
              <a:rPr lang="en-US" sz="1800" dirty="0" smtClean="0">
                <a:solidFill>
                  <a:srgbClr val="839496"/>
                </a:solidFill>
                <a:latin typeface="Menlo"/>
                <a:ea typeface="Menlo"/>
                <a:cs typeface="Menlo"/>
              </a:rPr>
              <a:t>__.</a:t>
            </a:r>
            <a:r>
              <a:rPr lang="en-US" sz="1800" dirty="0" err="1" smtClean="0">
                <a:solidFill>
                  <a:srgbClr val="839496"/>
                </a:solidFill>
                <a:latin typeface="Menlo"/>
                <a:ea typeface="Menlo"/>
                <a:cs typeface="Menlo"/>
              </a:rPr>
              <a:t>py</a:t>
            </a:r>
            <a:endParaRPr lang="en-US" sz="1800" dirty="0" smtClean="0">
              <a:solidFill>
                <a:srgbClr val="839496"/>
              </a:solidFill>
              <a:latin typeface="Menlo"/>
              <a:ea typeface="Menlo"/>
              <a:cs typeface="Menlo"/>
            </a:endParaRPr>
          </a:p>
          <a:p>
            <a:pPr marL="0" indent="0">
              <a:buNone/>
            </a:pPr>
            <a:endParaRPr lang="en-US" sz="1800" dirty="0" smtClean="0">
              <a:solidFill>
                <a:srgbClr val="839496"/>
              </a:solidFill>
              <a:latin typeface="Menlo"/>
              <a:ea typeface="Menlo"/>
              <a:cs typeface="Menlo"/>
            </a:endParaRPr>
          </a:p>
          <a:p>
            <a:pPr marL="0" indent="0">
              <a:buNone/>
            </a:pPr>
            <a:r>
              <a:rPr lang="en-US" sz="1800" dirty="0" err="1" smtClean="0">
                <a:solidFill>
                  <a:srgbClr val="839496"/>
                </a:solidFill>
                <a:latin typeface="Menlo"/>
                <a:ea typeface="Menlo"/>
                <a:cs typeface="Menlo"/>
              </a:rPr>
              <a:t>mkdir</a:t>
            </a:r>
            <a:r>
              <a:rPr lang="en-US" sz="1800" dirty="0" smtClean="0">
                <a:solidFill>
                  <a:srgbClr val="839496"/>
                </a:solidFill>
                <a:latin typeface="Menlo"/>
                <a:ea typeface="Menlo"/>
                <a:cs typeface="Menlo"/>
              </a:rPr>
              <a:t> –p integration</a:t>
            </a:r>
          </a:p>
          <a:p>
            <a:pPr marL="0" indent="0">
              <a:buNone/>
            </a:pPr>
            <a:r>
              <a:rPr lang="en-US" sz="1800" dirty="0">
                <a:solidFill>
                  <a:srgbClr val="839496"/>
                </a:solidFill>
                <a:latin typeface="Menlo"/>
                <a:ea typeface="Menlo"/>
                <a:cs typeface="Menlo"/>
              </a:rPr>
              <a:t>t</a:t>
            </a:r>
            <a:r>
              <a:rPr lang="en-US" sz="1800" dirty="0" smtClean="0">
                <a:solidFill>
                  <a:srgbClr val="839496"/>
                </a:solidFill>
                <a:latin typeface="Menlo"/>
                <a:ea typeface="Menlo"/>
                <a:cs typeface="Menlo"/>
              </a:rPr>
              <a:t>ouch integration/__</a:t>
            </a:r>
            <a:r>
              <a:rPr lang="en-US" sz="1800" dirty="0" err="1" smtClean="0">
                <a:solidFill>
                  <a:srgbClr val="839496"/>
                </a:solidFill>
                <a:latin typeface="Menlo"/>
                <a:ea typeface="Menlo"/>
                <a:cs typeface="Menlo"/>
              </a:rPr>
              <a:t>init</a:t>
            </a:r>
            <a:r>
              <a:rPr lang="en-US" sz="1800" dirty="0" smtClean="0">
                <a:solidFill>
                  <a:srgbClr val="839496"/>
                </a:solidFill>
                <a:latin typeface="Menlo"/>
                <a:ea typeface="Menlo"/>
                <a:cs typeface="Menlo"/>
              </a:rPr>
              <a:t>__.</a:t>
            </a:r>
            <a:r>
              <a:rPr lang="en-US" sz="1800" dirty="0" err="1" smtClean="0">
                <a:solidFill>
                  <a:srgbClr val="839496"/>
                </a:solidFill>
                <a:latin typeface="Menlo"/>
                <a:ea typeface="Menlo"/>
                <a:cs typeface="Menlo"/>
              </a:rPr>
              <a:t>py</a:t>
            </a:r>
            <a:endParaRPr lang="en-US" sz="1800" dirty="0" smtClean="0">
              <a:solidFill>
                <a:srgbClr val="839496"/>
              </a:solidFill>
              <a:latin typeface="Menlo"/>
              <a:ea typeface="Menlo"/>
              <a:cs typeface="Menlo"/>
            </a:endParaRPr>
          </a:p>
          <a:p>
            <a:pPr marL="0" indent="0">
              <a:buNone/>
            </a:pPr>
            <a:endParaRPr lang="en-US" sz="1800" dirty="0" smtClean="0">
              <a:solidFill>
                <a:srgbClr val="839496"/>
              </a:solidFill>
              <a:latin typeface="Menlo"/>
              <a:ea typeface="Menlo"/>
              <a:cs typeface="Menlo"/>
            </a:endParaRPr>
          </a:p>
          <a:p>
            <a:pPr marL="0" indent="0">
              <a:buNone/>
            </a:pPr>
            <a:r>
              <a:rPr lang="en-US" sz="1800" dirty="0" err="1" smtClean="0">
                <a:solidFill>
                  <a:srgbClr val="839496"/>
                </a:solidFill>
                <a:latin typeface="Menlo"/>
                <a:ea typeface="Menlo"/>
                <a:cs typeface="Menlo"/>
              </a:rPr>
              <a:t>mkdir</a:t>
            </a:r>
            <a:r>
              <a:rPr lang="en-US" sz="1800" dirty="0" smtClean="0">
                <a:solidFill>
                  <a:srgbClr val="839496"/>
                </a:solidFill>
                <a:latin typeface="Menlo"/>
                <a:ea typeface="Menlo"/>
                <a:cs typeface="Menlo"/>
              </a:rPr>
              <a:t> –p unit</a:t>
            </a:r>
          </a:p>
          <a:p>
            <a:pPr marL="0" indent="0">
              <a:buNone/>
            </a:pPr>
            <a:r>
              <a:rPr lang="en-US" sz="1800" dirty="0">
                <a:solidFill>
                  <a:srgbClr val="839496"/>
                </a:solidFill>
                <a:latin typeface="Menlo"/>
                <a:ea typeface="Menlo"/>
                <a:cs typeface="Menlo"/>
              </a:rPr>
              <a:t>t</a:t>
            </a:r>
            <a:r>
              <a:rPr lang="en-US" sz="1800" dirty="0" smtClean="0">
                <a:solidFill>
                  <a:srgbClr val="839496"/>
                </a:solidFill>
                <a:latin typeface="Menlo"/>
                <a:ea typeface="Menlo"/>
                <a:cs typeface="Menlo"/>
              </a:rPr>
              <a:t>ouch unit/__</a:t>
            </a:r>
            <a:r>
              <a:rPr lang="en-US" sz="1800" dirty="0" err="1" smtClean="0">
                <a:solidFill>
                  <a:srgbClr val="839496"/>
                </a:solidFill>
                <a:latin typeface="Menlo"/>
                <a:ea typeface="Menlo"/>
                <a:cs typeface="Menlo"/>
              </a:rPr>
              <a:t>init</a:t>
            </a:r>
            <a:r>
              <a:rPr lang="en-US" sz="1800" dirty="0" smtClean="0">
                <a:solidFill>
                  <a:srgbClr val="839496"/>
                </a:solidFill>
                <a:latin typeface="Menlo"/>
                <a:ea typeface="Menlo"/>
                <a:cs typeface="Menlo"/>
              </a:rPr>
              <a:t>__.</a:t>
            </a:r>
            <a:r>
              <a:rPr lang="en-US" sz="1800" dirty="0" err="1" smtClean="0">
                <a:solidFill>
                  <a:srgbClr val="839496"/>
                </a:solidFill>
                <a:latin typeface="Menlo"/>
                <a:ea typeface="Menlo"/>
                <a:cs typeface="Menlo"/>
              </a:rPr>
              <a:t>py</a:t>
            </a:r>
            <a:endParaRPr lang="en-US" sz="1800" dirty="0" smtClean="0">
              <a:solidFill>
                <a:srgbClr val="839496"/>
              </a:solidFill>
              <a:latin typeface="Menlo"/>
              <a:ea typeface="Menlo"/>
              <a:cs typeface="Menlo"/>
            </a:endParaRPr>
          </a:p>
        </p:txBody>
      </p:sp>
    </p:spTree>
    <p:extLst>
      <p:ext uri="{BB962C8B-B14F-4D97-AF65-F5344CB8AC3E}">
        <p14:creationId xmlns:p14="http://schemas.microsoft.com/office/powerpoint/2010/main" val="13574714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76262"/>
          </a:xfrm>
        </p:spPr>
        <p:txBody>
          <a:bodyPr/>
          <a:lstStyle/>
          <a:p>
            <a:r>
              <a:rPr lang="en-US" dirty="0" smtClean="0"/>
              <a:t>Our first </a:t>
            </a:r>
            <a:r>
              <a:rPr lang="en-US" dirty="0" err="1" smtClean="0"/>
              <a:t>testS</a:t>
            </a:r>
            <a:endParaRPr lang="en-US" dirty="0"/>
          </a:p>
        </p:txBody>
      </p:sp>
      <p:sp>
        <p:nvSpPr>
          <p:cNvPr id="3" name="Content Placeholder 2"/>
          <p:cNvSpPr>
            <a:spLocks noGrp="1"/>
          </p:cNvSpPr>
          <p:nvPr>
            <p:ph sz="quarter" idx="13"/>
          </p:nvPr>
        </p:nvSpPr>
        <p:spPr>
          <a:xfrm>
            <a:off x="609600" y="965200"/>
            <a:ext cx="7924800" cy="4749800"/>
          </a:xfrm>
        </p:spPr>
        <p:txBody>
          <a:bodyPr>
            <a:normAutofit fontScale="40000" lnSpcReduction="20000"/>
          </a:bodyPr>
          <a:lstStyle/>
          <a:p>
            <a:pPr marL="0" indent="0">
              <a:buNone/>
            </a:pPr>
            <a:r>
              <a:rPr lang="en-US" sz="1800" dirty="0">
                <a:solidFill>
                  <a:srgbClr val="839496"/>
                </a:solidFill>
                <a:latin typeface="Menlo"/>
                <a:ea typeface="Menlo"/>
                <a:cs typeface="Menlo"/>
              </a:rPr>
              <a:t> </a:t>
            </a:r>
            <a:r>
              <a:rPr lang="en-US" sz="1800" dirty="0" smtClean="0">
                <a:solidFill>
                  <a:srgbClr val="839496"/>
                </a:solidFill>
                <a:latin typeface="Menlo"/>
                <a:ea typeface="Menlo"/>
                <a:cs typeface="Menlo"/>
              </a:rPr>
              <a:t> 1 </a:t>
            </a:r>
            <a:r>
              <a:rPr lang="en-US" sz="1800" dirty="0">
                <a:solidFill>
                  <a:srgbClr val="DD4F32"/>
                </a:solidFill>
                <a:latin typeface="Menlo"/>
                <a:ea typeface="Menlo"/>
                <a:cs typeface="Menlo"/>
              </a:rPr>
              <a:t>import</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nose.tools</a:t>
            </a:r>
            <a:r>
              <a:rPr lang="en-US" sz="1800" dirty="0">
                <a:solidFill>
                  <a:srgbClr val="839496"/>
                </a:solidFill>
                <a:latin typeface="Menlo"/>
                <a:ea typeface="Menlo"/>
                <a:cs typeface="Menlo"/>
              </a:rPr>
              <a:t> </a:t>
            </a:r>
            <a:r>
              <a:rPr lang="en-US" sz="1800" dirty="0">
                <a:solidFill>
                  <a:srgbClr val="46CB35"/>
                </a:solidFill>
                <a:latin typeface="Menlo"/>
                <a:ea typeface="Menlo"/>
                <a:cs typeface="Menlo"/>
              </a:rPr>
              <a:t>as</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                                                                                 </a:t>
            </a:r>
          </a:p>
          <a:p>
            <a:pPr marL="0" indent="0">
              <a:buNone/>
            </a:pPr>
            <a:r>
              <a:rPr lang="en-US" sz="1800" dirty="0">
                <a:solidFill>
                  <a:srgbClr val="839496"/>
                </a:solidFill>
                <a:latin typeface="Menlo"/>
                <a:ea typeface="Menlo"/>
                <a:cs typeface="Menlo"/>
              </a:rPr>
              <a:t>  3 </a:t>
            </a:r>
            <a:r>
              <a:rPr lang="en-US" sz="1800" dirty="0">
                <a:solidFill>
                  <a:srgbClr val="DD4F32"/>
                </a:solidFill>
                <a:latin typeface="Menlo"/>
                <a:ea typeface="Menlo"/>
                <a:cs typeface="Menlo"/>
              </a:rPr>
              <a:t>from</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 </a:t>
            </a:r>
            <a:r>
              <a:rPr lang="en-US" sz="1800" dirty="0">
                <a:solidFill>
                  <a:srgbClr val="DD4F32"/>
                </a:solidFill>
                <a:latin typeface="Menlo"/>
                <a:ea typeface="Menlo"/>
                <a:cs typeface="Menlo"/>
              </a:rPr>
              <a:t>import</a:t>
            </a:r>
            <a:r>
              <a:rPr lang="en-US" sz="1800" dirty="0">
                <a:solidFill>
                  <a:srgbClr val="839496"/>
                </a:solidFill>
                <a:latin typeface="Menlo"/>
                <a:ea typeface="Menlo"/>
                <a:cs typeface="Menlo"/>
              </a:rPr>
              <a:t> semantic                                                   </a:t>
            </a:r>
          </a:p>
          <a:p>
            <a:pPr marL="0" indent="0">
              <a:buNone/>
            </a:pPr>
            <a:r>
              <a:rPr lang="en-US" sz="1800" dirty="0">
                <a:solidFill>
                  <a:srgbClr val="839496"/>
                </a:solidFill>
                <a:latin typeface="Menlo"/>
                <a:ea typeface="Menlo"/>
                <a:cs typeface="Menlo"/>
              </a:rPr>
              <a:t>  4                                                                                 </a:t>
            </a:r>
          </a:p>
          <a:p>
            <a:pPr marL="0" indent="0">
              <a:buNone/>
            </a:pPr>
            <a:r>
              <a:rPr lang="en-US" sz="1800" dirty="0">
                <a:solidFill>
                  <a:srgbClr val="839496"/>
                </a:solidFill>
                <a:latin typeface="Menlo"/>
                <a:ea typeface="Menlo"/>
                <a:cs typeface="Menlo"/>
              </a:rPr>
              <a:t>  5 </a:t>
            </a:r>
            <a:r>
              <a:rPr lang="en-US" sz="1800" dirty="0">
                <a:solidFill>
                  <a:srgbClr val="46CB35"/>
                </a:solidFill>
                <a:latin typeface="Menlo"/>
                <a:ea typeface="Menlo"/>
                <a:cs typeface="Menlo"/>
              </a:rPr>
              <a:t>class</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TestInvalidVersin</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6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a:solidFill>
                  <a:srgbClr val="7349FF"/>
                </a:solidFill>
                <a:latin typeface="Menlo"/>
                <a:ea typeface="Menlo"/>
                <a:cs typeface="Menlo"/>
              </a:rPr>
              <a:t>setup</a:t>
            </a:r>
            <a:r>
              <a:rPr lang="en-US" sz="1800" dirty="0">
                <a:solidFill>
                  <a:srgbClr val="839496"/>
                </a:solidFill>
                <a:latin typeface="Menlo"/>
                <a:ea typeface="Menlo"/>
                <a:cs typeface="Menlo"/>
              </a:rPr>
              <a:t>(self):                                                            </a:t>
            </a:r>
          </a:p>
          <a:p>
            <a:pPr marL="0" indent="0">
              <a:buNone/>
            </a:pPr>
            <a:r>
              <a:rPr lang="en-US" sz="1800" dirty="0">
                <a:solidFill>
                  <a:srgbClr val="839496"/>
                </a:solidFill>
                <a:latin typeface="Menlo"/>
                <a:ea typeface="Menlo"/>
                <a:cs typeface="Menlo"/>
              </a:rPr>
              <a:t>  7         </a:t>
            </a:r>
            <a:r>
              <a:rPr lang="en-US" sz="1800" dirty="0">
                <a:solidFill>
                  <a:srgbClr val="46CB35"/>
                </a:solidFill>
                <a:latin typeface="Menlo"/>
                <a:ea typeface="Menlo"/>
                <a:cs typeface="Menlo"/>
              </a:rPr>
              <a:t>pass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8                                                                                 </a:t>
            </a:r>
          </a:p>
          <a:p>
            <a:pPr marL="0" indent="0">
              <a:buNone/>
            </a:pPr>
            <a:r>
              <a:rPr lang="en-US" sz="1800" dirty="0">
                <a:solidFill>
                  <a:srgbClr val="839496"/>
                </a:solidFill>
                <a:latin typeface="Menlo"/>
                <a:ea typeface="Menlo"/>
                <a:cs typeface="Menlo"/>
              </a:rPr>
              <a:t>  9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a:solidFill>
                  <a:srgbClr val="7349FF"/>
                </a:solidFill>
                <a:latin typeface="Menlo"/>
                <a:ea typeface="Menlo"/>
                <a:cs typeface="Menlo"/>
              </a:rPr>
              <a:t>teardown</a:t>
            </a:r>
            <a:r>
              <a:rPr lang="en-US" sz="1800" dirty="0">
                <a:solidFill>
                  <a:srgbClr val="839496"/>
                </a:solidFill>
                <a:latin typeface="Menlo"/>
                <a:ea typeface="Menlo"/>
                <a:cs typeface="Menlo"/>
              </a:rPr>
              <a:t>(self):                                                         </a:t>
            </a:r>
          </a:p>
          <a:p>
            <a:pPr marL="0" indent="0">
              <a:buNone/>
            </a:pPr>
            <a:r>
              <a:rPr lang="en-US" sz="1800" dirty="0">
                <a:solidFill>
                  <a:srgbClr val="839496"/>
                </a:solidFill>
                <a:latin typeface="Menlo"/>
                <a:ea typeface="Menlo"/>
                <a:cs typeface="Menlo"/>
              </a:rPr>
              <a:t> 10         </a:t>
            </a:r>
            <a:r>
              <a:rPr lang="en-US" sz="1800" dirty="0">
                <a:solidFill>
                  <a:srgbClr val="46CB35"/>
                </a:solidFill>
                <a:latin typeface="Menlo"/>
                <a:ea typeface="Menlo"/>
                <a:cs typeface="Menlo"/>
              </a:rPr>
              <a:t>pass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11                                                                                 </a:t>
            </a:r>
          </a:p>
          <a:p>
            <a:pPr marL="0" indent="0">
              <a:buNone/>
            </a:pPr>
            <a:r>
              <a:rPr lang="en-US" sz="1800" dirty="0">
                <a:solidFill>
                  <a:srgbClr val="839496"/>
                </a:solidFill>
                <a:latin typeface="Menlo"/>
                <a:ea typeface="Menlo"/>
                <a:cs typeface="Menlo"/>
              </a:rPr>
              <a:t> 12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test_InvalidVersion_is_Exception</a:t>
            </a:r>
            <a:r>
              <a:rPr lang="en-US" sz="1800" dirty="0">
                <a:solidFill>
                  <a:srgbClr val="839496"/>
                </a:solidFill>
                <a:latin typeface="Menlo"/>
                <a:ea typeface="Menlo"/>
                <a:cs typeface="Menlo"/>
              </a:rPr>
              <a:t>(self):                                 </a:t>
            </a:r>
          </a:p>
          <a:p>
            <a:pPr marL="0" indent="0">
              <a:buNone/>
            </a:pPr>
            <a:r>
              <a:rPr lang="en-US" sz="1800" dirty="0">
                <a:solidFill>
                  <a:srgbClr val="839496"/>
                </a:solidFill>
                <a:latin typeface="Menlo"/>
                <a:ea typeface="Menlo"/>
                <a:cs typeface="Menlo"/>
              </a:rPr>
              <a:t> 13         </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14 </a:t>
            </a:r>
            <a:r>
              <a:rPr lang="en-US" sz="1800" dirty="0">
                <a:solidFill>
                  <a:srgbClr val="46C8D5"/>
                </a:solidFill>
                <a:latin typeface="Menlo"/>
                <a:ea typeface="Menlo"/>
                <a:cs typeface="Menlo"/>
              </a:rPr>
              <a:t>        Tests </a:t>
            </a:r>
            <a:r>
              <a:rPr lang="en-US" sz="1800" dirty="0" err="1">
                <a:solidFill>
                  <a:srgbClr val="46C8D5"/>
                </a:solidFill>
                <a:latin typeface="Menlo"/>
                <a:ea typeface="Menlo"/>
                <a:cs typeface="Menlo"/>
              </a:rPr>
              <a:t>semantic.InvalidVersion</a:t>
            </a:r>
            <a:r>
              <a:rPr lang="en-US" sz="1800" dirty="0">
                <a:solidFill>
                  <a:srgbClr val="46C8D5"/>
                </a:solidFill>
                <a:latin typeface="Menlo"/>
                <a:ea typeface="Menlo"/>
                <a:cs typeface="Menlo"/>
              </a:rPr>
              <a:t> is a base class for Exception</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15 </a:t>
            </a:r>
            <a:r>
              <a:rPr lang="en-US" sz="1800" dirty="0">
                <a:solidFill>
                  <a:srgbClr val="46C8D5"/>
                </a:solidFill>
                <a:latin typeface="Menlo"/>
                <a:ea typeface="Menlo"/>
                <a:cs typeface="Menlo"/>
              </a:rPr>
              <a:t>        '''</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16         </a:t>
            </a:r>
            <a:r>
              <a:rPr lang="en-US" sz="1800" dirty="0" err="1">
                <a:solidFill>
                  <a:srgbClr val="839496"/>
                </a:solidFill>
                <a:latin typeface="Menlo"/>
                <a:ea typeface="Menlo"/>
                <a:cs typeface="Menlo"/>
              </a:rPr>
              <a:t>nt.assert_is_instance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semantic.InvalidVersion</a:t>
            </a:r>
            <a:r>
              <a:rPr lang="en-US" sz="1800" dirty="0">
                <a:solidFill>
                  <a:srgbClr val="839496"/>
                </a:solidFill>
                <a:latin typeface="Menlo"/>
                <a:ea typeface="Menlo"/>
                <a:cs typeface="Menlo"/>
              </a:rPr>
              <a:t>(), </a:t>
            </a:r>
            <a:r>
              <a:rPr lang="en-US" sz="1800" dirty="0">
                <a:solidFill>
                  <a:srgbClr val="BCBA34"/>
                </a:solidFill>
                <a:latin typeface="Menlo"/>
                <a:ea typeface="Menlo"/>
                <a:cs typeface="Menlo"/>
              </a:rPr>
              <a:t>Exception</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17                                                                                 </a:t>
            </a:r>
          </a:p>
          <a:p>
            <a:pPr marL="0" indent="0">
              <a:buNone/>
            </a:pPr>
            <a:r>
              <a:rPr lang="en-US" sz="1800" dirty="0">
                <a:solidFill>
                  <a:srgbClr val="839496"/>
                </a:solidFill>
                <a:latin typeface="Menlo"/>
                <a:ea typeface="Menlo"/>
                <a:cs typeface="Menlo"/>
              </a:rPr>
              <a:t> 18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test_InvalidVersion_with_custom_exception_message</a:t>
            </a:r>
            <a:r>
              <a:rPr lang="en-US" sz="1800" dirty="0">
                <a:solidFill>
                  <a:srgbClr val="839496"/>
                </a:solidFill>
                <a:latin typeface="Menlo"/>
                <a:ea typeface="Menlo"/>
                <a:cs typeface="Menlo"/>
              </a:rPr>
              <a:t>(self):                </a:t>
            </a:r>
          </a:p>
          <a:p>
            <a:pPr marL="0" indent="0">
              <a:buNone/>
            </a:pPr>
            <a:r>
              <a:rPr lang="en-US" sz="1800" dirty="0">
                <a:solidFill>
                  <a:srgbClr val="839496"/>
                </a:solidFill>
                <a:latin typeface="Menlo"/>
                <a:ea typeface="Menlo"/>
                <a:cs typeface="Menlo"/>
              </a:rPr>
              <a:t> 19         </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20 </a:t>
            </a:r>
            <a:r>
              <a:rPr lang="en-US" sz="1800" dirty="0">
                <a:solidFill>
                  <a:srgbClr val="46C8D5"/>
                </a:solidFill>
                <a:latin typeface="Menlo"/>
                <a:ea typeface="Menlo"/>
                <a:cs typeface="Menlo"/>
              </a:rPr>
              <a:t>        Tests when we raise </a:t>
            </a:r>
            <a:r>
              <a:rPr lang="en-US" sz="1800" dirty="0" err="1">
                <a:solidFill>
                  <a:srgbClr val="46C8D5"/>
                </a:solidFill>
                <a:latin typeface="Menlo"/>
                <a:ea typeface="Menlo"/>
                <a:cs typeface="Menlo"/>
              </a:rPr>
              <a:t>InvalidVersion</a:t>
            </a:r>
            <a:r>
              <a:rPr lang="en-US" sz="1800" dirty="0">
                <a:solidFill>
                  <a:srgbClr val="46C8D5"/>
                </a:solidFill>
                <a:latin typeface="Menlo"/>
                <a:ea typeface="Menlo"/>
                <a:cs typeface="Menlo"/>
              </a:rPr>
              <a:t> exception, that we get a custom</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21 </a:t>
            </a:r>
            <a:r>
              <a:rPr lang="en-US" sz="1800" dirty="0">
                <a:solidFill>
                  <a:srgbClr val="46C8D5"/>
                </a:solidFill>
                <a:latin typeface="Menlo"/>
                <a:ea typeface="Menlo"/>
                <a:cs typeface="Menlo"/>
              </a:rPr>
              <a:t>        error message.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22 </a:t>
            </a:r>
            <a:r>
              <a:rPr lang="en-US" sz="1800" dirty="0">
                <a:solidFill>
                  <a:srgbClr val="46C8D5"/>
                </a:solidFill>
                <a:latin typeface="Menlo"/>
                <a:ea typeface="Menlo"/>
                <a:cs typeface="Menlo"/>
              </a:rPr>
              <a:t>        '''</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23         </a:t>
            </a:r>
            <a:r>
              <a:rPr lang="en-US" sz="1800" dirty="0" err="1">
                <a:solidFill>
                  <a:srgbClr val="839496"/>
                </a:solidFill>
                <a:latin typeface="Menlo"/>
                <a:ea typeface="Menlo"/>
                <a:cs typeface="Menlo"/>
              </a:rPr>
              <a:t>msg</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semantic.InvalidVersion</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'my custom message'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24                                                                                 </a:t>
            </a:r>
          </a:p>
          <a:p>
            <a:pPr marL="0" indent="0">
              <a:buNone/>
            </a:pPr>
            <a:r>
              <a:rPr lang="en-US" sz="1800" dirty="0">
                <a:solidFill>
                  <a:srgbClr val="839496"/>
                </a:solidFill>
                <a:latin typeface="Menlo"/>
                <a:ea typeface="Menlo"/>
                <a:cs typeface="Menlo"/>
              </a:rPr>
              <a:t> 25         </a:t>
            </a:r>
            <a:r>
              <a:rPr lang="en-US" sz="1800" dirty="0" err="1">
                <a:solidFill>
                  <a:srgbClr val="839496"/>
                </a:solidFill>
                <a:latin typeface="Menlo"/>
                <a:ea typeface="Menlo"/>
                <a:cs typeface="Menlo"/>
              </a:rPr>
              <a:t>nt.eq</a:t>
            </a:r>
            <a:r>
              <a:rPr lang="en-US" sz="1800" dirty="0">
                <a:solidFill>
                  <a:srgbClr val="839496"/>
                </a:solidFill>
                <a:latin typeface="Menlo"/>
                <a:ea typeface="Menlo"/>
                <a:cs typeface="Menlo"/>
              </a:rPr>
              <a:t>_(</a:t>
            </a:r>
            <a:r>
              <a:rPr lang="en-US" sz="1800" dirty="0" err="1">
                <a:solidFill>
                  <a:srgbClr val="839496"/>
                </a:solidFill>
                <a:latin typeface="Menlo"/>
                <a:ea typeface="Menlo"/>
                <a:cs typeface="Menlo"/>
              </a:rPr>
              <a:t>msg.message</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'my custom message'</a:t>
            </a:r>
            <a:r>
              <a:rPr lang="en-US" sz="1800" dirty="0">
                <a:solidFill>
                  <a:srgbClr val="839496"/>
                </a:solidFill>
                <a:latin typeface="Menlo"/>
                <a:ea typeface="Menlo"/>
                <a:cs typeface="Menlo"/>
              </a:rPr>
              <a:t>) </a:t>
            </a:r>
            <a:endParaRPr lang="en-US" dirty="0"/>
          </a:p>
        </p:txBody>
      </p:sp>
    </p:spTree>
    <p:extLst>
      <p:ext uri="{BB962C8B-B14F-4D97-AF65-F5344CB8AC3E}">
        <p14:creationId xmlns:p14="http://schemas.microsoft.com/office/powerpoint/2010/main" val="23819868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76262"/>
          </a:xfrm>
        </p:spPr>
        <p:txBody>
          <a:bodyPr/>
          <a:lstStyle/>
          <a:p>
            <a:r>
              <a:rPr lang="en-US" dirty="0" smtClean="0"/>
              <a:t>RUN </a:t>
            </a:r>
            <a:r>
              <a:rPr lang="en-US" dirty="0" err="1" smtClean="0"/>
              <a:t>nosetests</a:t>
            </a:r>
            <a:endParaRPr lang="en-US" dirty="0"/>
          </a:p>
        </p:txBody>
      </p:sp>
      <p:sp>
        <p:nvSpPr>
          <p:cNvPr id="3" name="Content Placeholder 2"/>
          <p:cNvSpPr>
            <a:spLocks noGrp="1"/>
          </p:cNvSpPr>
          <p:nvPr>
            <p:ph sz="quarter" idx="13"/>
          </p:nvPr>
        </p:nvSpPr>
        <p:spPr>
          <a:xfrm>
            <a:off x="609600" y="1092200"/>
            <a:ext cx="7924800" cy="4622800"/>
          </a:xfrm>
        </p:spPr>
        <p:txBody>
          <a:bodyPr>
            <a:normAutofit/>
          </a:bodyPr>
          <a:lstStyle/>
          <a:p>
            <a:pPr marL="0" indent="0">
              <a:buNone/>
            </a:pPr>
            <a:r>
              <a:rPr lang="en-US" sz="1400" b="1" dirty="0" smtClean="0">
                <a:solidFill>
                  <a:srgbClr val="34F6F6"/>
                </a:solidFill>
                <a:latin typeface="Menlo"/>
                <a:ea typeface="Menlo"/>
                <a:cs typeface="Menlo"/>
              </a:rPr>
              <a:t>~</a:t>
            </a:r>
            <a:r>
              <a:rPr lang="en-US" sz="1400" b="1" dirty="0">
                <a:solidFill>
                  <a:srgbClr val="34F6F6"/>
                </a:solidFill>
                <a:latin typeface="Menlo"/>
                <a:ea typeface="Menlo"/>
                <a:cs typeface="Menlo"/>
              </a:rPr>
              <a:t>/</a:t>
            </a:r>
            <a:r>
              <a:rPr lang="en-US" sz="1400" b="1" dirty="0" err="1">
                <a:solidFill>
                  <a:srgbClr val="34F6F6"/>
                </a:solidFill>
                <a:latin typeface="Menlo"/>
                <a:ea typeface="Menlo"/>
                <a:cs typeface="Menlo"/>
              </a:rPr>
              <a:t>prj</a:t>
            </a:r>
            <a:r>
              <a:rPr lang="en-US" sz="1400" b="1" dirty="0">
                <a:solidFill>
                  <a:srgbClr val="34F6F6"/>
                </a:solidFill>
                <a:latin typeface="Menlo"/>
                <a:ea typeface="Menlo"/>
                <a:cs typeface="Menlo"/>
              </a:rPr>
              <a:t>/home/python-semantic/</a:t>
            </a:r>
            <a:r>
              <a:rPr lang="en-US" sz="1400" b="1" dirty="0" err="1">
                <a:solidFill>
                  <a:srgbClr val="34F6F6"/>
                </a:solidFill>
                <a:latin typeface="Menlo"/>
                <a:ea typeface="Menlo"/>
                <a:cs typeface="Menlo"/>
              </a:rPr>
              <a:t>pysemver</a:t>
            </a:r>
            <a:endParaRPr lang="en-US" sz="1400" dirty="0">
              <a:solidFill>
                <a:srgbClr val="839496"/>
              </a:solidFill>
              <a:latin typeface="Menlo"/>
              <a:ea typeface="Menlo"/>
              <a:cs typeface="Menlo"/>
            </a:endParaRPr>
          </a:p>
          <a:p>
            <a:pPr marL="0" indent="0">
              <a:buNone/>
            </a:pPr>
            <a:r>
              <a:rPr lang="en-US" sz="1400" dirty="0">
                <a:solidFill>
                  <a:srgbClr val="839496"/>
                </a:solidFill>
                <a:latin typeface="Menlo"/>
                <a:ea typeface="Menlo"/>
                <a:cs typeface="Menlo"/>
              </a:rPr>
              <a:t>$ </a:t>
            </a:r>
            <a:r>
              <a:rPr lang="en-US" sz="1400" dirty="0" err="1">
                <a:solidFill>
                  <a:srgbClr val="839496"/>
                </a:solidFill>
                <a:latin typeface="Menlo"/>
                <a:ea typeface="Menlo"/>
                <a:cs typeface="Menlo"/>
              </a:rPr>
              <a:t>nosetests</a:t>
            </a:r>
            <a:r>
              <a:rPr lang="en-US" sz="1400" dirty="0">
                <a:solidFill>
                  <a:srgbClr val="839496"/>
                </a:solidFill>
                <a:latin typeface="Menlo"/>
                <a:ea typeface="Menlo"/>
                <a:cs typeface="Menlo"/>
              </a:rPr>
              <a:t> tests/unit/</a:t>
            </a:r>
            <a:r>
              <a:rPr lang="en-US" sz="1400" dirty="0" err="1">
                <a:solidFill>
                  <a:srgbClr val="839496"/>
                </a:solidFill>
                <a:latin typeface="Menlo"/>
                <a:ea typeface="Menlo"/>
                <a:cs typeface="Menlo"/>
              </a:rPr>
              <a:t>TestInvalidVersion.py</a:t>
            </a:r>
            <a:endParaRPr lang="en-US" sz="1400" dirty="0">
              <a:solidFill>
                <a:srgbClr val="839496"/>
              </a:solidFill>
              <a:latin typeface="Menlo"/>
              <a:ea typeface="Menlo"/>
              <a:cs typeface="Menlo"/>
            </a:endParaRPr>
          </a:p>
          <a:p>
            <a:pPr marL="0" indent="0">
              <a:buNone/>
            </a:pPr>
            <a:r>
              <a:rPr lang="en-US" sz="1400" dirty="0">
                <a:solidFill>
                  <a:srgbClr val="839496"/>
                </a:solidFill>
                <a:latin typeface="Menlo"/>
                <a:ea typeface="Menlo"/>
                <a:cs typeface="Menlo"/>
              </a:rPr>
              <a:t>Name                   </a:t>
            </a:r>
            <a:r>
              <a:rPr lang="en-US" sz="1400" dirty="0" err="1">
                <a:solidFill>
                  <a:srgbClr val="839496"/>
                </a:solidFill>
                <a:latin typeface="Menlo"/>
                <a:ea typeface="Menlo"/>
                <a:cs typeface="Menlo"/>
              </a:rPr>
              <a:t>Stmts</a:t>
            </a:r>
            <a:r>
              <a:rPr lang="en-US" sz="1400" dirty="0">
                <a:solidFill>
                  <a:srgbClr val="839496"/>
                </a:solidFill>
                <a:latin typeface="Menlo"/>
                <a:ea typeface="Menlo"/>
                <a:cs typeface="Menlo"/>
              </a:rPr>
              <a:t>   Miss Branch </a:t>
            </a:r>
            <a:r>
              <a:rPr lang="en-US" sz="1400" dirty="0" err="1">
                <a:solidFill>
                  <a:srgbClr val="839496"/>
                </a:solidFill>
                <a:latin typeface="Menlo"/>
                <a:ea typeface="Menlo"/>
                <a:cs typeface="Menlo"/>
              </a:rPr>
              <a:t>BrPart</a:t>
            </a:r>
            <a:r>
              <a:rPr lang="en-US" sz="1400" dirty="0">
                <a:solidFill>
                  <a:srgbClr val="839496"/>
                </a:solidFill>
                <a:latin typeface="Menlo"/>
                <a:ea typeface="Menlo"/>
                <a:cs typeface="Menlo"/>
              </a:rPr>
              <a:t>  Cover   </a:t>
            </a:r>
            <a:r>
              <a:rPr lang="en-US" sz="1400" dirty="0" err="1">
                <a:solidFill>
                  <a:srgbClr val="839496"/>
                </a:solidFill>
                <a:latin typeface="Menlo"/>
                <a:ea typeface="Menlo"/>
                <a:cs typeface="Menlo"/>
              </a:rPr>
              <a:t>Missing</a:t>
            </a:r>
            <a:r>
              <a:rPr lang="en-US" sz="1400" b="1" dirty="0" err="1">
                <a:solidFill>
                  <a:srgbClr val="93A1A1"/>
                </a:solidFill>
                <a:latin typeface="Menlo"/>
                <a:ea typeface="Menlo"/>
                <a:cs typeface="Menlo"/>
              </a:rPr>
              <a:t>tion_message</a:t>
            </a:r>
            <a:r>
              <a:rPr lang="en-US" sz="1400" dirty="0">
                <a:solidFill>
                  <a:srgbClr val="839496"/>
                </a:solidFill>
                <a:latin typeface="Menlo"/>
                <a:ea typeface="Menlo"/>
                <a:cs typeface="Menlo"/>
              </a:rPr>
              <a:t>  </a:t>
            </a:r>
            <a:r>
              <a:rPr lang="en-US" sz="1400" dirty="0">
                <a:solidFill>
                  <a:srgbClr val="012A36"/>
                </a:solidFill>
                <a:latin typeface="Menlo"/>
                <a:ea typeface="Menlo"/>
                <a:cs typeface="Menlo"/>
              </a:rPr>
              <a:t>              </a:t>
            </a:r>
            <a:endParaRPr lang="en-US" sz="1400" dirty="0">
              <a:solidFill>
                <a:srgbClr val="839496"/>
              </a:solidFill>
              <a:latin typeface="Menlo"/>
              <a:ea typeface="Menlo"/>
              <a:cs typeface="Menlo"/>
            </a:endParaRPr>
          </a:p>
          <a:p>
            <a:pPr marL="0" indent="0">
              <a:buNone/>
            </a:pPr>
            <a:r>
              <a:rPr lang="en-US" sz="1400" dirty="0">
                <a:solidFill>
                  <a:srgbClr val="839496"/>
                </a:solidFill>
                <a:latin typeface="Menlo"/>
                <a:ea typeface="Menlo"/>
                <a:cs typeface="Menlo"/>
              </a:rPr>
              <a:t>------------------------------------------------------------------</a:t>
            </a:r>
          </a:p>
          <a:p>
            <a:pPr marL="0" indent="0">
              <a:buNone/>
            </a:pPr>
            <a:r>
              <a:rPr lang="en-US" sz="1400" dirty="0" err="1">
                <a:solidFill>
                  <a:srgbClr val="839496"/>
                </a:solidFill>
                <a:latin typeface="Menlo"/>
                <a:ea typeface="Menlo"/>
                <a:cs typeface="Menlo"/>
              </a:rPr>
              <a:t>pysemver.py</a:t>
            </a:r>
            <a:r>
              <a:rPr lang="en-US" sz="1400" dirty="0">
                <a:solidFill>
                  <a:srgbClr val="839496"/>
                </a:solidFill>
                <a:latin typeface="Menlo"/>
                <a:ea typeface="Menlo"/>
                <a:cs typeface="Menlo"/>
              </a:rPr>
              <a:t>                1      0      0      0   100%   </a:t>
            </a:r>
          </a:p>
          <a:p>
            <a:pPr marL="0" indent="0">
              <a:buNone/>
            </a:pPr>
            <a:r>
              <a:rPr lang="en-US" sz="1400" dirty="0" err="1">
                <a:solidFill>
                  <a:srgbClr val="839496"/>
                </a:solidFill>
                <a:latin typeface="Menlo"/>
                <a:ea typeface="Menlo"/>
                <a:cs typeface="Menlo"/>
              </a:rPr>
              <a:t>pysemver</a:t>
            </a:r>
            <a:r>
              <a:rPr lang="en-US" sz="1400" dirty="0">
                <a:solidFill>
                  <a:srgbClr val="839496"/>
                </a:solidFill>
                <a:latin typeface="Menlo"/>
                <a:ea typeface="Menlo"/>
                <a:cs typeface="Menlo"/>
              </a:rPr>
              <a:t>/</a:t>
            </a:r>
            <a:r>
              <a:rPr lang="en-US" sz="1400" dirty="0" err="1">
                <a:solidFill>
                  <a:srgbClr val="839496"/>
                </a:solidFill>
                <a:latin typeface="Menlo"/>
                <a:ea typeface="Menlo"/>
                <a:cs typeface="Menlo"/>
              </a:rPr>
              <a:t>semantic.py</a:t>
            </a:r>
            <a:r>
              <a:rPr lang="en-US" sz="1400" dirty="0">
                <a:solidFill>
                  <a:srgbClr val="839496"/>
                </a:solidFill>
                <a:latin typeface="Menlo"/>
                <a:ea typeface="Menlo"/>
                <a:cs typeface="Menlo"/>
              </a:rPr>
              <a:t>      53     36     14      0    25%   11, 18, 25, 32, 41-50, 56, 64, 78, 92, 106, 120-125, 133-138, 155-166</a:t>
            </a:r>
          </a:p>
          <a:p>
            <a:pPr marL="0" indent="0">
              <a:buNone/>
            </a:pPr>
            <a:r>
              <a:rPr lang="en-US" sz="1400" dirty="0">
                <a:solidFill>
                  <a:srgbClr val="839496"/>
                </a:solidFill>
                <a:latin typeface="Menlo"/>
                <a:ea typeface="Menlo"/>
                <a:cs typeface="Menlo"/>
              </a:rPr>
              <a:t>------------------------------------------------------------------</a:t>
            </a:r>
          </a:p>
          <a:p>
            <a:pPr marL="0" indent="0">
              <a:buNone/>
            </a:pPr>
            <a:r>
              <a:rPr lang="en-US" sz="1400" dirty="0">
                <a:solidFill>
                  <a:srgbClr val="839496"/>
                </a:solidFill>
                <a:latin typeface="Menlo"/>
                <a:ea typeface="Menlo"/>
                <a:cs typeface="Menlo"/>
              </a:rPr>
              <a:t>TOTAL                     54     36     14      0    26%   </a:t>
            </a:r>
          </a:p>
          <a:p>
            <a:pPr marL="0" indent="0">
              <a:buNone/>
            </a:pPr>
            <a:endParaRPr lang="en-US" sz="1400" dirty="0">
              <a:solidFill>
                <a:srgbClr val="839496"/>
              </a:solidFill>
              <a:latin typeface="Menlo"/>
              <a:ea typeface="Menlo"/>
              <a:cs typeface="Menlo"/>
            </a:endParaRPr>
          </a:p>
          <a:p>
            <a:pPr marL="0" indent="0">
              <a:buNone/>
            </a:pPr>
            <a:r>
              <a:rPr lang="en-US" sz="1400" b="1" dirty="0">
                <a:solidFill>
                  <a:srgbClr val="3DF02D"/>
                </a:solidFill>
                <a:latin typeface="Menlo"/>
                <a:ea typeface="Menlo"/>
                <a:cs typeface="Menlo"/>
              </a:rPr>
              <a:t>OK!  </a:t>
            </a:r>
            <a:r>
              <a:rPr lang="en-US" sz="1400" dirty="0">
                <a:solidFill>
                  <a:srgbClr val="839496"/>
                </a:solidFill>
                <a:latin typeface="Menlo"/>
                <a:ea typeface="Menlo"/>
                <a:cs typeface="Menlo"/>
              </a:rPr>
              <a:t>2 tests, 0 failures, 0 errors in 0.0s</a:t>
            </a:r>
            <a:endParaRPr lang="en-US" sz="1400" dirty="0"/>
          </a:p>
        </p:txBody>
      </p:sp>
    </p:spTree>
    <p:extLst>
      <p:ext uri="{BB962C8B-B14F-4D97-AF65-F5344CB8AC3E}">
        <p14:creationId xmlns:p14="http://schemas.microsoft.com/office/powerpoint/2010/main" val="41371190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41362"/>
          </a:xfrm>
        </p:spPr>
        <p:txBody>
          <a:bodyPr/>
          <a:lstStyle/>
          <a:p>
            <a:r>
              <a:rPr lang="en-US" dirty="0" smtClean="0"/>
              <a:t>NOSETESTS with automatic discovery</a:t>
            </a:r>
            <a:endParaRPr lang="en-US" dirty="0"/>
          </a:p>
        </p:txBody>
      </p:sp>
      <p:sp>
        <p:nvSpPr>
          <p:cNvPr id="3" name="Content Placeholder 2"/>
          <p:cNvSpPr>
            <a:spLocks noGrp="1"/>
          </p:cNvSpPr>
          <p:nvPr>
            <p:ph sz="quarter" idx="13"/>
          </p:nvPr>
        </p:nvSpPr>
        <p:spPr>
          <a:xfrm>
            <a:off x="609600" y="1320800"/>
            <a:ext cx="7924800" cy="4394200"/>
          </a:xfrm>
        </p:spPr>
        <p:txBody>
          <a:bodyPr>
            <a:normAutofit fontScale="77500" lnSpcReduction="20000"/>
          </a:bodyPr>
          <a:lstStyle/>
          <a:p>
            <a:r>
              <a:rPr lang="en-US" dirty="0" smtClean="0"/>
              <a:t>As long as we following the </a:t>
            </a:r>
            <a:r>
              <a:rPr lang="en-US" dirty="0" err="1" smtClean="0"/>
              <a:t>unittest</a:t>
            </a:r>
            <a:r>
              <a:rPr lang="en-US" dirty="0" smtClean="0"/>
              <a:t> method of defining our tests with a prefix of ‘test’ or ‘Test’ our tests will automatically be discovered when we run ‘</a:t>
            </a:r>
            <a:r>
              <a:rPr lang="en-US" dirty="0" err="1" smtClean="0"/>
              <a:t>nosetests</a:t>
            </a:r>
            <a:r>
              <a:rPr lang="en-US" dirty="0" smtClean="0"/>
              <a:t>’ command.</a:t>
            </a:r>
          </a:p>
          <a:p>
            <a:endParaRPr lang="en-US" dirty="0" smtClean="0"/>
          </a:p>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nosetests</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Name                   </a:t>
            </a:r>
            <a:r>
              <a:rPr lang="en-US" sz="1800" dirty="0" err="1">
                <a:solidFill>
                  <a:srgbClr val="839496"/>
                </a:solidFill>
                <a:latin typeface="Menlo"/>
                <a:ea typeface="Menlo"/>
                <a:cs typeface="Menlo"/>
              </a:rPr>
              <a:t>Stmts</a:t>
            </a:r>
            <a:r>
              <a:rPr lang="en-US" sz="1800" dirty="0">
                <a:solidFill>
                  <a:srgbClr val="839496"/>
                </a:solidFill>
                <a:latin typeface="Menlo"/>
                <a:ea typeface="Menlo"/>
                <a:cs typeface="Menlo"/>
              </a:rPr>
              <a:t>   Miss Branch </a:t>
            </a:r>
            <a:r>
              <a:rPr lang="en-US" sz="1800" dirty="0" err="1">
                <a:solidFill>
                  <a:srgbClr val="839496"/>
                </a:solidFill>
                <a:latin typeface="Menlo"/>
                <a:ea typeface="Menlo"/>
                <a:cs typeface="Menlo"/>
              </a:rPr>
              <a:t>BrPart</a:t>
            </a:r>
            <a:r>
              <a:rPr lang="en-US" sz="1800" dirty="0">
                <a:solidFill>
                  <a:srgbClr val="839496"/>
                </a:solidFill>
                <a:latin typeface="Menlo"/>
                <a:ea typeface="Menlo"/>
                <a:cs typeface="Menlo"/>
              </a:rPr>
              <a:t>  Cover   Missing</a:t>
            </a:r>
            <a:r>
              <a:rPr lang="en-US" sz="1800" b="1" dirty="0">
                <a:solidFill>
                  <a:srgbClr val="93A1A1"/>
                </a:solidFill>
                <a:latin typeface="Menlo"/>
                <a:ea typeface="Menlo"/>
                <a:cs typeface="Menlo"/>
              </a:rPr>
              <a:t>sion_1_a_b_c</a:t>
            </a:r>
            <a:r>
              <a:rPr lang="en-US" sz="1800" dirty="0">
                <a:solidFill>
                  <a:srgbClr val="839496"/>
                </a:solidFill>
                <a:latin typeface="Menlo"/>
                <a:ea typeface="Menlo"/>
                <a:cs typeface="Menlo"/>
              </a:rPr>
              <a:t>  </a:t>
            </a:r>
            <a:r>
              <a:rPr lang="en-US" sz="1800" dirty="0">
                <a:solidFill>
                  <a:srgbClr val="012A36"/>
                </a:solidFill>
                <a:latin typeface="Menlo"/>
                <a:ea typeface="Menlo"/>
                <a:cs typeface="Menlo"/>
              </a:rPr>
              <a:t>              </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pysemver.py</a:t>
            </a:r>
            <a:r>
              <a:rPr lang="en-US" sz="1800" dirty="0">
                <a:solidFill>
                  <a:srgbClr val="839496"/>
                </a:solidFill>
                <a:latin typeface="Menlo"/>
                <a:ea typeface="Menlo"/>
                <a:cs typeface="Menlo"/>
              </a:rPr>
              <a:t>                1      0      0      0   100%   </a:t>
            </a:r>
          </a:p>
          <a:p>
            <a:pPr marL="0" indent="0">
              <a:buNone/>
            </a:pP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53     24     14      0    46%   56, 64, 78, 92, 106, 120-125, 133-138, 155-166</a:t>
            </a:r>
          </a:p>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TOTAL                     54     24     14      0    47%   </a:t>
            </a:r>
          </a:p>
          <a:p>
            <a:pPr marL="0" indent="0">
              <a:buNone/>
            </a:pPr>
            <a:endParaRPr lang="en-US" sz="1800" dirty="0">
              <a:solidFill>
                <a:srgbClr val="839496"/>
              </a:solidFill>
              <a:latin typeface="Menlo"/>
              <a:ea typeface="Menlo"/>
              <a:cs typeface="Menlo"/>
            </a:endParaRPr>
          </a:p>
          <a:p>
            <a:pPr marL="0" indent="0">
              <a:buNone/>
            </a:pPr>
            <a:r>
              <a:rPr lang="en-US" sz="1800" b="1" dirty="0">
                <a:solidFill>
                  <a:srgbClr val="3DF02D"/>
                </a:solidFill>
                <a:latin typeface="Menlo"/>
                <a:ea typeface="Menlo"/>
                <a:cs typeface="Menlo"/>
              </a:rPr>
              <a:t>OK!  </a:t>
            </a:r>
            <a:r>
              <a:rPr lang="en-US" sz="1800" dirty="0">
                <a:solidFill>
                  <a:srgbClr val="839496"/>
                </a:solidFill>
                <a:latin typeface="Menlo"/>
                <a:ea typeface="Menlo"/>
                <a:cs typeface="Menlo"/>
              </a:rPr>
              <a:t>7 tests, 0 failures, 0 errors in 0.0s</a:t>
            </a:r>
            <a:endParaRPr lang="en-US" dirty="0"/>
          </a:p>
        </p:txBody>
      </p:sp>
    </p:spTree>
    <p:extLst>
      <p:ext uri="{BB962C8B-B14F-4D97-AF65-F5344CB8AC3E}">
        <p14:creationId xmlns:p14="http://schemas.microsoft.com/office/powerpoint/2010/main" val="1014823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36562"/>
          </a:xfrm>
        </p:spPr>
        <p:txBody>
          <a:bodyPr/>
          <a:lstStyle/>
          <a:p>
            <a:r>
              <a:rPr lang="en-US" sz="2000" dirty="0" smtClean="0"/>
              <a:t>How to use mock in your unit test</a:t>
            </a:r>
            <a:endParaRPr lang="en-US" sz="2000" dirty="0"/>
          </a:p>
        </p:txBody>
      </p:sp>
      <p:sp>
        <p:nvSpPr>
          <p:cNvPr id="3" name="Content Placeholder 2"/>
          <p:cNvSpPr>
            <a:spLocks noGrp="1"/>
          </p:cNvSpPr>
          <p:nvPr>
            <p:ph sz="quarter" idx="13"/>
          </p:nvPr>
        </p:nvSpPr>
        <p:spPr>
          <a:xfrm>
            <a:off x="609600" y="711200"/>
            <a:ext cx="7924800" cy="5689600"/>
          </a:xfrm>
        </p:spPr>
        <p:txBody>
          <a:bodyPr>
            <a:noAutofit/>
          </a:bodyPr>
          <a:lstStyle/>
          <a:p>
            <a:r>
              <a:rPr lang="en-US" sz="900" dirty="0" smtClean="0"/>
              <a:t>In order to use mock in your unit test, you MUST patch the method under test in the module it is specified.  See this link (</a:t>
            </a:r>
            <a:r>
              <a:rPr lang="en-US" sz="900" dirty="0" smtClean="0">
                <a:hlinkClick r:id="rId2"/>
              </a:rPr>
              <a:t>where to patch</a:t>
            </a:r>
            <a:r>
              <a:rPr lang="en-US" sz="900" dirty="0" smtClean="0"/>
              <a:t>) for more information.</a:t>
            </a:r>
          </a:p>
          <a:p>
            <a:r>
              <a:rPr lang="en-US" sz="900" dirty="0" smtClean="0"/>
              <a:t>For example, if you wanted to make an assertion that the method ‘</a:t>
            </a:r>
            <a:r>
              <a:rPr lang="en-US" sz="900" dirty="0" err="1" smtClean="0"/>
              <a:t>re.compile</a:t>
            </a:r>
            <a:r>
              <a:rPr lang="en-US" sz="900" dirty="0" smtClean="0"/>
              <a:t>’ was called in ‘</a:t>
            </a:r>
            <a:r>
              <a:rPr lang="en-US" sz="900" dirty="0" err="1" smtClean="0"/>
              <a:t>pysemver.semantic.Version.to_maj_min_patch</a:t>
            </a:r>
            <a:r>
              <a:rPr lang="en-US" sz="900" dirty="0" smtClean="0"/>
              <a:t>’ then you must patch ‘</a:t>
            </a:r>
            <a:r>
              <a:rPr lang="en-US" sz="900" dirty="0" err="1" smtClean="0"/>
              <a:t>pysemver.semantic.re.compile</a:t>
            </a:r>
            <a:r>
              <a:rPr lang="en-US" sz="900" dirty="0" smtClean="0"/>
              <a:t>’ not ‘</a:t>
            </a:r>
            <a:r>
              <a:rPr lang="en-US" sz="900" dirty="0" err="1" smtClean="0"/>
              <a:t>re.compile</a:t>
            </a:r>
            <a:r>
              <a:rPr lang="en-US" sz="900" dirty="0" smtClean="0"/>
              <a:t>’.  </a:t>
            </a:r>
            <a:endParaRPr lang="en-US" sz="900" dirty="0" smtClean="0">
              <a:solidFill>
                <a:srgbClr val="839496"/>
              </a:solidFill>
              <a:latin typeface="Menlo"/>
              <a:ea typeface="Menlo"/>
              <a:cs typeface="Menlo"/>
            </a:endParaRPr>
          </a:p>
          <a:p>
            <a:pPr marL="0" indent="0">
              <a:buNone/>
            </a:pPr>
            <a:r>
              <a:rPr lang="en-US" sz="900" dirty="0" smtClean="0">
                <a:solidFill>
                  <a:srgbClr val="839496"/>
                </a:solidFill>
                <a:latin typeface="Menlo"/>
                <a:ea typeface="Menlo"/>
                <a:cs typeface="Menlo"/>
              </a:rPr>
              <a:t> </a:t>
            </a:r>
            <a:r>
              <a:rPr lang="en-US" sz="800" dirty="0" smtClean="0">
                <a:solidFill>
                  <a:srgbClr val="839496"/>
                </a:solidFill>
                <a:latin typeface="Menlo"/>
                <a:ea typeface="Menlo"/>
                <a:cs typeface="Menlo"/>
              </a:rPr>
              <a:t>34     </a:t>
            </a:r>
            <a:r>
              <a:rPr lang="en-US" sz="800" dirty="0" err="1">
                <a:solidFill>
                  <a:srgbClr val="46CB35"/>
                </a:solidFill>
                <a:latin typeface="Menlo"/>
                <a:ea typeface="Menlo"/>
                <a:cs typeface="Menlo"/>
              </a:rPr>
              <a:t>def</a:t>
            </a:r>
            <a:r>
              <a:rPr lang="en-US" sz="800" dirty="0">
                <a:solidFill>
                  <a:srgbClr val="839496"/>
                </a:solidFill>
                <a:latin typeface="Menlo"/>
                <a:ea typeface="Menlo"/>
                <a:cs typeface="Menlo"/>
              </a:rPr>
              <a:t> </a:t>
            </a:r>
            <a:r>
              <a:rPr lang="en-US" sz="800" dirty="0" err="1">
                <a:solidFill>
                  <a:srgbClr val="7349FF"/>
                </a:solidFill>
                <a:latin typeface="Menlo"/>
                <a:ea typeface="Menlo"/>
                <a:cs typeface="Menlo"/>
              </a:rPr>
              <a:t>to_maj_min_patch</a:t>
            </a:r>
            <a:r>
              <a:rPr lang="en-US" sz="800" dirty="0">
                <a:solidFill>
                  <a:srgbClr val="839496"/>
                </a:solidFill>
                <a:latin typeface="Menlo"/>
                <a:ea typeface="Menlo"/>
                <a:cs typeface="Menlo"/>
              </a:rPr>
              <a:t>(self, version):                                        </a:t>
            </a:r>
          </a:p>
          <a:p>
            <a:pPr marL="0" indent="0">
              <a:buNone/>
            </a:pPr>
            <a:r>
              <a:rPr lang="en-US" sz="800" dirty="0">
                <a:solidFill>
                  <a:srgbClr val="839496"/>
                </a:solidFill>
                <a:latin typeface="Menlo"/>
                <a:ea typeface="Menlo"/>
                <a:cs typeface="Menlo"/>
              </a:rPr>
              <a:t> 35         </a:t>
            </a:r>
            <a:r>
              <a:rPr lang="en-US" sz="800" dirty="0">
                <a:solidFill>
                  <a:srgbClr val="46C8D5"/>
                </a:solidFill>
                <a:latin typeface="Menlo"/>
                <a:ea typeface="Menlo"/>
                <a:cs typeface="Menlo"/>
              </a:rPr>
              <a:t>'''</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36 </a:t>
            </a:r>
            <a:r>
              <a:rPr lang="en-US" sz="800" dirty="0">
                <a:solidFill>
                  <a:srgbClr val="46C8D5"/>
                </a:solidFill>
                <a:latin typeface="Menlo"/>
                <a:ea typeface="Menlo"/>
                <a:cs typeface="Menlo"/>
              </a:rPr>
              <a:t>        Takes a string like 4.2.3 and converts it to</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37 </a:t>
            </a:r>
            <a:r>
              <a:rPr lang="en-US" sz="800" dirty="0">
                <a:solidFill>
                  <a:srgbClr val="46C8D5"/>
                </a:solidFill>
                <a:latin typeface="Menlo"/>
                <a:ea typeface="Menlo"/>
                <a:cs typeface="Menlo"/>
              </a:rPr>
              <a:t>        </a:t>
            </a:r>
            <a:r>
              <a:rPr lang="en-US" sz="800" dirty="0" err="1">
                <a:solidFill>
                  <a:srgbClr val="46C8D5"/>
                </a:solidFill>
                <a:latin typeface="Menlo"/>
                <a:ea typeface="Menlo"/>
                <a:cs typeface="Menlo"/>
              </a:rPr>
              <a:t>int</a:t>
            </a:r>
            <a:r>
              <a:rPr lang="en-US" sz="800" dirty="0">
                <a:solidFill>
                  <a:srgbClr val="46C8D5"/>
                </a:solidFill>
                <a:latin typeface="Menlo"/>
                <a:ea typeface="Menlo"/>
                <a:cs typeface="Menlo"/>
              </a:rPr>
              <a:t>(major), </a:t>
            </a:r>
            <a:r>
              <a:rPr lang="en-US" sz="800" dirty="0" err="1">
                <a:solidFill>
                  <a:srgbClr val="46C8D5"/>
                </a:solidFill>
                <a:latin typeface="Menlo"/>
                <a:ea typeface="Menlo"/>
                <a:cs typeface="Menlo"/>
              </a:rPr>
              <a:t>int</a:t>
            </a:r>
            <a:r>
              <a:rPr lang="en-US" sz="800" dirty="0">
                <a:solidFill>
                  <a:srgbClr val="46C8D5"/>
                </a:solidFill>
                <a:latin typeface="Menlo"/>
                <a:ea typeface="Menlo"/>
                <a:cs typeface="Menlo"/>
              </a:rPr>
              <a:t>(minor), </a:t>
            </a:r>
            <a:r>
              <a:rPr lang="en-US" sz="800" dirty="0" err="1">
                <a:solidFill>
                  <a:srgbClr val="46C8D5"/>
                </a:solidFill>
                <a:latin typeface="Menlo"/>
                <a:ea typeface="Menlo"/>
                <a:cs typeface="Menlo"/>
              </a:rPr>
              <a:t>int</a:t>
            </a:r>
            <a:r>
              <a:rPr lang="en-US" sz="800" dirty="0">
                <a:solidFill>
                  <a:srgbClr val="46C8D5"/>
                </a:solidFill>
                <a:latin typeface="Menlo"/>
                <a:ea typeface="Menlo"/>
                <a:cs typeface="Menlo"/>
              </a:rPr>
              <a:t>(version)</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38                                                                                 </a:t>
            </a:r>
          </a:p>
          <a:p>
            <a:pPr marL="0" indent="0">
              <a:buNone/>
            </a:pPr>
            <a:r>
              <a:rPr lang="en-US" sz="800" dirty="0">
                <a:solidFill>
                  <a:srgbClr val="839496"/>
                </a:solidFill>
                <a:latin typeface="Menlo"/>
                <a:ea typeface="Menlo"/>
                <a:cs typeface="Menlo"/>
              </a:rPr>
              <a:t> 39 </a:t>
            </a:r>
            <a:r>
              <a:rPr lang="en-US" sz="800" dirty="0">
                <a:solidFill>
                  <a:srgbClr val="46C8D5"/>
                </a:solidFill>
                <a:latin typeface="Menlo"/>
                <a:ea typeface="Menlo"/>
                <a:cs typeface="Menlo"/>
              </a:rPr>
              <a:t>        If minor is not provided '0' will be returned for this value.</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40                                                                                 </a:t>
            </a:r>
          </a:p>
          <a:p>
            <a:pPr marL="0" indent="0">
              <a:buNone/>
            </a:pPr>
            <a:r>
              <a:rPr lang="en-US" sz="800" dirty="0">
                <a:solidFill>
                  <a:srgbClr val="839496"/>
                </a:solidFill>
                <a:latin typeface="Menlo"/>
                <a:ea typeface="Menlo"/>
                <a:cs typeface="Menlo"/>
              </a:rPr>
              <a:t> 41 </a:t>
            </a:r>
            <a:r>
              <a:rPr lang="en-US" sz="800" dirty="0">
                <a:solidFill>
                  <a:srgbClr val="46C8D5"/>
                </a:solidFill>
                <a:latin typeface="Menlo"/>
                <a:ea typeface="Menlo"/>
                <a:cs typeface="Menlo"/>
              </a:rPr>
              <a:t>        If patch is not provided '0' will be returned for this value.</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42                                                                                 </a:t>
            </a:r>
          </a:p>
          <a:p>
            <a:pPr marL="0" indent="0">
              <a:buNone/>
            </a:pPr>
            <a:r>
              <a:rPr lang="en-US" sz="800" dirty="0">
                <a:solidFill>
                  <a:srgbClr val="839496"/>
                </a:solidFill>
                <a:latin typeface="Menlo"/>
                <a:ea typeface="Menlo"/>
                <a:cs typeface="Menlo"/>
              </a:rPr>
              <a:t> 43 </a:t>
            </a:r>
            <a:r>
              <a:rPr lang="en-US" sz="800" dirty="0">
                <a:solidFill>
                  <a:srgbClr val="46C8D5"/>
                </a:solidFill>
                <a:latin typeface="Menlo"/>
                <a:ea typeface="Menlo"/>
                <a:cs typeface="Menlo"/>
              </a:rPr>
              <a:t>        @returns (major, minor, version) integer tuple</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44 </a:t>
            </a:r>
            <a:r>
              <a:rPr lang="en-US" sz="800" dirty="0">
                <a:solidFill>
                  <a:srgbClr val="46C8D5"/>
                </a:solidFill>
                <a:latin typeface="Menlo"/>
                <a:ea typeface="Menlo"/>
                <a:cs typeface="Menlo"/>
              </a:rPr>
              <a:t>        @raises </a:t>
            </a:r>
            <a:r>
              <a:rPr lang="en-US" sz="800" dirty="0" err="1">
                <a:solidFill>
                  <a:srgbClr val="46C8D5"/>
                </a:solidFill>
                <a:latin typeface="Menlo"/>
                <a:ea typeface="Menlo"/>
                <a:cs typeface="Menlo"/>
              </a:rPr>
              <a:t>InvalidVersion</a:t>
            </a:r>
            <a:r>
              <a:rPr lang="en-US" sz="800" dirty="0">
                <a:solidFill>
                  <a:srgbClr val="46C8D5"/>
                </a:solidFill>
                <a:latin typeface="Menlo"/>
                <a:ea typeface="Menlo"/>
                <a:cs typeface="Menlo"/>
              </a:rPr>
              <a:t> if the version string is not </a:t>
            </a:r>
            <a:r>
              <a:rPr lang="en-US" sz="800" dirty="0" err="1">
                <a:solidFill>
                  <a:srgbClr val="46C8D5"/>
                </a:solidFill>
                <a:latin typeface="Menlo"/>
                <a:ea typeface="Menlo"/>
                <a:cs typeface="Menlo"/>
              </a:rPr>
              <a:t>parsable</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45 </a:t>
            </a:r>
            <a:r>
              <a:rPr lang="en-US" sz="800" dirty="0">
                <a:solidFill>
                  <a:srgbClr val="46C8D5"/>
                </a:solidFill>
                <a:latin typeface="Menlo"/>
                <a:ea typeface="Menlo"/>
                <a:cs typeface="Menlo"/>
              </a:rPr>
              <a:t>        '''</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46         </a:t>
            </a:r>
            <a:r>
              <a:rPr lang="en-US" sz="800" dirty="0" err="1">
                <a:solidFill>
                  <a:srgbClr val="839496"/>
                </a:solidFill>
                <a:latin typeface="Menlo"/>
                <a:ea typeface="Menlo"/>
                <a:cs typeface="Menlo"/>
              </a:rPr>
              <a:t>mmp_finder</a:t>
            </a:r>
            <a:r>
              <a:rPr lang="en-US" sz="800" dirty="0">
                <a:solidFill>
                  <a:srgbClr val="839496"/>
                </a:solidFill>
                <a:latin typeface="Menlo"/>
                <a:ea typeface="Menlo"/>
                <a:cs typeface="Menlo"/>
              </a:rPr>
              <a:t> = </a:t>
            </a:r>
            <a:r>
              <a:rPr lang="en-US" sz="800" dirty="0" err="1">
                <a:solidFill>
                  <a:srgbClr val="839496"/>
                </a:solidFill>
                <a:latin typeface="Menlo"/>
                <a:ea typeface="Menlo"/>
                <a:cs typeface="Menlo"/>
              </a:rPr>
              <a:t>re.</a:t>
            </a:r>
            <a:r>
              <a:rPr lang="en-US" sz="800" dirty="0" err="1">
                <a:solidFill>
                  <a:srgbClr val="7349FF"/>
                </a:solidFill>
                <a:latin typeface="Menlo"/>
                <a:ea typeface="Menlo"/>
                <a:cs typeface="Menlo"/>
              </a:rPr>
              <a:t>compile</a:t>
            </a:r>
            <a:r>
              <a:rPr lang="en-US" sz="800" dirty="0">
                <a:solidFill>
                  <a:srgbClr val="839496"/>
                </a:solidFill>
                <a:latin typeface="Menlo"/>
                <a:ea typeface="Menlo"/>
                <a:cs typeface="Menlo"/>
              </a:rPr>
              <a:t>(</a:t>
            </a:r>
            <a:r>
              <a:rPr lang="en-US" sz="800" dirty="0">
                <a:solidFill>
                  <a:srgbClr val="46C8D5"/>
                </a:solidFill>
                <a:latin typeface="Menlo"/>
                <a:ea typeface="Menlo"/>
                <a:cs typeface="Menlo"/>
              </a:rPr>
              <a:t>'(\d+)\.?(\d+)?\.?(\d+)?'</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47         matcher = </a:t>
            </a:r>
            <a:r>
              <a:rPr lang="en-US" sz="800" dirty="0" err="1">
                <a:solidFill>
                  <a:srgbClr val="839496"/>
                </a:solidFill>
                <a:latin typeface="Menlo"/>
                <a:ea typeface="Menlo"/>
                <a:cs typeface="Menlo"/>
              </a:rPr>
              <a:t>mmp_finder.search</a:t>
            </a:r>
            <a:r>
              <a:rPr lang="en-US" sz="800" dirty="0">
                <a:solidFill>
                  <a:srgbClr val="839496"/>
                </a:solidFill>
                <a:latin typeface="Menlo"/>
                <a:ea typeface="Menlo"/>
                <a:cs typeface="Menlo"/>
              </a:rPr>
              <a:t>(version)                                    </a:t>
            </a:r>
          </a:p>
          <a:p>
            <a:pPr marL="0" indent="0">
              <a:buNone/>
            </a:pPr>
            <a:r>
              <a:rPr lang="en-US" sz="800" dirty="0">
                <a:solidFill>
                  <a:srgbClr val="839496"/>
                </a:solidFill>
                <a:latin typeface="Menlo"/>
                <a:ea typeface="Menlo"/>
                <a:cs typeface="Menlo"/>
              </a:rPr>
              <a:t> 48         </a:t>
            </a:r>
            <a:r>
              <a:rPr lang="en-US" sz="800" dirty="0">
                <a:solidFill>
                  <a:srgbClr val="46CB35"/>
                </a:solidFill>
                <a:latin typeface="Menlo"/>
                <a:ea typeface="Menlo"/>
                <a:cs typeface="Menlo"/>
              </a:rPr>
              <a:t>if</a:t>
            </a:r>
            <a:r>
              <a:rPr lang="en-US" sz="800" dirty="0">
                <a:solidFill>
                  <a:srgbClr val="839496"/>
                </a:solidFill>
                <a:latin typeface="Menlo"/>
                <a:ea typeface="Menlo"/>
                <a:cs typeface="Menlo"/>
              </a:rPr>
              <a:t> matcher </a:t>
            </a:r>
            <a:r>
              <a:rPr lang="en-US" sz="800" dirty="0">
                <a:solidFill>
                  <a:srgbClr val="46CB35"/>
                </a:solidFill>
                <a:latin typeface="Menlo"/>
                <a:ea typeface="Menlo"/>
                <a:cs typeface="Menlo"/>
              </a:rPr>
              <a:t>is</a:t>
            </a:r>
            <a:r>
              <a:rPr lang="en-US" sz="800" dirty="0">
                <a:solidFill>
                  <a:srgbClr val="839496"/>
                </a:solidFill>
                <a:latin typeface="Menlo"/>
                <a:ea typeface="Menlo"/>
                <a:cs typeface="Menlo"/>
              </a:rPr>
              <a:t> </a:t>
            </a:r>
            <a:r>
              <a:rPr lang="en-US" sz="800" dirty="0">
                <a:solidFill>
                  <a:srgbClr val="7349FF"/>
                </a:solidFill>
                <a:latin typeface="Menlo"/>
                <a:ea typeface="Menlo"/>
                <a:cs typeface="Menlo"/>
              </a:rPr>
              <a:t>None</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49             </a:t>
            </a:r>
            <a:r>
              <a:rPr lang="en-US" sz="800" dirty="0">
                <a:solidFill>
                  <a:srgbClr val="46CB35"/>
                </a:solidFill>
                <a:latin typeface="Menlo"/>
                <a:ea typeface="Menlo"/>
                <a:cs typeface="Menlo"/>
              </a:rPr>
              <a:t>raise</a:t>
            </a:r>
            <a:r>
              <a:rPr lang="en-US" sz="800" dirty="0">
                <a:solidFill>
                  <a:srgbClr val="839496"/>
                </a:solidFill>
                <a:latin typeface="Menlo"/>
                <a:ea typeface="Menlo"/>
                <a:cs typeface="Menlo"/>
              </a:rPr>
              <a:t> </a:t>
            </a:r>
            <a:r>
              <a:rPr lang="en-US" sz="800" dirty="0" err="1">
                <a:solidFill>
                  <a:srgbClr val="839496"/>
                </a:solidFill>
                <a:latin typeface="Menlo"/>
                <a:ea typeface="Menlo"/>
                <a:cs typeface="Menlo"/>
              </a:rPr>
              <a:t>InvalidVersion</a:t>
            </a:r>
            <a:r>
              <a:rPr lang="en-US" sz="800" dirty="0">
                <a:solidFill>
                  <a:srgbClr val="839496"/>
                </a:solidFill>
                <a:latin typeface="Menlo"/>
                <a:ea typeface="Menlo"/>
                <a:cs typeface="Menlo"/>
              </a:rPr>
              <a:t>(</a:t>
            </a:r>
            <a:r>
              <a:rPr lang="en-US" sz="800" dirty="0">
                <a:solidFill>
                  <a:srgbClr val="46C8D5"/>
                </a:solidFill>
                <a:latin typeface="Menlo"/>
                <a:ea typeface="Menlo"/>
                <a:cs typeface="Menlo"/>
              </a:rPr>
              <a:t>'Invalid version %s must be numeric'</a:t>
            </a:r>
            <a:r>
              <a:rPr lang="en-US" sz="800" dirty="0">
                <a:solidFill>
                  <a:srgbClr val="839496"/>
                </a:solidFill>
                <a:latin typeface="Menlo"/>
                <a:ea typeface="Menlo"/>
                <a:cs typeface="Menlo"/>
              </a:rPr>
              <a:t> %(version))</a:t>
            </a:r>
          </a:p>
          <a:p>
            <a:pPr marL="0" indent="0">
              <a:buNone/>
            </a:pPr>
            <a:r>
              <a:rPr lang="en-US" sz="800" dirty="0">
                <a:solidFill>
                  <a:srgbClr val="839496"/>
                </a:solidFill>
                <a:latin typeface="Menlo"/>
                <a:ea typeface="Menlo"/>
                <a:cs typeface="Menlo"/>
              </a:rPr>
              <a:t> 50                                                                                 </a:t>
            </a:r>
          </a:p>
          <a:p>
            <a:pPr marL="0" indent="0">
              <a:buNone/>
            </a:pPr>
            <a:r>
              <a:rPr lang="en-US" sz="800" dirty="0">
                <a:solidFill>
                  <a:srgbClr val="839496"/>
                </a:solidFill>
                <a:latin typeface="Menlo"/>
                <a:ea typeface="Menlo"/>
                <a:cs typeface="Menlo"/>
              </a:rPr>
              <a:t> 51         major, minor, patch = </a:t>
            </a:r>
            <a:r>
              <a:rPr lang="en-US" sz="800" dirty="0" err="1">
                <a:solidFill>
                  <a:srgbClr val="839496"/>
                </a:solidFill>
                <a:latin typeface="Menlo"/>
                <a:ea typeface="Menlo"/>
                <a:cs typeface="Menlo"/>
              </a:rPr>
              <a:t>matcher.groups</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52         </a:t>
            </a:r>
            <a:r>
              <a:rPr lang="en-US" sz="800" dirty="0">
                <a:solidFill>
                  <a:srgbClr val="46CB35"/>
                </a:solidFill>
                <a:latin typeface="Menlo"/>
                <a:ea typeface="Menlo"/>
                <a:cs typeface="Menlo"/>
              </a:rPr>
              <a:t>if</a:t>
            </a:r>
            <a:r>
              <a:rPr lang="en-US" sz="800" dirty="0">
                <a:solidFill>
                  <a:srgbClr val="839496"/>
                </a:solidFill>
                <a:latin typeface="Menlo"/>
                <a:ea typeface="Menlo"/>
                <a:cs typeface="Menlo"/>
              </a:rPr>
              <a:t> minor </a:t>
            </a:r>
            <a:r>
              <a:rPr lang="en-US" sz="800" dirty="0">
                <a:solidFill>
                  <a:srgbClr val="46CB35"/>
                </a:solidFill>
                <a:latin typeface="Menlo"/>
                <a:ea typeface="Menlo"/>
                <a:cs typeface="Menlo"/>
              </a:rPr>
              <a:t>is</a:t>
            </a:r>
            <a:r>
              <a:rPr lang="en-US" sz="800" dirty="0">
                <a:solidFill>
                  <a:srgbClr val="839496"/>
                </a:solidFill>
                <a:latin typeface="Menlo"/>
                <a:ea typeface="Menlo"/>
                <a:cs typeface="Menlo"/>
              </a:rPr>
              <a:t> </a:t>
            </a:r>
            <a:r>
              <a:rPr lang="en-US" sz="800" dirty="0">
                <a:solidFill>
                  <a:srgbClr val="7349FF"/>
                </a:solidFill>
                <a:latin typeface="Menlo"/>
                <a:ea typeface="Menlo"/>
                <a:cs typeface="Menlo"/>
              </a:rPr>
              <a:t>None</a:t>
            </a:r>
            <a:r>
              <a:rPr lang="en-US" sz="800" dirty="0">
                <a:solidFill>
                  <a:srgbClr val="839496"/>
                </a:solidFill>
                <a:latin typeface="Menlo"/>
                <a:ea typeface="Menlo"/>
                <a:cs typeface="Menlo"/>
              </a:rPr>
              <a:t>: minor = </a:t>
            </a:r>
            <a:r>
              <a:rPr lang="en-US" sz="800" dirty="0">
                <a:solidFill>
                  <a:srgbClr val="46C8D5"/>
                </a:solidFill>
                <a:latin typeface="Menlo"/>
                <a:ea typeface="Menlo"/>
                <a:cs typeface="Menlo"/>
              </a:rPr>
              <a:t>'0'</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53         </a:t>
            </a:r>
            <a:r>
              <a:rPr lang="en-US" sz="800" dirty="0">
                <a:solidFill>
                  <a:srgbClr val="46CB35"/>
                </a:solidFill>
                <a:latin typeface="Menlo"/>
                <a:ea typeface="Menlo"/>
                <a:cs typeface="Menlo"/>
              </a:rPr>
              <a:t>if</a:t>
            </a:r>
            <a:r>
              <a:rPr lang="en-US" sz="800" dirty="0">
                <a:solidFill>
                  <a:srgbClr val="839496"/>
                </a:solidFill>
                <a:latin typeface="Menlo"/>
                <a:ea typeface="Menlo"/>
                <a:cs typeface="Menlo"/>
              </a:rPr>
              <a:t> patch </a:t>
            </a:r>
            <a:r>
              <a:rPr lang="en-US" sz="800" dirty="0">
                <a:solidFill>
                  <a:srgbClr val="46CB35"/>
                </a:solidFill>
                <a:latin typeface="Menlo"/>
                <a:ea typeface="Menlo"/>
                <a:cs typeface="Menlo"/>
              </a:rPr>
              <a:t>is</a:t>
            </a:r>
            <a:r>
              <a:rPr lang="en-US" sz="800" dirty="0">
                <a:solidFill>
                  <a:srgbClr val="839496"/>
                </a:solidFill>
                <a:latin typeface="Menlo"/>
                <a:ea typeface="Menlo"/>
                <a:cs typeface="Menlo"/>
              </a:rPr>
              <a:t> </a:t>
            </a:r>
            <a:r>
              <a:rPr lang="en-US" sz="800" dirty="0">
                <a:solidFill>
                  <a:srgbClr val="7349FF"/>
                </a:solidFill>
                <a:latin typeface="Menlo"/>
                <a:ea typeface="Menlo"/>
                <a:cs typeface="Menlo"/>
              </a:rPr>
              <a:t>None</a:t>
            </a:r>
            <a:r>
              <a:rPr lang="en-US" sz="800" dirty="0">
                <a:solidFill>
                  <a:srgbClr val="839496"/>
                </a:solidFill>
                <a:latin typeface="Menlo"/>
                <a:ea typeface="Menlo"/>
                <a:cs typeface="Menlo"/>
              </a:rPr>
              <a:t>: patch = </a:t>
            </a:r>
            <a:r>
              <a:rPr lang="en-US" sz="800" dirty="0">
                <a:solidFill>
                  <a:srgbClr val="46C8D5"/>
                </a:solidFill>
                <a:latin typeface="Menlo"/>
                <a:ea typeface="Menlo"/>
                <a:cs typeface="Menlo"/>
              </a:rPr>
              <a:t>'0'</a:t>
            </a:r>
            <a:r>
              <a:rPr lang="en-US" sz="800" dirty="0">
                <a:solidFill>
                  <a:srgbClr val="839496"/>
                </a:solidFill>
                <a:latin typeface="Menlo"/>
                <a:ea typeface="Menlo"/>
                <a:cs typeface="Menlo"/>
              </a:rPr>
              <a:t>                                           </a:t>
            </a:r>
          </a:p>
          <a:p>
            <a:pPr marL="0" indent="0">
              <a:buNone/>
            </a:pPr>
            <a:r>
              <a:rPr lang="en-US" sz="800" dirty="0">
                <a:solidFill>
                  <a:srgbClr val="839496"/>
                </a:solidFill>
                <a:latin typeface="Menlo"/>
                <a:ea typeface="Menlo"/>
                <a:cs typeface="Menlo"/>
              </a:rPr>
              <a:t> 54                                                                                 </a:t>
            </a:r>
          </a:p>
          <a:p>
            <a:pPr marL="0" indent="0">
              <a:buNone/>
            </a:pPr>
            <a:r>
              <a:rPr lang="en-US" sz="800" dirty="0">
                <a:solidFill>
                  <a:srgbClr val="839496"/>
                </a:solidFill>
                <a:latin typeface="Menlo"/>
                <a:ea typeface="Menlo"/>
                <a:cs typeface="Menlo"/>
              </a:rPr>
              <a:t> 55         </a:t>
            </a:r>
            <a:r>
              <a:rPr lang="en-US" sz="800" dirty="0">
                <a:solidFill>
                  <a:srgbClr val="46CB35"/>
                </a:solidFill>
                <a:latin typeface="Menlo"/>
                <a:ea typeface="Menlo"/>
                <a:cs typeface="Menlo"/>
              </a:rPr>
              <a:t>return</a:t>
            </a:r>
            <a:r>
              <a:rPr lang="en-US" sz="800" dirty="0">
                <a:solidFill>
                  <a:srgbClr val="839496"/>
                </a:solidFill>
                <a:latin typeface="Menlo"/>
                <a:ea typeface="Menlo"/>
                <a:cs typeface="Menlo"/>
              </a:rPr>
              <a:t> </a:t>
            </a:r>
            <a:r>
              <a:rPr lang="en-US" sz="800" dirty="0" err="1">
                <a:solidFill>
                  <a:srgbClr val="7349FF"/>
                </a:solidFill>
                <a:latin typeface="Menlo"/>
                <a:ea typeface="Menlo"/>
                <a:cs typeface="Menlo"/>
              </a:rPr>
              <a:t>int</a:t>
            </a:r>
            <a:r>
              <a:rPr lang="en-US" sz="800" dirty="0">
                <a:solidFill>
                  <a:srgbClr val="839496"/>
                </a:solidFill>
                <a:latin typeface="Menlo"/>
                <a:ea typeface="Menlo"/>
                <a:cs typeface="Menlo"/>
              </a:rPr>
              <a:t>(major), </a:t>
            </a:r>
            <a:r>
              <a:rPr lang="en-US" sz="800" dirty="0" err="1">
                <a:solidFill>
                  <a:srgbClr val="7349FF"/>
                </a:solidFill>
                <a:latin typeface="Menlo"/>
                <a:ea typeface="Menlo"/>
                <a:cs typeface="Menlo"/>
              </a:rPr>
              <a:t>int</a:t>
            </a:r>
            <a:r>
              <a:rPr lang="en-US" sz="800" dirty="0">
                <a:solidFill>
                  <a:srgbClr val="839496"/>
                </a:solidFill>
                <a:latin typeface="Menlo"/>
                <a:ea typeface="Menlo"/>
                <a:cs typeface="Menlo"/>
              </a:rPr>
              <a:t>(minor), </a:t>
            </a:r>
            <a:r>
              <a:rPr lang="en-US" sz="800" dirty="0" err="1">
                <a:solidFill>
                  <a:srgbClr val="7349FF"/>
                </a:solidFill>
                <a:latin typeface="Menlo"/>
                <a:ea typeface="Menlo"/>
                <a:cs typeface="Menlo"/>
              </a:rPr>
              <a:t>int</a:t>
            </a:r>
            <a:r>
              <a:rPr lang="en-US" sz="800" dirty="0">
                <a:solidFill>
                  <a:srgbClr val="839496"/>
                </a:solidFill>
                <a:latin typeface="Menlo"/>
                <a:ea typeface="Menlo"/>
                <a:cs typeface="Menlo"/>
              </a:rPr>
              <a:t>(patch)</a:t>
            </a:r>
            <a:endParaRPr lang="en-US" sz="800" dirty="0" smtClean="0"/>
          </a:p>
        </p:txBody>
      </p:sp>
    </p:spTree>
    <p:extLst>
      <p:ext uri="{BB962C8B-B14F-4D97-AF65-F5344CB8AC3E}">
        <p14:creationId xmlns:p14="http://schemas.microsoft.com/office/powerpoint/2010/main" val="6769454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14362"/>
          </a:xfrm>
        </p:spPr>
        <p:txBody>
          <a:bodyPr/>
          <a:lstStyle/>
          <a:p>
            <a:r>
              <a:rPr lang="en-US" dirty="0" smtClean="0"/>
              <a:t>The mocked Test</a:t>
            </a:r>
            <a:endParaRPr lang="en-US" dirty="0"/>
          </a:p>
        </p:txBody>
      </p:sp>
      <p:sp>
        <p:nvSpPr>
          <p:cNvPr id="3" name="Content Placeholder 2"/>
          <p:cNvSpPr>
            <a:spLocks noGrp="1"/>
          </p:cNvSpPr>
          <p:nvPr>
            <p:ph sz="quarter" idx="13"/>
          </p:nvPr>
        </p:nvSpPr>
        <p:spPr>
          <a:xfrm>
            <a:off x="609600" y="889000"/>
            <a:ext cx="7924800" cy="4914900"/>
          </a:xfrm>
        </p:spPr>
        <p:txBody>
          <a:bodyPr>
            <a:normAutofit fontScale="40000" lnSpcReduction="20000"/>
          </a:bodyPr>
          <a:lstStyle/>
          <a:p>
            <a:pPr marL="0" indent="0">
              <a:buNone/>
            </a:pPr>
            <a:r>
              <a:rPr lang="en-US" sz="1800" dirty="0">
                <a:solidFill>
                  <a:srgbClr val="839496"/>
                </a:solidFill>
                <a:latin typeface="Menlo"/>
                <a:ea typeface="Menlo"/>
                <a:cs typeface="Menlo"/>
              </a:rPr>
              <a:t>110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test_to_maj_min_patch_invokes_re_module_methods</a:t>
            </a:r>
            <a:r>
              <a:rPr lang="en-US" sz="1800" dirty="0">
                <a:solidFill>
                  <a:srgbClr val="839496"/>
                </a:solidFill>
                <a:latin typeface="Menlo"/>
                <a:ea typeface="Menlo"/>
                <a:cs typeface="Menlo"/>
              </a:rPr>
              <a:t>(self, </a:t>
            </a:r>
            <a:r>
              <a:rPr lang="en-US" sz="1800" dirty="0" err="1">
                <a:solidFill>
                  <a:srgbClr val="839496"/>
                </a:solidFill>
                <a:latin typeface="Menlo"/>
                <a:ea typeface="Menlo"/>
                <a:cs typeface="Menlo"/>
              </a:rPr>
              <a:t>mocked_method</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111         </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112 </a:t>
            </a:r>
            <a:r>
              <a:rPr lang="en-US" sz="1800" dirty="0">
                <a:solidFill>
                  <a:srgbClr val="46C8D5"/>
                </a:solidFill>
                <a:latin typeface="Menlo"/>
                <a:ea typeface="Menlo"/>
                <a:cs typeface="Menlo"/>
              </a:rPr>
              <a:t>        </a:t>
            </a:r>
            <a:r>
              <a:rPr lang="en-US" sz="1800" dirty="0" err="1">
                <a:solidFill>
                  <a:srgbClr val="46C8D5"/>
                </a:solidFill>
                <a:latin typeface="Menlo"/>
                <a:ea typeface="Menlo"/>
                <a:cs typeface="Menlo"/>
              </a:rPr>
              <a:t>to_maj_min_patch</a:t>
            </a:r>
            <a:r>
              <a:rPr lang="en-US" sz="1800" dirty="0">
                <a:solidFill>
                  <a:srgbClr val="46C8D5"/>
                </a:solidFill>
                <a:latin typeface="Menlo"/>
                <a:ea typeface="Menlo"/>
                <a:cs typeface="Menlo"/>
              </a:rPr>
              <a:t> uses re to return a (major, minor, patch) tuple.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113 </a:t>
            </a:r>
            <a:r>
              <a:rPr lang="en-US" sz="1800" dirty="0">
                <a:solidFill>
                  <a:srgbClr val="46C8D5"/>
                </a:solidFill>
                <a:latin typeface="Menlo"/>
                <a:ea typeface="Menlo"/>
                <a:cs typeface="Menlo"/>
              </a:rPr>
              <a:t>        * We want to make sure that </a:t>
            </a:r>
            <a:r>
              <a:rPr lang="en-US" sz="1800" dirty="0" err="1">
                <a:solidFill>
                  <a:srgbClr val="46C8D5"/>
                </a:solidFill>
                <a:latin typeface="Menlo"/>
                <a:ea typeface="Menlo"/>
                <a:cs typeface="Menlo"/>
              </a:rPr>
              <a:t>re.compile</a:t>
            </a:r>
            <a:r>
              <a:rPr lang="en-US" sz="1800" dirty="0">
                <a:solidFill>
                  <a:srgbClr val="46C8D5"/>
                </a:solidFill>
                <a:latin typeface="Menlo"/>
                <a:ea typeface="Menlo"/>
                <a:cs typeface="Menlo"/>
              </a:rPr>
              <a:t> is called with arguments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114 </a:t>
            </a:r>
            <a:r>
              <a:rPr lang="en-US" sz="1800" dirty="0">
                <a:solidFill>
                  <a:srgbClr val="46C8D5"/>
                </a:solidFill>
                <a:latin typeface="Menlo"/>
                <a:ea typeface="Menlo"/>
                <a:cs typeface="Menlo"/>
              </a:rPr>
              <a:t>        * We want to make sure that the the compiled regex method .search</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115 </a:t>
            </a:r>
            <a:r>
              <a:rPr lang="en-US" sz="1800" dirty="0">
                <a:solidFill>
                  <a:srgbClr val="46C8D5"/>
                </a:solidFill>
                <a:latin typeface="Menlo"/>
                <a:ea typeface="Menlo"/>
                <a:cs typeface="Menlo"/>
              </a:rPr>
              <a:t>          is called with a version string.</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116 </a:t>
            </a:r>
            <a:r>
              <a:rPr lang="en-US" sz="1800" dirty="0">
                <a:solidFill>
                  <a:srgbClr val="46C8D5"/>
                </a:solidFill>
                <a:latin typeface="Menlo"/>
                <a:ea typeface="Menlo"/>
                <a:cs typeface="Menlo"/>
              </a:rPr>
              <a:t>        * We want to make sure that </a:t>
            </a:r>
            <a:r>
              <a:rPr lang="en-US" sz="1800" dirty="0" err="1">
                <a:solidFill>
                  <a:srgbClr val="46C8D5"/>
                </a:solidFill>
                <a:latin typeface="Menlo"/>
                <a:ea typeface="Menlo"/>
                <a:cs typeface="Menlo"/>
              </a:rPr>
              <a:t>matcher.groups</a:t>
            </a:r>
            <a:r>
              <a:rPr lang="en-US" sz="1800" dirty="0">
                <a:solidFill>
                  <a:srgbClr val="46C8D5"/>
                </a:solidFill>
                <a:latin typeface="Menlo"/>
                <a:ea typeface="Menlo"/>
                <a:cs typeface="Menlo"/>
              </a:rPr>
              <a:t>() is called and returns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117 </a:t>
            </a:r>
            <a:r>
              <a:rPr lang="en-US" sz="1800" dirty="0">
                <a:solidFill>
                  <a:srgbClr val="46C8D5"/>
                </a:solidFill>
                <a:latin typeface="Menlo"/>
                <a:ea typeface="Menlo"/>
                <a:cs typeface="Menlo"/>
              </a:rPr>
              <a:t>          a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118 </a:t>
            </a:r>
            <a:r>
              <a:rPr lang="en-US" sz="1800" dirty="0">
                <a:solidFill>
                  <a:srgbClr val="46C8D5"/>
                </a:solidFill>
                <a:latin typeface="Menlo"/>
                <a:ea typeface="Menlo"/>
                <a:cs typeface="Menlo"/>
              </a:rPr>
              <a:t>        '''</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119         # </a:t>
            </a:r>
            <a:r>
              <a:rPr lang="en-US" sz="1800" dirty="0" err="1">
                <a:solidFill>
                  <a:srgbClr val="839496"/>
                </a:solidFill>
                <a:latin typeface="Menlo"/>
                <a:ea typeface="Menlo"/>
                <a:cs typeface="Menlo"/>
              </a:rPr>
              <a:t>re.compile</a:t>
            </a:r>
            <a:r>
              <a:rPr lang="en-US" sz="1800" dirty="0">
                <a:solidFill>
                  <a:srgbClr val="839496"/>
                </a:solidFill>
                <a:latin typeface="Menlo"/>
                <a:ea typeface="Menlo"/>
                <a:cs typeface="Menlo"/>
              </a:rPr>
              <a:t>('(\d+)\.?(\d+)?\.?(\d+)?').search('1.2.3').groups()        </a:t>
            </a:r>
          </a:p>
          <a:p>
            <a:pPr marL="0" indent="0">
              <a:buNone/>
            </a:pPr>
            <a:r>
              <a:rPr lang="en-US" sz="1800" dirty="0">
                <a:solidFill>
                  <a:srgbClr val="839496"/>
                </a:solidFill>
                <a:latin typeface="Menlo"/>
                <a:ea typeface="Menlo"/>
                <a:cs typeface="Menlo"/>
              </a:rPr>
              <a:t>120         mocked_method.return_value.search.return_value.groups.return_value = (</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2</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3</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121                                                                                 </a:t>
            </a:r>
          </a:p>
          <a:p>
            <a:pPr marL="0" indent="0">
              <a:buNone/>
            </a:pPr>
            <a:r>
              <a:rPr lang="en-US" sz="1800" dirty="0">
                <a:solidFill>
                  <a:srgbClr val="839496"/>
                </a:solidFill>
                <a:latin typeface="Menlo"/>
                <a:ea typeface="Menlo"/>
                <a:cs typeface="Menlo"/>
              </a:rPr>
              <a:t>122         # the Version.__</a:t>
            </a:r>
            <a:r>
              <a:rPr lang="en-US" sz="1800" dirty="0" err="1">
                <a:solidFill>
                  <a:srgbClr val="839496"/>
                </a:solidFill>
                <a:latin typeface="Menlo"/>
                <a:ea typeface="Menlo"/>
                <a:cs typeface="Menlo"/>
              </a:rPr>
              <a:t>init</a:t>
            </a:r>
            <a:r>
              <a:rPr lang="en-US" sz="1800" dirty="0">
                <a:solidFill>
                  <a:srgbClr val="839496"/>
                </a:solidFill>
                <a:latin typeface="Menlo"/>
                <a:ea typeface="Menlo"/>
                <a:cs typeface="Menlo"/>
              </a:rPr>
              <a:t>__ method invokes </a:t>
            </a:r>
            <a:r>
              <a:rPr lang="en-US" sz="1800" dirty="0" err="1">
                <a:solidFill>
                  <a:srgbClr val="839496"/>
                </a:solidFill>
                <a:latin typeface="Menlo"/>
                <a:ea typeface="Menlo"/>
                <a:cs typeface="Menlo"/>
              </a:rPr>
              <a:t>to_maj_min_patch</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123         </a:t>
            </a:r>
            <a:r>
              <a:rPr lang="en-US" sz="1800" dirty="0" err="1">
                <a:solidFill>
                  <a:srgbClr val="839496"/>
                </a:solidFill>
                <a:latin typeface="Menlo"/>
                <a:ea typeface="Menlo"/>
                <a:cs typeface="Menlo"/>
              </a:rPr>
              <a:t>inst</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semantic.Version</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'1.2.3'</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124                                                                                 </a:t>
            </a:r>
          </a:p>
          <a:p>
            <a:pPr marL="0" indent="0">
              <a:buNone/>
            </a:pPr>
            <a:r>
              <a:rPr lang="en-US" sz="1800" dirty="0">
                <a:solidFill>
                  <a:srgbClr val="839496"/>
                </a:solidFill>
                <a:latin typeface="Menlo"/>
                <a:ea typeface="Menlo"/>
                <a:cs typeface="Menlo"/>
              </a:rPr>
              <a:t>125         # assertion for </a:t>
            </a:r>
            <a:r>
              <a:rPr lang="en-US" sz="1800" dirty="0" err="1">
                <a:solidFill>
                  <a:srgbClr val="839496"/>
                </a:solidFill>
                <a:latin typeface="Menlo"/>
                <a:ea typeface="Menlo"/>
                <a:cs typeface="Menlo"/>
              </a:rPr>
              <a:t>re.compile</a:t>
            </a:r>
            <a:r>
              <a:rPr lang="en-US" sz="1800" dirty="0">
                <a:solidFill>
                  <a:srgbClr val="839496"/>
                </a:solidFill>
                <a:latin typeface="Menlo"/>
                <a:ea typeface="Menlo"/>
                <a:cs typeface="Menlo"/>
              </a:rPr>
              <a:t>('(\d+)\.?(\d+)?\.?(\d+)?')                   </a:t>
            </a:r>
          </a:p>
          <a:p>
            <a:pPr marL="0" indent="0">
              <a:buNone/>
            </a:pPr>
            <a:r>
              <a:rPr lang="en-US" sz="1800" dirty="0">
                <a:solidFill>
                  <a:srgbClr val="839496"/>
                </a:solidFill>
                <a:latin typeface="Menlo"/>
                <a:ea typeface="Menlo"/>
                <a:cs typeface="Menlo"/>
              </a:rPr>
              <a:t>126         </a:t>
            </a:r>
            <a:r>
              <a:rPr lang="en-US" sz="1800" dirty="0" err="1">
                <a:solidFill>
                  <a:srgbClr val="839496"/>
                </a:solidFill>
                <a:latin typeface="Menlo"/>
                <a:ea typeface="Menlo"/>
                <a:cs typeface="Menlo"/>
              </a:rPr>
              <a:t>mocked_method.assert_called_once_with</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'(\d+)\.?(\d+)?\.?(\d+)?'</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127                                                                                 </a:t>
            </a:r>
          </a:p>
          <a:p>
            <a:pPr marL="0" indent="0">
              <a:buNone/>
            </a:pPr>
            <a:r>
              <a:rPr lang="en-US" sz="1800" dirty="0">
                <a:solidFill>
                  <a:srgbClr val="839496"/>
                </a:solidFill>
                <a:latin typeface="Menlo"/>
                <a:ea typeface="Menlo"/>
                <a:cs typeface="Menlo"/>
              </a:rPr>
              <a:t>128         # assertion for </a:t>
            </a:r>
            <a:r>
              <a:rPr lang="en-US" sz="1800" dirty="0" err="1">
                <a:solidFill>
                  <a:srgbClr val="839496"/>
                </a:solidFill>
                <a:latin typeface="Menlo"/>
                <a:ea typeface="Menlo"/>
                <a:cs typeface="Menlo"/>
              </a:rPr>
              <a:t>mmp_find.search</a:t>
            </a:r>
            <a:r>
              <a:rPr lang="en-US" sz="1800" dirty="0">
                <a:solidFill>
                  <a:srgbClr val="839496"/>
                </a:solidFill>
                <a:latin typeface="Menlo"/>
                <a:ea typeface="Menlo"/>
                <a:cs typeface="Menlo"/>
              </a:rPr>
              <a:t>('1.2.3')                                </a:t>
            </a:r>
          </a:p>
          <a:p>
            <a:pPr marL="0" indent="0">
              <a:buNone/>
            </a:pPr>
            <a:r>
              <a:rPr lang="en-US" sz="1800" dirty="0">
                <a:solidFill>
                  <a:srgbClr val="839496"/>
                </a:solidFill>
                <a:latin typeface="Menlo"/>
                <a:ea typeface="Menlo"/>
                <a:cs typeface="Menlo"/>
              </a:rPr>
              <a:t>129         </a:t>
            </a:r>
            <a:r>
              <a:rPr lang="en-US" sz="1800" dirty="0" err="1">
                <a:solidFill>
                  <a:srgbClr val="839496"/>
                </a:solidFill>
                <a:latin typeface="Menlo"/>
                <a:ea typeface="Menlo"/>
                <a:cs typeface="Menlo"/>
              </a:rPr>
              <a:t>mocked_method.return_value.search.assert_called_once_with</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'1.2.3'</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130                                                                                 </a:t>
            </a:r>
          </a:p>
          <a:p>
            <a:pPr marL="0" indent="0">
              <a:buNone/>
            </a:pPr>
            <a:r>
              <a:rPr lang="en-US" sz="1800" dirty="0">
                <a:solidFill>
                  <a:srgbClr val="839496"/>
                </a:solidFill>
                <a:latin typeface="Menlo"/>
                <a:ea typeface="Menlo"/>
                <a:cs typeface="Menlo"/>
              </a:rPr>
              <a:t>131         # assertion for </a:t>
            </a:r>
            <a:r>
              <a:rPr lang="en-US" sz="1800" dirty="0" err="1">
                <a:solidFill>
                  <a:srgbClr val="839496"/>
                </a:solidFill>
                <a:latin typeface="Menlo"/>
                <a:ea typeface="Menlo"/>
                <a:cs typeface="Menlo"/>
              </a:rPr>
              <a:t>matcher.groups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132         mocked_method.return_value.search.return_value.groups.assert_called_once_with()</a:t>
            </a:r>
          </a:p>
          <a:p>
            <a:pPr marL="0" indent="0">
              <a:buNone/>
            </a:pPr>
            <a:r>
              <a:rPr lang="en-US" sz="1800" dirty="0">
                <a:solidFill>
                  <a:srgbClr val="839496"/>
                </a:solidFill>
                <a:latin typeface="Menlo"/>
                <a:ea typeface="Menlo"/>
                <a:cs typeface="Menlo"/>
              </a:rPr>
              <a:t>133                                                                                 </a:t>
            </a:r>
          </a:p>
          <a:p>
            <a:pPr marL="0" indent="0">
              <a:buNone/>
            </a:pPr>
            <a:r>
              <a:rPr lang="en-US" sz="1800" dirty="0">
                <a:solidFill>
                  <a:srgbClr val="839496"/>
                </a:solidFill>
                <a:latin typeface="Menlo"/>
                <a:ea typeface="Menlo"/>
                <a:cs typeface="Menlo"/>
              </a:rPr>
              <a:t>134         </a:t>
            </a:r>
            <a:r>
              <a:rPr lang="en-US" sz="1800" dirty="0" err="1">
                <a:solidFill>
                  <a:srgbClr val="839496"/>
                </a:solidFill>
                <a:latin typeface="Menlo"/>
                <a:ea typeface="Menlo"/>
                <a:cs typeface="Menlo"/>
              </a:rPr>
              <a:t>nt.eq</a:t>
            </a:r>
            <a:r>
              <a:rPr lang="en-US" sz="1800" dirty="0">
                <a:solidFill>
                  <a:srgbClr val="839496"/>
                </a:solidFill>
                <a:latin typeface="Menlo"/>
                <a:ea typeface="Menlo"/>
                <a:cs typeface="Menlo"/>
              </a:rPr>
              <a:t>_(</a:t>
            </a:r>
            <a:r>
              <a:rPr lang="en-US" sz="1800" dirty="0" err="1">
                <a:solidFill>
                  <a:srgbClr val="839496"/>
                </a:solidFill>
                <a:latin typeface="Menlo"/>
                <a:ea typeface="Menlo"/>
                <a:cs typeface="Menlo"/>
              </a:rPr>
              <a:t>inst.to_maj_min_patch</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'1.2.3'</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2</a:t>
            </a:r>
            <a:r>
              <a:rPr lang="en-US" sz="1800" dirty="0">
                <a:solidFill>
                  <a:srgbClr val="839496"/>
                </a:solidFill>
                <a:latin typeface="Menlo"/>
                <a:ea typeface="Menlo"/>
                <a:cs typeface="Menlo"/>
              </a:rPr>
              <a:t>, </a:t>
            </a:r>
            <a:r>
              <a:rPr lang="en-US" sz="1800" dirty="0">
                <a:solidFill>
                  <a:srgbClr val="46C8D5"/>
                </a:solidFill>
                <a:latin typeface="Menlo"/>
                <a:ea typeface="Menlo"/>
                <a:cs typeface="Menlo"/>
              </a:rPr>
              <a:t>3</a:t>
            </a:r>
            <a:r>
              <a:rPr lang="en-US" sz="1800" dirty="0">
                <a:solidFill>
                  <a:srgbClr val="839496"/>
                </a:solidFill>
                <a:latin typeface="Menlo"/>
                <a:ea typeface="Menlo"/>
                <a:cs typeface="Menlo"/>
              </a:rPr>
              <a:t>))</a:t>
            </a:r>
            <a:endParaRPr lang="en-US" dirty="0"/>
          </a:p>
        </p:txBody>
      </p:sp>
    </p:spTree>
    <p:extLst>
      <p:ext uri="{BB962C8B-B14F-4D97-AF65-F5344CB8AC3E}">
        <p14:creationId xmlns:p14="http://schemas.microsoft.com/office/powerpoint/2010/main" val="24822882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sz="2800" dirty="0" smtClean="0"/>
              <a:t>Why is ‘</a:t>
            </a:r>
            <a:r>
              <a:rPr lang="en-US" sz="2800" dirty="0" err="1" smtClean="0"/>
              <a:t>return_value</a:t>
            </a:r>
            <a:r>
              <a:rPr lang="en-US" sz="2800" dirty="0" smtClean="0"/>
              <a:t>’ Is used in our mock?</a:t>
            </a:r>
            <a:endParaRPr lang="en-US" sz="2800" dirty="0"/>
          </a:p>
        </p:txBody>
      </p:sp>
      <p:sp>
        <p:nvSpPr>
          <p:cNvPr id="3" name="Content Placeholder 2"/>
          <p:cNvSpPr>
            <a:spLocks noGrp="1"/>
          </p:cNvSpPr>
          <p:nvPr>
            <p:ph sz="quarter" idx="13"/>
          </p:nvPr>
        </p:nvSpPr>
        <p:spPr>
          <a:xfrm>
            <a:off x="609600" y="990600"/>
            <a:ext cx="7924800" cy="5194300"/>
          </a:xfrm>
        </p:spPr>
        <p:txBody>
          <a:bodyPr/>
          <a:lstStyle/>
          <a:p>
            <a:r>
              <a:rPr lang="en-US" dirty="0" smtClean="0"/>
              <a:t>If we use </a:t>
            </a:r>
            <a:r>
              <a:rPr lang="en-US" b="1" i="1" dirty="0" err="1" smtClean="0">
                <a:solidFill>
                  <a:schemeClr val="tx1">
                    <a:lumMod val="65000"/>
                  </a:schemeClr>
                </a:solidFill>
              </a:rPr>
              <a:t>mocked_method</a:t>
            </a:r>
            <a:r>
              <a:rPr lang="en-US" b="1" i="1" dirty="0" smtClean="0">
                <a:solidFill>
                  <a:schemeClr val="tx1">
                    <a:lumMod val="65000"/>
                  </a:schemeClr>
                </a:solidFill>
              </a:rPr>
              <a:t>(‘some argument’) </a:t>
            </a:r>
            <a:r>
              <a:rPr lang="en-US" dirty="0" smtClean="0"/>
              <a:t>then the internal reference counter for our mocked function </a:t>
            </a:r>
            <a:r>
              <a:rPr lang="en-US" b="1" i="1" dirty="0" err="1" smtClean="0">
                <a:solidFill>
                  <a:srgbClr val="A6A6A6"/>
                </a:solidFill>
              </a:rPr>
              <a:t>re.compile</a:t>
            </a:r>
            <a:r>
              <a:rPr lang="en-US" dirty="0"/>
              <a:t> </a:t>
            </a:r>
            <a:r>
              <a:rPr lang="en-US" dirty="0" smtClean="0"/>
              <a:t>increasing the call counter by 1.  While using </a:t>
            </a:r>
            <a:r>
              <a:rPr lang="en-US" b="1" i="1" dirty="0" err="1" smtClean="0">
                <a:solidFill>
                  <a:srgbClr val="A6A6A6"/>
                </a:solidFill>
              </a:rPr>
              <a:t>mocked_method</a:t>
            </a:r>
            <a:r>
              <a:rPr lang="en-US" b="1" i="1" dirty="0" smtClean="0">
                <a:solidFill>
                  <a:srgbClr val="A6A6A6"/>
                </a:solidFill>
              </a:rPr>
              <a:t>(‘some argument’)</a:t>
            </a:r>
            <a:r>
              <a:rPr lang="en-US" dirty="0" smtClean="0"/>
              <a:t> in our tests maybe ok in some situations, it wouldn’t work for us because we are using </a:t>
            </a:r>
            <a:r>
              <a:rPr lang="en-US" b="1" i="1" dirty="0" smtClean="0">
                <a:solidFill>
                  <a:srgbClr val="A6A6A6"/>
                </a:solidFill>
              </a:rPr>
              <a:t>‘</a:t>
            </a:r>
            <a:r>
              <a:rPr lang="en-US" b="1" i="1" dirty="0" err="1" smtClean="0">
                <a:solidFill>
                  <a:srgbClr val="A6A6A6"/>
                </a:solidFill>
              </a:rPr>
              <a:t>mocked_method.assert_called_once_with</a:t>
            </a:r>
            <a:r>
              <a:rPr lang="en-US" b="1" i="1" dirty="0" smtClean="0">
                <a:solidFill>
                  <a:srgbClr val="A6A6A6"/>
                </a:solidFill>
              </a:rPr>
              <a:t>(….)</a:t>
            </a:r>
            <a:r>
              <a:rPr lang="en-US" dirty="0" smtClean="0"/>
              <a:t> defined later in our test.  Our assertion </a:t>
            </a:r>
            <a:r>
              <a:rPr lang="en-US" b="1" i="1" dirty="0" smtClean="0">
                <a:solidFill>
                  <a:srgbClr val="A6A6A6"/>
                </a:solidFill>
              </a:rPr>
              <a:t>‘</a:t>
            </a:r>
            <a:r>
              <a:rPr lang="en-US" b="1" i="1" dirty="0" err="1" smtClean="0">
                <a:solidFill>
                  <a:srgbClr val="A6A6A6"/>
                </a:solidFill>
              </a:rPr>
              <a:t>mocked_method.assert_called_once_with</a:t>
            </a:r>
            <a:r>
              <a:rPr lang="en-US" b="1" i="1" dirty="0" smtClean="0">
                <a:solidFill>
                  <a:srgbClr val="A6A6A6"/>
                </a:solidFill>
              </a:rPr>
              <a:t>(…) </a:t>
            </a:r>
            <a:r>
              <a:rPr lang="en-US" dirty="0" smtClean="0"/>
              <a:t>would fail.</a:t>
            </a:r>
            <a:endParaRPr lang="en-US" dirty="0"/>
          </a:p>
          <a:p>
            <a:r>
              <a:rPr lang="en-US" dirty="0" smtClean="0"/>
              <a:t>We use </a:t>
            </a:r>
            <a:r>
              <a:rPr lang="en-US" b="1" i="1" dirty="0" err="1" smtClean="0">
                <a:solidFill>
                  <a:srgbClr val="A6A6A6"/>
                </a:solidFill>
              </a:rPr>
              <a:t>mocked_method.return_value</a:t>
            </a:r>
            <a:r>
              <a:rPr lang="en-US" dirty="0" smtClean="0"/>
              <a:t> which simulates </a:t>
            </a:r>
            <a:r>
              <a:rPr lang="en-US" b="1" i="1" dirty="0" err="1" smtClean="0">
                <a:solidFill>
                  <a:srgbClr val="A6A6A6"/>
                </a:solidFill>
              </a:rPr>
              <a:t>mocked_method</a:t>
            </a:r>
            <a:r>
              <a:rPr lang="en-US" b="1" i="1" dirty="0" smtClean="0">
                <a:solidFill>
                  <a:srgbClr val="A6A6A6"/>
                </a:solidFill>
              </a:rPr>
              <a:t>() </a:t>
            </a:r>
            <a:r>
              <a:rPr lang="en-US" dirty="0" smtClean="0"/>
              <a:t>in our test but, it doesn’t increment the call counter.</a:t>
            </a:r>
          </a:p>
          <a:p>
            <a:r>
              <a:rPr lang="en-US" dirty="0" smtClean="0"/>
              <a:t>As an added bonus you can nest </a:t>
            </a:r>
            <a:r>
              <a:rPr lang="en-US" b="1" i="1" dirty="0" err="1" smtClean="0">
                <a:solidFill>
                  <a:srgbClr val="A6A6A6"/>
                </a:solidFill>
              </a:rPr>
              <a:t>return_value</a:t>
            </a:r>
            <a:r>
              <a:rPr lang="en-US" dirty="0" smtClean="0"/>
              <a:t> as many times as you want.  </a:t>
            </a:r>
          </a:p>
          <a:p>
            <a:r>
              <a:rPr lang="en-US" dirty="0" smtClean="0"/>
              <a:t>Just make sure that the lowest returns something that mimics the desired behavior. Otherwise, you will most likely get a confusing trace back.  This is because the value returned by the mocked method is actually a </a:t>
            </a:r>
            <a:r>
              <a:rPr lang="en-US" b="1" i="1" dirty="0" err="1" smtClean="0">
                <a:solidFill>
                  <a:srgbClr val="A6A6A6"/>
                </a:solidFill>
              </a:rPr>
              <a:t>MagicMock</a:t>
            </a:r>
            <a:r>
              <a:rPr lang="en-US" dirty="0" smtClean="0">
                <a:solidFill>
                  <a:srgbClr val="A6A6A6"/>
                </a:solidFill>
              </a:rPr>
              <a:t> </a:t>
            </a:r>
            <a:r>
              <a:rPr lang="en-US" dirty="0" smtClean="0"/>
              <a:t>object.</a:t>
            </a:r>
          </a:p>
          <a:p>
            <a:endParaRPr lang="en-US" dirty="0"/>
          </a:p>
        </p:txBody>
      </p:sp>
    </p:spTree>
    <p:extLst>
      <p:ext uri="{BB962C8B-B14F-4D97-AF65-F5344CB8AC3E}">
        <p14:creationId xmlns:p14="http://schemas.microsoft.com/office/powerpoint/2010/main" val="4139105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28662"/>
          </a:xfrm>
        </p:spPr>
        <p:txBody>
          <a:bodyPr/>
          <a:lstStyle/>
          <a:p>
            <a:r>
              <a:rPr lang="en-US" sz="2400" dirty="0" smtClean="0"/>
              <a:t>FAILING assertion using mock without a return value on </a:t>
            </a:r>
            <a:r>
              <a:rPr lang="en-US" sz="2400" dirty="0" err="1" smtClean="0"/>
              <a:t>matcher.groups</a:t>
            </a:r>
            <a:r>
              <a:rPr lang="en-US" sz="2400" dirty="0" smtClean="0"/>
              <a:t>()</a:t>
            </a:r>
            <a:endParaRPr lang="en-US" sz="2400" dirty="0"/>
          </a:p>
        </p:txBody>
      </p:sp>
      <p:sp>
        <p:nvSpPr>
          <p:cNvPr id="3" name="Content Placeholder 2"/>
          <p:cNvSpPr>
            <a:spLocks noGrp="1"/>
          </p:cNvSpPr>
          <p:nvPr>
            <p:ph sz="quarter" idx="13"/>
          </p:nvPr>
        </p:nvSpPr>
        <p:spPr>
          <a:xfrm>
            <a:off x="609600" y="1219200"/>
            <a:ext cx="7924800" cy="4495800"/>
          </a:xfrm>
        </p:spPr>
        <p:txBody>
          <a:bodyPr>
            <a:normAutofit fontScale="55000" lnSpcReduction="20000"/>
          </a:bodyPr>
          <a:lstStyle/>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ERROR: </a:t>
            </a:r>
            <a:r>
              <a:rPr lang="en-US" sz="1800" dirty="0" err="1">
                <a:solidFill>
                  <a:srgbClr val="839496"/>
                </a:solidFill>
                <a:latin typeface="Menlo"/>
                <a:ea typeface="Menlo"/>
                <a:cs typeface="Menlo"/>
              </a:rPr>
              <a:t>to_maj_min_patch</a:t>
            </a:r>
            <a:r>
              <a:rPr lang="en-US" sz="1800" dirty="0">
                <a:solidFill>
                  <a:srgbClr val="839496"/>
                </a:solidFill>
                <a:latin typeface="Menlo"/>
                <a:ea typeface="Menlo"/>
                <a:cs typeface="Menlo"/>
              </a:rPr>
              <a:t> uses re to return a (major, minor, patch) tuple.</a:t>
            </a:r>
          </a:p>
          <a:p>
            <a:pPr marL="0" indent="0">
              <a:buNone/>
            </a:pP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Traceback</a:t>
            </a:r>
            <a:r>
              <a:rPr lang="en-US" sz="1800" dirty="0">
                <a:solidFill>
                  <a:srgbClr val="839496"/>
                </a:solidFill>
                <a:latin typeface="Menlo"/>
                <a:ea typeface="Menlo"/>
                <a:cs typeface="Menlo"/>
              </a:rPr>
              <a:t> (most recent call last):</a:t>
            </a:r>
          </a:p>
          <a:p>
            <a:pPr marL="0" indent="0">
              <a:buNone/>
            </a:pPr>
            <a:r>
              <a:rPr lang="en-US" sz="1800" dirty="0">
                <a:solidFill>
                  <a:srgbClr val="839496"/>
                </a:solidFill>
                <a:latin typeface="Menlo"/>
                <a:ea typeface="Menlo"/>
                <a:cs typeface="Menlo"/>
              </a:rPr>
              <a:t>  File "/Users/</a:t>
            </a:r>
            <a:r>
              <a:rPr lang="en-US" sz="1800" dirty="0" err="1">
                <a:solidFill>
                  <a:srgbClr val="839496"/>
                </a:solidFill>
                <a:latin typeface="Menlo"/>
                <a:ea typeface="Menlo"/>
                <a:cs typeface="Menlo"/>
              </a:rPr>
              <a:t>CLane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virtualenvs</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pysemantic</a:t>
            </a:r>
            <a:r>
              <a:rPr lang="en-US" sz="1800" dirty="0">
                <a:solidFill>
                  <a:srgbClr val="839496"/>
                </a:solidFill>
                <a:latin typeface="Menlo"/>
                <a:ea typeface="Menlo"/>
                <a:cs typeface="Menlo"/>
              </a:rPr>
              <a:t>/lib/python2.7/site-packages/nose/</a:t>
            </a:r>
            <a:r>
              <a:rPr lang="en-US" sz="1800" dirty="0" err="1">
                <a:solidFill>
                  <a:srgbClr val="839496"/>
                </a:solidFill>
                <a:latin typeface="Menlo"/>
                <a:ea typeface="Menlo"/>
                <a:cs typeface="Menlo"/>
              </a:rPr>
              <a:t>case.py</a:t>
            </a:r>
            <a:r>
              <a:rPr lang="en-US" sz="1800" dirty="0">
                <a:solidFill>
                  <a:srgbClr val="839496"/>
                </a:solidFill>
                <a:latin typeface="Menlo"/>
                <a:ea typeface="Menlo"/>
                <a:cs typeface="Menlo"/>
              </a:rPr>
              <a:t>", line 197, in </a:t>
            </a:r>
            <a:r>
              <a:rPr lang="en-US" sz="1800" dirty="0" err="1">
                <a:solidFill>
                  <a:srgbClr val="839496"/>
                </a:solidFill>
                <a:latin typeface="Menlo"/>
                <a:ea typeface="Menlo"/>
                <a:cs typeface="Menlo"/>
              </a:rPr>
              <a:t>runTest</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self.test</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self.arg</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  File "/Users/</a:t>
            </a:r>
            <a:r>
              <a:rPr lang="en-US" sz="1800" dirty="0" err="1">
                <a:solidFill>
                  <a:srgbClr val="839496"/>
                </a:solidFill>
                <a:latin typeface="Menlo"/>
                <a:ea typeface="Menlo"/>
                <a:cs typeface="Menlo"/>
              </a:rPr>
              <a:t>CLane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virtualenvs</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pysemantic</a:t>
            </a:r>
            <a:r>
              <a:rPr lang="en-US" sz="1800" dirty="0">
                <a:solidFill>
                  <a:srgbClr val="839496"/>
                </a:solidFill>
                <a:latin typeface="Menlo"/>
                <a:ea typeface="Menlo"/>
                <a:cs typeface="Menlo"/>
              </a:rPr>
              <a:t>/lib/python2.7/site-packages/mock/</a:t>
            </a:r>
            <a:r>
              <a:rPr lang="en-US" sz="1800" dirty="0" err="1">
                <a:solidFill>
                  <a:srgbClr val="839496"/>
                </a:solidFill>
                <a:latin typeface="Menlo"/>
                <a:ea typeface="Menlo"/>
                <a:cs typeface="Menlo"/>
              </a:rPr>
              <a:t>mock.py</a:t>
            </a:r>
            <a:r>
              <a:rPr lang="en-US" sz="1800" dirty="0">
                <a:solidFill>
                  <a:srgbClr val="839496"/>
                </a:solidFill>
                <a:latin typeface="Menlo"/>
                <a:ea typeface="Menlo"/>
                <a:cs typeface="Menlo"/>
              </a:rPr>
              <a:t>", line 1305, in patched</a:t>
            </a:r>
          </a:p>
          <a:p>
            <a:pPr marL="0" indent="0">
              <a:buNone/>
            </a:pPr>
            <a:r>
              <a:rPr lang="en-US" sz="1800" dirty="0">
                <a:solidFill>
                  <a:srgbClr val="839496"/>
                </a:solidFill>
                <a:latin typeface="Menlo"/>
                <a:ea typeface="Menlo"/>
                <a:cs typeface="Menlo"/>
              </a:rPr>
              <a:t>    return </a:t>
            </a:r>
            <a:r>
              <a:rPr lang="en-US" sz="1800" dirty="0" err="1">
                <a:solidFill>
                  <a:srgbClr val="839496"/>
                </a:solidFill>
                <a:latin typeface="Menlo"/>
                <a:ea typeface="Menlo"/>
                <a:cs typeface="Menlo"/>
              </a:rPr>
              <a:t>func</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args</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keywargs</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  File "/Users/</a:t>
            </a:r>
            <a:r>
              <a:rPr lang="en-US" sz="1800" dirty="0" err="1">
                <a:solidFill>
                  <a:srgbClr val="839496"/>
                </a:solidFill>
                <a:latin typeface="Menlo"/>
                <a:ea typeface="Menlo"/>
                <a:cs typeface="Menlo"/>
              </a:rPr>
              <a:t>CLane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prj</a:t>
            </a:r>
            <a:r>
              <a:rPr lang="en-US" sz="1800" dirty="0">
                <a:solidFill>
                  <a:srgbClr val="839496"/>
                </a:solidFill>
                <a:latin typeface="Menlo"/>
                <a:ea typeface="Menlo"/>
                <a:cs typeface="Menlo"/>
              </a:rPr>
              <a:t>/home/python-semantic/</a:t>
            </a: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/tests/unit/</a:t>
            </a:r>
            <a:r>
              <a:rPr lang="en-US" sz="1800" dirty="0" err="1">
                <a:solidFill>
                  <a:srgbClr val="839496"/>
                </a:solidFill>
                <a:latin typeface="Menlo"/>
                <a:ea typeface="Menlo"/>
                <a:cs typeface="Menlo"/>
              </a:rPr>
              <a:t>TestVersion.py</a:t>
            </a:r>
            <a:r>
              <a:rPr lang="en-US" sz="1800" dirty="0">
                <a:solidFill>
                  <a:srgbClr val="839496"/>
                </a:solidFill>
                <a:latin typeface="Menlo"/>
                <a:ea typeface="Menlo"/>
                <a:cs typeface="Menlo"/>
              </a:rPr>
              <a:t>", line 123, in </a:t>
            </a:r>
            <a:r>
              <a:rPr lang="en-US" sz="1800" dirty="0" err="1">
                <a:solidFill>
                  <a:srgbClr val="839496"/>
                </a:solidFill>
                <a:latin typeface="Menlo"/>
                <a:ea typeface="Menlo"/>
                <a:cs typeface="Menlo"/>
              </a:rPr>
              <a:t>test_to_maj_min_patch_invokes_re_module_methods</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inst</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semantic.Version</a:t>
            </a:r>
            <a:r>
              <a:rPr lang="en-US" sz="1800" dirty="0">
                <a:solidFill>
                  <a:srgbClr val="839496"/>
                </a:solidFill>
                <a:latin typeface="Menlo"/>
                <a:ea typeface="Menlo"/>
                <a:cs typeface="Menlo"/>
              </a:rPr>
              <a:t>('1.2.3')</a:t>
            </a:r>
          </a:p>
          <a:p>
            <a:pPr marL="0" indent="0">
              <a:buNone/>
            </a:pPr>
            <a:r>
              <a:rPr lang="en-US" sz="1800" dirty="0">
                <a:solidFill>
                  <a:srgbClr val="839496"/>
                </a:solidFill>
                <a:latin typeface="Menlo"/>
                <a:ea typeface="Menlo"/>
                <a:cs typeface="Menlo"/>
              </a:rPr>
              <a:t>  File "/Users/</a:t>
            </a:r>
            <a:r>
              <a:rPr lang="en-US" sz="1800" dirty="0" err="1">
                <a:solidFill>
                  <a:srgbClr val="839496"/>
                </a:solidFill>
                <a:latin typeface="Menlo"/>
                <a:ea typeface="Menlo"/>
                <a:cs typeface="Menlo"/>
              </a:rPr>
              <a:t>CLane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prj</a:t>
            </a:r>
            <a:r>
              <a:rPr lang="en-US" sz="1800" dirty="0">
                <a:solidFill>
                  <a:srgbClr val="839496"/>
                </a:solidFill>
                <a:latin typeface="Menlo"/>
                <a:ea typeface="Menlo"/>
                <a:cs typeface="Menlo"/>
              </a:rPr>
              <a:t>/home/python-semantic/</a:t>
            </a: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line 11, in __</a:t>
            </a:r>
            <a:r>
              <a:rPr lang="en-US" sz="1800" dirty="0" err="1">
                <a:solidFill>
                  <a:srgbClr val="839496"/>
                </a:solidFill>
                <a:latin typeface="Menlo"/>
                <a:ea typeface="Menlo"/>
                <a:cs typeface="Menlo"/>
              </a:rPr>
              <a:t>init</a:t>
            </a:r>
            <a:r>
              <a:rPr lang="en-US" sz="1800" dirty="0">
                <a:solidFill>
                  <a:srgbClr val="839496"/>
                </a:solidFill>
                <a:latin typeface="Menlo"/>
                <a:ea typeface="Menlo"/>
                <a:cs typeface="Menlo"/>
              </a:rPr>
              <a:t>__</a:t>
            </a: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self._major</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self._minor</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self._patch</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self.to_maj_min_patch</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version_str</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  File "/Users/</a:t>
            </a:r>
            <a:r>
              <a:rPr lang="en-US" sz="1800" dirty="0" err="1">
                <a:solidFill>
                  <a:srgbClr val="839496"/>
                </a:solidFill>
                <a:latin typeface="Menlo"/>
                <a:ea typeface="Menlo"/>
                <a:cs typeface="Menlo"/>
              </a:rPr>
              <a:t>CLane</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prj</a:t>
            </a:r>
            <a:r>
              <a:rPr lang="en-US" sz="1800" dirty="0">
                <a:solidFill>
                  <a:srgbClr val="839496"/>
                </a:solidFill>
                <a:latin typeface="Menlo"/>
                <a:ea typeface="Menlo"/>
                <a:cs typeface="Menlo"/>
              </a:rPr>
              <a:t>/home/python-semantic/</a:t>
            </a: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line 51, in </a:t>
            </a:r>
            <a:r>
              <a:rPr lang="en-US" sz="1800" dirty="0" err="1">
                <a:solidFill>
                  <a:srgbClr val="839496"/>
                </a:solidFill>
                <a:latin typeface="Menlo"/>
                <a:ea typeface="Menlo"/>
                <a:cs typeface="Menlo"/>
              </a:rPr>
              <a:t>to_maj_min_patch</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major, minor, patch = </a:t>
            </a:r>
            <a:r>
              <a:rPr lang="en-US" sz="1800" dirty="0" err="1">
                <a:solidFill>
                  <a:srgbClr val="839496"/>
                </a:solidFill>
                <a:latin typeface="Menlo"/>
                <a:ea typeface="Menlo"/>
                <a:cs typeface="Menlo"/>
              </a:rPr>
              <a:t>matcher.groups</a:t>
            </a: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ValueError</a:t>
            </a:r>
            <a:r>
              <a:rPr lang="en-US" sz="1800" dirty="0">
                <a:solidFill>
                  <a:srgbClr val="839496"/>
                </a:solidFill>
                <a:latin typeface="Menlo"/>
                <a:ea typeface="Menlo"/>
                <a:cs typeface="Menlo"/>
              </a:rPr>
              <a:t>: need more than 0 values to unpack</a:t>
            </a:r>
          </a:p>
          <a:p>
            <a:pPr marL="0" indent="0">
              <a:buNone/>
            </a:pP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Ran 11 tests in 0.007s</a:t>
            </a:r>
            <a:endParaRPr lang="en-US" dirty="0"/>
          </a:p>
        </p:txBody>
      </p:sp>
    </p:spTree>
    <p:extLst>
      <p:ext uri="{BB962C8B-B14F-4D97-AF65-F5344CB8AC3E}">
        <p14:creationId xmlns:p14="http://schemas.microsoft.com/office/powerpoint/2010/main" val="1199172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50862"/>
          </a:xfrm>
        </p:spPr>
        <p:txBody>
          <a:bodyPr/>
          <a:lstStyle/>
          <a:p>
            <a:r>
              <a:rPr lang="en-US" dirty="0" smtClean="0"/>
              <a:t>Found a bug!</a:t>
            </a:r>
            <a:endParaRPr lang="en-US" dirty="0"/>
          </a:p>
        </p:txBody>
      </p:sp>
      <p:sp>
        <p:nvSpPr>
          <p:cNvPr id="3" name="Content Placeholder 2"/>
          <p:cNvSpPr>
            <a:spLocks noGrp="1"/>
          </p:cNvSpPr>
          <p:nvPr>
            <p:ph sz="quarter" idx="13"/>
          </p:nvPr>
        </p:nvSpPr>
        <p:spPr>
          <a:xfrm>
            <a:off x="609600" y="1054100"/>
            <a:ext cx="7924800" cy="4660900"/>
          </a:xfrm>
        </p:spPr>
        <p:txBody>
          <a:bodyPr>
            <a:normAutofit fontScale="77500" lnSpcReduction="20000"/>
          </a:bodyPr>
          <a:lstStyle/>
          <a:p>
            <a:pPr marL="0" indent="0">
              <a:buNone/>
            </a:pPr>
            <a:r>
              <a:rPr lang="en-US" sz="1800" dirty="0">
                <a:solidFill>
                  <a:srgbClr val="839496"/>
                </a:solidFill>
                <a:latin typeface="Menlo"/>
                <a:ea typeface="Menlo"/>
                <a:cs typeface="Menlo"/>
              </a:rPr>
              <a:t> 166     </a:t>
            </a:r>
            <a:r>
              <a:rPr lang="en-US" sz="1800" dirty="0">
                <a:solidFill>
                  <a:srgbClr val="DD4F32"/>
                </a:solidFill>
                <a:latin typeface="Menlo"/>
                <a:ea typeface="Menlo"/>
                <a:cs typeface="Menlo"/>
              </a:rPr>
              <a:t>@</a:t>
            </a:r>
            <a:r>
              <a:rPr lang="en-US" sz="1800" dirty="0" err="1">
                <a:solidFill>
                  <a:srgbClr val="7349FF"/>
                </a:solidFill>
                <a:latin typeface="Menlo"/>
                <a:ea typeface="Menlo"/>
                <a:cs typeface="Menlo"/>
              </a:rPr>
              <a:t>parameterized.expand</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167         </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168         </a:t>
            </a:r>
            <a:r>
              <a:rPr lang="en-US" sz="1800" dirty="0">
                <a:solidFill>
                  <a:srgbClr val="46C8D5"/>
                </a:solidFill>
                <a:latin typeface="Menlo"/>
                <a:ea typeface="Menlo"/>
                <a:cs typeface="Menlo"/>
              </a:rPr>
              <a:t>'</a:t>
            </a:r>
            <a:r>
              <a:rPr lang="en-US" sz="1800" dirty="0" err="1">
                <a:solidFill>
                  <a:srgbClr val="46C8D5"/>
                </a:solidFill>
                <a:latin typeface="Menlo"/>
                <a:ea typeface="Menlo"/>
                <a:cs typeface="Menlo"/>
              </a:rPr>
              <a:t>a.b.c</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169         </a:t>
            </a:r>
            <a:r>
              <a:rPr lang="en-US" sz="1800" dirty="0">
                <a:solidFill>
                  <a:srgbClr val="46C8D5"/>
                </a:solidFill>
                <a:latin typeface="Menlo"/>
                <a:ea typeface="Menlo"/>
                <a:cs typeface="Menlo"/>
              </a:rPr>
              <a:t>'4.5.6.7'</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170     ])                                                                          </a:t>
            </a:r>
          </a:p>
          <a:p>
            <a:pPr marL="0" indent="0">
              <a:buNone/>
            </a:pPr>
            <a:r>
              <a:rPr lang="en-US" sz="1800" dirty="0">
                <a:solidFill>
                  <a:srgbClr val="839496"/>
                </a:solidFill>
                <a:latin typeface="Menlo"/>
                <a:ea typeface="Menlo"/>
                <a:cs typeface="Menlo"/>
              </a:rPr>
              <a:t>  171     </a:t>
            </a:r>
            <a:r>
              <a:rPr lang="en-US" sz="1800" dirty="0">
                <a:solidFill>
                  <a:srgbClr val="DD4F32"/>
                </a:solidFill>
                <a:latin typeface="Menlo"/>
                <a:ea typeface="Menlo"/>
                <a:cs typeface="Menlo"/>
              </a:rPr>
              <a:t>@</a:t>
            </a:r>
            <a:r>
              <a:rPr lang="en-US" sz="1800" dirty="0" err="1">
                <a:solidFill>
                  <a:srgbClr val="7349FF"/>
                </a:solidFill>
                <a:latin typeface="Menlo"/>
                <a:ea typeface="Menlo"/>
                <a:cs typeface="Menlo"/>
              </a:rPr>
              <a:t>nt.raises</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semantic.InvalidVersion</a:t>
            </a:r>
            <a:r>
              <a:rPr lang="en-US" sz="1800" dirty="0">
                <a:solidFill>
                  <a:srgbClr val="839496"/>
                </a:solidFill>
                <a:latin typeface="Menlo"/>
                <a:ea typeface="Menlo"/>
                <a:cs typeface="Menlo"/>
              </a:rPr>
              <a:t>)                                         </a:t>
            </a:r>
          </a:p>
          <a:p>
            <a:pPr marL="0" indent="0">
              <a:buNone/>
            </a:pPr>
            <a:r>
              <a:rPr lang="en-US" sz="1800" dirty="0">
                <a:solidFill>
                  <a:srgbClr val="DD4F32"/>
                </a:solidFill>
                <a:latin typeface="Menlo"/>
                <a:ea typeface="Menlo"/>
                <a:cs typeface="Menlo"/>
              </a:rPr>
              <a:t>S&gt;</a:t>
            </a:r>
            <a:r>
              <a:rPr lang="en-US" sz="1800" dirty="0">
                <a:solidFill>
                  <a:srgbClr val="839496"/>
                </a:solidFill>
                <a:latin typeface="Menlo"/>
                <a:ea typeface="Menlo"/>
                <a:cs typeface="Menlo"/>
              </a:rPr>
              <a:t>172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test_to_maj_min_patch_returns_raises_InvalidVersion</a:t>
            </a:r>
            <a:r>
              <a:rPr lang="en-US" sz="1800" dirty="0">
                <a:solidFill>
                  <a:srgbClr val="839496"/>
                </a:solidFill>
                <a:latin typeface="Menlo"/>
                <a:ea typeface="Menlo"/>
                <a:cs typeface="Menlo"/>
              </a:rPr>
              <a:t>(self, </a:t>
            </a:r>
            <a:r>
              <a:rPr lang="en-US" sz="1800" dirty="0" err="1">
                <a:solidFill>
                  <a:srgbClr val="839496"/>
                </a:solidFill>
                <a:latin typeface="Menlo"/>
                <a:ea typeface="Menlo"/>
                <a:cs typeface="Menlo"/>
              </a:rPr>
              <a:t>invalid_versi</a:t>
            </a:r>
            <a:r>
              <a:rPr lang="en-US" sz="1800" u="sng" dirty="0" err="1">
                <a:solidFill>
                  <a:srgbClr val="839496"/>
                </a:solidFill>
                <a:latin typeface="Menlo"/>
                <a:ea typeface="Menlo"/>
                <a:cs typeface="Menlo"/>
              </a:rPr>
              <a:t>o</a:t>
            </a:r>
            <a:r>
              <a:rPr lang="en-US" sz="1800" dirty="0" err="1">
                <a:solidFill>
                  <a:srgbClr val="839496"/>
                </a:solidFill>
                <a:latin typeface="Menlo"/>
                <a:ea typeface="Menlo"/>
                <a:cs typeface="Menlo"/>
              </a:rPr>
              <a:t>n</a:t>
            </a:r>
            <a:r>
              <a:rPr lang="en-US" sz="1800" dirty="0">
                <a:solidFill>
                  <a:srgbClr val="839496"/>
                </a:solidFill>
                <a:latin typeface="Menlo"/>
                <a:ea typeface="Menlo"/>
                <a:cs typeface="Menlo"/>
              </a:rPr>
              <a:t>):</a:t>
            </a:r>
          </a:p>
          <a:p>
            <a:pPr marL="0" indent="0">
              <a:buNone/>
            </a:pPr>
            <a:r>
              <a:rPr lang="en-US" sz="1800" dirty="0">
                <a:solidFill>
                  <a:srgbClr val="999900"/>
                </a:solidFill>
                <a:latin typeface="Menlo"/>
                <a:ea typeface="Menlo"/>
                <a:cs typeface="Menlo"/>
              </a:rPr>
              <a:t>~ </a:t>
            </a:r>
            <a:r>
              <a:rPr lang="en-US" sz="1800" dirty="0">
                <a:solidFill>
                  <a:srgbClr val="839496"/>
                </a:solidFill>
                <a:latin typeface="Menlo"/>
                <a:ea typeface="Menlo"/>
                <a:cs typeface="Menlo"/>
              </a:rPr>
              <a:t>173         # yes, this is a valid version, but because our constructor calls       </a:t>
            </a:r>
          </a:p>
          <a:p>
            <a:pPr marL="0" indent="0">
              <a:buNone/>
            </a:pPr>
            <a:r>
              <a:rPr lang="en-US" sz="1800" dirty="0">
                <a:solidFill>
                  <a:srgbClr val="999900"/>
                </a:solidFill>
                <a:latin typeface="Menlo"/>
                <a:ea typeface="Menlo"/>
                <a:cs typeface="Menlo"/>
              </a:rPr>
              <a:t>~ </a:t>
            </a:r>
            <a:r>
              <a:rPr lang="en-US" sz="1800" dirty="0">
                <a:solidFill>
                  <a:srgbClr val="839496"/>
                </a:solidFill>
                <a:latin typeface="Menlo"/>
                <a:ea typeface="Menlo"/>
                <a:cs typeface="Menlo"/>
              </a:rPr>
              <a:t>174         # </a:t>
            </a:r>
            <a:r>
              <a:rPr lang="en-US" sz="1800" dirty="0" err="1">
                <a:solidFill>
                  <a:srgbClr val="839496"/>
                </a:solidFill>
                <a:latin typeface="Menlo"/>
                <a:ea typeface="Menlo"/>
                <a:cs typeface="Menlo"/>
              </a:rPr>
              <a:t>to_maj_min_patch</a:t>
            </a:r>
            <a:r>
              <a:rPr lang="en-US" sz="1800" dirty="0">
                <a:solidFill>
                  <a:srgbClr val="839496"/>
                </a:solidFill>
                <a:latin typeface="Menlo"/>
                <a:ea typeface="Menlo"/>
                <a:cs typeface="Menlo"/>
              </a:rPr>
              <a:t>, we require a instance first.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175         </a:t>
            </a:r>
            <a:r>
              <a:rPr lang="en-US" sz="1800" dirty="0" err="1">
                <a:solidFill>
                  <a:srgbClr val="839496"/>
                </a:solidFill>
                <a:latin typeface="Menlo"/>
                <a:ea typeface="Menlo"/>
                <a:cs typeface="Menlo"/>
              </a:rPr>
              <a:t>inst</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semantic.Version</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'4.5.6'</a:t>
            </a:r>
            <a:r>
              <a:rPr lang="en-US" sz="1800" dirty="0">
                <a:solidFill>
                  <a:srgbClr val="839496"/>
                </a:solidFill>
                <a:latin typeface="Menlo"/>
                <a:ea typeface="Menlo"/>
                <a:cs typeface="Menlo"/>
              </a:rPr>
              <a:t>)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176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177         # This is where we expect our invalid version to be raised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178         </a:t>
            </a:r>
            <a:r>
              <a:rPr lang="en-US" sz="1800" dirty="0" err="1">
                <a:solidFill>
                  <a:srgbClr val="839496"/>
                </a:solidFill>
                <a:latin typeface="Menlo"/>
                <a:ea typeface="Menlo"/>
                <a:cs typeface="Menlo"/>
              </a:rPr>
              <a:t>inst.to_maj_min_patch</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invalid_version</a:t>
            </a:r>
            <a:r>
              <a:rPr lang="en-US" sz="1800" dirty="0">
                <a:solidFill>
                  <a:srgbClr val="839496"/>
                </a:solidFill>
                <a:latin typeface="Menlo"/>
                <a:ea typeface="Menlo"/>
                <a:cs typeface="Menlo"/>
              </a:rPr>
              <a:t>)</a:t>
            </a:r>
            <a:endParaRPr lang="en-US" dirty="0"/>
          </a:p>
        </p:txBody>
      </p:sp>
    </p:spTree>
    <p:extLst>
      <p:ext uri="{BB962C8B-B14F-4D97-AF65-F5344CB8AC3E}">
        <p14:creationId xmlns:p14="http://schemas.microsoft.com/office/powerpoint/2010/main" val="14605187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 Unit test?</a:t>
            </a:r>
            <a:endParaRPr lang="en-US" dirty="0"/>
          </a:p>
        </p:txBody>
      </p:sp>
      <p:sp>
        <p:nvSpPr>
          <p:cNvPr id="2" name="Content Placeholder 1"/>
          <p:cNvSpPr>
            <a:spLocks noGrp="1"/>
          </p:cNvSpPr>
          <p:nvPr>
            <p:ph sz="quarter" idx="13"/>
          </p:nvPr>
        </p:nvSpPr>
        <p:spPr/>
        <p:txBody>
          <a:bodyPr/>
          <a:lstStyle/>
          <a:p>
            <a:pPr marL="45720" indent="0">
              <a:buNone/>
            </a:pPr>
            <a:r>
              <a:rPr lang="en-US" dirty="0" smtClean="0"/>
              <a:t>“Unit testing is a software development process in which the smallest testable parts of an application, called units, are individually and independently scrutinized for proper operation.”</a:t>
            </a:r>
          </a:p>
          <a:p>
            <a:pPr marL="45720" indent="0">
              <a:buNone/>
            </a:pPr>
            <a:endParaRPr lang="en-US" dirty="0"/>
          </a:p>
          <a:p>
            <a:pPr>
              <a:buFontTx/>
              <a:buChar char="-"/>
            </a:pPr>
            <a:r>
              <a:rPr lang="en-US" dirty="0" smtClean="0">
                <a:hlinkClick r:id="rId2"/>
              </a:rPr>
              <a:t>http</a:t>
            </a:r>
            <a:r>
              <a:rPr lang="en-US" dirty="0">
                <a:hlinkClick r:id="rId2"/>
              </a:rPr>
              <a:t>://searchsoftwarequality.techtarget.com/definition/unit-</a:t>
            </a:r>
            <a:r>
              <a:rPr lang="en-US" dirty="0" smtClean="0">
                <a:hlinkClick r:id="rId2"/>
              </a:rPr>
              <a:t>testing</a:t>
            </a:r>
            <a:endParaRPr lang="en-US" dirty="0" smtClean="0"/>
          </a:p>
          <a:p>
            <a:pPr>
              <a:buFontTx/>
              <a:buChar char="-"/>
            </a:pPr>
            <a:endParaRPr lang="en-US" dirty="0" smtClean="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1541868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dirty="0" smtClean="0"/>
              <a:t>FOUND A BUG!</a:t>
            </a:r>
            <a:endParaRPr lang="en-US" dirty="0"/>
          </a:p>
        </p:txBody>
      </p:sp>
      <p:sp>
        <p:nvSpPr>
          <p:cNvPr id="3" name="Content Placeholder 2"/>
          <p:cNvSpPr>
            <a:spLocks noGrp="1"/>
          </p:cNvSpPr>
          <p:nvPr>
            <p:ph sz="quarter" idx="13"/>
          </p:nvPr>
        </p:nvSpPr>
        <p:spPr>
          <a:xfrm>
            <a:off x="609600" y="1003300"/>
            <a:ext cx="7924800" cy="4711700"/>
          </a:xfrm>
        </p:spPr>
        <p:txBody>
          <a:bodyPr>
            <a:normAutofit fontScale="47500" lnSpcReduction="20000"/>
          </a:bodyPr>
          <a:lstStyle/>
          <a:p>
            <a:r>
              <a:rPr lang="en-US" dirty="0" smtClean="0"/>
              <a:t>Confirmation that the bug exists!</a:t>
            </a:r>
          </a:p>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nosetests</a:t>
            </a:r>
            <a:endParaRPr lang="en-US" sz="1800" dirty="0">
              <a:solidFill>
                <a:srgbClr val="839496"/>
              </a:solidFill>
              <a:latin typeface="Menlo"/>
              <a:ea typeface="Menlo"/>
              <a:cs typeface="Menlo"/>
            </a:endParaRPr>
          </a:p>
          <a:p>
            <a:pPr marL="0" indent="0">
              <a:buNone/>
            </a:pP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FAIL: pysemver.tests.unit.TestVersion:TestVersion.test_to_maj_min_patch_returns_raises_InvalidVersion_2_4_5_6_7</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b="1" dirty="0">
                <a:solidFill>
                  <a:srgbClr val="93A1A1"/>
                </a:solidFill>
                <a:latin typeface="Menlo"/>
                <a:ea typeface="Menlo"/>
                <a:cs typeface="Menlo"/>
              </a:rPr>
              <a:t>vim +197 /Users/</a:t>
            </a:r>
            <a:r>
              <a:rPr lang="en-US" sz="1800" b="1" dirty="0" err="1">
                <a:solidFill>
                  <a:srgbClr val="93A1A1"/>
                </a:solidFill>
                <a:latin typeface="Menlo"/>
                <a:ea typeface="Menlo"/>
                <a:cs typeface="Menlo"/>
              </a:rPr>
              <a:t>CLane</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virtualenvs</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pysemantic</a:t>
            </a:r>
            <a:r>
              <a:rPr lang="en-US" sz="1800" b="1" dirty="0">
                <a:solidFill>
                  <a:srgbClr val="93A1A1"/>
                </a:solidFill>
                <a:latin typeface="Menlo"/>
                <a:ea typeface="Menlo"/>
                <a:cs typeface="Menlo"/>
              </a:rPr>
              <a:t>/lib/python2.7/site-packages/nose/</a:t>
            </a:r>
            <a:r>
              <a:rPr lang="en-US" sz="1800" b="1" dirty="0" err="1">
                <a:solidFill>
                  <a:srgbClr val="93A1A1"/>
                </a:solidFill>
                <a:latin typeface="Menlo"/>
                <a:ea typeface="Menlo"/>
                <a:cs typeface="Menlo"/>
              </a:rPr>
              <a:t>case.py</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runTest</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self.test</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self.arg</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  </a:t>
            </a:r>
            <a:r>
              <a:rPr lang="en-US" sz="1800" b="1" dirty="0">
                <a:solidFill>
                  <a:srgbClr val="93A1A1"/>
                </a:solidFill>
                <a:latin typeface="Menlo"/>
                <a:ea typeface="Menlo"/>
                <a:cs typeface="Menlo"/>
              </a:rPr>
              <a:t>vim +365 /Users/</a:t>
            </a:r>
            <a:r>
              <a:rPr lang="en-US" sz="1800" b="1" dirty="0" err="1">
                <a:solidFill>
                  <a:srgbClr val="93A1A1"/>
                </a:solidFill>
                <a:latin typeface="Menlo"/>
                <a:ea typeface="Menlo"/>
                <a:cs typeface="Menlo"/>
              </a:rPr>
              <a:t>CLane</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virtualenvs</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pysemantic</a:t>
            </a:r>
            <a:r>
              <a:rPr lang="en-US" sz="1800" b="1" dirty="0">
                <a:solidFill>
                  <a:srgbClr val="93A1A1"/>
                </a:solidFill>
                <a:latin typeface="Menlo"/>
                <a:ea typeface="Menlo"/>
                <a:cs typeface="Menlo"/>
              </a:rPr>
              <a:t>/lib/python2.7/site-packages/</a:t>
            </a:r>
            <a:r>
              <a:rPr lang="en-US" sz="1800" b="1" dirty="0" err="1">
                <a:solidFill>
                  <a:srgbClr val="93A1A1"/>
                </a:solidFill>
                <a:latin typeface="Menlo"/>
                <a:ea typeface="Menlo"/>
                <a:cs typeface="Menlo"/>
              </a:rPr>
              <a:t>nose_parameterized</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parameterized.py</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standalone_func</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return </a:t>
            </a:r>
            <a:r>
              <a:rPr lang="en-US" sz="1800" dirty="0" err="1">
                <a:solidFill>
                  <a:srgbClr val="839496"/>
                </a:solidFill>
                <a:latin typeface="Menlo"/>
                <a:ea typeface="Menlo"/>
                <a:cs typeface="Menlo"/>
              </a:rPr>
              <a:t>func</a:t>
            </a:r>
            <a:r>
              <a:rPr lang="en-US" sz="1800" dirty="0">
                <a:solidFill>
                  <a:srgbClr val="839496"/>
                </a:solidFill>
                <a:latin typeface="Menlo"/>
                <a:ea typeface="Menlo"/>
                <a:cs typeface="Menlo"/>
              </a:rPr>
              <a:t>(*(a + </a:t>
            </a:r>
            <a:r>
              <a:rPr lang="en-US" sz="1800" dirty="0" err="1">
                <a:solidFill>
                  <a:srgbClr val="839496"/>
                </a:solidFill>
                <a:latin typeface="Menlo"/>
                <a:ea typeface="Menlo"/>
                <a:cs typeface="Menlo"/>
              </a:rPr>
              <a:t>p.args</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p.kwargs</a:t>
            </a: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  </a:t>
            </a:r>
            <a:r>
              <a:rPr lang="en-US" sz="1800" b="1" dirty="0">
                <a:solidFill>
                  <a:srgbClr val="93A1A1"/>
                </a:solidFill>
                <a:latin typeface="Menlo"/>
                <a:ea typeface="Menlo"/>
                <a:cs typeface="Menlo"/>
              </a:rPr>
              <a:t>vim +67  /Users/</a:t>
            </a:r>
            <a:r>
              <a:rPr lang="en-US" sz="1800" b="1" dirty="0" err="1">
                <a:solidFill>
                  <a:srgbClr val="93A1A1"/>
                </a:solidFill>
                <a:latin typeface="Menlo"/>
                <a:ea typeface="Menlo"/>
                <a:cs typeface="Menlo"/>
              </a:rPr>
              <a:t>CLane</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virtualenvs</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pysemantic</a:t>
            </a:r>
            <a:r>
              <a:rPr lang="en-US" sz="1800" b="1" dirty="0">
                <a:solidFill>
                  <a:srgbClr val="93A1A1"/>
                </a:solidFill>
                <a:latin typeface="Menlo"/>
                <a:ea typeface="Menlo"/>
                <a:cs typeface="Menlo"/>
              </a:rPr>
              <a:t>/lib/python2.7/site-packages/nose/tools/</a:t>
            </a:r>
            <a:r>
              <a:rPr lang="en-US" sz="1800" b="1" dirty="0" err="1">
                <a:solidFill>
                  <a:srgbClr val="93A1A1"/>
                </a:solidFill>
                <a:latin typeface="Menlo"/>
                <a:ea typeface="Menlo"/>
                <a:cs typeface="Menlo"/>
              </a:rPr>
              <a:t>nontrivial.py</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newfunc</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raise </a:t>
            </a:r>
            <a:r>
              <a:rPr lang="en-US" sz="1800" dirty="0" err="1">
                <a:solidFill>
                  <a:srgbClr val="839496"/>
                </a:solidFill>
                <a:latin typeface="Menlo"/>
                <a:ea typeface="Menlo"/>
                <a:cs typeface="Menlo"/>
              </a:rPr>
              <a:t>AssertionError</a:t>
            </a:r>
            <a:r>
              <a:rPr lang="en-US" sz="1800" dirty="0">
                <a:solidFill>
                  <a:srgbClr val="839496"/>
                </a:solidFill>
                <a:latin typeface="Menlo"/>
                <a:ea typeface="Menlo"/>
                <a:cs typeface="Menlo"/>
              </a:rPr>
              <a:t>(message)</a:t>
            </a:r>
          </a:p>
          <a:p>
            <a:pPr marL="0" indent="0">
              <a:buNone/>
            </a:pPr>
            <a:r>
              <a:rPr lang="en-US" sz="1800" dirty="0" err="1">
                <a:solidFill>
                  <a:srgbClr val="839496"/>
                </a:solidFill>
                <a:latin typeface="Menlo"/>
                <a:ea typeface="Menlo"/>
                <a:cs typeface="Menlo"/>
              </a:rPr>
              <a:t>AssertionError</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test_to_maj_min_patch_returns_raises_InvalidVersion</a:t>
            </a:r>
            <a:r>
              <a:rPr lang="en-US" sz="1800" dirty="0">
                <a:solidFill>
                  <a:srgbClr val="839496"/>
                </a:solidFill>
                <a:latin typeface="Menlo"/>
                <a:ea typeface="Menlo"/>
                <a:cs typeface="Menlo"/>
              </a:rPr>
              <a:t>() did not raise </a:t>
            </a:r>
            <a:r>
              <a:rPr lang="en-US" sz="1800" dirty="0" err="1">
                <a:solidFill>
                  <a:srgbClr val="839496"/>
                </a:solidFill>
                <a:latin typeface="Menlo"/>
                <a:ea typeface="Menlo"/>
                <a:cs typeface="Menlo"/>
              </a:rPr>
              <a:t>InvalidVersion</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Name                   </a:t>
            </a:r>
            <a:r>
              <a:rPr lang="en-US" sz="1800" dirty="0" err="1">
                <a:solidFill>
                  <a:srgbClr val="839496"/>
                </a:solidFill>
                <a:latin typeface="Menlo"/>
                <a:ea typeface="Menlo"/>
                <a:cs typeface="Menlo"/>
              </a:rPr>
              <a:t>Stmts</a:t>
            </a:r>
            <a:r>
              <a:rPr lang="en-US" sz="1800" dirty="0">
                <a:solidFill>
                  <a:srgbClr val="839496"/>
                </a:solidFill>
                <a:latin typeface="Menlo"/>
                <a:ea typeface="Menlo"/>
                <a:cs typeface="Menlo"/>
              </a:rPr>
              <a:t>   Miss Branch </a:t>
            </a:r>
            <a:r>
              <a:rPr lang="en-US" sz="1800" dirty="0" err="1">
                <a:solidFill>
                  <a:srgbClr val="839496"/>
                </a:solidFill>
                <a:latin typeface="Menlo"/>
                <a:ea typeface="Menlo"/>
                <a:cs typeface="Menlo"/>
              </a:rPr>
              <a:t>BrPart</a:t>
            </a:r>
            <a:r>
              <a:rPr lang="en-US" sz="1800" dirty="0">
                <a:solidFill>
                  <a:srgbClr val="839496"/>
                </a:solidFill>
                <a:latin typeface="Menlo"/>
                <a:ea typeface="Menlo"/>
                <a:cs typeface="Menlo"/>
              </a:rPr>
              <a:t>  Cover   Missing</a:t>
            </a:r>
            <a:r>
              <a:rPr lang="en-US" sz="1800" b="1" dirty="0">
                <a:solidFill>
                  <a:srgbClr val="93A1A1"/>
                </a:solidFill>
                <a:latin typeface="Menlo"/>
                <a:ea typeface="Menlo"/>
                <a:cs typeface="Menlo"/>
              </a:rPr>
              <a:t>returns_tuple_2_1_2_0                                                                         </a:t>
            </a:r>
            <a:r>
              <a:rPr lang="en-US" sz="1800" dirty="0">
                <a:solidFill>
                  <a:srgbClr val="839496"/>
                </a:solidFill>
                <a:latin typeface="Menlo"/>
                <a:ea typeface="Menlo"/>
                <a:cs typeface="Menlo"/>
              </a:rPr>
              <a:t>  </a:t>
            </a:r>
            <a:r>
              <a:rPr lang="en-US" sz="1800" dirty="0">
                <a:solidFill>
                  <a:srgbClr val="012A36"/>
                </a:solidFill>
                <a:latin typeface="Menlo"/>
                <a:ea typeface="Menlo"/>
                <a:cs typeface="Menlo"/>
              </a:rPr>
              <a:t>              </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pysemver.py</a:t>
            </a:r>
            <a:r>
              <a:rPr lang="en-US" sz="1800" dirty="0">
                <a:solidFill>
                  <a:srgbClr val="839496"/>
                </a:solidFill>
                <a:latin typeface="Menlo"/>
                <a:ea typeface="Menlo"/>
                <a:cs typeface="Menlo"/>
              </a:rPr>
              <a:t>                1      0      0      0   100%   </a:t>
            </a:r>
          </a:p>
          <a:p>
            <a:pPr marL="0" indent="0">
              <a:buNone/>
            </a:pP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53     24     14      0    46%   61, 69, 83, 97, 111, 125-130, 138-143, 160-171</a:t>
            </a:r>
          </a:p>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TOTAL                     54     24     14      0    47%   </a:t>
            </a:r>
          </a:p>
          <a:p>
            <a:pPr marL="0" indent="0">
              <a:buNone/>
            </a:pP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17 tests, </a:t>
            </a:r>
            <a:r>
              <a:rPr lang="en-US" sz="1800" b="1" dirty="0">
                <a:solidFill>
                  <a:srgbClr val="93A1A1"/>
                </a:solidFill>
                <a:latin typeface="Menlo"/>
                <a:ea typeface="Menlo"/>
                <a:cs typeface="Menlo"/>
              </a:rPr>
              <a:t>1 failure</a:t>
            </a:r>
            <a:r>
              <a:rPr lang="en-US" sz="1800" dirty="0">
                <a:solidFill>
                  <a:srgbClr val="839496"/>
                </a:solidFill>
                <a:latin typeface="Menlo"/>
                <a:ea typeface="Menlo"/>
                <a:cs typeface="Menlo"/>
              </a:rPr>
              <a:t>, 0 errors in 0.0s</a:t>
            </a:r>
            <a:endParaRPr lang="en-US" dirty="0" smtClean="0"/>
          </a:p>
        </p:txBody>
      </p:sp>
      <p:sp>
        <p:nvSpPr>
          <p:cNvPr id="4" name="TextBox 3"/>
          <p:cNvSpPr txBox="1"/>
          <p:nvPr/>
        </p:nvSpPr>
        <p:spPr>
          <a:xfrm>
            <a:off x="3848100" y="20574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47763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1662"/>
          </a:xfrm>
        </p:spPr>
        <p:txBody>
          <a:bodyPr/>
          <a:lstStyle/>
          <a:p>
            <a:r>
              <a:rPr lang="en-US" dirty="0" smtClean="0"/>
              <a:t>FOUND A BUG!</a:t>
            </a:r>
            <a:endParaRPr lang="en-US" dirty="0"/>
          </a:p>
        </p:txBody>
      </p:sp>
      <p:sp>
        <p:nvSpPr>
          <p:cNvPr id="3" name="Content Placeholder 2"/>
          <p:cNvSpPr>
            <a:spLocks noGrp="1"/>
          </p:cNvSpPr>
          <p:nvPr>
            <p:ph sz="quarter" idx="13"/>
          </p:nvPr>
        </p:nvSpPr>
        <p:spPr>
          <a:xfrm>
            <a:off x="609600" y="1003300"/>
            <a:ext cx="7924800" cy="4711700"/>
          </a:xfrm>
        </p:spPr>
        <p:txBody>
          <a:bodyPr/>
          <a:lstStyle/>
          <a:p>
            <a:r>
              <a:rPr lang="en-US" sz="1600" dirty="0" smtClean="0"/>
              <a:t>Let’s fix our bug in a new branch called </a:t>
            </a:r>
            <a:r>
              <a:rPr lang="en-US" sz="1600" b="1" i="1" dirty="0" err="1">
                <a:solidFill>
                  <a:schemeClr val="tx1">
                    <a:lumMod val="65000"/>
                  </a:schemeClr>
                </a:solidFill>
              </a:rPr>
              <a:t>bugfix_to_maj_min_patch_raise_InvalidVersion</a:t>
            </a:r>
            <a:endParaRPr lang="en-US" sz="1600" b="1" i="1" dirty="0" smtClean="0">
              <a:solidFill>
                <a:schemeClr val="tx1">
                  <a:lumMod val="65000"/>
                </a:schemeClr>
              </a:solidFill>
            </a:endParaRPr>
          </a:p>
          <a:p>
            <a:pPr marL="0" indent="0">
              <a:buNone/>
            </a:pPr>
            <a:r>
              <a:rPr lang="en-US" sz="1400" b="1" dirty="0" smtClean="0">
                <a:solidFill>
                  <a:srgbClr val="34F6F6"/>
                </a:solidFill>
                <a:latin typeface="Menlo"/>
                <a:ea typeface="Menlo"/>
                <a:cs typeface="Menlo"/>
              </a:rPr>
              <a:t>~/</a:t>
            </a:r>
            <a:r>
              <a:rPr lang="en-US" sz="1400" b="1" dirty="0" err="1" smtClean="0">
                <a:solidFill>
                  <a:srgbClr val="34F6F6"/>
                </a:solidFill>
                <a:latin typeface="Menlo"/>
                <a:ea typeface="Menlo"/>
                <a:cs typeface="Menlo"/>
              </a:rPr>
              <a:t>prj</a:t>
            </a:r>
            <a:r>
              <a:rPr lang="en-US" sz="1400" b="1" dirty="0" smtClean="0">
                <a:solidFill>
                  <a:srgbClr val="34F6F6"/>
                </a:solidFill>
                <a:latin typeface="Menlo"/>
                <a:ea typeface="Menlo"/>
                <a:cs typeface="Menlo"/>
              </a:rPr>
              <a:t>/home/python-semantic/</a:t>
            </a:r>
            <a:r>
              <a:rPr lang="en-US" sz="1400" b="1" dirty="0" err="1" smtClean="0">
                <a:solidFill>
                  <a:srgbClr val="34F6F6"/>
                </a:solidFill>
                <a:latin typeface="Menlo"/>
                <a:ea typeface="Menlo"/>
                <a:cs typeface="Menlo"/>
              </a:rPr>
              <a:t>pysemver</a:t>
            </a:r>
            <a:endParaRPr lang="en-US" sz="1400" dirty="0" smtClean="0">
              <a:solidFill>
                <a:srgbClr val="839496"/>
              </a:solidFill>
              <a:latin typeface="Menlo"/>
              <a:ea typeface="Menlo"/>
              <a:cs typeface="Menlo"/>
            </a:endParaRPr>
          </a:p>
          <a:p>
            <a:pPr marL="0" indent="0">
              <a:buNone/>
            </a:pPr>
            <a:r>
              <a:rPr lang="en-US" sz="1400" dirty="0" smtClean="0">
                <a:solidFill>
                  <a:srgbClr val="839496"/>
                </a:solidFill>
                <a:latin typeface="Menlo"/>
                <a:ea typeface="Menlo"/>
                <a:cs typeface="Menlo"/>
              </a:rPr>
              <a:t>$ </a:t>
            </a:r>
            <a:r>
              <a:rPr lang="en-US" sz="1400" dirty="0" err="1">
                <a:solidFill>
                  <a:srgbClr val="839496"/>
                </a:solidFill>
                <a:latin typeface="Menlo"/>
                <a:ea typeface="Menlo"/>
                <a:cs typeface="Menlo"/>
              </a:rPr>
              <a:t>git</a:t>
            </a:r>
            <a:r>
              <a:rPr lang="en-US" sz="1400" dirty="0">
                <a:solidFill>
                  <a:srgbClr val="839496"/>
                </a:solidFill>
                <a:latin typeface="Menlo"/>
                <a:ea typeface="Menlo"/>
                <a:cs typeface="Menlo"/>
              </a:rPr>
              <a:t> branch -l</a:t>
            </a:r>
          </a:p>
          <a:p>
            <a:pPr>
              <a:buFontTx/>
              <a:buChar char="•"/>
            </a:pPr>
            <a:r>
              <a:rPr lang="en-US" sz="1400" dirty="0" smtClean="0">
                <a:solidFill>
                  <a:srgbClr val="46CB35"/>
                </a:solidFill>
                <a:latin typeface="Menlo"/>
                <a:ea typeface="Menlo"/>
                <a:cs typeface="Menlo"/>
              </a:rPr>
              <a:t>Master</a:t>
            </a:r>
          </a:p>
          <a:p>
            <a:pPr marL="0" indent="0">
              <a:buNone/>
            </a:pPr>
            <a:endParaRPr lang="en-US" sz="1800" dirty="0">
              <a:solidFill>
                <a:srgbClr val="46CB35"/>
              </a:solidFill>
              <a:latin typeface="Menlo"/>
              <a:ea typeface="Menlo"/>
              <a:cs typeface="Menlo"/>
            </a:endParaRPr>
          </a:p>
          <a:p>
            <a:r>
              <a:rPr lang="en-US" sz="1800" dirty="0" smtClean="0">
                <a:ea typeface="Menlo"/>
                <a:cs typeface="Menlo"/>
              </a:rPr>
              <a:t>Create a new branch</a:t>
            </a:r>
          </a:p>
          <a:p>
            <a:pPr marL="0" indent="0">
              <a:buNone/>
            </a:pPr>
            <a:r>
              <a:rPr lang="en-US" sz="1400" b="1" dirty="0">
                <a:solidFill>
                  <a:srgbClr val="34F6F6"/>
                </a:solidFill>
                <a:latin typeface="Menlo"/>
                <a:ea typeface="Menlo"/>
                <a:cs typeface="Menlo"/>
              </a:rPr>
              <a:t>~/</a:t>
            </a:r>
            <a:r>
              <a:rPr lang="en-US" sz="1400" b="1" dirty="0" err="1">
                <a:solidFill>
                  <a:srgbClr val="34F6F6"/>
                </a:solidFill>
                <a:latin typeface="Menlo"/>
                <a:ea typeface="Menlo"/>
                <a:cs typeface="Menlo"/>
              </a:rPr>
              <a:t>prj</a:t>
            </a:r>
            <a:r>
              <a:rPr lang="en-US" sz="1400" b="1" dirty="0">
                <a:solidFill>
                  <a:srgbClr val="34F6F6"/>
                </a:solidFill>
                <a:latin typeface="Menlo"/>
                <a:ea typeface="Menlo"/>
                <a:cs typeface="Menlo"/>
              </a:rPr>
              <a:t>/home/python-semantic/</a:t>
            </a:r>
            <a:r>
              <a:rPr lang="en-US" sz="1400" b="1" dirty="0" err="1">
                <a:solidFill>
                  <a:srgbClr val="34F6F6"/>
                </a:solidFill>
                <a:latin typeface="Menlo"/>
                <a:ea typeface="Menlo"/>
                <a:cs typeface="Menlo"/>
              </a:rPr>
              <a:t>pysemver</a:t>
            </a:r>
            <a:endParaRPr lang="en-US" sz="1400" dirty="0">
              <a:solidFill>
                <a:srgbClr val="839496"/>
              </a:solidFill>
              <a:latin typeface="Menlo"/>
              <a:ea typeface="Menlo"/>
              <a:cs typeface="Menlo"/>
            </a:endParaRPr>
          </a:p>
          <a:p>
            <a:pPr marL="0" indent="0">
              <a:buNone/>
            </a:pPr>
            <a:r>
              <a:rPr lang="en-US" sz="1400" dirty="0">
                <a:solidFill>
                  <a:srgbClr val="839496"/>
                </a:solidFill>
                <a:latin typeface="Menlo"/>
                <a:ea typeface="Menlo"/>
                <a:cs typeface="Menlo"/>
              </a:rPr>
              <a:t>$ </a:t>
            </a:r>
            <a:r>
              <a:rPr lang="en-US" sz="1400" dirty="0" err="1">
                <a:solidFill>
                  <a:srgbClr val="839496"/>
                </a:solidFill>
                <a:latin typeface="Menlo"/>
                <a:ea typeface="Menlo"/>
                <a:cs typeface="Menlo"/>
              </a:rPr>
              <a:t>git</a:t>
            </a:r>
            <a:r>
              <a:rPr lang="en-US" sz="1400" dirty="0">
                <a:solidFill>
                  <a:srgbClr val="839496"/>
                </a:solidFill>
                <a:latin typeface="Menlo"/>
                <a:ea typeface="Menlo"/>
                <a:cs typeface="Menlo"/>
              </a:rPr>
              <a:t> checkout -b </a:t>
            </a:r>
            <a:r>
              <a:rPr lang="en-US" sz="1400" dirty="0" err="1">
                <a:solidFill>
                  <a:srgbClr val="839496"/>
                </a:solidFill>
                <a:latin typeface="Menlo"/>
                <a:ea typeface="Menlo"/>
                <a:cs typeface="Menlo"/>
              </a:rPr>
              <a:t>bugfix_to_maj_min_patch_raise_InvalidVersion</a:t>
            </a:r>
            <a:r>
              <a:rPr lang="en-US" sz="1400" dirty="0">
                <a:solidFill>
                  <a:srgbClr val="839496"/>
                </a:solidFill>
                <a:latin typeface="Menlo"/>
                <a:ea typeface="Menlo"/>
                <a:cs typeface="Menlo"/>
              </a:rPr>
              <a:t>                                                                                                                  </a:t>
            </a:r>
          </a:p>
          <a:p>
            <a:pPr marL="0" indent="0">
              <a:buNone/>
            </a:pPr>
            <a:r>
              <a:rPr lang="en-US" sz="1400" dirty="0">
                <a:solidFill>
                  <a:srgbClr val="839496"/>
                </a:solidFill>
                <a:latin typeface="Menlo"/>
                <a:ea typeface="Menlo"/>
                <a:cs typeface="Menlo"/>
              </a:rPr>
              <a:t>Switched to a new branch '</a:t>
            </a:r>
            <a:r>
              <a:rPr lang="en-US" sz="1400" dirty="0" err="1">
                <a:solidFill>
                  <a:srgbClr val="839496"/>
                </a:solidFill>
                <a:latin typeface="Menlo"/>
                <a:ea typeface="Menlo"/>
                <a:cs typeface="Menlo"/>
              </a:rPr>
              <a:t>bugfix_to_maj_min_patch_raise_InvalidVersion</a:t>
            </a:r>
            <a:r>
              <a:rPr lang="en-US" sz="1400" dirty="0">
                <a:solidFill>
                  <a:srgbClr val="839496"/>
                </a:solidFill>
                <a:latin typeface="Menlo"/>
                <a:ea typeface="Menlo"/>
                <a:cs typeface="Menlo"/>
              </a:rPr>
              <a:t>'</a:t>
            </a:r>
            <a:endParaRPr lang="en-US" sz="1400" dirty="0">
              <a:ea typeface="Menlo"/>
              <a:cs typeface="Menlo"/>
            </a:endParaRPr>
          </a:p>
        </p:txBody>
      </p:sp>
    </p:spTree>
    <p:extLst>
      <p:ext uri="{BB962C8B-B14F-4D97-AF65-F5344CB8AC3E}">
        <p14:creationId xmlns:p14="http://schemas.microsoft.com/office/powerpoint/2010/main" val="350586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52462"/>
          </a:xfrm>
        </p:spPr>
        <p:txBody>
          <a:bodyPr/>
          <a:lstStyle/>
          <a:p>
            <a:r>
              <a:rPr lang="en-US" dirty="0" smtClean="0"/>
              <a:t>FOUND A BUG!</a:t>
            </a:r>
            <a:endParaRPr lang="en-US" dirty="0"/>
          </a:p>
        </p:txBody>
      </p:sp>
      <p:sp>
        <p:nvSpPr>
          <p:cNvPr id="3" name="Content Placeholder 2"/>
          <p:cNvSpPr>
            <a:spLocks noGrp="1"/>
          </p:cNvSpPr>
          <p:nvPr>
            <p:ph sz="quarter" idx="13"/>
          </p:nvPr>
        </p:nvSpPr>
        <p:spPr>
          <a:xfrm>
            <a:off x="609600" y="1079500"/>
            <a:ext cx="7924800" cy="4635500"/>
          </a:xfrm>
        </p:spPr>
        <p:txBody>
          <a:bodyPr/>
          <a:lstStyle/>
          <a:p>
            <a:r>
              <a:rPr lang="en-US" dirty="0" smtClean="0"/>
              <a:t>Confirm we are in our new branch </a:t>
            </a:r>
            <a:r>
              <a:rPr lang="en-US" dirty="0" err="1" smtClean="0"/>
              <a:t>bug_to_maj_min_version</a:t>
            </a:r>
            <a:endParaRPr lang="en-US" dirty="0"/>
          </a:p>
          <a:p>
            <a:pPr marL="0" indent="0">
              <a:buNone/>
            </a:pPr>
            <a:r>
              <a:rPr lang="en-US" sz="1800" b="1" dirty="0" smtClean="0">
                <a:solidFill>
                  <a:srgbClr val="34F6F6"/>
                </a:solidFill>
                <a:latin typeface="Menlo"/>
                <a:ea typeface="Menlo"/>
                <a:cs typeface="Menlo"/>
              </a:rPr>
              <a:t>~</a:t>
            </a: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branch -l</a:t>
            </a:r>
          </a:p>
          <a:p>
            <a:pPr marL="0" indent="0">
              <a:buNone/>
            </a:pPr>
            <a:r>
              <a:rPr lang="en-US" sz="1800" dirty="0">
                <a:solidFill>
                  <a:srgbClr val="839496"/>
                </a:solidFill>
                <a:latin typeface="Menlo"/>
                <a:ea typeface="Menlo"/>
                <a:cs typeface="Menlo"/>
              </a:rPr>
              <a:t>* </a:t>
            </a:r>
            <a:r>
              <a:rPr lang="en-US" sz="1800" dirty="0" err="1">
                <a:solidFill>
                  <a:srgbClr val="46CB35"/>
                </a:solidFill>
                <a:latin typeface="Menlo"/>
                <a:ea typeface="Menlo"/>
                <a:cs typeface="Menlo"/>
              </a:rPr>
              <a:t>bugfix_to_maj_min_patch_raise_InvalidVersion</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smtClean="0">
                <a:solidFill>
                  <a:srgbClr val="839496"/>
                </a:solidFill>
                <a:latin typeface="Menlo"/>
                <a:ea typeface="Menlo"/>
                <a:cs typeface="Menlo"/>
              </a:rPr>
              <a:t>master</a:t>
            </a:r>
          </a:p>
          <a:p>
            <a:pPr marL="0" indent="0">
              <a:buNone/>
            </a:pPr>
            <a:endParaRPr lang="en-US" sz="1800" dirty="0">
              <a:solidFill>
                <a:srgbClr val="839496"/>
              </a:solidFill>
              <a:latin typeface="Menlo"/>
              <a:ea typeface="Menlo"/>
              <a:cs typeface="Menlo"/>
            </a:endParaRPr>
          </a:p>
          <a:p>
            <a:r>
              <a:rPr lang="en-US" sz="1800" dirty="0" smtClean="0">
                <a:ea typeface="Menlo"/>
                <a:cs typeface="Menlo"/>
              </a:rPr>
              <a:t>Yup, we are in our branch as denoted by the *</a:t>
            </a:r>
            <a:endParaRPr lang="en-US" dirty="0"/>
          </a:p>
        </p:txBody>
      </p:sp>
    </p:spTree>
    <p:extLst>
      <p:ext uri="{BB962C8B-B14F-4D97-AF65-F5344CB8AC3E}">
        <p14:creationId xmlns:p14="http://schemas.microsoft.com/office/powerpoint/2010/main" val="794306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76262"/>
          </a:xfrm>
        </p:spPr>
        <p:txBody>
          <a:bodyPr/>
          <a:lstStyle/>
          <a:p>
            <a:r>
              <a:rPr lang="en-US" dirty="0" smtClean="0"/>
              <a:t>FIX The BUG with TDD!</a:t>
            </a:r>
            <a:endParaRPr lang="en-US" dirty="0"/>
          </a:p>
        </p:txBody>
      </p:sp>
      <p:sp>
        <p:nvSpPr>
          <p:cNvPr id="3" name="Content Placeholder 2"/>
          <p:cNvSpPr>
            <a:spLocks noGrp="1"/>
          </p:cNvSpPr>
          <p:nvPr>
            <p:ph sz="quarter" idx="13"/>
          </p:nvPr>
        </p:nvSpPr>
        <p:spPr>
          <a:xfrm>
            <a:off x="609600" y="965200"/>
            <a:ext cx="7924800" cy="4902200"/>
          </a:xfrm>
        </p:spPr>
        <p:txBody>
          <a:bodyPr>
            <a:normAutofit/>
          </a:bodyPr>
          <a:lstStyle/>
          <a:p>
            <a:r>
              <a:rPr lang="en-US" sz="1800" dirty="0" smtClean="0"/>
              <a:t>We already have failing test, so we just need a spot in </a:t>
            </a:r>
            <a:r>
              <a:rPr lang="en-US" sz="1800" b="1" i="1" dirty="0" err="1" smtClean="0">
                <a:solidFill>
                  <a:schemeClr val="tx1">
                    <a:lumMod val="65000"/>
                  </a:schemeClr>
                </a:solidFill>
              </a:rPr>
              <a:t>semantic.py</a:t>
            </a:r>
            <a:r>
              <a:rPr lang="en-US" sz="1800" dirty="0" smtClean="0"/>
              <a:t> where we want to insert raising a new </a:t>
            </a:r>
            <a:r>
              <a:rPr lang="en-US" sz="1800" b="1" i="1" dirty="0" err="1" smtClean="0">
                <a:solidFill>
                  <a:srgbClr val="A6A6A6"/>
                </a:solidFill>
              </a:rPr>
              <a:t>InvalidVersion</a:t>
            </a:r>
            <a:r>
              <a:rPr lang="en-US" sz="1800" dirty="0" smtClean="0">
                <a:solidFill>
                  <a:srgbClr val="A6A6A6"/>
                </a:solidFill>
              </a:rPr>
              <a:t> </a:t>
            </a:r>
            <a:r>
              <a:rPr lang="en-US" sz="1800" dirty="0" smtClean="0"/>
              <a:t>exception.  With TDD, you begin by writing the smallest test that causes the failing test to pass.</a:t>
            </a:r>
          </a:p>
          <a:p>
            <a:r>
              <a:rPr lang="en-US" sz="1800" dirty="0" smtClean="0"/>
              <a:t>Let’s look at our existing code.</a:t>
            </a:r>
          </a:p>
        </p:txBody>
      </p:sp>
    </p:spTree>
    <p:extLst>
      <p:ext uri="{BB962C8B-B14F-4D97-AF65-F5344CB8AC3E}">
        <p14:creationId xmlns:p14="http://schemas.microsoft.com/office/powerpoint/2010/main" val="2112037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dirty="0"/>
              <a:t>FIX The BUG with TDD!</a:t>
            </a:r>
          </a:p>
        </p:txBody>
      </p:sp>
      <p:sp>
        <p:nvSpPr>
          <p:cNvPr id="3" name="Content Placeholder 2"/>
          <p:cNvSpPr>
            <a:spLocks noGrp="1"/>
          </p:cNvSpPr>
          <p:nvPr>
            <p:ph sz="quarter" idx="13"/>
          </p:nvPr>
        </p:nvSpPr>
        <p:spPr>
          <a:xfrm>
            <a:off x="609600" y="1016000"/>
            <a:ext cx="7924800" cy="4699000"/>
          </a:xfrm>
        </p:spPr>
        <p:txBody>
          <a:bodyPr>
            <a:normAutofit fontScale="47500" lnSpcReduction="20000"/>
          </a:bodyPr>
          <a:lstStyle/>
          <a:p>
            <a:pPr marL="0" indent="0">
              <a:buNone/>
            </a:pPr>
            <a:r>
              <a:rPr lang="en-US" sz="1800" dirty="0">
                <a:solidFill>
                  <a:srgbClr val="839496"/>
                </a:solidFill>
                <a:latin typeface="Menlo"/>
                <a:ea typeface="Menlo"/>
                <a:cs typeface="Menlo"/>
              </a:rPr>
              <a:t> </a:t>
            </a:r>
            <a:endParaRPr lang="en-US" sz="1800" dirty="0" smtClean="0">
              <a:solidFill>
                <a:srgbClr val="839496"/>
              </a:solidFill>
              <a:latin typeface="Menlo"/>
              <a:ea typeface="Menlo"/>
              <a:cs typeface="Menlo"/>
            </a:endParaRPr>
          </a:p>
          <a:p>
            <a:pPr marL="0" indent="0">
              <a:buNone/>
            </a:pPr>
            <a:r>
              <a:rPr lang="en-US" sz="1800" dirty="0" smtClean="0">
                <a:solidFill>
                  <a:srgbClr val="839496"/>
                </a:solidFill>
                <a:latin typeface="Menlo"/>
                <a:ea typeface="Menlo"/>
                <a:cs typeface="Menlo"/>
              </a:rPr>
              <a:t>   34     </a:t>
            </a:r>
            <a:r>
              <a:rPr lang="en-US" sz="1800" dirty="0" err="1">
                <a:solidFill>
                  <a:srgbClr val="46CB35"/>
                </a:solidFill>
                <a:latin typeface="Menlo"/>
                <a:ea typeface="Menlo"/>
                <a:cs typeface="Menlo"/>
              </a:rPr>
              <a:t>def</a:t>
            </a:r>
            <a:r>
              <a:rPr lang="en-US" sz="1800" dirty="0">
                <a:solidFill>
                  <a:srgbClr val="839496"/>
                </a:solidFill>
                <a:latin typeface="Menlo"/>
                <a:ea typeface="Menlo"/>
                <a:cs typeface="Menlo"/>
              </a:rPr>
              <a:t> </a:t>
            </a:r>
            <a:r>
              <a:rPr lang="en-US" sz="1800" dirty="0" err="1">
                <a:solidFill>
                  <a:srgbClr val="7349FF"/>
                </a:solidFill>
                <a:latin typeface="Menlo"/>
                <a:ea typeface="Menlo"/>
                <a:cs typeface="Menlo"/>
              </a:rPr>
              <a:t>to_maj_min_patch</a:t>
            </a:r>
            <a:r>
              <a:rPr lang="en-US" sz="1800" dirty="0">
                <a:solidFill>
                  <a:srgbClr val="839496"/>
                </a:solidFill>
                <a:latin typeface="Menlo"/>
                <a:ea typeface="Menlo"/>
                <a:cs typeface="Menlo"/>
              </a:rPr>
              <a:t>(self, version):                                        </a:t>
            </a:r>
          </a:p>
          <a:p>
            <a:pPr marL="0" indent="0">
              <a:buNone/>
            </a:pPr>
            <a:r>
              <a:rPr lang="en-US" sz="1800" dirty="0">
                <a:solidFill>
                  <a:srgbClr val="839496"/>
                </a:solidFill>
                <a:latin typeface="Menlo"/>
                <a:ea typeface="Menlo"/>
                <a:cs typeface="Menlo"/>
              </a:rPr>
              <a:t>   35         </a:t>
            </a:r>
            <a:r>
              <a:rPr lang="en-US" sz="1800" dirty="0">
                <a:solidFill>
                  <a:srgbClr val="46C8D5"/>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36 </a:t>
            </a:r>
            <a:r>
              <a:rPr lang="en-US" sz="1800" dirty="0">
                <a:solidFill>
                  <a:srgbClr val="46C8D5"/>
                </a:solidFill>
                <a:latin typeface="Menlo"/>
                <a:ea typeface="Menlo"/>
                <a:cs typeface="Menlo"/>
              </a:rPr>
              <a:t>        Takes a string like 4.2.3 and converts it to</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37 </a:t>
            </a:r>
            <a:r>
              <a:rPr lang="en-US" sz="1800" dirty="0">
                <a:solidFill>
                  <a:srgbClr val="46C8D5"/>
                </a:solidFill>
                <a:latin typeface="Menlo"/>
                <a:ea typeface="Menlo"/>
                <a:cs typeface="Menlo"/>
              </a:rPr>
              <a:t>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(major),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(minor), </a:t>
            </a:r>
            <a:r>
              <a:rPr lang="en-US" sz="1800" dirty="0" err="1">
                <a:solidFill>
                  <a:srgbClr val="46C8D5"/>
                </a:solidFill>
                <a:latin typeface="Menlo"/>
                <a:ea typeface="Menlo"/>
                <a:cs typeface="Menlo"/>
              </a:rPr>
              <a:t>int</a:t>
            </a:r>
            <a:r>
              <a:rPr lang="en-US" sz="1800" dirty="0">
                <a:solidFill>
                  <a:srgbClr val="46C8D5"/>
                </a:solidFill>
                <a:latin typeface="Menlo"/>
                <a:ea typeface="Menlo"/>
                <a:cs typeface="Menlo"/>
              </a:rPr>
              <a:t>(version)</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38                                                                                 </a:t>
            </a:r>
          </a:p>
          <a:p>
            <a:pPr marL="0" indent="0">
              <a:buNone/>
            </a:pPr>
            <a:r>
              <a:rPr lang="en-US" sz="1800" dirty="0">
                <a:solidFill>
                  <a:srgbClr val="839496"/>
                </a:solidFill>
                <a:latin typeface="Menlo"/>
                <a:ea typeface="Menlo"/>
                <a:cs typeface="Menlo"/>
              </a:rPr>
              <a:t>   39 </a:t>
            </a:r>
            <a:r>
              <a:rPr lang="en-US" sz="1800" dirty="0">
                <a:solidFill>
                  <a:srgbClr val="46C8D5"/>
                </a:solidFill>
                <a:latin typeface="Menlo"/>
                <a:ea typeface="Menlo"/>
                <a:cs typeface="Menlo"/>
              </a:rPr>
              <a:t>        If minor is not provided '0' will be returned for this value.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40                                                                                 </a:t>
            </a:r>
          </a:p>
          <a:p>
            <a:pPr marL="0" indent="0">
              <a:buNone/>
            </a:pPr>
            <a:r>
              <a:rPr lang="en-US" sz="1800" dirty="0">
                <a:solidFill>
                  <a:srgbClr val="839496"/>
                </a:solidFill>
                <a:latin typeface="Menlo"/>
                <a:ea typeface="Menlo"/>
                <a:cs typeface="Menlo"/>
              </a:rPr>
              <a:t>   41 </a:t>
            </a:r>
            <a:r>
              <a:rPr lang="en-US" sz="1800" dirty="0">
                <a:solidFill>
                  <a:srgbClr val="46C8D5"/>
                </a:solidFill>
                <a:latin typeface="Menlo"/>
                <a:ea typeface="Menlo"/>
                <a:cs typeface="Menlo"/>
              </a:rPr>
              <a:t>        If patch is not provided '0' will be returned for this value.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42                                                                                 </a:t>
            </a:r>
          </a:p>
          <a:p>
            <a:pPr marL="0" indent="0">
              <a:buNone/>
            </a:pPr>
            <a:r>
              <a:rPr lang="en-US" sz="1800" dirty="0">
                <a:solidFill>
                  <a:srgbClr val="839496"/>
                </a:solidFill>
                <a:latin typeface="Menlo"/>
                <a:ea typeface="Menlo"/>
                <a:cs typeface="Menlo"/>
              </a:rPr>
              <a:t>   43 </a:t>
            </a:r>
            <a:r>
              <a:rPr lang="en-US" sz="1800" dirty="0">
                <a:solidFill>
                  <a:srgbClr val="46C8D5"/>
                </a:solidFill>
                <a:latin typeface="Menlo"/>
                <a:ea typeface="Menlo"/>
                <a:cs typeface="Menlo"/>
              </a:rPr>
              <a:t>        @returns (major, minor, version) integer tuple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44 </a:t>
            </a:r>
            <a:r>
              <a:rPr lang="en-US" sz="1800" dirty="0">
                <a:solidFill>
                  <a:srgbClr val="46C8D5"/>
                </a:solidFill>
                <a:latin typeface="Menlo"/>
                <a:ea typeface="Menlo"/>
                <a:cs typeface="Menlo"/>
              </a:rPr>
              <a:t>        @raises </a:t>
            </a:r>
            <a:r>
              <a:rPr lang="en-US" sz="1800" dirty="0" err="1">
                <a:solidFill>
                  <a:srgbClr val="46C8D5"/>
                </a:solidFill>
                <a:latin typeface="Menlo"/>
                <a:ea typeface="Menlo"/>
                <a:cs typeface="Menlo"/>
              </a:rPr>
              <a:t>InvalidVersion</a:t>
            </a:r>
            <a:r>
              <a:rPr lang="en-US" sz="1800" dirty="0">
                <a:solidFill>
                  <a:srgbClr val="46C8D5"/>
                </a:solidFill>
                <a:latin typeface="Menlo"/>
                <a:ea typeface="Menlo"/>
                <a:cs typeface="Menlo"/>
              </a:rPr>
              <a:t> if the version string is not </a:t>
            </a:r>
            <a:r>
              <a:rPr lang="en-US" sz="1800" dirty="0" err="1">
                <a:solidFill>
                  <a:srgbClr val="46C8D5"/>
                </a:solidFill>
                <a:latin typeface="Menlo"/>
                <a:ea typeface="Menlo"/>
                <a:cs typeface="Menlo"/>
              </a:rPr>
              <a:t>parsable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45 </a:t>
            </a:r>
            <a:r>
              <a:rPr lang="en-US" sz="1800" dirty="0">
                <a:solidFill>
                  <a:srgbClr val="46C8D5"/>
                </a:solidFill>
                <a:latin typeface="Menlo"/>
                <a:ea typeface="Menlo"/>
                <a:cs typeface="Menlo"/>
              </a:rPr>
              <a:t>        '''</a:t>
            </a:r>
            <a:r>
              <a:rPr lang="en-US" sz="1800" dirty="0">
                <a:solidFill>
                  <a:srgbClr val="839496"/>
                </a:solidFill>
                <a:latin typeface="Menlo"/>
                <a:ea typeface="Menlo"/>
                <a:cs typeface="Menlo"/>
              </a:rPr>
              <a:t>                                                                     </a:t>
            </a:r>
          </a:p>
          <a:p>
            <a:pPr marL="0" indent="0">
              <a:buNone/>
            </a:pPr>
            <a:r>
              <a:rPr lang="en-US" sz="1800" dirty="0">
                <a:solidFill>
                  <a:srgbClr val="00A600"/>
                </a:solidFill>
                <a:latin typeface="Menlo"/>
                <a:ea typeface="Menlo"/>
                <a:cs typeface="Menlo"/>
              </a:rPr>
              <a:t>+ </a:t>
            </a:r>
            <a:r>
              <a:rPr lang="en-US" sz="1800" dirty="0">
                <a:solidFill>
                  <a:srgbClr val="839496"/>
                </a:solidFill>
                <a:latin typeface="Menlo"/>
                <a:ea typeface="Menlo"/>
                <a:cs typeface="Menlo"/>
              </a:rPr>
              <a:t> 46         </a:t>
            </a:r>
            <a:r>
              <a:rPr lang="en-US" sz="1800" dirty="0">
                <a:solidFill>
                  <a:srgbClr val="46CB35"/>
                </a:solidFill>
                <a:latin typeface="Menlo"/>
                <a:ea typeface="Menlo"/>
                <a:cs typeface="Menlo"/>
              </a:rPr>
              <a:t>raise</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InvalidVersion</a:t>
            </a:r>
            <a:r>
              <a:rPr lang="en-US" sz="1800" dirty="0">
                <a:solidFill>
                  <a:srgbClr val="DD4F32"/>
                </a:solidFill>
                <a:latin typeface="Menlo"/>
                <a:ea typeface="Menlo"/>
                <a:cs typeface="Menlo"/>
              </a:rPr>
              <a:t>(</a:t>
            </a:r>
            <a:r>
              <a:rPr lang="en-US" sz="1800" dirty="0">
                <a:solidFill>
                  <a:srgbClr val="46C8D5"/>
                </a:solidFill>
                <a:latin typeface="Menlo"/>
                <a:ea typeface="Menlo"/>
                <a:cs typeface="Menlo"/>
              </a:rPr>
              <a:t>'version is invalid'</a:t>
            </a:r>
            <a:r>
              <a:rPr lang="en-US" sz="1800" dirty="0">
                <a:solidFill>
                  <a:srgbClr val="DD4F32"/>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47         </a:t>
            </a:r>
            <a:r>
              <a:rPr lang="en-US" sz="1800" dirty="0" err="1">
                <a:solidFill>
                  <a:srgbClr val="839496"/>
                </a:solidFill>
                <a:latin typeface="Menlo"/>
                <a:ea typeface="Menlo"/>
                <a:cs typeface="Menlo"/>
              </a:rPr>
              <a:t>mmp_finder</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re.</a:t>
            </a:r>
            <a:r>
              <a:rPr lang="en-US" sz="1800" dirty="0" err="1">
                <a:solidFill>
                  <a:srgbClr val="7349FF"/>
                </a:solidFill>
                <a:latin typeface="Menlo"/>
                <a:ea typeface="Menlo"/>
                <a:cs typeface="Menlo"/>
              </a:rPr>
              <a:t>compile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'(\d+)\.?(\d+)?\.?(\d+)?'</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48         matcher = </a:t>
            </a:r>
            <a:r>
              <a:rPr lang="en-US" sz="1800" dirty="0" err="1">
                <a:solidFill>
                  <a:srgbClr val="839496"/>
                </a:solidFill>
                <a:latin typeface="Menlo"/>
                <a:ea typeface="Menlo"/>
                <a:cs typeface="Menlo"/>
              </a:rPr>
              <a:t>mmp_finder.search</a:t>
            </a:r>
            <a:r>
              <a:rPr lang="en-US" sz="1800" dirty="0">
                <a:solidFill>
                  <a:srgbClr val="839496"/>
                </a:solidFill>
                <a:latin typeface="Menlo"/>
                <a:ea typeface="Menlo"/>
                <a:cs typeface="Menlo"/>
              </a:rPr>
              <a:t>(version)                                    </a:t>
            </a:r>
          </a:p>
          <a:p>
            <a:pPr marL="0" indent="0">
              <a:buNone/>
            </a:pPr>
            <a:r>
              <a:rPr lang="en-US" sz="1800" dirty="0">
                <a:solidFill>
                  <a:srgbClr val="839496"/>
                </a:solidFill>
                <a:latin typeface="Menlo"/>
                <a:ea typeface="Menlo"/>
                <a:cs typeface="Menlo"/>
              </a:rPr>
              <a:t>   49         </a:t>
            </a:r>
            <a:r>
              <a:rPr lang="en-US" sz="1800" dirty="0">
                <a:solidFill>
                  <a:srgbClr val="46CB35"/>
                </a:solidFill>
                <a:latin typeface="Menlo"/>
                <a:ea typeface="Menlo"/>
                <a:cs typeface="Menlo"/>
              </a:rPr>
              <a:t>if</a:t>
            </a:r>
            <a:r>
              <a:rPr lang="en-US" sz="1800" dirty="0">
                <a:solidFill>
                  <a:srgbClr val="839496"/>
                </a:solidFill>
                <a:latin typeface="Menlo"/>
                <a:ea typeface="Menlo"/>
                <a:cs typeface="Menlo"/>
              </a:rPr>
              <a:t> matcher </a:t>
            </a:r>
            <a:r>
              <a:rPr lang="en-US" sz="1800" dirty="0">
                <a:solidFill>
                  <a:srgbClr val="46CB35"/>
                </a:solidFill>
                <a:latin typeface="Menlo"/>
                <a:ea typeface="Menlo"/>
                <a:cs typeface="Menlo"/>
              </a:rPr>
              <a:t>is</a:t>
            </a:r>
            <a:r>
              <a:rPr lang="en-US" sz="1800" dirty="0">
                <a:solidFill>
                  <a:srgbClr val="839496"/>
                </a:solidFill>
                <a:latin typeface="Menlo"/>
                <a:ea typeface="Menlo"/>
                <a:cs typeface="Menlo"/>
              </a:rPr>
              <a:t> </a:t>
            </a:r>
            <a:r>
              <a:rPr lang="en-US" sz="1800" dirty="0">
                <a:solidFill>
                  <a:srgbClr val="7349FF"/>
                </a:solidFill>
                <a:latin typeface="Menlo"/>
                <a:ea typeface="Menlo"/>
                <a:cs typeface="Menlo"/>
              </a:rPr>
              <a:t>None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50             </a:t>
            </a:r>
            <a:r>
              <a:rPr lang="en-US" sz="1800" dirty="0">
                <a:solidFill>
                  <a:srgbClr val="46CB35"/>
                </a:solidFill>
                <a:latin typeface="Menlo"/>
                <a:ea typeface="Menlo"/>
                <a:cs typeface="Menlo"/>
              </a:rPr>
              <a:t>raise</a:t>
            </a: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InvalidVersion</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'Invalid version %s must be numeric'</a:t>
            </a:r>
            <a:r>
              <a:rPr lang="en-US" sz="1800" dirty="0">
                <a:solidFill>
                  <a:srgbClr val="839496"/>
                </a:solidFill>
                <a:latin typeface="Menlo"/>
                <a:ea typeface="Menlo"/>
                <a:cs typeface="Menlo"/>
              </a:rPr>
              <a:t> %(version))</a:t>
            </a:r>
          </a:p>
          <a:p>
            <a:pPr marL="0" indent="0">
              <a:buNone/>
            </a:pPr>
            <a:r>
              <a:rPr lang="en-US" sz="1800" dirty="0">
                <a:solidFill>
                  <a:srgbClr val="839496"/>
                </a:solidFill>
                <a:latin typeface="Menlo"/>
                <a:ea typeface="Menlo"/>
                <a:cs typeface="Menlo"/>
              </a:rPr>
              <a:t>   51                                                                                 </a:t>
            </a:r>
          </a:p>
          <a:p>
            <a:pPr marL="0" indent="0">
              <a:buNone/>
            </a:pPr>
            <a:r>
              <a:rPr lang="en-US" sz="1800" dirty="0">
                <a:solidFill>
                  <a:srgbClr val="839496"/>
                </a:solidFill>
                <a:latin typeface="Menlo"/>
                <a:ea typeface="Menlo"/>
                <a:cs typeface="Menlo"/>
              </a:rPr>
              <a:t>   52         major, minor, patch = </a:t>
            </a:r>
            <a:r>
              <a:rPr lang="en-US" sz="1800" dirty="0" err="1">
                <a:solidFill>
                  <a:srgbClr val="839496"/>
                </a:solidFill>
                <a:latin typeface="Menlo"/>
                <a:ea typeface="Menlo"/>
                <a:cs typeface="Menlo"/>
              </a:rPr>
              <a:t>matcher.groups</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53         </a:t>
            </a:r>
            <a:r>
              <a:rPr lang="en-US" sz="1800" dirty="0">
                <a:solidFill>
                  <a:srgbClr val="46CB35"/>
                </a:solidFill>
                <a:latin typeface="Menlo"/>
                <a:ea typeface="Menlo"/>
                <a:cs typeface="Menlo"/>
              </a:rPr>
              <a:t>if</a:t>
            </a:r>
            <a:r>
              <a:rPr lang="en-US" sz="1800" dirty="0">
                <a:solidFill>
                  <a:srgbClr val="839496"/>
                </a:solidFill>
                <a:latin typeface="Menlo"/>
                <a:ea typeface="Menlo"/>
                <a:cs typeface="Menlo"/>
              </a:rPr>
              <a:t> minor </a:t>
            </a:r>
            <a:r>
              <a:rPr lang="en-US" sz="1800" dirty="0">
                <a:solidFill>
                  <a:srgbClr val="46CB35"/>
                </a:solidFill>
                <a:latin typeface="Menlo"/>
                <a:ea typeface="Menlo"/>
                <a:cs typeface="Menlo"/>
              </a:rPr>
              <a:t>is</a:t>
            </a:r>
            <a:r>
              <a:rPr lang="en-US" sz="1800" dirty="0">
                <a:solidFill>
                  <a:srgbClr val="839496"/>
                </a:solidFill>
                <a:latin typeface="Menlo"/>
                <a:ea typeface="Menlo"/>
                <a:cs typeface="Menlo"/>
              </a:rPr>
              <a:t> </a:t>
            </a:r>
            <a:r>
              <a:rPr lang="en-US" sz="1800" dirty="0">
                <a:solidFill>
                  <a:srgbClr val="7349FF"/>
                </a:solidFill>
                <a:latin typeface="Menlo"/>
                <a:ea typeface="Menlo"/>
                <a:cs typeface="Menlo"/>
              </a:rPr>
              <a:t>None</a:t>
            </a:r>
            <a:r>
              <a:rPr lang="en-US" sz="1800" dirty="0">
                <a:solidFill>
                  <a:srgbClr val="839496"/>
                </a:solidFill>
                <a:latin typeface="Menlo"/>
                <a:ea typeface="Menlo"/>
                <a:cs typeface="Menlo"/>
              </a:rPr>
              <a:t>: minor = </a:t>
            </a:r>
            <a:r>
              <a:rPr lang="en-US" sz="1800" dirty="0">
                <a:solidFill>
                  <a:srgbClr val="46C8D5"/>
                </a:solidFill>
                <a:latin typeface="Menlo"/>
                <a:ea typeface="Menlo"/>
                <a:cs typeface="Menlo"/>
              </a:rPr>
              <a:t>'0'</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54         </a:t>
            </a:r>
            <a:r>
              <a:rPr lang="en-US" sz="1800" dirty="0">
                <a:solidFill>
                  <a:srgbClr val="46CB35"/>
                </a:solidFill>
                <a:latin typeface="Menlo"/>
                <a:ea typeface="Menlo"/>
                <a:cs typeface="Menlo"/>
              </a:rPr>
              <a:t>if</a:t>
            </a:r>
            <a:r>
              <a:rPr lang="en-US" sz="1800" dirty="0">
                <a:solidFill>
                  <a:srgbClr val="839496"/>
                </a:solidFill>
                <a:latin typeface="Menlo"/>
                <a:ea typeface="Menlo"/>
                <a:cs typeface="Menlo"/>
              </a:rPr>
              <a:t> patch </a:t>
            </a:r>
            <a:r>
              <a:rPr lang="en-US" sz="1800" dirty="0">
                <a:solidFill>
                  <a:srgbClr val="46CB35"/>
                </a:solidFill>
                <a:latin typeface="Menlo"/>
                <a:ea typeface="Menlo"/>
                <a:cs typeface="Menlo"/>
              </a:rPr>
              <a:t>is</a:t>
            </a:r>
            <a:r>
              <a:rPr lang="en-US" sz="1800" dirty="0">
                <a:solidFill>
                  <a:srgbClr val="839496"/>
                </a:solidFill>
                <a:latin typeface="Menlo"/>
                <a:ea typeface="Menlo"/>
                <a:cs typeface="Menlo"/>
              </a:rPr>
              <a:t> </a:t>
            </a:r>
            <a:r>
              <a:rPr lang="en-US" sz="1800" dirty="0">
                <a:solidFill>
                  <a:srgbClr val="7349FF"/>
                </a:solidFill>
                <a:latin typeface="Menlo"/>
                <a:ea typeface="Menlo"/>
                <a:cs typeface="Menlo"/>
              </a:rPr>
              <a:t>None</a:t>
            </a:r>
            <a:r>
              <a:rPr lang="en-US" sz="1800" dirty="0">
                <a:solidFill>
                  <a:srgbClr val="839496"/>
                </a:solidFill>
                <a:latin typeface="Menlo"/>
                <a:ea typeface="Menlo"/>
                <a:cs typeface="Menlo"/>
              </a:rPr>
              <a:t>: patch = </a:t>
            </a:r>
            <a:r>
              <a:rPr lang="en-US" sz="1800" dirty="0">
                <a:solidFill>
                  <a:srgbClr val="46C8D5"/>
                </a:solidFill>
                <a:latin typeface="Menlo"/>
                <a:ea typeface="Menlo"/>
                <a:cs typeface="Menlo"/>
              </a:rPr>
              <a:t>'0'</a:t>
            </a:r>
            <a:endParaRPr lang="en-US" dirty="0"/>
          </a:p>
        </p:txBody>
      </p:sp>
    </p:spTree>
    <p:extLst>
      <p:ext uri="{BB962C8B-B14F-4D97-AF65-F5344CB8AC3E}">
        <p14:creationId xmlns:p14="http://schemas.microsoft.com/office/powerpoint/2010/main" val="42459210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1662"/>
          </a:xfrm>
        </p:spPr>
        <p:txBody>
          <a:bodyPr/>
          <a:lstStyle/>
          <a:p>
            <a:r>
              <a:rPr lang="en-US" dirty="0"/>
              <a:t>FIX The BUG with TDD</a:t>
            </a:r>
            <a:r>
              <a:rPr lang="en-US" dirty="0" smtClean="0"/>
              <a:t>! YIKES!</a:t>
            </a:r>
            <a:endParaRPr lang="en-US" dirty="0"/>
          </a:p>
        </p:txBody>
      </p:sp>
      <p:sp>
        <p:nvSpPr>
          <p:cNvPr id="3" name="Content Placeholder 2"/>
          <p:cNvSpPr>
            <a:spLocks noGrp="1"/>
          </p:cNvSpPr>
          <p:nvPr>
            <p:ph sz="quarter" idx="13"/>
          </p:nvPr>
        </p:nvSpPr>
        <p:spPr/>
        <p:txBody>
          <a:bodyPr/>
          <a:lstStyle/>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r>
              <a:rPr lang="en-US" sz="1800" b="1" dirty="0">
                <a:solidFill>
                  <a:srgbClr val="34F6F6"/>
                </a:solidFill>
                <a:latin typeface="Menlo"/>
                <a:ea typeface="Menlo"/>
                <a:cs typeface="Menlo"/>
              </a:rPr>
              <a:t>/tests/unit</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nosetests</a:t>
            </a:r>
            <a:endParaRPr lang="en-US" sz="1800" dirty="0" smtClean="0">
              <a:solidFill>
                <a:srgbClr val="839496"/>
              </a:solidFill>
              <a:latin typeface="Menlo"/>
              <a:ea typeface="Menlo"/>
              <a:cs typeface="Menlo"/>
            </a:endParaRPr>
          </a:p>
          <a:p>
            <a:pPr marL="0" indent="0">
              <a:buNone/>
            </a:pPr>
            <a:r>
              <a:rPr lang="en-US" sz="1800" dirty="0" smtClean="0">
                <a:solidFill>
                  <a:srgbClr val="839496"/>
                </a:solidFill>
                <a:latin typeface="Menlo"/>
                <a:ea typeface="Menlo"/>
                <a:cs typeface="Menlo"/>
              </a:rPr>
              <a:t>Ran </a:t>
            </a:r>
            <a:r>
              <a:rPr lang="en-US" sz="1800" dirty="0">
                <a:solidFill>
                  <a:srgbClr val="839496"/>
                </a:solidFill>
                <a:latin typeface="Menlo"/>
                <a:ea typeface="Menlo"/>
                <a:cs typeface="Menlo"/>
              </a:rPr>
              <a:t>17 tests in 0.006s</a:t>
            </a:r>
          </a:p>
          <a:p>
            <a:pPr marL="0" indent="0">
              <a:buNone/>
            </a:pPr>
            <a:r>
              <a:rPr lang="en-US" sz="1800" dirty="0" smtClean="0">
                <a:solidFill>
                  <a:srgbClr val="839496"/>
                </a:solidFill>
                <a:latin typeface="Menlo"/>
                <a:ea typeface="Menlo"/>
                <a:cs typeface="Menlo"/>
              </a:rPr>
              <a:t>FAILED </a:t>
            </a:r>
            <a:r>
              <a:rPr lang="en-US" sz="1800" dirty="0">
                <a:solidFill>
                  <a:srgbClr val="839496"/>
                </a:solidFill>
                <a:latin typeface="Menlo"/>
                <a:ea typeface="Menlo"/>
                <a:cs typeface="Menlo"/>
              </a:rPr>
              <a:t>(errors=9, failures=2</a:t>
            </a:r>
            <a:r>
              <a:rPr lang="en-US" sz="1800" dirty="0" smtClean="0">
                <a:solidFill>
                  <a:srgbClr val="839496"/>
                </a:solidFill>
                <a:latin typeface="Menlo"/>
                <a:ea typeface="Menlo"/>
                <a:cs typeface="Menlo"/>
              </a:rPr>
              <a:t>)</a:t>
            </a:r>
          </a:p>
          <a:p>
            <a:pPr marL="0" indent="0">
              <a:buNone/>
            </a:pPr>
            <a:endParaRPr lang="en-US" sz="1800" dirty="0">
              <a:solidFill>
                <a:srgbClr val="839496"/>
              </a:solidFill>
              <a:latin typeface="Menlo"/>
              <a:ea typeface="Menlo"/>
              <a:cs typeface="Menlo"/>
            </a:endParaRPr>
          </a:p>
          <a:p>
            <a:r>
              <a:rPr lang="en-US" sz="1800" dirty="0" smtClean="0">
                <a:ea typeface="Menlo"/>
                <a:cs typeface="Menlo"/>
              </a:rPr>
              <a:t>Our existing tests now show 9 failures, this is because we are raising </a:t>
            </a:r>
            <a:r>
              <a:rPr lang="en-US" sz="1800" b="1" i="1" dirty="0" err="1" smtClean="0">
                <a:ea typeface="Menlo"/>
                <a:cs typeface="Menlo"/>
              </a:rPr>
              <a:t>InvalidVersion</a:t>
            </a:r>
            <a:r>
              <a:rPr lang="en-US" sz="1800" dirty="0" smtClean="0">
                <a:ea typeface="Menlo"/>
                <a:cs typeface="Menlo"/>
              </a:rPr>
              <a:t> every time this method is called.  We will fix this, but with TDD, we start small.  It is good that our tests are keeping us honest and are catching those failures.  We now know that our small change has caused other dependent calls to fail.  </a:t>
            </a:r>
          </a:p>
          <a:p>
            <a:r>
              <a:rPr lang="en-US" sz="1800" dirty="0" smtClean="0">
                <a:ea typeface="Menlo"/>
                <a:cs typeface="Menlo"/>
              </a:rPr>
              <a:t> This is a very simple example but in the real world, having solid tests helps you find these types of regressions.</a:t>
            </a:r>
            <a:endParaRPr lang="en-US" dirty="0"/>
          </a:p>
        </p:txBody>
      </p:sp>
    </p:spTree>
    <p:extLst>
      <p:ext uri="{BB962C8B-B14F-4D97-AF65-F5344CB8AC3E}">
        <p14:creationId xmlns:p14="http://schemas.microsoft.com/office/powerpoint/2010/main" val="4124306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12762"/>
          </a:xfrm>
        </p:spPr>
        <p:txBody>
          <a:bodyPr/>
          <a:lstStyle/>
          <a:p>
            <a:r>
              <a:rPr lang="en-US" sz="2400" dirty="0"/>
              <a:t>FIX The BUG with TDD! </a:t>
            </a:r>
            <a:r>
              <a:rPr lang="en-US" sz="2400" dirty="0" smtClean="0"/>
              <a:t>Let’s add to our existing test.</a:t>
            </a:r>
            <a:endParaRPr lang="en-US" sz="2400" dirty="0"/>
          </a:p>
        </p:txBody>
      </p:sp>
      <p:sp>
        <p:nvSpPr>
          <p:cNvPr id="3" name="Content Placeholder 2"/>
          <p:cNvSpPr>
            <a:spLocks noGrp="1"/>
          </p:cNvSpPr>
          <p:nvPr>
            <p:ph sz="quarter" idx="13"/>
          </p:nvPr>
        </p:nvSpPr>
        <p:spPr>
          <a:xfrm>
            <a:off x="609600" y="1041400"/>
            <a:ext cx="7924800" cy="5448300"/>
          </a:xfrm>
        </p:spPr>
        <p:txBody>
          <a:bodyPr>
            <a:normAutofit fontScale="85000" lnSpcReduction="10000"/>
          </a:bodyPr>
          <a:lstStyle/>
          <a:p>
            <a:r>
              <a:rPr lang="en-US" sz="1200" dirty="0" smtClean="0"/>
              <a:t>We are going to insert a new custom message when the </a:t>
            </a:r>
            <a:r>
              <a:rPr lang="en-US" sz="1200" b="1" i="1" dirty="0" err="1" smtClean="0">
                <a:solidFill>
                  <a:schemeClr val="tx1">
                    <a:lumMod val="65000"/>
                  </a:schemeClr>
                </a:solidFill>
              </a:rPr>
              <a:t>InvalidVersion</a:t>
            </a:r>
            <a:r>
              <a:rPr lang="en-US" sz="1200" dirty="0" smtClean="0">
                <a:solidFill>
                  <a:schemeClr val="tx1">
                    <a:lumMod val="65000"/>
                  </a:schemeClr>
                </a:solidFill>
              </a:rPr>
              <a:t> </a:t>
            </a:r>
            <a:r>
              <a:rPr lang="en-US" sz="1200" dirty="0" smtClean="0"/>
              <a:t>exception is raised so we first start by writing another failing test.</a:t>
            </a:r>
          </a:p>
          <a:p>
            <a:pPr marL="0" indent="0">
              <a:buNone/>
            </a:pPr>
            <a:r>
              <a:rPr lang="en-US" sz="1200" dirty="0">
                <a:solidFill>
                  <a:srgbClr val="839496"/>
                </a:solidFill>
                <a:latin typeface="Menlo"/>
                <a:ea typeface="Menlo"/>
                <a:cs typeface="Menlo"/>
              </a:rPr>
              <a:t> 166     </a:t>
            </a:r>
            <a:r>
              <a:rPr lang="en-US" sz="1200" dirty="0">
                <a:solidFill>
                  <a:srgbClr val="DD4F32"/>
                </a:solidFill>
                <a:latin typeface="Menlo"/>
                <a:ea typeface="Menlo"/>
                <a:cs typeface="Menlo"/>
              </a:rPr>
              <a:t>@</a:t>
            </a:r>
            <a:r>
              <a:rPr lang="en-US" sz="1200" dirty="0" err="1">
                <a:solidFill>
                  <a:srgbClr val="7349FF"/>
                </a:solidFill>
                <a:latin typeface="Menlo"/>
                <a:ea typeface="Menlo"/>
                <a:cs typeface="Menlo"/>
              </a:rPr>
              <a:t>parameterized.expand</a:t>
            </a:r>
            <a:r>
              <a:rPr lang="en-US" sz="1200" dirty="0">
                <a:solidFill>
                  <a:srgbClr val="839496"/>
                </a:solidFill>
                <a:latin typeface="Menlo"/>
                <a:ea typeface="Menlo"/>
                <a:cs typeface="Menlo"/>
              </a:rPr>
              <a:t>([                                                     </a:t>
            </a:r>
          </a:p>
          <a:p>
            <a:pPr marL="0" indent="0">
              <a:buNone/>
            </a:pPr>
            <a:r>
              <a:rPr lang="en-US" sz="1200" dirty="0">
                <a:solidFill>
                  <a:srgbClr val="839496"/>
                </a:solidFill>
                <a:latin typeface="Menlo"/>
                <a:ea typeface="Menlo"/>
                <a:cs typeface="Menlo"/>
              </a:rPr>
              <a:t>  167         </a:t>
            </a:r>
            <a:r>
              <a:rPr lang="en-US" sz="1200" dirty="0">
                <a:solidFill>
                  <a:srgbClr val="46C8D5"/>
                </a:solidFill>
                <a:latin typeface="Menlo"/>
                <a:ea typeface="Menlo"/>
                <a:cs typeface="Menlo"/>
              </a:rPr>
              <a:t>''</a:t>
            </a:r>
            <a:r>
              <a:rPr lang="en-US" sz="1200" dirty="0">
                <a:solidFill>
                  <a:srgbClr val="839496"/>
                </a:solidFill>
                <a:latin typeface="Menlo"/>
                <a:ea typeface="Menlo"/>
                <a:cs typeface="Menlo"/>
              </a:rPr>
              <a:t>,                                                                     </a:t>
            </a:r>
          </a:p>
          <a:p>
            <a:pPr marL="0" indent="0">
              <a:buNone/>
            </a:pPr>
            <a:r>
              <a:rPr lang="en-US" sz="1200" dirty="0">
                <a:solidFill>
                  <a:srgbClr val="839496"/>
                </a:solidFill>
                <a:latin typeface="Menlo"/>
                <a:ea typeface="Menlo"/>
                <a:cs typeface="Menlo"/>
              </a:rPr>
              <a:t>  168         </a:t>
            </a:r>
            <a:r>
              <a:rPr lang="en-US" sz="1200" dirty="0">
                <a:solidFill>
                  <a:srgbClr val="46C8D5"/>
                </a:solidFill>
                <a:latin typeface="Menlo"/>
                <a:ea typeface="Menlo"/>
                <a:cs typeface="Menlo"/>
              </a:rPr>
              <a:t>'</a:t>
            </a:r>
            <a:r>
              <a:rPr lang="en-US" sz="1200" dirty="0" err="1">
                <a:solidFill>
                  <a:srgbClr val="46C8D5"/>
                </a:solidFill>
                <a:latin typeface="Menlo"/>
                <a:ea typeface="Menlo"/>
                <a:cs typeface="Menlo"/>
              </a:rPr>
              <a:t>a.b.c</a:t>
            </a:r>
            <a:r>
              <a:rPr lang="en-US" sz="1200" dirty="0">
                <a:solidFill>
                  <a:srgbClr val="46C8D5"/>
                </a:solidFill>
                <a:latin typeface="Menlo"/>
                <a:ea typeface="Menlo"/>
                <a:cs typeface="Menlo"/>
              </a:rPr>
              <a:t>'</a:t>
            </a:r>
            <a:r>
              <a:rPr lang="en-US" sz="1200" dirty="0">
                <a:solidFill>
                  <a:srgbClr val="839496"/>
                </a:solidFill>
                <a:latin typeface="Menlo"/>
                <a:ea typeface="Menlo"/>
                <a:cs typeface="Menlo"/>
              </a:rPr>
              <a:t>,                                                                </a:t>
            </a:r>
          </a:p>
          <a:p>
            <a:pPr marL="0" indent="0">
              <a:buNone/>
            </a:pPr>
            <a:r>
              <a:rPr lang="en-US" sz="1200" dirty="0">
                <a:solidFill>
                  <a:srgbClr val="839496"/>
                </a:solidFill>
                <a:latin typeface="Menlo"/>
                <a:ea typeface="Menlo"/>
                <a:cs typeface="Menlo"/>
              </a:rPr>
              <a:t>  169         </a:t>
            </a:r>
            <a:r>
              <a:rPr lang="en-US" sz="1200" dirty="0">
                <a:solidFill>
                  <a:srgbClr val="46C8D5"/>
                </a:solidFill>
                <a:latin typeface="Menlo"/>
                <a:ea typeface="Menlo"/>
                <a:cs typeface="Menlo"/>
              </a:rPr>
              <a:t>'4.5.6.7'</a:t>
            </a:r>
            <a:r>
              <a:rPr lang="en-US" sz="1200" dirty="0">
                <a:solidFill>
                  <a:srgbClr val="839496"/>
                </a:solidFill>
                <a:latin typeface="Menlo"/>
                <a:ea typeface="Menlo"/>
                <a:cs typeface="Menlo"/>
              </a:rPr>
              <a:t>,                                                              </a:t>
            </a:r>
          </a:p>
          <a:p>
            <a:pPr marL="0" indent="0">
              <a:buNone/>
            </a:pPr>
            <a:r>
              <a:rPr lang="en-US" sz="1200" dirty="0">
                <a:solidFill>
                  <a:srgbClr val="839496"/>
                </a:solidFill>
                <a:latin typeface="Menlo"/>
                <a:ea typeface="Menlo"/>
                <a:cs typeface="Menlo"/>
              </a:rPr>
              <a:t>  170     ])                                                                          </a:t>
            </a:r>
          </a:p>
          <a:p>
            <a:pPr marL="0" indent="0">
              <a:buNone/>
            </a:pPr>
            <a:r>
              <a:rPr lang="en-US" sz="1200" dirty="0">
                <a:solidFill>
                  <a:srgbClr val="839496"/>
                </a:solidFill>
                <a:latin typeface="Menlo"/>
                <a:ea typeface="Menlo"/>
                <a:cs typeface="Menlo"/>
              </a:rPr>
              <a:t>  171     </a:t>
            </a:r>
            <a:r>
              <a:rPr lang="en-US" sz="1200" dirty="0">
                <a:solidFill>
                  <a:srgbClr val="DD4F32"/>
                </a:solidFill>
                <a:latin typeface="Menlo"/>
                <a:ea typeface="Menlo"/>
                <a:cs typeface="Menlo"/>
              </a:rPr>
              <a:t>@</a:t>
            </a:r>
            <a:r>
              <a:rPr lang="en-US" sz="1200" dirty="0" err="1">
                <a:solidFill>
                  <a:srgbClr val="7349FF"/>
                </a:solidFill>
                <a:latin typeface="Menlo"/>
                <a:ea typeface="Menlo"/>
                <a:cs typeface="Menlo"/>
              </a:rPr>
              <a:t>nt.raises</a:t>
            </a:r>
            <a:r>
              <a:rPr lang="en-US" sz="1200" dirty="0">
                <a:solidFill>
                  <a:srgbClr val="839496"/>
                </a:solidFill>
                <a:latin typeface="Menlo"/>
                <a:ea typeface="Menlo"/>
                <a:cs typeface="Menlo"/>
              </a:rPr>
              <a:t>(</a:t>
            </a:r>
            <a:r>
              <a:rPr lang="en-US" sz="1200" dirty="0" err="1">
                <a:solidFill>
                  <a:srgbClr val="839496"/>
                </a:solidFill>
                <a:latin typeface="Menlo"/>
                <a:ea typeface="Menlo"/>
                <a:cs typeface="Menlo"/>
              </a:rPr>
              <a:t>semantic.InvalidVersion</a:t>
            </a:r>
            <a:r>
              <a:rPr lang="en-US" sz="1200" dirty="0">
                <a:solidFill>
                  <a:srgbClr val="839496"/>
                </a:solidFill>
                <a:latin typeface="Menlo"/>
                <a:ea typeface="Menlo"/>
                <a:cs typeface="Menlo"/>
              </a:rPr>
              <a:t>)                                         </a:t>
            </a:r>
          </a:p>
          <a:p>
            <a:pPr marL="0" indent="0">
              <a:buNone/>
            </a:pPr>
            <a:r>
              <a:rPr lang="en-US" sz="1200" dirty="0">
                <a:solidFill>
                  <a:srgbClr val="DD4F32"/>
                </a:solidFill>
                <a:latin typeface="Menlo"/>
                <a:ea typeface="Menlo"/>
                <a:cs typeface="Menlo"/>
              </a:rPr>
              <a:t>S&gt;</a:t>
            </a:r>
            <a:r>
              <a:rPr lang="en-US" sz="1200" dirty="0">
                <a:solidFill>
                  <a:srgbClr val="839496"/>
                </a:solidFill>
                <a:latin typeface="Menlo"/>
                <a:ea typeface="Menlo"/>
                <a:cs typeface="Menlo"/>
              </a:rPr>
              <a:t>172     </a:t>
            </a:r>
            <a:r>
              <a:rPr lang="en-US" sz="1200" dirty="0" err="1">
                <a:solidFill>
                  <a:srgbClr val="46CB35"/>
                </a:solidFill>
                <a:latin typeface="Menlo"/>
                <a:ea typeface="Menlo"/>
                <a:cs typeface="Menlo"/>
              </a:rPr>
              <a:t>def</a:t>
            </a:r>
            <a:r>
              <a:rPr lang="en-US" sz="1200" dirty="0">
                <a:solidFill>
                  <a:srgbClr val="839496"/>
                </a:solidFill>
                <a:latin typeface="Menlo"/>
                <a:ea typeface="Menlo"/>
                <a:cs typeface="Menlo"/>
              </a:rPr>
              <a:t> </a:t>
            </a:r>
            <a:r>
              <a:rPr lang="en-US" sz="1200" dirty="0" err="1">
                <a:solidFill>
                  <a:srgbClr val="7349FF"/>
                </a:solidFill>
                <a:latin typeface="Menlo"/>
                <a:ea typeface="Menlo"/>
                <a:cs typeface="Menlo"/>
              </a:rPr>
              <a:t>test_to_maj_min_patch_returns_raises_InvalidVersion</a:t>
            </a:r>
            <a:r>
              <a:rPr lang="en-US" sz="1200" dirty="0">
                <a:solidFill>
                  <a:srgbClr val="839496"/>
                </a:solidFill>
                <a:latin typeface="Menlo"/>
                <a:ea typeface="Menlo"/>
                <a:cs typeface="Menlo"/>
              </a:rPr>
              <a:t>(self, </a:t>
            </a:r>
            <a:r>
              <a:rPr lang="en-US" sz="1200" dirty="0" err="1">
                <a:solidFill>
                  <a:srgbClr val="839496"/>
                </a:solidFill>
                <a:latin typeface="Menlo"/>
                <a:ea typeface="Menlo"/>
                <a:cs typeface="Menlo"/>
              </a:rPr>
              <a:t>invalid_versi</a:t>
            </a:r>
            <a:r>
              <a:rPr lang="en-US" sz="1200" u="sng" dirty="0" err="1">
                <a:solidFill>
                  <a:srgbClr val="839496"/>
                </a:solidFill>
                <a:latin typeface="Menlo"/>
                <a:ea typeface="Menlo"/>
                <a:cs typeface="Menlo"/>
              </a:rPr>
              <a:t>o</a:t>
            </a:r>
            <a:r>
              <a:rPr lang="en-US" sz="1200" dirty="0" err="1">
                <a:solidFill>
                  <a:srgbClr val="839496"/>
                </a:solidFill>
                <a:latin typeface="Menlo"/>
                <a:ea typeface="Menlo"/>
                <a:cs typeface="Menlo"/>
              </a:rPr>
              <a:t>n</a:t>
            </a:r>
            <a:r>
              <a:rPr lang="en-US" sz="1200" dirty="0">
                <a:solidFill>
                  <a:srgbClr val="839496"/>
                </a:solidFill>
                <a:latin typeface="Menlo"/>
                <a:ea typeface="Menlo"/>
                <a:cs typeface="Menlo"/>
              </a:rPr>
              <a:t>):</a:t>
            </a:r>
          </a:p>
          <a:p>
            <a:pPr marL="0" indent="0">
              <a:buNone/>
            </a:pPr>
            <a:r>
              <a:rPr lang="en-US" sz="1200" dirty="0">
                <a:solidFill>
                  <a:srgbClr val="839496"/>
                </a:solidFill>
                <a:latin typeface="Menlo"/>
                <a:ea typeface="Menlo"/>
                <a:cs typeface="Menlo"/>
              </a:rPr>
              <a:t>  173         # yes, this is a valid version, but because our constructor calls       </a:t>
            </a:r>
          </a:p>
          <a:p>
            <a:pPr marL="0" indent="0">
              <a:buNone/>
            </a:pPr>
            <a:r>
              <a:rPr lang="en-US" sz="1200" dirty="0">
                <a:solidFill>
                  <a:srgbClr val="839496"/>
                </a:solidFill>
                <a:latin typeface="Menlo"/>
                <a:ea typeface="Menlo"/>
                <a:cs typeface="Menlo"/>
              </a:rPr>
              <a:t>  174         # </a:t>
            </a:r>
            <a:r>
              <a:rPr lang="en-US" sz="1200" dirty="0" err="1">
                <a:solidFill>
                  <a:srgbClr val="839496"/>
                </a:solidFill>
                <a:latin typeface="Menlo"/>
                <a:ea typeface="Menlo"/>
                <a:cs typeface="Menlo"/>
              </a:rPr>
              <a:t>to_maj_min_patch</a:t>
            </a:r>
            <a:r>
              <a:rPr lang="en-US" sz="1200" dirty="0">
                <a:solidFill>
                  <a:srgbClr val="839496"/>
                </a:solidFill>
                <a:latin typeface="Menlo"/>
                <a:ea typeface="Menlo"/>
                <a:cs typeface="Menlo"/>
              </a:rPr>
              <a:t>, we require a instance first.                        </a:t>
            </a:r>
          </a:p>
          <a:p>
            <a:pPr marL="0" indent="0">
              <a:buNone/>
            </a:pPr>
            <a:r>
              <a:rPr lang="en-US" sz="1200" dirty="0">
                <a:solidFill>
                  <a:srgbClr val="839496"/>
                </a:solidFill>
                <a:latin typeface="Menlo"/>
                <a:ea typeface="Menlo"/>
                <a:cs typeface="Menlo"/>
              </a:rPr>
              <a:t>  175         </a:t>
            </a:r>
            <a:r>
              <a:rPr lang="en-US" sz="1200" dirty="0" err="1">
                <a:solidFill>
                  <a:srgbClr val="839496"/>
                </a:solidFill>
                <a:latin typeface="Menlo"/>
                <a:ea typeface="Menlo"/>
                <a:cs typeface="Menlo"/>
              </a:rPr>
              <a:t>inst</a:t>
            </a:r>
            <a:r>
              <a:rPr lang="en-US" sz="1200" dirty="0">
                <a:solidFill>
                  <a:srgbClr val="839496"/>
                </a:solidFill>
                <a:latin typeface="Menlo"/>
                <a:ea typeface="Menlo"/>
                <a:cs typeface="Menlo"/>
              </a:rPr>
              <a:t> = </a:t>
            </a:r>
            <a:r>
              <a:rPr lang="en-US" sz="1200" dirty="0" err="1">
                <a:solidFill>
                  <a:srgbClr val="839496"/>
                </a:solidFill>
                <a:latin typeface="Menlo"/>
                <a:ea typeface="Menlo"/>
                <a:cs typeface="Menlo"/>
              </a:rPr>
              <a:t>semantic.Version</a:t>
            </a:r>
            <a:r>
              <a:rPr lang="en-US" sz="1200" dirty="0">
                <a:solidFill>
                  <a:srgbClr val="839496"/>
                </a:solidFill>
                <a:latin typeface="Menlo"/>
                <a:ea typeface="Menlo"/>
                <a:cs typeface="Menlo"/>
              </a:rPr>
              <a:t>(</a:t>
            </a:r>
            <a:r>
              <a:rPr lang="en-US" sz="1200" dirty="0">
                <a:solidFill>
                  <a:srgbClr val="46C8D5"/>
                </a:solidFill>
                <a:latin typeface="Menlo"/>
                <a:ea typeface="Menlo"/>
                <a:cs typeface="Menlo"/>
              </a:rPr>
              <a:t>'4.5.6'</a:t>
            </a:r>
            <a:r>
              <a:rPr lang="en-US" sz="1200" dirty="0">
                <a:solidFill>
                  <a:srgbClr val="839496"/>
                </a:solidFill>
                <a:latin typeface="Menlo"/>
                <a:ea typeface="Menlo"/>
                <a:cs typeface="Menlo"/>
              </a:rPr>
              <a:t>)                                        </a:t>
            </a:r>
          </a:p>
          <a:p>
            <a:pPr marL="0" indent="0">
              <a:buNone/>
            </a:pPr>
            <a:r>
              <a:rPr lang="en-US" sz="1200" dirty="0">
                <a:solidFill>
                  <a:srgbClr val="839496"/>
                </a:solidFill>
                <a:latin typeface="Menlo"/>
                <a:ea typeface="Menlo"/>
                <a:cs typeface="Menlo"/>
              </a:rPr>
              <a:t>  176                                                                                 </a:t>
            </a:r>
          </a:p>
          <a:p>
            <a:pPr marL="0" indent="0">
              <a:buNone/>
            </a:pPr>
            <a:r>
              <a:rPr lang="en-US" sz="1200" dirty="0">
                <a:solidFill>
                  <a:srgbClr val="839496"/>
                </a:solidFill>
                <a:latin typeface="Menlo"/>
                <a:ea typeface="Menlo"/>
                <a:cs typeface="Menlo"/>
              </a:rPr>
              <a:t>  177         # This is where we expect our invalid version to be raised              </a:t>
            </a:r>
          </a:p>
          <a:p>
            <a:pPr marL="0" indent="0">
              <a:buNone/>
            </a:pPr>
            <a:r>
              <a:rPr lang="en-US" sz="1200" dirty="0">
                <a:solidFill>
                  <a:srgbClr val="999900"/>
                </a:solidFill>
                <a:latin typeface="Menlo"/>
                <a:ea typeface="Menlo"/>
                <a:cs typeface="Menlo"/>
              </a:rPr>
              <a:t>~ </a:t>
            </a:r>
            <a:r>
              <a:rPr lang="en-US" sz="1200" dirty="0">
                <a:solidFill>
                  <a:srgbClr val="839496"/>
                </a:solidFill>
                <a:latin typeface="Menlo"/>
                <a:ea typeface="Menlo"/>
                <a:cs typeface="Menlo"/>
              </a:rPr>
              <a:t>178         </a:t>
            </a:r>
            <a:r>
              <a:rPr lang="en-US" sz="1200" dirty="0">
                <a:solidFill>
                  <a:srgbClr val="46CB35"/>
                </a:solidFill>
                <a:latin typeface="Menlo"/>
                <a:ea typeface="Menlo"/>
                <a:cs typeface="Menlo"/>
              </a:rPr>
              <a:t>try</a:t>
            </a:r>
            <a:r>
              <a:rPr lang="en-US" sz="1200" dirty="0">
                <a:solidFill>
                  <a:srgbClr val="839496"/>
                </a:solidFill>
                <a:latin typeface="Menlo"/>
                <a:ea typeface="Menlo"/>
                <a:cs typeface="Menlo"/>
              </a:rPr>
              <a:t>: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179             </a:t>
            </a:r>
            <a:r>
              <a:rPr lang="en-US" sz="1200" dirty="0" err="1">
                <a:solidFill>
                  <a:srgbClr val="839496"/>
                </a:solidFill>
                <a:latin typeface="Menlo"/>
                <a:ea typeface="Menlo"/>
                <a:cs typeface="Menlo"/>
              </a:rPr>
              <a:t>inst.to_maj_min_patch</a:t>
            </a:r>
            <a:r>
              <a:rPr lang="en-US" sz="1200" dirty="0">
                <a:solidFill>
                  <a:srgbClr val="839496"/>
                </a:solidFill>
                <a:latin typeface="Menlo"/>
                <a:ea typeface="Menlo"/>
                <a:cs typeface="Menlo"/>
              </a:rPr>
              <a:t>(</a:t>
            </a:r>
            <a:r>
              <a:rPr lang="en-US" sz="1200" dirty="0" err="1">
                <a:solidFill>
                  <a:srgbClr val="839496"/>
                </a:solidFill>
                <a:latin typeface="Menlo"/>
                <a:ea typeface="Menlo"/>
                <a:cs typeface="Menlo"/>
              </a:rPr>
              <a:t>invalid_version</a:t>
            </a:r>
            <a:r>
              <a:rPr lang="en-US" sz="1200" dirty="0">
                <a:solidFill>
                  <a:srgbClr val="839496"/>
                </a:solidFill>
                <a:latin typeface="Menlo"/>
                <a:ea typeface="Menlo"/>
                <a:cs typeface="Menlo"/>
              </a:rPr>
              <a:t>)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180         </a:t>
            </a:r>
            <a:r>
              <a:rPr lang="en-US" sz="1200" dirty="0">
                <a:solidFill>
                  <a:srgbClr val="46CB35"/>
                </a:solidFill>
                <a:latin typeface="Menlo"/>
                <a:ea typeface="Menlo"/>
                <a:cs typeface="Menlo"/>
              </a:rPr>
              <a:t>except</a:t>
            </a:r>
            <a:r>
              <a:rPr lang="en-US" sz="1200" dirty="0">
                <a:solidFill>
                  <a:srgbClr val="839496"/>
                </a:solidFill>
                <a:latin typeface="Menlo"/>
                <a:ea typeface="Menlo"/>
                <a:cs typeface="Menlo"/>
              </a:rPr>
              <a:t> </a:t>
            </a:r>
            <a:r>
              <a:rPr lang="en-US" sz="1200" dirty="0" err="1">
                <a:solidFill>
                  <a:srgbClr val="839496"/>
                </a:solidFill>
                <a:latin typeface="Menlo"/>
                <a:ea typeface="Menlo"/>
                <a:cs typeface="Menlo"/>
              </a:rPr>
              <a:t>semantic.InvalidVersion</a:t>
            </a:r>
            <a:r>
              <a:rPr lang="en-US" sz="1200" dirty="0">
                <a:solidFill>
                  <a:srgbClr val="839496"/>
                </a:solidFill>
                <a:latin typeface="Menlo"/>
                <a:ea typeface="Menlo"/>
                <a:cs typeface="Menlo"/>
              </a:rPr>
              <a:t> </a:t>
            </a:r>
            <a:r>
              <a:rPr lang="en-US" sz="1200" dirty="0">
                <a:solidFill>
                  <a:srgbClr val="46CB35"/>
                </a:solidFill>
                <a:latin typeface="Menlo"/>
                <a:ea typeface="Menlo"/>
                <a:cs typeface="Menlo"/>
              </a:rPr>
              <a:t>as</a:t>
            </a:r>
            <a:r>
              <a:rPr lang="en-US" sz="1200" dirty="0">
                <a:solidFill>
                  <a:srgbClr val="839496"/>
                </a:solidFill>
                <a:latin typeface="Menlo"/>
                <a:ea typeface="Menlo"/>
                <a:cs typeface="Menlo"/>
              </a:rPr>
              <a:t> e: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181             </a:t>
            </a:r>
            <a:r>
              <a:rPr lang="en-US" sz="1200" dirty="0" err="1">
                <a:solidFill>
                  <a:srgbClr val="839496"/>
                </a:solidFill>
                <a:latin typeface="Menlo"/>
                <a:ea typeface="Menlo"/>
                <a:cs typeface="Menlo"/>
              </a:rPr>
              <a:t>expected_err_msgs</a:t>
            </a:r>
            <a:r>
              <a:rPr lang="en-US" sz="1200" dirty="0">
                <a:solidFill>
                  <a:srgbClr val="839496"/>
                </a:solidFill>
                <a:latin typeface="Menlo"/>
                <a:ea typeface="Menlo"/>
                <a:cs typeface="Menlo"/>
              </a:rPr>
              <a:t> = [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182                 </a:t>
            </a:r>
            <a:r>
              <a:rPr lang="en-US" sz="1200" dirty="0">
                <a:solidFill>
                  <a:srgbClr val="46C8D5"/>
                </a:solidFill>
                <a:latin typeface="Menlo"/>
                <a:ea typeface="Menlo"/>
                <a:cs typeface="Menlo"/>
              </a:rPr>
              <a:t>'Invalid version {0} must be </a:t>
            </a:r>
            <a:r>
              <a:rPr lang="en-US" sz="1200" dirty="0" err="1">
                <a:solidFill>
                  <a:srgbClr val="46C8D5"/>
                </a:solidFill>
                <a:latin typeface="Menlo"/>
                <a:ea typeface="Menlo"/>
                <a:cs typeface="Menlo"/>
              </a:rPr>
              <a:t>numeric'</a:t>
            </a:r>
            <a:r>
              <a:rPr lang="en-US" sz="1200" dirty="0" err="1">
                <a:solidFill>
                  <a:srgbClr val="839496"/>
                </a:solidFill>
                <a:latin typeface="Menlo"/>
                <a:ea typeface="Menlo"/>
                <a:cs typeface="Menlo"/>
              </a:rPr>
              <a:t>.</a:t>
            </a:r>
            <a:r>
              <a:rPr lang="en-US" sz="1200" dirty="0" err="1">
                <a:solidFill>
                  <a:srgbClr val="7349FF"/>
                </a:solidFill>
                <a:latin typeface="Menlo"/>
                <a:ea typeface="Menlo"/>
                <a:cs typeface="Menlo"/>
              </a:rPr>
              <a:t>format</a:t>
            </a:r>
            <a:r>
              <a:rPr lang="en-US" sz="1200" dirty="0">
                <a:solidFill>
                  <a:srgbClr val="839496"/>
                </a:solidFill>
                <a:latin typeface="Menlo"/>
                <a:ea typeface="Menlo"/>
                <a:cs typeface="Menlo"/>
              </a:rPr>
              <a:t>(</a:t>
            </a:r>
            <a:r>
              <a:rPr lang="en-US" sz="1200" dirty="0" err="1">
                <a:solidFill>
                  <a:srgbClr val="839496"/>
                </a:solidFill>
                <a:latin typeface="Menlo"/>
                <a:ea typeface="Menlo"/>
                <a:cs typeface="Menlo"/>
              </a:rPr>
              <a:t>invalid_version</a:t>
            </a:r>
            <a:r>
              <a:rPr lang="en-US" sz="1200" dirty="0">
                <a:solidFill>
                  <a:srgbClr val="839496"/>
                </a:solidFill>
                <a:latin typeface="Menlo"/>
                <a:ea typeface="Menlo"/>
                <a:cs typeface="Menlo"/>
              </a:rPr>
              <a:t>),  </a:t>
            </a:r>
          </a:p>
          <a:p>
            <a:pPr marL="0" indent="0">
              <a:buNone/>
            </a:pPr>
            <a:r>
              <a:rPr lang="en-US" sz="1200" dirty="0">
                <a:solidFill>
                  <a:srgbClr val="DD4F32"/>
                </a:solidFill>
                <a:latin typeface="Menlo"/>
                <a:ea typeface="Menlo"/>
                <a:cs typeface="Menlo"/>
              </a:rPr>
              <a:t>S&gt;</a:t>
            </a:r>
            <a:r>
              <a:rPr lang="en-US" sz="1200" dirty="0">
                <a:solidFill>
                  <a:srgbClr val="839496"/>
                </a:solidFill>
                <a:latin typeface="Menlo"/>
                <a:ea typeface="Menlo"/>
                <a:cs typeface="Menlo"/>
              </a:rPr>
              <a:t>183                 </a:t>
            </a:r>
            <a:r>
              <a:rPr lang="en-US" sz="1200" dirty="0">
                <a:solidFill>
                  <a:srgbClr val="46C8D5"/>
                </a:solidFill>
                <a:latin typeface="Menlo"/>
                <a:ea typeface="Menlo"/>
                <a:cs typeface="Menlo"/>
              </a:rPr>
              <a:t>'Invalid version {0} cannot contain more than 2 </a:t>
            </a:r>
            <a:r>
              <a:rPr lang="en-US" sz="1200" dirty="0" err="1">
                <a:solidFill>
                  <a:srgbClr val="46C8D5"/>
                </a:solidFill>
                <a:latin typeface="Menlo"/>
                <a:ea typeface="Menlo"/>
                <a:cs typeface="Menlo"/>
              </a:rPr>
              <a:t>dots'</a:t>
            </a:r>
            <a:r>
              <a:rPr lang="en-US" sz="1200" dirty="0" err="1">
                <a:solidFill>
                  <a:srgbClr val="839496"/>
                </a:solidFill>
                <a:latin typeface="Menlo"/>
                <a:ea typeface="Menlo"/>
                <a:cs typeface="Menlo"/>
              </a:rPr>
              <a:t>.</a:t>
            </a:r>
            <a:r>
              <a:rPr lang="en-US" sz="1200" dirty="0" err="1">
                <a:solidFill>
                  <a:srgbClr val="7349FF"/>
                </a:solidFill>
                <a:latin typeface="Menlo"/>
                <a:ea typeface="Menlo"/>
                <a:cs typeface="Menlo"/>
              </a:rPr>
              <a:t>format</a:t>
            </a:r>
            <a:r>
              <a:rPr lang="en-US" sz="1200" dirty="0">
                <a:solidFill>
                  <a:srgbClr val="839496"/>
                </a:solidFill>
                <a:latin typeface="Menlo"/>
                <a:ea typeface="Menlo"/>
                <a:cs typeface="Menlo"/>
              </a:rPr>
              <a:t>(</a:t>
            </a:r>
            <a:r>
              <a:rPr lang="en-US" sz="1200" dirty="0" err="1">
                <a:solidFill>
                  <a:srgbClr val="839496"/>
                </a:solidFill>
                <a:latin typeface="Menlo"/>
                <a:ea typeface="Menlo"/>
                <a:cs typeface="Menlo"/>
              </a:rPr>
              <a:t>in</a:t>
            </a:r>
            <a:r>
              <a:rPr lang="en-US" sz="1200" u="sng" dirty="0" err="1">
                <a:solidFill>
                  <a:srgbClr val="839496"/>
                </a:solidFill>
                <a:latin typeface="Menlo"/>
                <a:ea typeface="Menlo"/>
                <a:cs typeface="Menlo"/>
              </a:rPr>
              <a:t>v</a:t>
            </a:r>
            <a:r>
              <a:rPr lang="en-US" sz="1200" dirty="0" err="1">
                <a:solidFill>
                  <a:srgbClr val="839496"/>
                </a:solidFill>
                <a:latin typeface="Menlo"/>
                <a:ea typeface="Menlo"/>
                <a:cs typeface="Menlo"/>
              </a:rPr>
              <a:t>alid_version</a:t>
            </a:r>
            <a:r>
              <a:rPr lang="en-US" sz="1200" dirty="0">
                <a:solidFill>
                  <a:srgbClr val="839496"/>
                </a:solidFill>
                <a:latin typeface="Menlo"/>
                <a:ea typeface="Menlo"/>
                <a:cs typeface="Menlo"/>
              </a:rPr>
              <a:t>)</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184             ]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185             </a:t>
            </a:r>
            <a:r>
              <a:rPr lang="en-US" sz="1200" dirty="0" err="1">
                <a:solidFill>
                  <a:srgbClr val="839496"/>
                </a:solidFill>
                <a:latin typeface="Menlo"/>
                <a:ea typeface="Menlo"/>
                <a:cs typeface="Menlo"/>
              </a:rPr>
              <a:t>nt.assert_in</a:t>
            </a:r>
            <a:r>
              <a:rPr lang="en-US" sz="1200" dirty="0">
                <a:solidFill>
                  <a:srgbClr val="839496"/>
                </a:solidFill>
                <a:latin typeface="Menlo"/>
                <a:ea typeface="Menlo"/>
                <a:cs typeface="Menlo"/>
              </a:rPr>
              <a:t>(</a:t>
            </a:r>
            <a:r>
              <a:rPr lang="en-US" sz="1200" dirty="0" err="1">
                <a:solidFill>
                  <a:srgbClr val="7349FF"/>
                </a:solidFill>
                <a:latin typeface="Menlo"/>
                <a:ea typeface="Menlo"/>
                <a:cs typeface="Menlo"/>
              </a:rPr>
              <a:t>str</a:t>
            </a:r>
            <a:r>
              <a:rPr lang="en-US" sz="1200" dirty="0">
                <a:solidFill>
                  <a:srgbClr val="839496"/>
                </a:solidFill>
                <a:latin typeface="Menlo"/>
                <a:ea typeface="Menlo"/>
                <a:cs typeface="Menlo"/>
              </a:rPr>
              <a:t>(e), </a:t>
            </a:r>
            <a:r>
              <a:rPr lang="en-US" sz="1200" dirty="0" err="1">
                <a:solidFill>
                  <a:srgbClr val="839496"/>
                </a:solidFill>
                <a:latin typeface="Menlo"/>
                <a:ea typeface="Menlo"/>
                <a:cs typeface="Menlo"/>
              </a:rPr>
              <a:t>expected_err_msgs</a:t>
            </a:r>
            <a:r>
              <a:rPr lang="en-US" sz="1200" dirty="0">
                <a:solidFill>
                  <a:srgbClr val="839496"/>
                </a:solidFill>
                <a:latin typeface="Menlo"/>
                <a:ea typeface="Menlo"/>
                <a:cs typeface="Menlo"/>
              </a:rPr>
              <a:t>)                             </a:t>
            </a:r>
          </a:p>
          <a:p>
            <a:pPr marL="0" indent="0">
              <a:buNone/>
            </a:pPr>
            <a:r>
              <a:rPr lang="en-US" sz="1200" dirty="0">
                <a:solidFill>
                  <a:srgbClr val="00A600"/>
                </a:solidFill>
                <a:latin typeface="Menlo"/>
                <a:ea typeface="Menlo"/>
                <a:cs typeface="Menlo"/>
              </a:rPr>
              <a:t>+ </a:t>
            </a:r>
            <a:r>
              <a:rPr lang="en-US" sz="1200" dirty="0">
                <a:solidFill>
                  <a:srgbClr val="839496"/>
                </a:solidFill>
                <a:latin typeface="Menlo"/>
                <a:ea typeface="Menlo"/>
                <a:cs typeface="Menlo"/>
              </a:rPr>
              <a:t>186             </a:t>
            </a:r>
            <a:r>
              <a:rPr lang="en-US" sz="1200" dirty="0">
                <a:solidFill>
                  <a:srgbClr val="46CB35"/>
                </a:solidFill>
                <a:latin typeface="Menlo"/>
                <a:ea typeface="Menlo"/>
                <a:cs typeface="Menlo"/>
              </a:rPr>
              <a:t>raise</a:t>
            </a:r>
            <a:endParaRPr lang="en-US" sz="1200" dirty="0"/>
          </a:p>
        </p:txBody>
      </p:sp>
    </p:spTree>
    <p:extLst>
      <p:ext uri="{BB962C8B-B14F-4D97-AF65-F5344CB8AC3E}">
        <p14:creationId xmlns:p14="http://schemas.microsoft.com/office/powerpoint/2010/main" val="29443720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sz="2400" dirty="0"/>
              <a:t>FIX The BUG with TDD! Let’s add to our existing test.</a:t>
            </a:r>
          </a:p>
        </p:txBody>
      </p:sp>
      <p:sp>
        <p:nvSpPr>
          <p:cNvPr id="3" name="Content Placeholder 2"/>
          <p:cNvSpPr>
            <a:spLocks noGrp="1"/>
          </p:cNvSpPr>
          <p:nvPr>
            <p:ph sz="quarter" idx="13"/>
          </p:nvPr>
        </p:nvSpPr>
        <p:spPr>
          <a:xfrm>
            <a:off x="609600" y="990600"/>
            <a:ext cx="7924800" cy="5537200"/>
          </a:xfrm>
        </p:spPr>
        <p:txBody>
          <a:bodyPr>
            <a:normAutofit fontScale="70000" lnSpcReduction="20000"/>
          </a:bodyPr>
          <a:lstStyle/>
          <a:p>
            <a:r>
              <a:rPr lang="en-US" dirty="0" smtClean="0"/>
              <a:t>Next, we run </a:t>
            </a:r>
            <a:r>
              <a:rPr lang="en-US" dirty="0" err="1" smtClean="0"/>
              <a:t>nosetests</a:t>
            </a:r>
            <a:r>
              <a:rPr lang="en-US" dirty="0" smtClean="0"/>
              <a:t> on the command line to see if this causes additional errors.</a:t>
            </a:r>
          </a:p>
          <a:p>
            <a:pPr marL="0" indent="0">
              <a:buNone/>
            </a:pPr>
            <a:r>
              <a:rPr lang="en-US" sz="1800" dirty="0">
                <a:solidFill>
                  <a:srgbClr val="839496"/>
                </a:solidFill>
                <a:latin typeface="Menlo"/>
                <a:ea typeface="Menlo"/>
                <a:cs typeface="Menlo"/>
              </a:rPr>
              <a:t>Ran 17 tests in 0.006s</a:t>
            </a:r>
          </a:p>
          <a:p>
            <a:pPr marL="0" indent="0">
              <a:buNone/>
            </a:pPr>
            <a:r>
              <a:rPr lang="en-US" sz="1800" dirty="0" smtClean="0">
                <a:solidFill>
                  <a:srgbClr val="839496"/>
                </a:solidFill>
                <a:latin typeface="Menlo"/>
                <a:ea typeface="Menlo"/>
                <a:cs typeface="Menlo"/>
              </a:rPr>
              <a:t>FAILED </a:t>
            </a:r>
            <a:r>
              <a:rPr lang="en-US" sz="1800" dirty="0">
                <a:solidFill>
                  <a:srgbClr val="839496"/>
                </a:solidFill>
                <a:latin typeface="Menlo"/>
                <a:ea typeface="Menlo"/>
                <a:cs typeface="Menlo"/>
              </a:rPr>
              <a:t>(errors=9, failures=2)</a:t>
            </a:r>
            <a:endParaRPr lang="en-US" dirty="0"/>
          </a:p>
          <a:p>
            <a:pPr marL="0" indent="0">
              <a:buNone/>
            </a:pPr>
            <a:endParaRPr lang="en-US" dirty="0" smtClean="0"/>
          </a:p>
          <a:p>
            <a:r>
              <a:rPr lang="en-US" dirty="0" smtClean="0"/>
              <a:t>Yay! It does not, so lets add the logic to raise a new </a:t>
            </a:r>
            <a:r>
              <a:rPr lang="en-US" b="1" i="1" dirty="0" err="1" smtClean="0">
                <a:solidFill>
                  <a:srgbClr val="A6A6A6"/>
                </a:solidFill>
              </a:rPr>
              <a:t>InvalidVersion</a:t>
            </a:r>
            <a:r>
              <a:rPr lang="en-US" dirty="0" smtClean="0">
                <a:solidFill>
                  <a:srgbClr val="A6A6A6"/>
                </a:solidFill>
              </a:rPr>
              <a:t> </a:t>
            </a:r>
            <a:r>
              <a:rPr lang="en-US" dirty="0" smtClean="0"/>
              <a:t>exception in </a:t>
            </a:r>
            <a:r>
              <a:rPr lang="en-US" b="1" i="1" dirty="0" err="1" smtClean="0">
                <a:solidFill>
                  <a:srgbClr val="A6A6A6"/>
                </a:solidFill>
              </a:rPr>
              <a:t>semantic.py</a:t>
            </a:r>
            <a:r>
              <a:rPr lang="en-US" dirty="0" smtClean="0"/>
              <a:t>.</a:t>
            </a:r>
          </a:p>
          <a:p>
            <a:endParaRPr lang="en-US" dirty="0"/>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diff </a:t>
            </a:r>
            <a:r>
              <a:rPr lang="en-US" sz="1800" dirty="0" err="1">
                <a:solidFill>
                  <a:srgbClr val="839496"/>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diff --</a:t>
            </a:r>
            <a:r>
              <a:rPr lang="en-US" sz="1800" b="1" dirty="0" err="1">
                <a:solidFill>
                  <a:srgbClr val="93A1A1"/>
                </a:solidFill>
                <a:latin typeface="Menlo"/>
                <a:ea typeface="Menlo"/>
                <a:cs typeface="Menlo"/>
              </a:rPr>
              <a:t>git</a:t>
            </a:r>
            <a:r>
              <a:rPr lang="en-US" sz="1800" b="1" dirty="0">
                <a:solidFill>
                  <a:srgbClr val="93A1A1"/>
                </a:solidFill>
                <a:latin typeface="Menlo"/>
                <a:ea typeface="Menlo"/>
                <a:cs typeface="Menlo"/>
              </a:rPr>
              <a:t> a/</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r>
              <a:rPr lang="en-US" sz="1800" b="1" dirty="0">
                <a:solidFill>
                  <a:srgbClr val="93A1A1"/>
                </a:solidFill>
                <a:latin typeface="Menlo"/>
                <a:ea typeface="Menlo"/>
                <a:cs typeface="Menlo"/>
              </a:rPr>
              <a:t> b/</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index e587b0e..315f18b 100755</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 a/</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 b/</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dirty="0">
                <a:solidFill>
                  <a:srgbClr val="46C8D5"/>
                </a:solidFill>
                <a:latin typeface="Menlo"/>
                <a:ea typeface="Menlo"/>
                <a:cs typeface="Menlo"/>
              </a:rPr>
              <a:t>@@ -43,6 +43,8 @@</a:t>
            </a:r>
            <a:r>
              <a:rPr lang="en-US" sz="1800" dirty="0">
                <a:solidFill>
                  <a:srgbClr val="839496"/>
                </a:solidFill>
                <a:latin typeface="Menlo"/>
                <a:ea typeface="Menlo"/>
                <a:cs typeface="Menlo"/>
              </a:rPr>
              <a:t> class Version(object):</a:t>
            </a:r>
          </a:p>
          <a:p>
            <a:pPr marL="0" indent="0">
              <a:buNone/>
            </a:pPr>
            <a:r>
              <a:rPr lang="en-US" sz="1800" dirty="0">
                <a:solidFill>
                  <a:srgbClr val="839496"/>
                </a:solidFill>
                <a:latin typeface="Menlo"/>
                <a:ea typeface="Menlo"/>
                <a:cs typeface="Menlo"/>
              </a:rPr>
              <a:t>         @returns (major, minor, version) integer tuple</a:t>
            </a:r>
          </a:p>
          <a:p>
            <a:pPr marL="0" indent="0">
              <a:buNone/>
            </a:pPr>
            <a:r>
              <a:rPr lang="en-US" sz="1800" dirty="0">
                <a:solidFill>
                  <a:srgbClr val="839496"/>
                </a:solidFill>
                <a:latin typeface="Menlo"/>
                <a:ea typeface="Menlo"/>
                <a:cs typeface="Menlo"/>
              </a:rPr>
              <a:t>         @raises </a:t>
            </a:r>
            <a:r>
              <a:rPr lang="en-US" sz="1800" dirty="0" err="1">
                <a:solidFill>
                  <a:srgbClr val="839496"/>
                </a:solidFill>
                <a:latin typeface="Menlo"/>
                <a:ea typeface="Menlo"/>
                <a:cs typeface="Menlo"/>
              </a:rPr>
              <a:t>InvalidVersion</a:t>
            </a:r>
            <a:r>
              <a:rPr lang="en-US" sz="1800" dirty="0">
                <a:solidFill>
                  <a:srgbClr val="839496"/>
                </a:solidFill>
                <a:latin typeface="Menlo"/>
                <a:ea typeface="Menlo"/>
                <a:cs typeface="Menlo"/>
              </a:rPr>
              <a:t> if the version string is not </a:t>
            </a:r>
            <a:r>
              <a:rPr lang="en-US" sz="1800" dirty="0" err="1">
                <a:solidFill>
                  <a:srgbClr val="839496"/>
                </a:solidFill>
                <a:latin typeface="Menlo"/>
                <a:ea typeface="Menlo"/>
                <a:cs typeface="Menlo"/>
              </a:rPr>
              <a:t>parsable</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p>
          <a:p>
            <a:pPr marL="0" indent="0">
              <a:buNone/>
            </a:pPr>
            <a:r>
              <a:rPr lang="en-US" sz="1800" dirty="0">
                <a:solidFill>
                  <a:srgbClr val="46CB35"/>
                </a:solidFill>
                <a:latin typeface="Menlo"/>
                <a:ea typeface="Menlo"/>
                <a:cs typeface="Menlo"/>
              </a:rPr>
              <a:t>+        if </a:t>
            </a:r>
            <a:r>
              <a:rPr lang="en-US" sz="1800" dirty="0" err="1">
                <a:solidFill>
                  <a:srgbClr val="46CB35"/>
                </a:solidFill>
                <a:latin typeface="Menlo"/>
                <a:ea typeface="Menlo"/>
                <a:cs typeface="Menlo"/>
              </a:rPr>
              <a:t>version.count</a:t>
            </a:r>
            <a:r>
              <a:rPr lang="en-US" sz="1800" dirty="0">
                <a:solidFill>
                  <a:srgbClr val="46CB35"/>
                </a:solidFill>
                <a:latin typeface="Menlo"/>
                <a:ea typeface="Menlo"/>
                <a:cs typeface="Menlo"/>
              </a:rPr>
              <a:t>('.') &gt; 2:</a:t>
            </a:r>
            <a:endParaRPr lang="en-US" sz="1800" dirty="0">
              <a:solidFill>
                <a:srgbClr val="839496"/>
              </a:solidFill>
              <a:latin typeface="Menlo"/>
              <a:ea typeface="Menlo"/>
              <a:cs typeface="Menlo"/>
            </a:endParaRPr>
          </a:p>
          <a:p>
            <a:pPr marL="0" indent="0">
              <a:buNone/>
            </a:pPr>
            <a:r>
              <a:rPr lang="en-US" sz="1800" dirty="0">
                <a:solidFill>
                  <a:srgbClr val="46CB35"/>
                </a:solidFill>
                <a:latin typeface="Menlo"/>
                <a:ea typeface="Menlo"/>
                <a:cs typeface="Menlo"/>
              </a:rPr>
              <a:t>+            raise </a:t>
            </a:r>
            <a:r>
              <a:rPr lang="en-US" sz="1800" dirty="0" err="1">
                <a:solidFill>
                  <a:srgbClr val="46CB35"/>
                </a:solidFill>
                <a:latin typeface="Menlo"/>
                <a:ea typeface="Menlo"/>
                <a:cs typeface="Menlo"/>
              </a:rPr>
              <a:t>InvalidVersion</a:t>
            </a:r>
            <a:r>
              <a:rPr lang="en-US" sz="1800" dirty="0">
                <a:solidFill>
                  <a:srgbClr val="46CB35"/>
                </a:solidFill>
                <a:latin typeface="Menlo"/>
                <a:ea typeface="Menlo"/>
                <a:cs typeface="Menlo"/>
              </a:rPr>
              <a:t>('version is invalid')</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mmp_finder</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re.compile</a:t>
            </a:r>
            <a:r>
              <a:rPr lang="en-US" sz="1800" dirty="0">
                <a:solidFill>
                  <a:srgbClr val="839496"/>
                </a:solidFill>
                <a:latin typeface="Menlo"/>
                <a:ea typeface="Menlo"/>
                <a:cs typeface="Menlo"/>
              </a:rPr>
              <a:t>('(\d+)\.?(\d+)?\.?(\d+)?')</a:t>
            </a:r>
          </a:p>
          <a:p>
            <a:pPr marL="0" indent="0">
              <a:buNone/>
            </a:pPr>
            <a:r>
              <a:rPr lang="en-US" sz="1800" dirty="0">
                <a:solidFill>
                  <a:srgbClr val="839496"/>
                </a:solidFill>
                <a:latin typeface="Menlo"/>
                <a:ea typeface="Menlo"/>
                <a:cs typeface="Menlo"/>
              </a:rPr>
              <a:t>         matcher = </a:t>
            </a:r>
            <a:r>
              <a:rPr lang="en-US" sz="1800" dirty="0" err="1">
                <a:solidFill>
                  <a:srgbClr val="839496"/>
                </a:solidFill>
                <a:latin typeface="Menlo"/>
                <a:ea typeface="Menlo"/>
                <a:cs typeface="Menlo"/>
              </a:rPr>
              <a:t>mmp_finder.search</a:t>
            </a:r>
            <a:r>
              <a:rPr lang="en-US" sz="1800" dirty="0">
                <a:solidFill>
                  <a:srgbClr val="839496"/>
                </a:solidFill>
                <a:latin typeface="Menlo"/>
                <a:ea typeface="Menlo"/>
                <a:cs typeface="Menlo"/>
              </a:rPr>
              <a:t>(version)</a:t>
            </a:r>
          </a:p>
          <a:p>
            <a:pPr marL="0" indent="0">
              <a:buNone/>
            </a:pPr>
            <a:r>
              <a:rPr lang="en-US" sz="1800" dirty="0">
                <a:solidFill>
                  <a:srgbClr val="839496"/>
                </a:solidFill>
                <a:latin typeface="Menlo"/>
                <a:ea typeface="Menlo"/>
                <a:cs typeface="Menlo"/>
              </a:rPr>
              <a:t>         if matcher is None:</a:t>
            </a:r>
            <a:endParaRPr lang="en-US" dirty="0"/>
          </a:p>
        </p:txBody>
      </p:sp>
    </p:spTree>
    <p:extLst>
      <p:ext uri="{BB962C8B-B14F-4D97-AF65-F5344CB8AC3E}">
        <p14:creationId xmlns:p14="http://schemas.microsoft.com/office/powerpoint/2010/main" val="38232192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65162"/>
          </a:xfrm>
        </p:spPr>
        <p:txBody>
          <a:bodyPr/>
          <a:lstStyle/>
          <a:p>
            <a:r>
              <a:rPr lang="en-US" dirty="0" smtClean="0"/>
              <a:t>RUN NOSETESTS to see if we regressed</a:t>
            </a:r>
            <a:endParaRPr lang="en-US" dirty="0"/>
          </a:p>
        </p:txBody>
      </p:sp>
      <p:sp>
        <p:nvSpPr>
          <p:cNvPr id="3" name="Content Placeholder 2"/>
          <p:cNvSpPr>
            <a:spLocks noGrp="1"/>
          </p:cNvSpPr>
          <p:nvPr>
            <p:ph sz="quarter" idx="13"/>
          </p:nvPr>
        </p:nvSpPr>
        <p:spPr>
          <a:xfrm>
            <a:off x="609600" y="1066800"/>
            <a:ext cx="7924800" cy="4648200"/>
          </a:xfrm>
        </p:spPr>
        <p:txBody>
          <a:bodyPr>
            <a:normAutofit fontScale="62500" lnSpcReduction="20000"/>
          </a:bodyPr>
          <a:lstStyle/>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nosetests</a:t>
            </a:r>
            <a:endParaRPr lang="en-US" sz="1800" dirty="0">
              <a:solidFill>
                <a:srgbClr val="839496"/>
              </a:solidFill>
              <a:latin typeface="Menlo"/>
              <a:ea typeface="Menlo"/>
              <a:cs typeface="Menlo"/>
            </a:endParaRPr>
          </a:p>
          <a:p>
            <a:pPr marL="0" indent="0">
              <a:buNone/>
            </a:pP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FAIL: pysemver.tests.unit.TestVersion:TestVersion.test_to_maj_min_patch_returns_raises_InvalidVersion_2_4_5_6_7</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b="1" dirty="0">
                <a:solidFill>
                  <a:srgbClr val="93A1A1"/>
                </a:solidFill>
                <a:latin typeface="Menlo"/>
                <a:ea typeface="Menlo"/>
                <a:cs typeface="Menlo"/>
              </a:rPr>
              <a:t>vim +185 tests/unit/</a:t>
            </a:r>
            <a:r>
              <a:rPr lang="en-US" sz="1800" b="1" dirty="0" err="1">
                <a:solidFill>
                  <a:srgbClr val="93A1A1"/>
                </a:solidFill>
                <a:latin typeface="Menlo"/>
                <a:ea typeface="Menlo"/>
                <a:cs typeface="Menlo"/>
              </a:rPr>
              <a:t>TestVersion.py</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test_to_maj_min_patch_returns_raises_InvalidVersion</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nt.assert_in</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str</a:t>
            </a:r>
            <a:r>
              <a:rPr lang="en-US" sz="1800" dirty="0">
                <a:solidFill>
                  <a:srgbClr val="839496"/>
                </a:solidFill>
                <a:latin typeface="Menlo"/>
                <a:ea typeface="Menlo"/>
                <a:cs typeface="Menlo"/>
              </a:rPr>
              <a:t>(e), </a:t>
            </a:r>
            <a:r>
              <a:rPr lang="en-US" sz="1800" dirty="0" err="1">
                <a:solidFill>
                  <a:srgbClr val="839496"/>
                </a:solidFill>
                <a:latin typeface="Menlo"/>
                <a:ea typeface="Menlo"/>
                <a:cs typeface="Menlo"/>
              </a:rPr>
              <a:t>expected_err_msgs</a:t>
            </a: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AssertionError</a:t>
            </a:r>
            <a:r>
              <a:rPr lang="en-US" sz="1800" dirty="0">
                <a:solidFill>
                  <a:srgbClr val="839496"/>
                </a:solidFill>
                <a:latin typeface="Menlo"/>
                <a:ea typeface="Menlo"/>
                <a:cs typeface="Menlo"/>
              </a:rPr>
              <a:t>: 'version is invalid' not found in ['Invalid version 4.5.6.7 must be numeric', 'Invalid version 4.5.6.7 cannot contain more than 2 dots']</a:t>
            </a:r>
          </a:p>
          <a:p>
            <a:pPr marL="0" indent="0">
              <a:buNone/>
            </a:pPr>
            <a:r>
              <a:rPr lang="en-US" sz="1800" dirty="0">
                <a:solidFill>
                  <a:srgbClr val="839496"/>
                </a:solidFill>
                <a:latin typeface="Menlo"/>
                <a:ea typeface="Menlo"/>
                <a:cs typeface="Menlo"/>
              </a:rPr>
              <a:t>Name                   </a:t>
            </a:r>
            <a:r>
              <a:rPr lang="en-US" sz="1800" dirty="0" err="1">
                <a:solidFill>
                  <a:srgbClr val="839496"/>
                </a:solidFill>
                <a:latin typeface="Menlo"/>
                <a:ea typeface="Menlo"/>
                <a:cs typeface="Menlo"/>
              </a:rPr>
              <a:t>Stmts</a:t>
            </a:r>
            <a:r>
              <a:rPr lang="en-US" sz="1800" dirty="0">
                <a:solidFill>
                  <a:srgbClr val="839496"/>
                </a:solidFill>
                <a:latin typeface="Menlo"/>
                <a:ea typeface="Menlo"/>
                <a:cs typeface="Menlo"/>
              </a:rPr>
              <a:t>   Miss Branch </a:t>
            </a:r>
            <a:r>
              <a:rPr lang="en-US" sz="1800" dirty="0" err="1">
                <a:solidFill>
                  <a:srgbClr val="839496"/>
                </a:solidFill>
                <a:latin typeface="Menlo"/>
                <a:ea typeface="Menlo"/>
                <a:cs typeface="Menlo"/>
              </a:rPr>
              <a:t>BrPart</a:t>
            </a:r>
            <a:r>
              <a:rPr lang="en-US" sz="1800" dirty="0">
                <a:solidFill>
                  <a:srgbClr val="839496"/>
                </a:solidFill>
                <a:latin typeface="Menlo"/>
                <a:ea typeface="Menlo"/>
                <a:cs typeface="Menlo"/>
              </a:rPr>
              <a:t>  Cover   Missing</a:t>
            </a:r>
            <a:r>
              <a:rPr lang="en-US" sz="1800" b="1" dirty="0">
                <a:solidFill>
                  <a:srgbClr val="93A1A1"/>
                </a:solidFill>
                <a:latin typeface="Menlo"/>
                <a:ea typeface="Menlo"/>
                <a:cs typeface="Menlo"/>
              </a:rPr>
              <a:t>returns_tuple_2_1_2_0                                                                         </a:t>
            </a:r>
            <a:r>
              <a:rPr lang="en-US" sz="1800" dirty="0">
                <a:solidFill>
                  <a:srgbClr val="839496"/>
                </a:solidFill>
                <a:latin typeface="Menlo"/>
                <a:ea typeface="Menlo"/>
                <a:cs typeface="Menlo"/>
              </a:rPr>
              <a:t>  </a:t>
            </a:r>
            <a:r>
              <a:rPr lang="en-US" sz="1800" dirty="0">
                <a:solidFill>
                  <a:srgbClr val="012A36"/>
                </a:solidFill>
                <a:latin typeface="Menlo"/>
                <a:ea typeface="Menlo"/>
                <a:cs typeface="Menlo"/>
              </a:rPr>
              <a:t>              </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pysemver.py</a:t>
            </a:r>
            <a:r>
              <a:rPr lang="en-US" sz="1800" dirty="0">
                <a:solidFill>
                  <a:srgbClr val="839496"/>
                </a:solidFill>
                <a:latin typeface="Menlo"/>
                <a:ea typeface="Menlo"/>
                <a:cs typeface="Menlo"/>
              </a:rPr>
              <a:t>                1      0      0      0   100%   </a:t>
            </a:r>
          </a:p>
          <a:p>
            <a:pPr marL="0" indent="0">
              <a:buNone/>
            </a:pP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55     24     16      0    49%   63, 71, 85, 99, 113, 127-132, 140-145, 162-173</a:t>
            </a:r>
          </a:p>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TOTAL                     56     24     16      0    50%   </a:t>
            </a:r>
          </a:p>
          <a:p>
            <a:pPr marL="0" indent="0">
              <a:buNone/>
            </a:pP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17 tests, </a:t>
            </a:r>
            <a:r>
              <a:rPr lang="en-US" sz="1800" b="1" dirty="0">
                <a:solidFill>
                  <a:srgbClr val="93A1A1"/>
                </a:solidFill>
                <a:latin typeface="Menlo"/>
                <a:ea typeface="Menlo"/>
                <a:cs typeface="Menlo"/>
              </a:rPr>
              <a:t>1 failure</a:t>
            </a:r>
            <a:r>
              <a:rPr lang="en-US" sz="1800" dirty="0">
                <a:solidFill>
                  <a:srgbClr val="839496"/>
                </a:solidFill>
                <a:latin typeface="Menlo"/>
                <a:ea typeface="Menlo"/>
                <a:cs typeface="Menlo"/>
              </a:rPr>
              <a:t>, 0 errors in 0.0s</a:t>
            </a:r>
            <a:endParaRPr lang="en-US" dirty="0"/>
          </a:p>
        </p:txBody>
      </p:sp>
    </p:spTree>
    <p:extLst>
      <p:ext uri="{BB962C8B-B14F-4D97-AF65-F5344CB8AC3E}">
        <p14:creationId xmlns:p14="http://schemas.microsoft.com/office/powerpoint/2010/main" val="42040034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dirty="0"/>
              <a:t>RUN NOSETESTS to see if we regressed</a:t>
            </a:r>
          </a:p>
        </p:txBody>
      </p:sp>
      <p:sp>
        <p:nvSpPr>
          <p:cNvPr id="3" name="Content Placeholder 2"/>
          <p:cNvSpPr>
            <a:spLocks noGrp="1"/>
          </p:cNvSpPr>
          <p:nvPr>
            <p:ph sz="quarter" idx="13"/>
          </p:nvPr>
        </p:nvSpPr>
        <p:spPr>
          <a:xfrm>
            <a:off x="609600" y="901700"/>
            <a:ext cx="7924800" cy="4813300"/>
          </a:xfrm>
        </p:spPr>
        <p:txBody>
          <a:bodyPr/>
          <a:lstStyle/>
          <a:p>
            <a:r>
              <a:rPr lang="en-US" dirty="0" smtClean="0"/>
              <a:t>Nice, only one failure left</a:t>
            </a:r>
          </a:p>
          <a:p>
            <a:r>
              <a:rPr lang="en-US" sz="1600" dirty="0" err="1">
                <a:solidFill>
                  <a:srgbClr val="839496"/>
                </a:solidFill>
                <a:latin typeface="Menlo"/>
                <a:ea typeface="Menlo"/>
                <a:cs typeface="Menlo"/>
              </a:rPr>
              <a:t>AssertionError</a:t>
            </a:r>
            <a:r>
              <a:rPr lang="en-US" sz="1600" dirty="0">
                <a:solidFill>
                  <a:srgbClr val="839496"/>
                </a:solidFill>
                <a:latin typeface="Menlo"/>
                <a:ea typeface="Menlo"/>
                <a:cs typeface="Menlo"/>
              </a:rPr>
              <a:t>: 'version is invalid' not found in ['Invalid version 4.5.6.7 must be numeric', 'Invalid version 4.5.6.7 cannot contain more than 2 dots']</a:t>
            </a:r>
          </a:p>
          <a:p>
            <a:r>
              <a:rPr lang="en-US" dirty="0" smtClean="0"/>
              <a:t>This is easy to fix, but first, let’s check in our code in our branch.</a:t>
            </a:r>
          </a:p>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add </a:t>
            </a:r>
            <a:r>
              <a:rPr lang="en-US" sz="1800" dirty="0" err="1" smtClean="0">
                <a:solidFill>
                  <a:srgbClr val="839496"/>
                </a:solidFill>
                <a:latin typeface="Menlo"/>
                <a:ea typeface="Menlo"/>
                <a:cs typeface="Menlo"/>
              </a:rPr>
              <a:t>semantic.py</a:t>
            </a:r>
            <a:endParaRPr lang="en-US" sz="1800" dirty="0" smtClean="0">
              <a:solidFill>
                <a:srgbClr val="839496"/>
              </a:solidFill>
              <a:latin typeface="Menlo"/>
              <a:ea typeface="Menlo"/>
              <a:cs typeface="Menlo"/>
            </a:endParaRPr>
          </a:p>
          <a:p>
            <a:pPr marL="0" indent="0">
              <a:buNone/>
            </a:pPr>
            <a:r>
              <a:rPr lang="en-US" sz="1800" dirty="0" smtClean="0">
                <a:solidFill>
                  <a:srgbClr val="839496"/>
                </a:solidFill>
                <a:latin typeface="Menlo"/>
                <a:ea typeface="Menlo"/>
                <a:cs typeface="Menlo"/>
              </a:rPr>
              <a:t>$ </a:t>
            </a:r>
            <a:r>
              <a:rPr lang="en-US" sz="1800" dirty="0" err="1" smtClean="0">
                <a:solidFill>
                  <a:srgbClr val="839496"/>
                </a:solidFill>
                <a:latin typeface="Menlo"/>
                <a:ea typeface="Menlo"/>
                <a:cs typeface="Menlo"/>
              </a:rPr>
              <a:t>git</a:t>
            </a:r>
            <a:r>
              <a:rPr lang="en-US" sz="1800" dirty="0" smtClean="0">
                <a:solidFill>
                  <a:srgbClr val="839496"/>
                </a:solidFill>
                <a:latin typeface="Menlo"/>
                <a:ea typeface="Menlo"/>
                <a:cs typeface="Menlo"/>
              </a:rPr>
              <a:t> commit –m ‘</a:t>
            </a:r>
            <a:r>
              <a:rPr lang="en-US" sz="1800" dirty="0">
                <a:solidFill>
                  <a:srgbClr val="839496"/>
                </a:solidFill>
                <a:latin typeface="Menlo"/>
                <a:ea typeface="Menlo"/>
                <a:cs typeface="Menlo"/>
              </a:rPr>
              <a:t>Updates to semantic </a:t>
            </a:r>
            <a:r>
              <a:rPr lang="en-US" sz="1800" dirty="0" err="1" smtClean="0">
                <a:solidFill>
                  <a:srgbClr val="839496"/>
                </a:solidFill>
                <a:latin typeface="Menlo"/>
                <a:ea typeface="Menlo"/>
                <a:cs typeface="Menlo"/>
              </a:rPr>
              <a:t>to_maj_min_patch</a:t>
            </a:r>
            <a:r>
              <a:rPr lang="en-US" sz="1800" dirty="0" smtClean="0">
                <a:solidFill>
                  <a:srgbClr val="839496"/>
                </a:solidFill>
                <a:latin typeface="Menlo"/>
                <a:ea typeface="Menlo"/>
                <a:cs typeface="Menlo"/>
              </a:rPr>
              <a:t> </a:t>
            </a:r>
            <a:r>
              <a:rPr lang="en-US" sz="1800" dirty="0">
                <a:solidFill>
                  <a:srgbClr val="839496"/>
                </a:solidFill>
                <a:latin typeface="Menlo"/>
                <a:ea typeface="Menlo"/>
                <a:cs typeface="Menlo"/>
              </a:rPr>
              <a:t>to handle version that has </a:t>
            </a:r>
            <a:r>
              <a:rPr lang="en-US" sz="1800" dirty="0" smtClean="0">
                <a:solidFill>
                  <a:srgbClr val="839496"/>
                </a:solidFill>
                <a:latin typeface="Menlo"/>
                <a:ea typeface="Menlo"/>
                <a:cs typeface="Menlo"/>
              </a:rPr>
              <a:t>more than </a:t>
            </a:r>
            <a:r>
              <a:rPr lang="en-US" sz="1800" dirty="0">
                <a:solidFill>
                  <a:srgbClr val="839496"/>
                </a:solidFill>
                <a:latin typeface="Menlo"/>
                <a:ea typeface="Menlo"/>
                <a:cs typeface="Menlo"/>
              </a:rPr>
              <a:t>2 dots and raise </a:t>
            </a:r>
            <a:r>
              <a:rPr lang="en-US" sz="1800" dirty="0" err="1">
                <a:solidFill>
                  <a:srgbClr val="839496"/>
                </a:solidFill>
                <a:latin typeface="Menlo"/>
                <a:ea typeface="Menlo"/>
                <a:cs typeface="Menlo"/>
              </a:rPr>
              <a:t>InvalidVersion</a:t>
            </a:r>
            <a:r>
              <a:rPr lang="en-US" sz="1800" dirty="0">
                <a:solidFill>
                  <a:srgbClr val="839496"/>
                </a:solidFill>
                <a:latin typeface="Menlo"/>
                <a:ea typeface="Menlo"/>
                <a:cs typeface="Menlo"/>
              </a:rPr>
              <a:t> </a:t>
            </a:r>
            <a:r>
              <a:rPr lang="en-US" sz="1800" dirty="0" smtClean="0">
                <a:solidFill>
                  <a:srgbClr val="839496"/>
                </a:solidFill>
                <a:latin typeface="Menlo"/>
                <a:ea typeface="Menlo"/>
                <a:cs typeface="Menlo"/>
              </a:rPr>
              <a:t>exception’</a:t>
            </a: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push origin </a:t>
            </a:r>
            <a:r>
              <a:rPr lang="en-US" sz="1800" dirty="0" err="1">
                <a:solidFill>
                  <a:srgbClr val="839496"/>
                </a:solidFill>
                <a:latin typeface="Menlo"/>
                <a:ea typeface="Menlo"/>
                <a:cs typeface="Menlo"/>
              </a:rPr>
              <a:t>bugfix_to_maj_min_patch_raise_InvalidVersion</a:t>
            </a:r>
            <a:endParaRPr lang="en-US" sz="1800" dirty="0" smtClean="0">
              <a:solidFill>
                <a:srgbClr val="839496"/>
              </a:solidFill>
              <a:latin typeface="Menlo"/>
              <a:ea typeface="Menlo"/>
              <a:cs typeface="Menlo"/>
            </a:endParaRPr>
          </a:p>
          <a:p>
            <a:pPr marL="0" indent="0">
              <a:buNone/>
            </a:pPr>
            <a:endParaRPr lang="en-US" dirty="0"/>
          </a:p>
        </p:txBody>
      </p:sp>
    </p:spTree>
    <p:extLst>
      <p:ext uri="{BB962C8B-B14F-4D97-AF65-F5344CB8AC3E}">
        <p14:creationId xmlns:p14="http://schemas.microsoft.com/office/powerpoint/2010/main" val="2538957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 nose</a:t>
            </a:r>
            <a:endParaRPr lang="en-US" dirty="0"/>
          </a:p>
        </p:txBody>
      </p:sp>
      <p:sp>
        <p:nvSpPr>
          <p:cNvPr id="3" name="Content Placeholder 2"/>
          <p:cNvSpPr>
            <a:spLocks noGrp="1"/>
          </p:cNvSpPr>
          <p:nvPr>
            <p:ph sz="quarter" idx="13"/>
          </p:nvPr>
        </p:nvSpPr>
        <p:spPr/>
        <p:txBody>
          <a:bodyPr/>
          <a:lstStyle/>
          <a:p>
            <a:r>
              <a:rPr lang="en-US" dirty="0" smtClean="0"/>
              <a:t>It is a unit test framework that extends the Python unit test framework making testing easier.</a:t>
            </a:r>
          </a:p>
          <a:p>
            <a:r>
              <a:rPr lang="en-US" dirty="0" smtClean="0"/>
              <a:t>It is easy to setup and get started with.</a:t>
            </a:r>
          </a:p>
          <a:p>
            <a:r>
              <a:rPr lang="en-US" dirty="0" smtClean="0"/>
              <a:t>It integrates with other Python unit testing tools like (</a:t>
            </a:r>
            <a:r>
              <a:rPr lang="en-US" dirty="0" err="1" smtClean="0"/>
              <a:t>doctest</a:t>
            </a:r>
            <a:r>
              <a:rPr lang="en-US" dirty="0" smtClean="0"/>
              <a:t>, </a:t>
            </a:r>
            <a:r>
              <a:rPr lang="en-US" dirty="0" err="1" smtClean="0"/>
              <a:t>unittest</a:t>
            </a:r>
            <a:r>
              <a:rPr lang="en-US" dirty="0" smtClean="0"/>
              <a:t>).</a:t>
            </a:r>
          </a:p>
        </p:txBody>
      </p:sp>
    </p:spTree>
    <p:extLst>
      <p:ext uri="{BB962C8B-B14F-4D97-AF65-F5344CB8AC3E}">
        <p14:creationId xmlns:p14="http://schemas.microsoft.com/office/powerpoint/2010/main" val="20885773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1662"/>
          </a:xfrm>
        </p:spPr>
        <p:txBody>
          <a:bodyPr/>
          <a:lstStyle/>
          <a:p>
            <a:r>
              <a:rPr lang="en-US" sz="2400" dirty="0" smtClean="0"/>
              <a:t>MOAR TDD to make the final failing test pass</a:t>
            </a:r>
            <a:endParaRPr lang="en-US" sz="2400" dirty="0"/>
          </a:p>
        </p:txBody>
      </p:sp>
      <p:sp>
        <p:nvSpPr>
          <p:cNvPr id="3" name="Content Placeholder 2"/>
          <p:cNvSpPr>
            <a:spLocks noGrp="1"/>
          </p:cNvSpPr>
          <p:nvPr>
            <p:ph sz="quarter" idx="13"/>
          </p:nvPr>
        </p:nvSpPr>
        <p:spPr>
          <a:xfrm>
            <a:off x="609600" y="1079500"/>
            <a:ext cx="7924800" cy="4940300"/>
          </a:xfrm>
        </p:spPr>
        <p:txBody>
          <a:bodyPr>
            <a:normAutofit fontScale="70000" lnSpcReduction="20000"/>
          </a:bodyPr>
          <a:lstStyle/>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diff </a:t>
            </a:r>
            <a:r>
              <a:rPr lang="en-US" sz="1800" dirty="0" err="1">
                <a:solidFill>
                  <a:srgbClr val="839496"/>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diff --</a:t>
            </a:r>
            <a:r>
              <a:rPr lang="en-US" sz="1800" b="1" dirty="0" err="1">
                <a:solidFill>
                  <a:srgbClr val="93A1A1"/>
                </a:solidFill>
                <a:latin typeface="Menlo"/>
                <a:ea typeface="Menlo"/>
                <a:cs typeface="Menlo"/>
              </a:rPr>
              <a:t>git</a:t>
            </a:r>
            <a:r>
              <a:rPr lang="en-US" sz="1800" b="1" dirty="0">
                <a:solidFill>
                  <a:srgbClr val="93A1A1"/>
                </a:solidFill>
                <a:latin typeface="Menlo"/>
                <a:ea typeface="Menlo"/>
                <a:cs typeface="Menlo"/>
              </a:rPr>
              <a:t> a/</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r>
              <a:rPr lang="en-US" sz="1800" b="1" dirty="0">
                <a:solidFill>
                  <a:srgbClr val="93A1A1"/>
                </a:solidFill>
                <a:latin typeface="Menlo"/>
                <a:ea typeface="Menlo"/>
                <a:cs typeface="Menlo"/>
              </a:rPr>
              <a:t> b/</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index 315f18b..6a60fce 100755</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 a/</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b="1" dirty="0">
                <a:solidFill>
                  <a:srgbClr val="93A1A1"/>
                </a:solidFill>
                <a:latin typeface="Menlo"/>
                <a:ea typeface="Menlo"/>
                <a:cs typeface="Menlo"/>
              </a:rPr>
              <a:t>+++ b/</a:t>
            </a:r>
            <a:r>
              <a:rPr lang="en-US" sz="1800" b="1" dirty="0" err="1">
                <a:solidFill>
                  <a:srgbClr val="93A1A1"/>
                </a:solidFill>
                <a:latin typeface="Menlo"/>
                <a:ea typeface="Menlo"/>
                <a:cs typeface="Menlo"/>
              </a:rPr>
              <a:t>pysemver</a:t>
            </a:r>
            <a:r>
              <a:rPr lang="en-US" sz="1800" b="1" dirty="0">
                <a:solidFill>
                  <a:srgbClr val="93A1A1"/>
                </a:solidFill>
                <a:latin typeface="Menlo"/>
                <a:ea typeface="Menlo"/>
                <a:cs typeface="Menlo"/>
              </a:rPr>
              <a:t>/</a:t>
            </a:r>
            <a:r>
              <a:rPr lang="en-US" sz="1800" b="1" dirty="0" err="1">
                <a:solidFill>
                  <a:srgbClr val="93A1A1"/>
                </a:solidFill>
                <a:latin typeface="Menlo"/>
                <a:ea typeface="Menlo"/>
                <a:cs typeface="Menlo"/>
              </a:rPr>
              <a:t>semantic.py</a:t>
            </a:r>
            <a:endParaRPr lang="en-US" sz="1800" dirty="0">
              <a:solidFill>
                <a:srgbClr val="839496"/>
              </a:solidFill>
              <a:latin typeface="Menlo"/>
              <a:ea typeface="Menlo"/>
              <a:cs typeface="Menlo"/>
            </a:endParaRPr>
          </a:p>
          <a:p>
            <a:pPr marL="0" indent="0">
              <a:buNone/>
            </a:pPr>
            <a:r>
              <a:rPr lang="en-US" sz="1800" dirty="0">
                <a:solidFill>
                  <a:srgbClr val="46C8D5"/>
                </a:solidFill>
                <a:latin typeface="Menlo"/>
                <a:ea typeface="Menlo"/>
                <a:cs typeface="Menlo"/>
              </a:rPr>
              <a:t>@@ -44,7 +44,9 @@</a:t>
            </a:r>
            <a:r>
              <a:rPr lang="en-US" sz="1800" dirty="0">
                <a:solidFill>
                  <a:srgbClr val="839496"/>
                </a:solidFill>
                <a:latin typeface="Menlo"/>
                <a:ea typeface="Menlo"/>
                <a:cs typeface="Menlo"/>
              </a:rPr>
              <a:t> class Version(object):</a:t>
            </a:r>
          </a:p>
          <a:p>
            <a:pPr marL="0" indent="0">
              <a:buNone/>
            </a:pPr>
            <a:r>
              <a:rPr lang="en-US" sz="1800" dirty="0">
                <a:solidFill>
                  <a:srgbClr val="839496"/>
                </a:solidFill>
                <a:latin typeface="Menlo"/>
                <a:ea typeface="Menlo"/>
                <a:cs typeface="Menlo"/>
              </a:rPr>
              <a:t>         @raises </a:t>
            </a:r>
            <a:r>
              <a:rPr lang="en-US" sz="1800" dirty="0" err="1">
                <a:solidFill>
                  <a:srgbClr val="839496"/>
                </a:solidFill>
                <a:latin typeface="Menlo"/>
                <a:ea typeface="Menlo"/>
                <a:cs typeface="Menlo"/>
              </a:rPr>
              <a:t>InvalidVersion</a:t>
            </a:r>
            <a:r>
              <a:rPr lang="en-US" sz="1800" dirty="0">
                <a:solidFill>
                  <a:srgbClr val="839496"/>
                </a:solidFill>
                <a:latin typeface="Menlo"/>
                <a:ea typeface="Menlo"/>
                <a:cs typeface="Menlo"/>
              </a:rPr>
              <a:t> if the version string is not </a:t>
            </a:r>
            <a:r>
              <a:rPr lang="en-US" sz="1800" dirty="0" err="1">
                <a:solidFill>
                  <a:srgbClr val="839496"/>
                </a:solidFill>
                <a:latin typeface="Menlo"/>
                <a:ea typeface="Menlo"/>
                <a:cs typeface="Menlo"/>
              </a:rPr>
              <a:t>parsable</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if </a:t>
            </a:r>
            <a:r>
              <a:rPr lang="en-US" sz="1800" dirty="0" err="1">
                <a:solidFill>
                  <a:srgbClr val="839496"/>
                </a:solidFill>
                <a:latin typeface="Menlo"/>
                <a:ea typeface="Menlo"/>
                <a:cs typeface="Menlo"/>
              </a:rPr>
              <a:t>version.count</a:t>
            </a:r>
            <a:r>
              <a:rPr lang="en-US" sz="1800" dirty="0">
                <a:solidFill>
                  <a:srgbClr val="839496"/>
                </a:solidFill>
                <a:latin typeface="Menlo"/>
                <a:ea typeface="Menlo"/>
                <a:cs typeface="Menlo"/>
              </a:rPr>
              <a:t>('.') &gt; 2:</a:t>
            </a:r>
          </a:p>
          <a:p>
            <a:pPr marL="0" indent="0">
              <a:buNone/>
            </a:pPr>
            <a:r>
              <a:rPr lang="en-US" sz="1800" dirty="0">
                <a:solidFill>
                  <a:srgbClr val="DD4F32"/>
                </a:solidFill>
                <a:latin typeface="Menlo"/>
                <a:ea typeface="Menlo"/>
                <a:cs typeface="Menlo"/>
              </a:rPr>
              <a:t>-            raise </a:t>
            </a:r>
            <a:r>
              <a:rPr lang="en-US" sz="1800" dirty="0" err="1">
                <a:solidFill>
                  <a:srgbClr val="DD4F32"/>
                </a:solidFill>
                <a:latin typeface="Menlo"/>
                <a:ea typeface="Menlo"/>
                <a:cs typeface="Menlo"/>
              </a:rPr>
              <a:t>InvalidVersion</a:t>
            </a:r>
            <a:r>
              <a:rPr lang="en-US" sz="1800" dirty="0">
                <a:solidFill>
                  <a:srgbClr val="DD4F32"/>
                </a:solidFill>
                <a:latin typeface="Menlo"/>
                <a:ea typeface="Menlo"/>
                <a:cs typeface="Menlo"/>
              </a:rPr>
              <a:t>('version is invalid')</a:t>
            </a:r>
            <a:endParaRPr lang="en-US" sz="1800" dirty="0">
              <a:solidFill>
                <a:srgbClr val="839496"/>
              </a:solidFill>
              <a:latin typeface="Menlo"/>
              <a:ea typeface="Menlo"/>
              <a:cs typeface="Menlo"/>
            </a:endParaRPr>
          </a:p>
          <a:p>
            <a:pPr marL="0" indent="0">
              <a:buNone/>
            </a:pPr>
            <a:r>
              <a:rPr lang="en-US" sz="1800" dirty="0">
                <a:solidFill>
                  <a:srgbClr val="46CB35"/>
                </a:solidFill>
                <a:latin typeface="Menlo"/>
                <a:ea typeface="Menlo"/>
                <a:cs typeface="Menlo"/>
              </a:rPr>
              <a:t>+            raise </a:t>
            </a:r>
            <a:r>
              <a:rPr lang="en-US" sz="1800" dirty="0" err="1">
                <a:solidFill>
                  <a:srgbClr val="46CB35"/>
                </a:solidFill>
                <a:latin typeface="Menlo"/>
                <a:ea typeface="Menlo"/>
                <a:cs typeface="Menlo"/>
              </a:rPr>
              <a:t>InvalidVersion</a:t>
            </a:r>
            <a:r>
              <a:rPr lang="en-US" sz="1800" dirty="0">
                <a:solidFill>
                  <a:srgbClr val="46CB35"/>
                </a:solidFill>
                <a:latin typeface="Menlo"/>
                <a:ea typeface="Menlo"/>
                <a:cs typeface="Menlo"/>
              </a:rPr>
              <a:t>(</a:t>
            </a:r>
            <a:endParaRPr lang="en-US" sz="1800" dirty="0">
              <a:solidFill>
                <a:srgbClr val="839496"/>
              </a:solidFill>
              <a:latin typeface="Menlo"/>
              <a:ea typeface="Menlo"/>
              <a:cs typeface="Menlo"/>
            </a:endParaRPr>
          </a:p>
          <a:p>
            <a:pPr marL="0" indent="0">
              <a:buNone/>
            </a:pPr>
            <a:r>
              <a:rPr lang="en-US" sz="1800" dirty="0">
                <a:solidFill>
                  <a:srgbClr val="46CB35"/>
                </a:solidFill>
                <a:latin typeface="Menlo"/>
                <a:ea typeface="Menlo"/>
                <a:cs typeface="Menlo"/>
              </a:rPr>
              <a:t>+                'Invalid version {0} cannot contain more than 2 </a:t>
            </a:r>
            <a:r>
              <a:rPr lang="en-US" sz="1800" dirty="0" err="1">
                <a:solidFill>
                  <a:srgbClr val="46CB35"/>
                </a:solidFill>
                <a:latin typeface="Menlo"/>
                <a:ea typeface="Menlo"/>
                <a:cs typeface="Menlo"/>
              </a:rPr>
              <a:t>dots'.format</a:t>
            </a:r>
            <a:r>
              <a:rPr lang="en-US" sz="1800" dirty="0">
                <a:solidFill>
                  <a:srgbClr val="46CB35"/>
                </a:solidFill>
                <a:latin typeface="Menlo"/>
                <a:ea typeface="Menlo"/>
                <a:cs typeface="Menlo"/>
              </a:rPr>
              <a:t>(version)</a:t>
            </a:r>
            <a:endParaRPr lang="en-US" sz="1800" dirty="0">
              <a:solidFill>
                <a:srgbClr val="839496"/>
              </a:solidFill>
              <a:latin typeface="Menlo"/>
              <a:ea typeface="Menlo"/>
              <a:cs typeface="Menlo"/>
            </a:endParaRPr>
          </a:p>
          <a:p>
            <a:pPr marL="0" indent="0">
              <a:buNone/>
            </a:pPr>
            <a:r>
              <a:rPr lang="en-US" sz="1800" dirty="0">
                <a:solidFill>
                  <a:srgbClr val="46CB35"/>
                </a:solidFill>
                <a:latin typeface="Menlo"/>
                <a:ea typeface="Menlo"/>
                <a:cs typeface="Menlo"/>
              </a:rPr>
              <a:t>+            )</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mmp_finder</a:t>
            </a:r>
            <a:r>
              <a:rPr lang="en-US" sz="1800" dirty="0">
                <a:solidFill>
                  <a:srgbClr val="839496"/>
                </a:solidFill>
                <a:latin typeface="Menlo"/>
                <a:ea typeface="Menlo"/>
                <a:cs typeface="Menlo"/>
              </a:rPr>
              <a:t> = </a:t>
            </a:r>
            <a:r>
              <a:rPr lang="en-US" sz="1800" dirty="0" err="1">
                <a:solidFill>
                  <a:srgbClr val="839496"/>
                </a:solidFill>
                <a:latin typeface="Menlo"/>
                <a:ea typeface="Menlo"/>
                <a:cs typeface="Menlo"/>
              </a:rPr>
              <a:t>re.compile</a:t>
            </a:r>
            <a:r>
              <a:rPr lang="en-US" sz="1800" dirty="0">
                <a:solidFill>
                  <a:srgbClr val="839496"/>
                </a:solidFill>
                <a:latin typeface="Menlo"/>
                <a:ea typeface="Menlo"/>
                <a:cs typeface="Menlo"/>
              </a:rPr>
              <a:t>('(\d+)\.?(\d+)?\.?(\d+)?')</a:t>
            </a:r>
          </a:p>
          <a:p>
            <a:pPr marL="0" indent="0">
              <a:buNone/>
            </a:pPr>
            <a:r>
              <a:rPr lang="en-US" sz="1800" dirty="0">
                <a:solidFill>
                  <a:srgbClr val="839496"/>
                </a:solidFill>
                <a:latin typeface="Menlo"/>
                <a:ea typeface="Menlo"/>
                <a:cs typeface="Menlo"/>
              </a:rPr>
              <a:t>         matcher = </a:t>
            </a:r>
            <a:r>
              <a:rPr lang="en-US" sz="1800" dirty="0" err="1">
                <a:solidFill>
                  <a:srgbClr val="839496"/>
                </a:solidFill>
                <a:latin typeface="Menlo"/>
                <a:ea typeface="Menlo"/>
                <a:cs typeface="Menlo"/>
              </a:rPr>
              <a:t>mmp_finder.search</a:t>
            </a:r>
            <a:r>
              <a:rPr lang="en-US" sz="1800" dirty="0">
                <a:solidFill>
                  <a:srgbClr val="839496"/>
                </a:solidFill>
                <a:latin typeface="Menlo"/>
                <a:ea typeface="Menlo"/>
                <a:cs typeface="Menlo"/>
              </a:rPr>
              <a:t>(version)</a:t>
            </a:r>
          </a:p>
          <a:p>
            <a:pPr marL="0" indent="0">
              <a:buNone/>
            </a:pPr>
            <a:r>
              <a:rPr lang="en-US" sz="1800" dirty="0">
                <a:solidFill>
                  <a:srgbClr val="839496"/>
                </a:solidFill>
                <a:latin typeface="Menlo"/>
                <a:ea typeface="Menlo"/>
                <a:cs typeface="Menlo"/>
              </a:rPr>
              <a:t>         if matcher is None:</a:t>
            </a:r>
            <a:endParaRPr lang="en-US" dirty="0"/>
          </a:p>
        </p:txBody>
      </p:sp>
    </p:spTree>
    <p:extLst>
      <p:ext uri="{BB962C8B-B14F-4D97-AF65-F5344CB8AC3E}">
        <p14:creationId xmlns:p14="http://schemas.microsoft.com/office/powerpoint/2010/main" val="644755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1662"/>
          </a:xfrm>
        </p:spPr>
        <p:txBody>
          <a:bodyPr/>
          <a:lstStyle/>
          <a:p>
            <a:r>
              <a:rPr lang="en-US" dirty="0" smtClean="0"/>
              <a:t>RUN NOSETESTS</a:t>
            </a:r>
            <a:endParaRPr lang="en-US" dirty="0"/>
          </a:p>
        </p:txBody>
      </p:sp>
      <p:sp>
        <p:nvSpPr>
          <p:cNvPr id="3" name="Content Placeholder 2"/>
          <p:cNvSpPr>
            <a:spLocks noGrp="1"/>
          </p:cNvSpPr>
          <p:nvPr>
            <p:ph sz="quarter" idx="13"/>
          </p:nvPr>
        </p:nvSpPr>
        <p:spPr>
          <a:xfrm>
            <a:off x="609600" y="876300"/>
            <a:ext cx="7924800" cy="5003800"/>
          </a:xfrm>
        </p:spPr>
        <p:txBody>
          <a:bodyPr>
            <a:normAutofit fontScale="92500"/>
          </a:bodyPr>
          <a:lstStyle/>
          <a:p>
            <a:pPr marL="0" indent="0">
              <a:buNone/>
            </a:pPr>
            <a:r>
              <a:rPr lang="en-US" sz="1800" b="1" dirty="0">
                <a:solidFill>
                  <a:srgbClr val="34F6F6"/>
                </a:solidFill>
                <a:latin typeface="Menlo"/>
                <a:ea typeface="Menlo"/>
                <a:cs typeface="Menlo"/>
              </a:rPr>
              <a:t>~/</a:t>
            </a:r>
            <a:r>
              <a:rPr lang="en-US" sz="1800" b="1" dirty="0" err="1">
                <a:solidFill>
                  <a:srgbClr val="34F6F6"/>
                </a:solidFill>
                <a:latin typeface="Menlo"/>
                <a:ea typeface="Menlo"/>
                <a:cs typeface="Menlo"/>
              </a:rPr>
              <a:t>prj</a:t>
            </a:r>
            <a:r>
              <a:rPr lang="en-US" sz="1800" b="1" dirty="0">
                <a:solidFill>
                  <a:srgbClr val="34F6F6"/>
                </a:solidFill>
                <a:latin typeface="Menlo"/>
                <a:ea typeface="Menlo"/>
                <a:cs typeface="Menlo"/>
              </a:rPr>
              <a:t>/home/python-semantic/</a:t>
            </a:r>
            <a:r>
              <a:rPr lang="en-US" sz="1800" b="1" dirty="0" err="1">
                <a:solidFill>
                  <a:srgbClr val="34F6F6"/>
                </a:solidFill>
                <a:latin typeface="Menlo"/>
                <a:ea typeface="Menlo"/>
                <a:cs typeface="Menlo"/>
              </a:rPr>
              <a:t>pysemver</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nosetests</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Name                   </a:t>
            </a:r>
            <a:r>
              <a:rPr lang="en-US" sz="1800" dirty="0" err="1">
                <a:solidFill>
                  <a:srgbClr val="839496"/>
                </a:solidFill>
                <a:latin typeface="Menlo"/>
                <a:ea typeface="Menlo"/>
                <a:cs typeface="Menlo"/>
              </a:rPr>
              <a:t>Stmts</a:t>
            </a:r>
            <a:r>
              <a:rPr lang="en-US" sz="1800" dirty="0">
                <a:solidFill>
                  <a:srgbClr val="839496"/>
                </a:solidFill>
                <a:latin typeface="Menlo"/>
                <a:ea typeface="Menlo"/>
                <a:cs typeface="Menlo"/>
              </a:rPr>
              <a:t>   Miss Branch </a:t>
            </a:r>
            <a:r>
              <a:rPr lang="en-US" sz="1800" dirty="0" err="1">
                <a:solidFill>
                  <a:srgbClr val="839496"/>
                </a:solidFill>
                <a:latin typeface="Menlo"/>
                <a:ea typeface="Menlo"/>
                <a:cs typeface="Menlo"/>
              </a:rPr>
              <a:t>BrPart</a:t>
            </a:r>
            <a:r>
              <a:rPr lang="en-US" sz="1800" dirty="0">
                <a:solidFill>
                  <a:srgbClr val="839496"/>
                </a:solidFill>
                <a:latin typeface="Menlo"/>
                <a:ea typeface="Menlo"/>
                <a:cs typeface="Menlo"/>
              </a:rPr>
              <a:t>  Cover   Missing</a:t>
            </a:r>
            <a:r>
              <a:rPr lang="en-US" sz="1800" b="1" dirty="0">
                <a:solidFill>
                  <a:srgbClr val="93A1A1"/>
                </a:solidFill>
                <a:latin typeface="Menlo"/>
                <a:ea typeface="Menlo"/>
                <a:cs typeface="Menlo"/>
              </a:rPr>
              <a:t>returns_tuple_2_1_2_0                                                                         </a:t>
            </a:r>
            <a:r>
              <a:rPr lang="en-US" sz="1800" dirty="0">
                <a:solidFill>
                  <a:srgbClr val="839496"/>
                </a:solidFill>
                <a:latin typeface="Menlo"/>
                <a:ea typeface="Menlo"/>
                <a:cs typeface="Menlo"/>
              </a:rPr>
              <a:t>  </a:t>
            </a:r>
            <a:r>
              <a:rPr lang="en-US" sz="1800" dirty="0">
                <a:solidFill>
                  <a:srgbClr val="012A36"/>
                </a:solidFill>
                <a:latin typeface="Menlo"/>
                <a:ea typeface="Menlo"/>
                <a:cs typeface="Menlo"/>
              </a:rPr>
              <a:t>              </a:t>
            </a:r>
            <a:endParaRPr lang="en-US" sz="1800" dirty="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a:t>
            </a:r>
          </a:p>
          <a:p>
            <a:pPr marL="0" indent="0">
              <a:buNone/>
            </a:pPr>
            <a:r>
              <a:rPr lang="en-US" sz="1800" dirty="0" err="1">
                <a:solidFill>
                  <a:srgbClr val="839496"/>
                </a:solidFill>
                <a:latin typeface="Menlo"/>
                <a:ea typeface="Menlo"/>
                <a:cs typeface="Menlo"/>
              </a:rPr>
              <a:t>pysemver.py</a:t>
            </a:r>
            <a:r>
              <a:rPr lang="en-US" sz="1800" dirty="0">
                <a:solidFill>
                  <a:srgbClr val="839496"/>
                </a:solidFill>
                <a:latin typeface="Menlo"/>
                <a:ea typeface="Menlo"/>
                <a:cs typeface="Menlo"/>
              </a:rPr>
              <a:t>                1      0      0      0   100%   </a:t>
            </a:r>
          </a:p>
          <a:p>
            <a:pPr marL="0" indent="0">
              <a:buNone/>
            </a:pP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semantic.py</a:t>
            </a:r>
            <a:r>
              <a:rPr lang="en-US" sz="1800" dirty="0">
                <a:solidFill>
                  <a:srgbClr val="839496"/>
                </a:solidFill>
                <a:latin typeface="Menlo"/>
                <a:ea typeface="Menlo"/>
                <a:cs typeface="Menlo"/>
              </a:rPr>
              <a:t>      55     24     16      0    49%   65, 73, 87, 101, 115, 129-134, 142-147, 164-175</a:t>
            </a:r>
          </a:p>
          <a:p>
            <a:pPr marL="0" indent="0">
              <a:buNone/>
            </a:pPr>
            <a:r>
              <a:rPr lang="en-US" sz="1800" dirty="0">
                <a:solidFill>
                  <a:srgbClr val="839496"/>
                </a:solidFill>
                <a:latin typeface="Menlo"/>
                <a:ea typeface="Menlo"/>
                <a:cs typeface="Menlo"/>
              </a:rPr>
              <a:t>------------------------------------------------------------------</a:t>
            </a:r>
          </a:p>
          <a:p>
            <a:pPr marL="0" indent="0">
              <a:buNone/>
            </a:pPr>
            <a:r>
              <a:rPr lang="en-US" sz="1800" dirty="0">
                <a:solidFill>
                  <a:srgbClr val="839496"/>
                </a:solidFill>
                <a:latin typeface="Menlo"/>
                <a:ea typeface="Menlo"/>
                <a:cs typeface="Menlo"/>
              </a:rPr>
              <a:t>TOTAL                     56     24     16      0    50%   </a:t>
            </a:r>
          </a:p>
          <a:p>
            <a:pPr marL="0" indent="0">
              <a:buNone/>
            </a:pPr>
            <a:endParaRPr lang="en-US" sz="1800" dirty="0">
              <a:solidFill>
                <a:srgbClr val="839496"/>
              </a:solidFill>
              <a:latin typeface="Menlo"/>
              <a:ea typeface="Menlo"/>
              <a:cs typeface="Menlo"/>
            </a:endParaRPr>
          </a:p>
          <a:p>
            <a:pPr marL="0" indent="0">
              <a:buNone/>
            </a:pPr>
            <a:r>
              <a:rPr lang="en-US" sz="1800" b="1" dirty="0">
                <a:solidFill>
                  <a:srgbClr val="3DF02D"/>
                </a:solidFill>
                <a:latin typeface="Menlo"/>
                <a:ea typeface="Menlo"/>
                <a:cs typeface="Menlo"/>
              </a:rPr>
              <a:t>OK!  </a:t>
            </a:r>
            <a:r>
              <a:rPr lang="en-US" sz="1800" dirty="0">
                <a:solidFill>
                  <a:srgbClr val="839496"/>
                </a:solidFill>
                <a:latin typeface="Menlo"/>
                <a:ea typeface="Menlo"/>
                <a:cs typeface="Menlo"/>
              </a:rPr>
              <a:t>17 tests, 0 failures, 0 errors in 0.0s</a:t>
            </a:r>
            <a:endParaRPr lang="en-US" dirty="0"/>
          </a:p>
        </p:txBody>
      </p:sp>
    </p:spTree>
    <p:extLst>
      <p:ext uri="{BB962C8B-B14F-4D97-AF65-F5344CB8AC3E}">
        <p14:creationId xmlns:p14="http://schemas.microsoft.com/office/powerpoint/2010/main" val="956937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1662"/>
          </a:xfrm>
        </p:spPr>
        <p:txBody>
          <a:bodyPr/>
          <a:lstStyle/>
          <a:p>
            <a:r>
              <a:rPr lang="en-US" dirty="0" smtClean="0"/>
              <a:t>Check in da </a:t>
            </a:r>
            <a:r>
              <a:rPr lang="en-US" dirty="0" err="1" smtClean="0"/>
              <a:t>codez</a:t>
            </a:r>
            <a:endParaRPr lang="en-US" dirty="0"/>
          </a:p>
        </p:txBody>
      </p:sp>
      <p:sp>
        <p:nvSpPr>
          <p:cNvPr id="3" name="Content Placeholder 2"/>
          <p:cNvSpPr>
            <a:spLocks noGrp="1"/>
          </p:cNvSpPr>
          <p:nvPr>
            <p:ph sz="quarter" idx="13"/>
          </p:nvPr>
        </p:nvSpPr>
        <p:spPr>
          <a:xfrm>
            <a:off x="609600" y="876300"/>
            <a:ext cx="7924800" cy="4838700"/>
          </a:xfrm>
        </p:spPr>
        <p:txBody>
          <a:bodyPr/>
          <a:lstStyle/>
          <a:p>
            <a:r>
              <a:rPr lang="en-US" dirty="0" smtClean="0"/>
              <a:t>Yay! All our defined tests pass now, lets check in our branch and merge to master.</a:t>
            </a: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add </a:t>
            </a:r>
            <a:r>
              <a:rPr lang="en-US" sz="1800" dirty="0" err="1" smtClean="0">
                <a:solidFill>
                  <a:srgbClr val="839496"/>
                </a:solidFill>
                <a:latin typeface="Menlo"/>
                <a:ea typeface="Menlo"/>
                <a:cs typeface="Menlo"/>
              </a:rPr>
              <a:t>semantic.py</a:t>
            </a:r>
            <a:endParaRPr lang="en-US" sz="1800" dirty="0" smtClean="0">
              <a:solidFill>
                <a:srgbClr val="839496"/>
              </a:solidFill>
              <a:latin typeface="Menlo"/>
              <a:ea typeface="Menlo"/>
              <a:cs typeface="Menlo"/>
            </a:endParaRP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commit -m 'adding custom </a:t>
            </a:r>
            <a:r>
              <a:rPr lang="en-US" sz="1800" dirty="0" err="1">
                <a:solidFill>
                  <a:srgbClr val="839496"/>
                </a:solidFill>
                <a:latin typeface="Menlo"/>
                <a:ea typeface="Menlo"/>
                <a:cs typeface="Menlo"/>
              </a:rPr>
              <a:t>InvalidVersion</a:t>
            </a:r>
            <a:r>
              <a:rPr lang="en-US" sz="1800" dirty="0">
                <a:solidFill>
                  <a:srgbClr val="839496"/>
                </a:solidFill>
                <a:latin typeface="Menlo"/>
                <a:ea typeface="Menlo"/>
                <a:cs typeface="Menlo"/>
              </a:rPr>
              <a:t> exception to </a:t>
            </a:r>
            <a:r>
              <a:rPr lang="en-US" sz="1800" dirty="0" err="1">
                <a:solidFill>
                  <a:srgbClr val="839496"/>
                </a:solidFill>
                <a:latin typeface="Menlo"/>
                <a:ea typeface="Menlo"/>
                <a:cs typeface="Menlo"/>
              </a:rPr>
              <a:t>to_maj_min_patch</a:t>
            </a:r>
            <a:r>
              <a:rPr lang="en-US" sz="1800" dirty="0">
                <a:solidFill>
                  <a:srgbClr val="839496"/>
                </a:solidFill>
                <a:latin typeface="Menlo"/>
                <a:ea typeface="Menlo"/>
                <a:cs typeface="Menlo"/>
              </a:rPr>
              <a:t> when version has more than 2 dots in </a:t>
            </a:r>
            <a:r>
              <a:rPr lang="en-US" sz="1800" dirty="0" smtClean="0">
                <a:solidFill>
                  <a:srgbClr val="839496"/>
                </a:solidFill>
                <a:latin typeface="Menlo"/>
                <a:ea typeface="Menlo"/>
                <a:cs typeface="Menlo"/>
              </a:rPr>
              <a:t>version’</a:t>
            </a:r>
          </a:p>
          <a:p>
            <a:pPr marL="0" indent="0">
              <a:buNone/>
            </a:pPr>
            <a:r>
              <a:rPr lang="en-US" sz="1800" dirty="0">
                <a:solidFill>
                  <a:srgbClr val="839496"/>
                </a:solidFill>
                <a:latin typeface="Menlo"/>
                <a:ea typeface="Menlo"/>
                <a:cs typeface="Menlo"/>
              </a:rPr>
              <a:t>$ </a:t>
            </a:r>
            <a:r>
              <a:rPr lang="en-US" sz="1800" dirty="0" err="1">
                <a:solidFill>
                  <a:srgbClr val="839496"/>
                </a:solidFill>
                <a:latin typeface="Menlo"/>
                <a:ea typeface="Menlo"/>
                <a:cs typeface="Menlo"/>
              </a:rPr>
              <a:t>git</a:t>
            </a:r>
            <a:r>
              <a:rPr lang="en-US" sz="1800" dirty="0">
                <a:solidFill>
                  <a:srgbClr val="839496"/>
                </a:solidFill>
                <a:latin typeface="Menlo"/>
                <a:ea typeface="Menlo"/>
                <a:cs typeface="Menlo"/>
              </a:rPr>
              <a:t> push origin </a:t>
            </a:r>
            <a:r>
              <a:rPr lang="en-US" sz="1800" dirty="0" err="1">
                <a:solidFill>
                  <a:srgbClr val="839496"/>
                </a:solidFill>
                <a:latin typeface="Menlo"/>
                <a:ea typeface="Menlo"/>
                <a:cs typeface="Menlo"/>
              </a:rPr>
              <a:t>bugfix_to_maj_min_patch_raise_InvalidVersion</a:t>
            </a:r>
            <a:endParaRPr lang="en-US" dirty="0"/>
          </a:p>
        </p:txBody>
      </p:sp>
    </p:spTree>
    <p:extLst>
      <p:ext uri="{BB962C8B-B14F-4D97-AF65-F5344CB8AC3E}">
        <p14:creationId xmlns:p14="http://schemas.microsoft.com/office/powerpoint/2010/main" val="3081686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dirty="0" smtClean="0"/>
              <a:t>Conclusion</a:t>
            </a:r>
            <a:endParaRPr lang="en-US" dirty="0"/>
          </a:p>
        </p:txBody>
      </p:sp>
      <p:sp>
        <p:nvSpPr>
          <p:cNvPr id="3" name="Content Placeholder 2"/>
          <p:cNvSpPr>
            <a:spLocks noGrp="1"/>
          </p:cNvSpPr>
          <p:nvPr>
            <p:ph sz="quarter" idx="13"/>
          </p:nvPr>
        </p:nvSpPr>
        <p:spPr>
          <a:xfrm>
            <a:off x="609600" y="1066800"/>
            <a:ext cx="7924800" cy="4648200"/>
          </a:xfrm>
        </p:spPr>
        <p:txBody>
          <a:bodyPr>
            <a:normAutofit lnSpcReduction="10000"/>
          </a:bodyPr>
          <a:lstStyle/>
          <a:p>
            <a:r>
              <a:rPr lang="en-US" dirty="0" smtClean="0"/>
              <a:t>We now have ~  49% unit test coverage of code for </a:t>
            </a:r>
            <a:r>
              <a:rPr lang="en-US" dirty="0" err="1" smtClean="0"/>
              <a:t>semantic.py</a:t>
            </a:r>
            <a:r>
              <a:rPr lang="en-US" dirty="0" smtClean="0"/>
              <a:t>.  This is a great start but we still have more tests that we need to write.</a:t>
            </a:r>
          </a:p>
          <a:p>
            <a:pPr marL="0" indent="0">
              <a:buNone/>
            </a:pPr>
            <a:endParaRPr lang="en-US" dirty="0" smtClean="0"/>
          </a:p>
          <a:p>
            <a:pPr marL="0" indent="0">
              <a:buNone/>
            </a:pPr>
            <a:r>
              <a:rPr lang="en-US" dirty="0" smtClean="0"/>
              <a:t>Team Recommendations:</a:t>
            </a:r>
          </a:p>
          <a:p>
            <a:r>
              <a:rPr lang="en-US" dirty="0" smtClean="0"/>
              <a:t>You may not be able to get 100% code coverage.  Why?  Because of the way code coverage works and and how it determines when code is loaded and invoked.  For example, code coverage in </a:t>
            </a:r>
            <a:r>
              <a:rPr lang="en-US" dirty="0" err="1" smtClean="0"/>
              <a:t>Django</a:t>
            </a:r>
            <a:r>
              <a:rPr lang="en-US" dirty="0" smtClean="0"/>
              <a:t> is difficult to reach 100%.</a:t>
            </a:r>
          </a:p>
          <a:p>
            <a:r>
              <a:rPr lang="en-US" dirty="0" smtClean="0"/>
              <a:t>Establish guide lines for your teams and best practices for checking in code.  For example, make a game out of increasing code coverage, never merge a branch into your master or release branch if code coverage decreases.  </a:t>
            </a:r>
          </a:p>
          <a:p>
            <a:r>
              <a:rPr lang="en-US" dirty="0" smtClean="0"/>
              <a:t>Write a failing test first for new code, then write the smallest unit to get the test to pass… Refactor.  Rinse and repeat until you get the right operational result.</a:t>
            </a:r>
          </a:p>
          <a:p>
            <a:r>
              <a:rPr lang="en-US" dirty="0" smtClean="0"/>
              <a:t>Writing tests for code that does not have tests can be troublesome, but you can do it.  Start small, write a failing test, make sure it fails, write a passing test, refactor… Continue writing tests.  This is a highly debatable topic and just a recommendation.</a:t>
            </a:r>
          </a:p>
          <a:p>
            <a:endParaRPr lang="en-US" dirty="0" smtClean="0"/>
          </a:p>
          <a:p>
            <a:endParaRPr lang="en-US" dirty="0"/>
          </a:p>
        </p:txBody>
      </p:sp>
    </p:spTree>
    <p:extLst>
      <p:ext uri="{BB962C8B-B14F-4D97-AF65-F5344CB8AC3E}">
        <p14:creationId xmlns:p14="http://schemas.microsoft.com/office/powerpoint/2010/main" val="3151656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27062"/>
          </a:xfrm>
        </p:spPr>
        <p:txBody>
          <a:bodyPr/>
          <a:lstStyle/>
          <a:p>
            <a:r>
              <a:rPr lang="en-US" dirty="0" smtClean="0"/>
              <a:t>Where to do from here?</a:t>
            </a:r>
            <a:endParaRPr lang="en-US" dirty="0"/>
          </a:p>
        </p:txBody>
      </p:sp>
      <p:sp>
        <p:nvSpPr>
          <p:cNvPr id="3" name="Content Placeholder 2"/>
          <p:cNvSpPr>
            <a:spLocks noGrp="1"/>
          </p:cNvSpPr>
          <p:nvPr>
            <p:ph sz="quarter" idx="13"/>
          </p:nvPr>
        </p:nvSpPr>
        <p:spPr>
          <a:xfrm>
            <a:off x="609600" y="1066800"/>
            <a:ext cx="7924800" cy="4648200"/>
          </a:xfrm>
        </p:spPr>
        <p:txBody>
          <a:bodyPr/>
          <a:lstStyle/>
          <a:p>
            <a:r>
              <a:rPr lang="en-US" dirty="0" smtClean="0"/>
              <a:t>Yes, there are still a lot more tests that we need to write but I hope this demonstration help provide some examples of how to use Nose + Mock objects in your unit tests.</a:t>
            </a:r>
          </a:p>
          <a:p>
            <a:endParaRPr lang="en-US" dirty="0" smtClean="0"/>
          </a:p>
          <a:p>
            <a:r>
              <a:rPr lang="en-US" b="1" u="sng" dirty="0" smtClean="0"/>
              <a:t>Nose Links:</a:t>
            </a:r>
          </a:p>
          <a:p>
            <a:r>
              <a:rPr lang="en-US" dirty="0">
                <a:hlinkClick r:id="rId2"/>
              </a:rPr>
              <a:t>http://pythontesting.net/framework/nose/nose-introduction</a:t>
            </a:r>
            <a:r>
              <a:rPr lang="en-US" dirty="0" smtClean="0">
                <a:hlinkClick r:id="rId2"/>
              </a:rPr>
              <a:t>/</a:t>
            </a:r>
            <a:endParaRPr lang="en-US" dirty="0" smtClean="0"/>
          </a:p>
          <a:p>
            <a:r>
              <a:rPr lang="en-US" dirty="0">
                <a:hlinkClick r:id="rId3"/>
              </a:rPr>
              <a:t>https://nose.readthedocs.org/en/latest</a:t>
            </a:r>
            <a:r>
              <a:rPr lang="en-US" dirty="0" smtClean="0">
                <a:hlinkClick r:id="rId3"/>
              </a:rPr>
              <a:t>/</a:t>
            </a:r>
            <a:endParaRPr lang="en-US" dirty="0" smtClean="0"/>
          </a:p>
          <a:p>
            <a:pPr marL="0" indent="0">
              <a:buNone/>
            </a:pPr>
            <a:endParaRPr lang="en-US" dirty="0" smtClean="0"/>
          </a:p>
          <a:p>
            <a:pPr marL="0" indent="0">
              <a:buNone/>
            </a:pPr>
            <a:r>
              <a:rPr lang="en-US" b="1" u="sng" dirty="0" smtClean="0"/>
              <a:t>Python mock library Links:</a:t>
            </a:r>
          </a:p>
          <a:p>
            <a:r>
              <a:rPr lang="en-US" dirty="0">
                <a:hlinkClick r:id="rId4"/>
              </a:rPr>
              <a:t>https://docs.python.org/dev/library/</a:t>
            </a:r>
            <a:r>
              <a:rPr lang="en-US" dirty="0" smtClean="0">
                <a:hlinkClick r:id="rId4"/>
              </a:rPr>
              <a:t>unittest.mock.html</a:t>
            </a: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30856373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Mock?</a:t>
            </a:r>
            <a:endParaRPr lang="en-US" dirty="0"/>
          </a:p>
        </p:txBody>
      </p:sp>
      <p:sp>
        <p:nvSpPr>
          <p:cNvPr id="3" name="Content Placeholder 2"/>
          <p:cNvSpPr>
            <a:spLocks noGrp="1"/>
          </p:cNvSpPr>
          <p:nvPr>
            <p:ph sz="quarter" idx="13"/>
          </p:nvPr>
        </p:nvSpPr>
        <p:spPr/>
        <p:txBody>
          <a:bodyPr/>
          <a:lstStyle/>
          <a:p>
            <a:r>
              <a:rPr lang="en-US" dirty="0"/>
              <a:t>It allows you to replace parts of your system under test with mock objects and make assertions about how they have been used</a:t>
            </a:r>
            <a:r>
              <a:rPr lang="en-US" dirty="0" smtClean="0"/>
              <a:t>.</a:t>
            </a:r>
          </a:p>
          <a:p>
            <a:endParaRPr lang="en-US" dirty="0"/>
          </a:p>
        </p:txBody>
      </p:sp>
    </p:spTree>
    <p:extLst>
      <p:ext uri="{BB962C8B-B14F-4D97-AF65-F5344CB8AC3E}">
        <p14:creationId xmlns:p14="http://schemas.microsoft.com/office/powerpoint/2010/main" val="6645802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EXAMPLE</a:t>
            </a:r>
            <a:endParaRPr lang="en-US" dirty="0"/>
          </a:p>
        </p:txBody>
      </p:sp>
      <p:pic>
        <p:nvPicPr>
          <p:cNvPr id="6" name="Content Placeholder 5" descr="Screen Shot 2016-01-18 at 10.33.56 AM.png"/>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1" b="-27164"/>
          <a:stretch/>
        </p:blipFill>
        <p:spPr/>
      </p:pic>
    </p:spTree>
    <p:extLst>
      <p:ext uri="{BB962C8B-B14F-4D97-AF65-F5344CB8AC3E}">
        <p14:creationId xmlns:p14="http://schemas.microsoft.com/office/powerpoint/2010/main" val="12755771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coverage?</a:t>
            </a:r>
            <a:endParaRPr lang="en-US" dirty="0"/>
          </a:p>
        </p:txBody>
      </p:sp>
      <p:sp>
        <p:nvSpPr>
          <p:cNvPr id="3" name="Content Placeholder 2"/>
          <p:cNvSpPr>
            <a:spLocks noGrp="1"/>
          </p:cNvSpPr>
          <p:nvPr>
            <p:ph sz="quarter" idx="13"/>
          </p:nvPr>
        </p:nvSpPr>
        <p:spPr/>
        <p:txBody>
          <a:bodyPr/>
          <a:lstStyle/>
          <a:p>
            <a:r>
              <a:rPr lang="en-US" dirty="0" smtClean="0"/>
              <a:t>It’s an automated tool that compares a source i.e. (the code being tested) to actual tests and reports the results.</a:t>
            </a:r>
          </a:p>
          <a:p>
            <a:endParaRPr lang="en-US" dirty="0" smtClean="0"/>
          </a:p>
          <a:p>
            <a:pPr marL="45720" indent="0">
              <a:buNone/>
            </a:pPr>
            <a:endParaRPr lang="en-US" dirty="0" smtClean="0"/>
          </a:p>
        </p:txBody>
      </p:sp>
    </p:spTree>
    <p:extLst>
      <p:ext uri="{BB962C8B-B14F-4D97-AF65-F5344CB8AC3E}">
        <p14:creationId xmlns:p14="http://schemas.microsoft.com/office/powerpoint/2010/main" val="157277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 example</a:t>
            </a:r>
            <a:endParaRPr lang="en-US" dirty="0"/>
          </a:p>
        </p:txBody>
      </p:sp>
      <p:pic>
        <p:nvPicPr>
          <p:cNvPr id="4" name="Content Placeholder 3" descr="Screen Shot 2016-01-18 at 10.12.51 AM.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1198" t="-8710" r="13950" b="-86885"/>
          <a:stretch/>
        </p:blipFill>
        <p:spPr>
          <a:xfrm>
            <a:off x="609600" y="1638300"/>
            <a:ext cx="7924800" cy="4114800"/>
          </a:xfrm>
        </p:spPr>
      </p:pic>
    </p:spTree>
    <p:extLst>
      <p:ext uri="{BB962C8B-B14F-4D97-AF65-F5344CB8AC3E}">
        <p14:creationId xmlns:p14="http://schemas.microsoft.com/office/powerpoint/2010/main" val="27352600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38162"/>
          </a:xfrm>
        </p:spPr>
        <p:txBody>
          <a:bodyPr/>
          <a:lstStyle/>
          <a:p>
            <a:r>
              <a:rPr lang="en-US" sz="2000" dirty="0" smtClean="0"/>
              <a:t>Introduction to our example project</a:t>
            </a:r>
            <a:endParaRPr lang="en-US" sz="2000" dirty="0"/>
          </a:p>
        </p:txBody>
      </p:sp>
      <p:sp>
        <p:nvSpPr>
          <p:cNvPr id="3" name="Content Placeholder 2"/>
          <p:cNvSpPr>
            <a:spLocks noGrp="1"/>
          </p:cNvSpPr>
          <p:nvPr>
            <p:ph sz="quarter" idx="13"/>
          </p:nvPr>
        </p:nvSpPr>
        <p:spPr>
          <a:xfrm>
            <a:off x="609600" y="1054100"/>
            <a:ext cx="7924800" cy="4660900"/>
          </a:xfrm>
        </p:spPr>
        <p:txBody>
          <a:bodyPr/>
          <a:lstStyle/>
          <a:p>
            <a:r>
              <a:rPr lang="en-US" dirty="0" smtClean="0"/>
              <a:t>We will be looking at this </a:t>
            </a:r>
            <a:r>
              <a:rPr lang="en-US" dirty="0" err="1" smtClean="0"/>
              <a:t>github.com</a:t>
            </a:r>
            <a:r>
              <a:rPr lang="en-US" dirty="0" smtClean="0"/>
              <a:t> </a:t>
            </a:r>
            <a:r>
              <a:rPr lang="en-US" dirty="0"/>
              <a:t>repo found here: </a:t>
            </a:r>
            <a:r>
              <a:rPr lang="en-US" dirty="0">
                <a:hlinkClick r:id="rId2"/>
              </a:rPr>
              <a:t>https://github.com/codylane/python-</a:t>
            </a:r>
            <a:r>
              <a:rPr lang="en-US" dirty="0" smtClean="0">
                <a:hlinkClick r:id="rId2"/>
              </a:rPr>
              <a:t>semantic</a:t>
            </a:r>
            <a:endParaRPr lang="en-US" dirty="0" smtClean="0"/>
          </a:p>
          <a:p>
            <a:r>
              <a:rPr lang="en-US" dirty="0" smtClean="0"/>
              <a:t>The code in this project contains a small python module that compares a semantic versions like ‘2.3.4’ &lt; ‘3.0.4’ and returns the result, which in this example ‘2.3.4’ is less than version ‘3.0.4’ so the result should be True.</a:t>
            </a:r>
          </a:p>
          <a:p>
            <a:r>
              <a:rPr lang="en-US" dirty="0" smtClean="0"/>
              <a:t>This module supports all basic equality comparisons: [&lt;, &lt;=, &gt;. &gt;=, ==, !=] for comparing semantic versions.</a:t>
            </a:r>
          </a:p>
          <a:p>
            <a:r>
              <a:rPr lang="en-US" dirty="0" smtClean="0"/>
              <a:t>For more information on Semantic check out </a:t>
            </a:r>
            <a:r>
              <a:rPr lang="en-US" dirty="0"/>
              <a:t>this website: </a:t>
            </a:r>
            <a:r>
              <a:rPr lang="en-US" dirty="0">
                <a:hlinkClick r:id="rId3"/>
              </a:rPr>
              <a:t>http://semver.org</a:t>
            </a:r>
            <a:r>
              <a:rPr lang="en-US" dirty="0" smtClean="0">
                <a:hlinkClick r:id="rId3"/>
              </a:rPr>
              <a:t>/</a:t>
            </a:r>
            <a:endParaRPr lang="en-US" dirty="0" smtClean="0"/>
          </a:p>
          <a:p>
            <a:r>
              <a:rPr lang="en-US" dirty="0" smtClean="0"/>
              <a:t>In the next few slides, we will begin by adding new test coverage using nose and mocks (where needed) to add automated tests for our python module.</a:t>
            </a:r>
          </a:p>
          <a:p>
            <a:pPr marL="0" indent="0">
              <a:buNone/>
            </a:pPr>
            <a:endParaRPr lang="en-US" dirty="0" smtClean="0"/>
          </a:p>
          <a:p>
            <a:endParaRPr lang="en-US" dirty="0"/>
          </a:p>
        </p:txBody>
      </p:sp>
    </p:spTree>
    <p:extLst>
      <p:ext uri="{BB962C8B-B14F-4D97-AF65-F5344CB8AC3E}">
        <p14:creationId xmlns:p14="http://schemas.microsoft.com/office/powerpoint/2010/main" val="4204431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7924800" cy="609462"/>
          </a:xfrm>
        </p:spPr>
        <p:txBody>
          <a:bodyPr/>
          <a:lstStyle/>
          <a:p>
            <a:r>
              <a:rPr lang="en-US" dirty="0" smtClean="0"/>
              <a:t>My </a:t>
            </a:r>
            <a:r>
              <a:rPr lang="en-US" dirty="0" err="1" smtClean="0"/>
              <a:t>setup.cfg</a:t>
            </a:r>
            <a:endParaRPr lang="en-US" dirty="0"/>
          </a:p>
        </p:txBody>
      </p:sp>
      <p:sp>
        <p:nvSpPr>
          <p:cNvPr id="3" name="Content Placeholder 2"/>
          <p:cNvSpPr>
            <a:spLocks noGrp="1"/>
          </p:cNvSpPr>
          <p:nvPr>
            <p:ph sz="quarter" idx="13"/>
          </p:nvPr>
        </p:nvSpPr>
        <p:spPr>
          <a:xfrm>
            <a:off x="609600" y="1021073"/>
            <a:ext cx="7924800" cy="4693927"/>
          </a:xfrm>
        </p:spPr>
        <p:txBody>
          <a:bodyPr>
            <a:normAutofit fontScale="40000" lnSpcReduction="20000"/>
          </a:bodyPr>
          <a:lstStyle/>
          <a:p>
            <a:pPr marL="0" indent="0">
              <a:buNone/>
            </a:pPr>
            <a:r>
              <a:rPr lang="en-US" sz="1800" dirty="0">
                <a:solidFill>
                  <a:srgbClr val="999900"/>
                </a:solidFill>
                <a:latin typeface="Menlo"/>
                <a:ea typeface="Menlo"/>
                <a:cs typeface="Menlo"/>
              </a:rPr>
              <a:t>~ </a:t>
            </a:r>
            <a:r>
              <a:rPr lang="en-US" sz="1800" dirty="0">
                <a:solidFill>
                  <a:srgbClr val="839496"/>
                </a:solidFill>
                <a:latin typeface="Menlo"/>
                <a:ea typeface="Menlo"/>
                <a:cs typeface="Menlo"/>
              </a:rPr>
              <a:t>  1 # python-semantic/</a:t>
            </a:r>
            <a:r>
              <a:rPr lang="en-US" sz="1800" dirty="0" err="1">
                <a:solidFill>
                  <a:srgbClr val="839496"/>
                </a:solidFill>
                <a:latin typeface="Menlo"/>
                <a:ea typeface="Menlo"/>
                <a:cs typeface="Menlo"/>
              </a:rPr>
              <a:t>pysemver</a:t>
            </a:r>
            <a:r>
              <a:rPr lang="en-US" sz="1800" dirty="0">
                <a:solidFill>
                  <a:srgbClr val="839496"/>
                </a:solidFill>
                <a:latin typeface="Menlo"/>
                <a:ea typeface="Menlo"/>
                <a:cs typeface="Menlo"/>
              </a:rPr>
              <a:t>/</a:t>
            </a:r>
            <a:r>
              <a:rPr lang="en-US" sz="1800" dirty="0" err="1">
                <a:solidFill>
                  <a:srgbClr val="839496"/>
                </a:solidFill>
                <a:latin typeface="Menlo"/>
                <a:ea typeface="Menlo"/>
                <a:cs typeface="Menlo"/>
              </a:rPr>
              <a:t>setup.cfg</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                                                                                 </a:t>
            </a:r>
          </a:p>
          <a:p>
            <a:pPr marL="0" indent="0">
              <a:buNone/>
            </a:pPr>
            <a:r>
              <a:rPr lang="en-US" sz="1800" dirty="0">
                <a:solidFill>
                  <a:srgbClr val="839496"/>
                </a:solidFill>
                <a:latin typeface="Menlo"/>
                <a:ea typeface="Menlo"/>
                <a:cs typeface="Menlo"/>
              </a:rPr>
              <a:t>    3 # </a:t>
            </a:r>
            <a:r>
              <a:rPr lang="en-US" sz="1800" dirty="0" err="1">
                <a:solidFill>
                  <a:srgbClr val="839496"/>
                </a:solidFill>
                <a:latin typeface="Menlo"/>
                <a:ea typeface="Menlo"/>
                <a:cs typeface="Menlo"/>
              </a:rPr>
              <a:t>nosettest</a:t>
            </a:r>
            <a:r>
              <a:rPr lang="en-US" sz="1800" dirty="0">
                <a:solidFill>
                  <a:srgbClr val="839496"/>
                </a:solidFill>
                <a:latin typeface="Menlo"/>
                <a:ea typeface="Menlo"/>
                <a:cs typeface="Menlo"/>
              </a:rPr>
              <a:t> setup                                                               </a:t>
            </a:r>
          </a:p>
          <a:p>
            <a:pPr marL="0" indent="0">
              <a:buNone/>
            </a:pPr>
            <a:r>
              <a:rPr lang="en-US" sz="1800" dirty="0">
                <a:solidFill>
                  <a:srgbClr val="839496"/>
                </a:solidFill>
                <a:latin typeface="Menlo"/>
                <a:ea typeface="Menlo"/>
                <a:cs typeface="Menlo"/>
              </a:rPr>
              <a:t>    4 </a:t>
            </a:r>
            <a:r>
              <a:rPr lang="en-US" sz="1800" dirty="0">
                <a:solidFill>
                  <a:srgbClr val="BCBA34"/>
                </a:solidFill>
                <a:latin typeface="Menlo"/>
                <a:ea typeface="Menlo"/>
                <a:cs typeface="Menlo"/>
              </a:rPr>
              <a:t>[</a:t>
            </a:r>
            <a:r>
              <a:rPr lang="en-US" sz="1800" dirty="0" err="1">
                <a:solidFill>
                  <a:srgbClr val="BCBA34"/>
                </a:solidFill>
                <a:latin typeface="Menlo"/>
                <a:ea typeface="Menlo"/>
                <a:cs typeface="Menlo"/>
              </a:rPr>
              <a:t>nosetests</a:t>
            </a:r>
            <a:r>
              <a:rPr lang="en-US" sz="1800" dirty="0">
                <a:solidFill>
                  <a:srgbClr val="BCBA34"/>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5 </a:t>
            </a:r>
            <a:r>
              <a:rPr lang="en-US" sz="1800" dirty="0">
                <a:solidFill>
                  <a:srgbClr val="46CB35"/>
                </a:solidFill>
                <a:latin typeface="Menlo"/>
                <a:ea typeface="Menlo"/>
                <a:cs typeface="Menlo"/>
              </a:rPr>
              <a:t>verbose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3</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6 </a:t>
            </a:r>
            <a:r>
              <a:rPr lang="en-US" sz="1800" dirty="0">
                <a:solidFill>
                  <a:srgbClr val="46CB35"/>
                </a:solidFill>
                <a:latin typeface="Menlo"/>
                <a:ea typeface="Menlo"/>
                <a:cs typeface="Menlo"/>
              </a:rPr>
              <a:t>with-progressive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7 </a:t>
            </a:r>
            <a:r>
              <a:rPr lang="en-US" sz="1800" dirty="0">
                <a:solidFill>
                  <a:srgbClr val="46CB35"/>
                </a:solidFill>
                <a:latin typeface="Menlo"/>
                <a:ea typeface="Menlo"/>
                <a:cs typeface="Menlo"/>
              </a:rPr>
              <a:t>logging-clear-handlers</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8 </a:t>
            </a:r>
            <a:r>
              <a:rPr lang="en-US" sz="1800" dirty="0">
                <a:solidFill>
                  <a:srgbClr val="46CB35"/>
                </a:solidFill>
                <a:latin typeface="Menlo"/>
                <a:ea typeface="Menlo"/>
                <a:cs typeface="Menlo"/>
              </a:rPr>
              <a:t>with-coverage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9 </a:t>
            </a:r>
            <a:r>
              <a:rPr lang="en-US" sz="1800" dirty="0">
                <a:solidFill>
                  <a:srgbClr val="46CB35"/>
                </a:solidFill>
                <a:latin typeface="Menlo"/>
                <a:ea typeface="Menlo"/>
                <a:cs typeface="Menlo"/>
              </a:rPr>
              <a:t>cover-erase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10 </a:t>
            </a:r>
            <a:r>
              <a:rPr lang="en-US" sz="1800" dirty="0">
                <a:solidFill>
                  <a:srgbClr val="46CB35"/>
                </a:solidFill>
                <a:latin typeface="Menlo"/>
                <a:ea typeface="Menlo"/>
                <a:cs typeface="Menlo"/>
              </a:rPr>
              <a:t>cover-inclusive</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1</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11 </a:t>
            </a:r>
            <a:r>
              <a:rPr lang="en-US" sz="1800" dirty="0">
                <a:solidFill>
                  <a:srgbClr val="46CB35"/>
                </a:solidFill>
                <a:latin typeface="Menlo"/>
                <a:ea typeface="Menlo"/>
                <a:cs typeface="Menlo"/>
              </a:rPr>
              <a:t>cover-package</a:t>
            </a:r>
            <a:r>
              <a:rPr lang="en-US" sz="1800" dirty="0">
                <a:solidFill>
                  <a:srgbClr val="839496"/>
                </a:solidFill>
                <a:latin typeface="Menlo"/>
                <a:ea typeface="Menlo"/>
                <a:cs typeface="Menlo"/>
              </a:rPr>
              <a:t>=</a:t>
            </a:r>
            <a:r>
              <a:rPr lang="en-US" sz="1800" dirty="0" err="1">
                <a:solidFill>
                  <a:srgbClr val="46C8D5"/>
                </a:solidFill>
                <a:latin typeface="Menlo"/>
                <a:ea typeface="Menlo"/>
                <a:cs typeface="Menlo"/>
              </a:rPr>
              <a:t>pysemver</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12                                                                                 </a:t>
            </a:r>
          </a:p>
          <a:p>
            <a:pPr marL="0" indent="0">
              <a:buNone/>
            </a:pPr>
            <a:r>
              <a:rPr lang="en-US" sz="1800" dirty="0">
                <a:solidFill>
                  <a:srgbClr val="839496"/>
                </a:solidFill>
                <a:latin typeface="Menlo"/>
                <a:ea typeface="Menlo"/>
                <a:cs typeface="Menlo"/>
              </a:rPr>
              <a:t>   13 </a:t>
            </a:r>
            <a:r>
              <a:rPr lang="en-US" sz="1800" dirty="0">
                <a:solidFill>
                  <a:srgbClr val="BCBA34"/>
                </a:solidFill>
                <a:latin typeface="Menlo"/>
                <a:ea typeface="Menlo"/>
                <a:cs typeface="Menlo"/>
              </a:rPr>
              <a:t>[</a:t>
            </a:r>
            <a:r>
              <a:rPr lang="en-US" sz="1800" dirty="0" err="1">
                <a:solidFill>
                  <a:srgbClr val="BCBA34"/>
                </a:solidFill>
                <a:latin typeface="Menlo"/>
                <a:ea typeface="Menlo"/>
                <a:cs typeface="Menlo"/>
              </a:rPr>
              <a:t>coverage:run</a:t>
            </a:r>
            <a:r>
              <a:rPr lang="en-US" sz="1800" dirty="0">
                <a:solidFill>
                  <a:srgbClr val="BCBA34"/>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14 </a:t>
            </a:r>
            <a:r>
              <a:rPr lang="en-US" sz="1800" dirty="0">
                <a:solidFill>
                  <a:srgbClr val="46CB35"/>
                </a:solidFill>
                <a:latin typeface="Menlo"/>
                <a:ea typeface="Menlo"/>
                <a:cs typeface="Menlo"/>
              </a:rPr>
              <a:t>branch </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 </a:t>
            </a:r>
            <a:r>
              <a:rPr lang="en-US" sz="1800" dirty="0">
                <a:solidFill>
                  <a:srgbClr val="46CB35"/>
                </a:solidFill>
                <a:latin typeface="Menlo"/>
                <a:ea typeface="Menlo"/>
                <a:cs typeface="Menlo"/>
              </a:rPr>
              <a:t>True</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15 </a:t>
            </a:r>
            <a:r>
              <a:rPr lang="en-US" sz="1800" dirty="0">
                <a:solidFill>
                  <a:srgbClr val="46CB35"/>
                </a:solidFill>
                <a:latin typeface="Menlo"/>
                <a:ea typeface="Menlo"/>
                <a:cs typeface="Menlo"/>
              </a:rPr>
              <a:t>omit </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16   */tests/*                                                                     </a:t>
            </a:r>
          </a:p>
          <a:p>
            <a:pPr marL="0" indent="0">
              <a:buNone/>
            </a:pPr>
            <a:r>
              <a:rPr lang="en-US" sz="1800" dirty="0">
                <a:solidFill>
                  <a:srgbClr val="839496"/>
                </a:solidFill>
                <a:latin typeface="Menlo"/>
                <a:ea typeface="Menlo"/>
                <a:cs typeface="Menlo"/>
              </a:rPr>
              <a:t>   17   */encodings/*                                                                 </a:t>
            </a:r>
          </a:p>
          <a:p>
            <a:pPr marL="0" indent="0">
              <a:buNone/>
            </a:pPr>
            <a:r>
              <a:rPr lang="en-US" sz="1800" dirty="0">
                <a:solidFill>
                  <a:srgbClr val="839496"/>
                </a:solidFill>
                <a:latin typeface="Menlo"/>
                <a:ea typeface="Menlo"/>
                <a:cs typeface="Menlo"/>
              </a:rPr>
              <a:t>   18                                                                                 </a:t>
            </a:r>
          </a:p>
          <a:p>
            <a:pPr marL="0" indent="0">
              <a:buNone/>
            </a:pPr>
            <a:r>
              <a:rPr lang="en-US" sz="1800" dirty="0">
                <a:solidFill>
                  <a:srgbClr val="839496"/>
                </a:solidFill>
                <a:latin typeface="Menlo"/>
                <a:ea typeface="Menlo"/>
                <a:cs typeface="Menlo"/>
              </a:rPr>
              <a:t>   19 </a:t>
            </a:r>
            <a:r>
              <a:rPr lang="en-US" sz="1800" dirty="0">
                <a:solidFill>
                  <a:srgbClr val="BCBA34"/>
                </a:solidFill>
                <a:latin typeface="Menlo"/>
                <a:ea typeface="Menlo"/>
                <a:cs typeface="Menlo"/>
              </a:rPr>
              <a:t>[</a:t>
            </a:r>
            <a:r>
              <a:rPr lang="en-US" sz="1800" dirty="0" err="1">
                <a:solidFill>
                  <a:srgbClr val="BCBA34"/>
                </a:solidFill>
                <a:latin typeface="Menlo"/>
                <a:ea typeface="Menlo"/>
                <a:cs typeface="Menlo"/>
              </a:rPr>
              <a:t>coveage:report</a:t>
            </a:r>
            <a:r>
              <a:rPr lang="en-US" sz="1800" dirty="0">
                <a:solidFill>
                  <a:srgbClr val="BCBA34"/>
                </a:solidFill>
                <a:latin typeface="Menlo"/>
                <a:ea typeface="Menlo"/>
                <a:cs typeface="Menlo"/>
              </a:rPr>
              <a:t>]</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20 </a:t>
            </a:r>
            <a:r>
              <a:rPr lang="en-US" sz="1800" dirty="0">
                <a:solidFill>
                  <a:srgbClr val="46CB35"/>
                </a:solidFill>
                <a:latin typeface="Menlo"/>
                <a:ea typeface="Menlo"/>
                <a:cs typeface="Menlo"/>
              </a:rPr>
              <a:t>omit </a:t>
            </a:r>
            <a:r>
              <a:rPr lang="en-US" sz="1800" dirty="0">
                <a:solidFill>
                  <a:srgbClr val="839496"/>
                </a:solidFill>
                <a:latin typeface="Menlo"/>
                <a:ea typeface="Menlo"/>
                <a:cs typeface="Menlo"/>
              </a:rPr>
              <a:t>=                                                                          </a:t>
            </a:r>
          </a:p>
          <a:p>
            <a:pPr marL="0" indent="0">
              <a:buNone/>
            </a:pPr>
            <a:r>
              <a:rPr lang="en-US" sz="1800" dirty="0">
                <a:solidFill>
                  <a:srgbClr val="839496"/>
                </a:solidFill>
                <a:latin typeface="Menlo"/>
                <a:ea typeface="Menlo"/>
                <a:cs typeface="Menlo"/>
              </a:rPr>
              <a:t>   21   */tests/*                                                                     </a:t>
            </a:r>
          </a:p>
          <a:p>
            <a:pPr marL="0" indent="0">
              <a:buNone/>
            </a:pPr>
            <a:r>
              <a:rPr lang="en-US" sz="1800" dirty="0">
                <a:solidFill>
                  <a:srgbClr val="839496"/>
                </a:solidFill>
                <a:latin typeface="Menlo"/>
                <a:ea typeface="Menlo"/>
                <a:cs typeface="Menlo"/>
              </a:rPr>
              <a:t>   22   */encodings/*                                                                 </a:t>
            </a:r>
          </a:p>
          <a:p>
            <a:pPr marL="0" indent="0">
              <a:buNone/>
            </a:pPr>
            <a:r>
              <a:rPr lang="en-US" sz="1800" dirty="0">
                <a:solidFill>
                  <a:srgbClr val="839496"/>
                </a:solidFill>
                <a:latin typeface="Menlo"/>
                <a:ea typeface="Menlo"/>
                <a:cs typeface="Menlo"/>
              </a:rPr>
              <a:t>   23 </a:t>
            </a:r>
            <a:r>
              <a:rPr lang="en-US" sz="1800" dirty="0" err="1">
                <a:solidFill>
                  <a:srgbClr val="46CB35"/>
                </a:solidFill>
                <a:latin typeface="Menlo"/>
                <a:ea typeface="Menlo"/>
                <a:cs typeface="Menlo"/>
              </a:rPr>
              <a:t>show_missing</a:t>
            </a:r>
            <a:r>
              <a:rPr lang="en-US" sz="1800" dirty="0">
                <a:solidFill>
                  <a:srgbClr val="46CB35"/>
                </a:solidFill>
                <a:latin typeface="Menlo"/>
                <a:ea typeface="Menlo"/>
                <a:cs typeface="Menlo"/>
              </a:rPr>
              <a:t> </a:t>
            </a:r>
            <a:r>
              <a:rPr lang="en-US" sz="1800" dirty="0">
                <a:solidFill>
                  <a:srgbClr val="839496"/>
                </a:solidFill>
                <a:latin typeface="Menlo"/>
                <a:ea typeface="Menlo"/>
                <a:cs typeface="Menlo"/>
              </a:rPr>
              <a:t>=</a:t>
            </a:r>
            <a:r>
              <a:rPr lang="en-US" sz="1800" dirty="0">
                <a:solidFill>
                  <a:srgbClr val="46C8D5"/>
                </a:solidFill>
                <a:latin typeface="Menlo"/>
                <a:ea typeface="Menlo"/>
                <a:cs typeface="Menlo"/>
              </a:rPr>
              <a:t> </a:t>
            </a:r>
            <a:r>
              <a:rPr lang="en-US" sz="1800" dirty="0">
                <a:solidFill>
                  <a:srgbClr val="46CB35"/>
                </a:solidFill>
                <a:latin typeface="Menlo"/>
                <a:ea typeface="Menlo"/>
                <a:cs typeface="Menlo"/>
              </a:rPr>
              <a:t>True</a:t>
            </a:r>
            <a:endParaRPr lang="en-US" dirty="0"/>
          </a:p>
        </p:txBody>
      </p:sp>
    </p:spTree>
    <p:extLst>
      <p:ext uri="{BB962C8B-B14F-4D97-AF65-F5344CB8AC3E}">
        <p14:creationId xmlns:p14="http://schemas.microsoft.com/office/powerpoint/2010/main" val="615122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394</TotalTime>
  <Words>4858</Words>
  <Application>Microsoft Macintosh PowerPoint</Application>
  <PresentationFormat>On-screen Show (4:3)</PresentationFormat>
  <Paragraphs>410</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Horizon</vt:lpstr>
      <vt:lpstr>Python Nose+ Mock Unit Tests</vt:lpstr>
      <vt:lpstr>What is a Unit test?</vt:lpstr>
      <vt:lpstr>What is python nose</vt:lpstr>
      <vt:lpstr>What is a Mock?</vt:lpstr>
      <vt:lpstr>Mock EXAMPLE</vt:lpstr>
      <vt:lpstr>What is code coverage?</vt:lpstr>
      <vt:lpstr>Code coverage example</vt:lpstr>
      <vt:lpstr>Introduction to our example project</vt:lpstr>
      <vt:lpstr>My setup.cfg</vt:lpstr>
      <vt:lpstr>Project layout</vt:lpstr>
      <vt:lpstr>Tests layout</vt:lpstr>
      <vt:lpstr>Our first testS</vt:lpstr>
      <vt:lpstr>RUN nosetests</vt:lpstr>
      <vt:lpstr>NOSETESTS with automatic discovery</vt:lpstr>
      <vt:lpstr>How to use mock in your unit test</vt:lpstr>
      <vt:lpstr>The mocked Test</vt:lpstr>
      <vt:lpstr>Why is ‘return_value’ Is used in our mock?</vt:lpstr>
      <vt:lpstr>FAILING assertion using mock without a return value on matcher.groups()</vt:lpstr>
      <vt:lpstr>Found a bug!</vt:lpstr>
      <vt:lpstr>FOUND A BUG!</vt:lpstr>
      <vt:lpstr>FOUND A BUG!</vt:lpstr>
      <vt:lpstr>FOUND A BUG!</vt:lpstr>
      <vt:lpstr>FIX The BUG with TDD!</vt:lpstr>
      <vt:lpstr>FIX The BUG with TDD!</vt:lpstr>
      <vt:lpstr>FIX The BUG with TDD! YIKES!</vt:lpstr>
      <vt:lpstr>FIX The BUG with TDD! Let’s add to our existing test.</vt:lpstr>
      <vt:lpstr>FIX The BUG with TDD! Let’s add to our existing test.</vt:lpstr>
      <vt:lpstr>RUN NOSETESTS to see if we regressed</vt:lpstr>
      <vt:lpstr>RUN NOSETESTS to see if we regressed</vt:lpstr>
      <vt:lpstr>MOAR TDD to make the final failing test pass</vt:lpstr>
      <vt:lpstr>RUN NOSETESTS</vt:lpstr>
      <vt:lpstr>Check in da codez</vt:lpstr>
      <vt:lpstr>Conclusion</vt:lpstr>
      <vt:lpstr>Where to do from here?</vt:lpstr>
    </vt:vector>
  </TitlesOfParts>
  <Company>Time Warner Cable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NOSE + Mock Unit Tests</dc:title>
  <dc:creator>CTG User</dc:creator>
  <cp:lastModifiedBy>CTG User</cp:lastModifiedBy>
  <cp:revision>66</cp:revision>
  <dcterms:created xsi:type="dcterms:W3CDTF">2016-01-18T16:31:35Z</dcterms:created>
  <dcterms:modified xsi:type="dcterms:W3CDTF">2016-01-19T05:48:30Z</dcterms:modified>
</cp:coreProperties>
</file>